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34"/>
  </p:notesMasterIdLst>
  <p:handoutMasterIdLst>
    <p:handoutMasterId r:id="rId35"/>
  </p:handoutMasterIdLst>
  <p:sldIdLst>
    <p:sldId id="256" r:id="rId4"/>
    <p:sldId id="270" r:id="rId5"/>
    <p:sldId id="564" r:id="rId6"/>
    <p:sldId id="258" r:id="rId7"/>
    <p:sldId id="259" r:id="rId8"/>
    <p:sldId id="539" r:id="rId9"/>
    <p:sldId id="561" r:id="rId10"/>
    <p:sldId id="374" r:id="rId11"/>
    <p:sldId id="565" r:id="rId12"/>
    <p:sldId id="262" r:id="rId13"/>
    <p:sldId id="307" r:id="rId14"/>
    <p:sldId id="562" r:id="rId15"/>
    <p:sldId id="264" r:id="rId16"/>
    <p:sldId id="308" r:id="rId17"/>
    <p:sldId id="572" r:id="rId18"/>
    <p:sldId id="577" r:id="rId19"/>
    <p:sldId id="597" r:id="rId20"/>
    <p:sldId id="323" r:id="rId21"/>
    <p:sldId id="599" r:id="rId22"/>
    <p:sldId id="584" r:id="rId23"/>
    <p:sldId id="600" r:id="rId24"/>
    <p:sldId id="598" r:id="rId25"/>
    <p:sldId id="373" r:id="rId26"/>
    <p:sldId id="506" r:id="rId27"/>
    <p:sldId id="601" r:id="rId28"/>
    <p:sldId id="563" r:id="rId29"/>
    <p:sldId id="569" r:id="rId30"/>
    <p:sldId id="268" r:id="rId31"/>
    <p:sldId id="286" r:id="rId32"/>
    <p:sldId id="287"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F55589-C74D-FCD9-E8D8-C483EFCA962E}" name="Kimiko Lizardi" initials="KL" userId="S::klizardi@rinconconsultants.com::55cc7935-3898-4cd9-96e0-8b6eb7b13909" providerId="AD"/>
  <p188:author id="{592C4991-11A1-70F7-39F0-FDFE3E080521}" name="Ryan" initials="rl" userId="Ryan" providerId="None"/>
  <p188:author id="{BFEB25B7-A592-0B28-356F-49341A32730B}" name="Matthew Jumamoy" initials="MJ" userId="S-1-5-21-1238725086-568869553-2625216153-11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helsey" initials="C" lastIdx="14" clrIdx="0"/>
  <p:cmAuthor id="1" name="Amy"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7F5"/>
    <a:srgbClr val="E9EDF4"/>
    <a:srgbClr val="0C479D"/>
    <a:srgbClr val="D9DDEE"/>
    <a:srgbClr val="29867B"/>
    <a:srgbClr val="A1E3DB"/>
    <a:srgbClr val="86DAD0"/>
    <a:srgbClr val="256390"/>
    <a:srgbClr val="66FFFF"/>
    <a:srgbClr val="7FA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C8CA9-AA4E-1B5D-EA70-85F2230A52FE}" v="2" dt="2023-09-14T17:33:28.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89089" autoAdjust="0"/>
  </p:normalViewPr>
  <p:slideViewPr>
    <p:cSldViewPr>
      <p:cViewPr varScale="1">
        <p:scale>
          <a:sx n="145" d="100"/>
          <a:sy n="145" d="100"/>
        </p:scale>
        <p:origin x="900"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87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FF791-3963-E541-8CB0-92239CF6A822}"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8AB7A365-8AF4-304B-8C89-7DD21BBFEC93}">
      <dgm:prSet phldrT="[Text]" custT="1"/>
      <dgm:spPr>
        <a:solidFill>
          <a:srgbClr val="29867B"/>
        </a:solidFill>
      </dgm:spPr>
      <dgm:t>
        <a:bodyPr/>
        <a:lstStyle/>
        <a:p>
          <a:r>
            <a:rPr lang="es-ES" altLang="en-US" sz="1800" dirty="0"/>
            <a:t>Perfil de la Comunidad</a:t>
          </a:r>
          <a:endParaRPr lang="en-US" sz="1800" dirty="0">
            <a:solidFill>
              <a:schemeClr val="bg1"/>
            </a:solidFill>
            <a:latin typeface="Segoe UI Variable Display" pitchFamily="2" charset="0"/>
          </a:endParaRPr>
        </a:p>
      </dgm:t>
    </dgm:pt>
    <dgm:pt modelId="{6C5600A7-BC6D-FB4F-83B6-44DAA2C36F2F}" type="parTrans" cxnId="{3C4F9FF3-752D-9641-9928-649B7C47DA2A}">
      <dgm:prSet/>
      <dgm:spPr/>
      <dgm:t>
        <a:bodyPr/>
        <a:lstStyle/>
        <a:p>
          <a:endParaRPr lang="en-US" sz="1200"/>
        </a:p>
      </dgm:t>
    </dgm:pt>
    <dgm:pt modelId="{D2AD72FF-5A3B-4247-8998-A7502C364140}" type="sibTrans" cxnId="{3C4F9FF3-752D-9641-9928-649B7C47DA2A}">
      <dgm:prSet/>
      <dgm:spPr/>
      <dgm:t>
        <a:bodyPr/>
        <a:lstStyle/>
        <a:p>
          <a:endParaRPr lang="en-US" sz="1200"/>
        </a:p>
      </dgm:t>
    </dgm:pt>
    <dgm:pt modelId="{9E72A731-BA84-674B-A3B0-90E999A9D244}">
      <dgm:prSet phldrT="[Text]" custT="1"/>
      <dgm:spPr>
        <a:ln>
          <a:solidFill>
            <a:srgbClr val="FFC000"/>
          </a:solidFill>
        </a:ln>
      </dgm:spPr>
      <dgm:t>
        <a:bodyPr/>
        <a:lstStyle/>
        <a:p>
          <a:r>
            <a:rPr lang="en-US" sz="1400" dirty="0" err="1">
              <a:latin typeface="Segoe UI Variable Display" pitchFamily="2" charset="0"/>
            </a:rPr>
            <a:t>Demografía</a:t>
          </a:r>
          <a:endParaRPr lang="en-US" sz="1400" dirty="0">
            <a:latin typeface="Segoe UI Variable Display" pitchFamily="2" charset="0"/>
          </a:endParaRPr>
        </a:p>
      </dgm:t>
    </dgm:pt>
    <dgm:pt modelId="{3748BD74-5D3E-9E46-AF6B-BE1E0C08488E}" type="parTrans" cxnId="{4F739878-52EA-AB49-8EFF-5F4F8B2D368B}">
      <dgm:prSet/>
      <dgm:spPr/>
      <dgm:t>
        <a:bodyPr/>
        <a:lstStyle/>
        <a:p>
          <a:endParaRPr lang="en-US" sz="1200"/>
        </a:p>
      </dgm:t>
    </dgm:pt>
    <dgm:pt modelId="{4B2C4BE1-4855-BC4C-9755-F721CC002886}" type="sibTrans" cxnId="{4F739878-52EA-AB49-8EFF-5F4F8B2D368B}">
      <dgm:prSet/>
      <dgm:spPr/>
      <dgm:t>
        <a:bodyPr/>
        <a:lstStyle/>
        <a:p>
          <a:endParaRPr lang="en-US" sz="1200"/>
        </a:p>
      </dgm:t>
    </dgm:pt>
    <dgm:pt modelId="{547BFC53-008C-1F49-980A-5655EAA624B0}">
      <dgm:prSet phldrT="[Text]" custT="1"/>
      <dgm:spPr>
        <a:solidFill>
          <a:srgbClr val="002060"/>
        </a:solidFill>
      </dgm:spPr>
      <dgm:t>
        <a:bodyPr/>
        <a:lstStyle/>
        <a:p>
          <a:r>
            <a:rPr lang="en-US" sz="1700" dirty="0" err="1">
              <a:solidFill>
                <a:schemeClr val="bg1"/>
              </a:solidFill>
              <a:latin typeface="Segoe UI Variable Display" pitchFamily="2" charset="0"/>
            </a:rPr>
            <a:t>Limitaciones</a:t>
          </a:r>
          <a:r>
            <a:rPr lang="en-US" sz="1700" dirty="0">
              <a:solidFill>
                <a:schemeClr val="bg1"/>
              </a:solidFill>
              <a:latin typeface="Segoe UI Variable Display" pitchFamily="2" charset="0"/>
            </a:rPr>
            <a:t> de </a:t>
          </a:r>
          <a:r>
            <a:rPr lang="en-US" sz="1700" dirty="0" err="1">
              <a:solidFill>
                <a:schemeClr val="bg1"/>
              </a:solidFill>
              <a:latin typeface="Segoe UI Variable Display" pitchFamily="2" charset="0"/>
            </a:rPr>
            <a:t>vivienda</a:t>
          </a:r>
          <a:endParaRPr lang="en-US" sz="1700" dirty="0">
            <a:solidFill>
              <a:schemeClr val="bg1"/>
            </a:solidFill>
            <a:latin typeface="Segoe UI Variable Display" pitchFamily="2" charset="0"/>
          </a:endParaRPr>
        </a:p>
      </dgm:t>
    </dgm:pt>
    <dgm:pt modelId="{6723400F-CF14-A64C-BB07-25FEEF617DB0}" type="parTrans" cxnId="{74394606-EB4E-4F42-8E5B-A28E398D0FDF}">
      <dgm:prSet/>
      <dgm:spPr/>
      <dgm:t>
        <a:bodyPr/>
        <a:lstStyle/>
        <a:p>
          <a:endParaRPr lang="en-US" sz="1200"/>
        </a:p>
      </dgm:t>
    </dgm:pt>
    <dgm:pt modelId="{12722D8D-E253-4F4A-B724-A50FC30DCA4B}" type="sibTrans" cxnId="{74394606-EB4E-4F42-8E5B-A28E398D0FDF}">
      <dgm:prSet/>
      <dgm:spPr/>
      <dgm:t>
        <a:bodyPr/>
        <a:lstStyle/>
        <a:p>
          <a:endParaRPr lang="en-US" sz="1200"/>
        </a:p>
      </dgm:t>
    </dgm:pt>
    <dgm:pt modelId="{E71EC805-9159-DB47-85AF-1E3AC9C3ED84}">
      <dgm:prSet phldrT="[Text]" custT="1"/>
      <dgm:spPr>
        <a:ln>
          <a:solidFill>
            <a:srgbClr val="FFC000"/>
          </a:solidFill>
        </a:ln>
      </dgm:spPr>
      <dgm:t>
        <a:bodyPr/>
        <a:lstStyle/>
        <a:p>
          <a:r>
            <a:rPr lang="en-US" sz="1400" dirty="0" err="1">
              <a:latin typeface="Segoe UI Variable Display" pitchFamily="2" charset="0"/>
            </a:rPr>
            <a:t>Restricciones</a:t>
          </a:r>
          <a:r>
            <a:rPr lang="en-US" sz="1400" dirty="0">
              <a:latin typeface="Segoe UI Variable Display" pitchFamily="2" charset="0"/>
            </a:rPr>
            <a:t> </a:t>
          </a:r>
          <a:r>
            <a:rPr lang="en-US" sz="1400" dirty="0" err="1">
              <a:latin typeface="Segoe UI Variable Display" pitchFamily="2" charset="0"/>
            </a:rPr>
            <a:t>gubernamentales</a:t>
          </a:r>
          <a:endParaRPr lang="en-US" sz="1400" dirty="0">
            <a:latin typeface="Segoe UI Variable Display" pitchFamily="2" charset="0"/>
          </a:endParaRPr>
        </a:p>
      </dgm:t>
    </dgm:pt>
    <dgm:pt modelId="{FB2B13C4-B148-454D-977F-883471C160F3}" type="parTrans" cxnId="{03F0037B-ACD6-E844-8D7A-6358ABA0C49A}">
      <dgm:prSet/>
      <dgm:spPr/>
      <dgm:t>
        <a:bodyPr/>
        <a:lstStyle/>
        <a:p>
          <a:endParaRPr lang="en-US" sz="1200"/>
        </a:p>
      </dgm:t>
    </dgm:pt>
    <dgm:pt modelId="{BCC90EA2-A834-8C40-9595-3018246FDECD}" type="sibTrans" cxnId="{03F0037B-ACD6-E844-8D7A-6358ABA0C49A}">
      <dgm:prSet/>
      <dgm:spPr/>
      <dgm:t>
        <a:bodyPr/>
        <a:lstStyle/>
        <a:p>
          <a:endParaRPr lang="en-US" sz="1200"/>
        </a:p>
      </dgm:t>
    </dgm:pt>
    <dgm:pt modelId="{24BD69A1-5AE2-8D45-BE13-8AC75877DE7A}">
      <dgm:prSet phldrT="[Text]" custT="1"/>
      <dgm:spPr>
        <a:solidFill>
          <a:srgbClr val="29867B"/>
        </a:solidFill>
      </dgm:spPr>
      <dgm:t>
        <a:bodyPr/>
        <a:lstStyle/>
        <a:p>
          <a:r>
            <a:rPr lang="en-US" sz="1800" dirty="0" err="1">
              <a:latin typeface="Segoe UI Variable Display" pitchFamily="2" charset="0"/>
            </a:rPr>
            <a:t>Recursos</a:t>
          </a:r>
          <a:r>
            <a:rPr lang="en-US" sz="1800" dirty="0">
              <a:latin typeface="Segoe UI Variable Display" pitchFamily="2" charset="0"/>
            </a:rPr>
            <a:t> de </a:t>
          </a:r>
          <a:r>
            <a:rPr lang="en-US" sz="1800" dirty="0" err="1">
              <a:latin typeface="Segoe UI Variable Display" pitchFamily="2" charset="0"/>
            </a:rPr>
            <a:t>vivienda</a:t>
          </a:r>
          <a:endParaRPr lang="en-US" sz="1800" dirty="0">
            <a:latin typeface="Segoe UI Variable Display" pitchFamily="2" charset="0"/>
          </a:endParaRPr>
        </a:p>
      </dgm:t>
    </dgm:pt>
    <dgm:pt modelId="{83EB3A8D-2E48-F645-9A01-BA395D90B75D}" type="parTrans" cxnId="{75BA8752-D1E8-3448-A112-894AD259782E}">
      <dgm:prSet/>
      <dgm:spPr/>
      <dgm:t>
        <a:bodyPr/>
        <a:lstStyle/>
        <a:p>
          <a:endParaRPr lang="en-US" sz="1200"/>
        </a:p>
      </dgm:t>
    </dgm:pt>
    <dgm:pt modelId="{0B5514DD-8589-A04D-A0DD-A0561AB2BA9C}" type="sibTrans" cxnId="{75BA8752-D1E8-3448-A112-894AD259782E}">
      <dgm:prSet/>
      <dgm:spPr/>
      <dgm:t>
        <a:bodyPr/>
        <a:lstStyle/>
        <a:p>
          <a:endParaRPr lang="en-US" sz="1200"/>
        </a:p>
      </dgm:t>
    </dgm:pt>
    <dgm:pt modelId="{1A6A8831-50B2-0043-AFFD-3BB780C1D294}">
      <dgm:prSet phldrT="[Text]" custT="1"/>
      <dgm:spPr>
        <a:solidFill>
          <a:srgbClr val="002060"/>
        </a:solidFill>
      </dgm:spPr>
      <dgm:t>
        <a:bodyPr/>
        <a:lstStyle/>
        <a:p>
          <a:r>
            <a:rPr lang="en-US" sz="1800" dirty="0">
              <a:latin typeface="Segoe UI Variable Display" pitchFamily="2" charset="0"/>
            </a:rPr>
            <a:t>Plan de Vivienda</a:t>
          </a:r>
        </a:p>
      </dgm:t>
    </dgm:pt>
    <dgm:pt modelId="{95BB47C0-21E2-C240-A398-2E45D1CDF94B}" type="parTrans" cxnId="{93B0435C-3939-AD41-B9B2-2F307D243C6F}">
      <dgm:prSet/>
      <dgm:spPr/>
      <dgm:t>
        <a:bodyPr/>
        <a:lstStyle/>
        <a:p>
          <a:endParaRPr lang="en-US" sz="1200"/>
        </a:p>
      </dgm:t>
    </dgm:pt>
    <dgm:pt modelId="{82162DAC-E83A-664C-B151-77129F7D56C1}" type="sibTrans" cxnId="{93B0435C-3939-AD41-B9B2-2F307D243C6F}">
      <dgm:prSet/>
      <dgm:spPr/>
      <dgm:t>
        <a:bodyPr/>
        <a:lstStyle/>
        <a:p>
          <a:endParaRPr lang="en-US" sz="1200"/>
        </a:p>
      </dgm:t>
    </dgm:pt>
    <dgm:pt modelId="{DD198A7F-138E-8946-A1F9-B844B13386FC}">
      <dgm:prSet phldrT="[Text]" custT="1"/>
      <dgm:spPr>
        <a:ln>
          <a:solidFill>
            <a:srgbClr val="FFC000"/>
          </a:solidFill>
        </a:ln>
      </dgm:spPr>
      <dgm:t>
        <a:bodyPr/>
        <a:lstStyle/>
        <a:p>
          <a:pPr>
            <a:spcAft>
              <a:spcPts val="0"/>
            </a:spcAft>
          </a:pPr>
          <a:r>
            <a:rPr lang="es-ES" sz="1400" dirty="0">
              <a:latin typeface="Segoe UI Variable Display" pitchFamily="2" charset="0"/>
            </a:rPr>
            <a:t>Metas, políticas y programas de implementación para abordar las necesidades, limitaciones y AFFH de vivienda.</a:t>
          </a:r>
          <a:endParaRPr lang="en-US" sz="1400" dirty="0">
            <a:latin typeface="Segoe UI Variable Display" pitchFamily="2" charset="0"/>
          </a:endParaRPr>
        </a:p>
      </dgm:t>
    </dgm:pt>
    <dgm:pt modelId="{3CFE0AC9-97D0-1948-B10B-610E5E92643E}" type="parTrans" cxnId="{6116E5A1-3F76-ED49-8227-01052F7BDD92}">
      <dgm:prSet/>
      <dgm:spPr/>
      <dgm:t>
        <a:bodyPr/>
        <a:lstStyle/>
        <a:p>
          <a:endParaRPr lang="en-US" sz="1200"/>
        </a:p>
      </dgm:t>
    </dgm:pt>
    <dgm:pt modelId="{14978960-E038-3E44-A088-7D2588DF7B67}" type="sibTrans" cxnId="{6116E5A1-3F76-ED49-8227-01052F7BDD92}">
      <dgm:prSet/>
      <dgm:spPr/>
      <dgm:t>
        <a:bodyPr/>
        <a:lstStyle/>
        <a:p>
          <a:endParaRPr lang="en-US" sz="1200"/>
        </a:p>
      </dgm:t>
    </dgm:pt>
    <dgm:pt modelId="{EEB3A7A2-F112-43C3-8502-4960BD8E5F27}">
      <dgm:prSet phldrT="[Text]" custT="1"/>
      <dgm:spPr>
        <a:noFill/>
        <a:ln>
          <a:solidFill>
            <a:srgbClr val="FFC000"/>
          </a:solidFill>
        </a:ln>
      </dgm:spPr>
      <dgm:t>
        <a:bodyPr/>
        <a:lstStyle/>
        <a:p>
          <a:r>
            <a:rPr lang="es-ES" sz="1400" dirty="0">
              <a:latin typeface="Segoe UI Variable Display" pitchFamily="2" charset="0"/>
            </a:rPr>
            <a:t>Necesidades de vivienda proyectadas y requisitos de RHNA</a:t>
          </a:r>
          <a:endParaRPr lang="en-US" sz="1400" dirty="0">
            <a:latin typeface="Segoe UI Variable Display" pitchFamily="2" charset="0"/>
          </a:endParaRPr>
        </a:p>
      </dgm:t>
    </dgm:pt>
    <dgm:pt modelId="{CA124636-9774-4438-B219-4BA84E029D94}" type="parTrans" cxnId="{6948FA54-6A98-463A-9D35-0CE88FA8DDF1}">
      <dgm:prSet/>
      <dgm:spPr/>
      <dgm:t>
        <a:bodyPr/>
        <a:lstStyle/>
        <a:p>
          <a:endParaRPr lang="en-US" sz="1200"/>
        </a:p>
      </dgm:t>
    </dgm:pt>
    <dgm:pt modelId="{B9BA4212-2687-4C0E-8A8B-11991F77F00E}" type="sibTrans" cxnId="{6948FA54-6A98-463A-9D35-0CE88FA8DDF1}">
      <dgm:prSet/>
      <dgm:spPr/>
      <dgm:t>
        <a:bodyPr/>
        <a:lstStyle/>
        <a:p>
          <a:endParaRPr lang="en-US" sz="1200"/>
        </a:p>
      </dgm:t>
    </dgm:pt>
    <dgm:pt modelId="{154C1E37-12FA-4989-B5FE-7841601228A6}">
      <dgm:prSet custT="1"/>
      <dgm:spPr/>
      <dgm:t>
        <a:bodyPr/>
        <a:lstStyle/>
        <a:p>
          <a:r>
            <a:rPr lang="en-US" sz="1400" dirty="0">
              <a:latin typeface="Segoe UI Variable Display" pitchFamily="2" charset="0"/>
            </a:rPr>
            <a:t>Características del parque de viviendas</a:t>
          </a:r>
        </a:p>
      </dgm:t>
    </dgm:pt>
    <dgm:pt modelId="{2E7FD2D2-4001-4446-8E35-E4CAF5C1E033}" type="parTrans" cxnId="{E96BA41D-571D-4830-AF27-DFD3F0DE4204}">
      <dgm:prSet/>
      <dgm:spPr/>
      <dgm:t>
        <a:bodyPr/>
        <a:lstStyle/>
        <a:p>
          <a:endParaRPr lang="en-US"/>
        </a:p>
      </dgm:t>
    </dgm:pt>
    <dgm:pt modelId="{AC33B736-1F03-4B87-B592-5A6FDFFA6582}" type="sibTrans" cxnId="{E96BA41D-571D-4830-AF27-DFD3F0DE4204}">
      <dgm:prSet/>
      <dgm:spPr/>
      <dgm:t>
        <a:bodyPr/>
        <a:lstStyle/>
        <a:p>
          <a:endParaRPr lang="en-US"/>
        </a:p>
      </dgm:t>
    </dgm:pt>
    <dgm:pt modelId="{239A37E5-633C-4744-8CBB-25D13C9E0229}">
      <dgm:prSet custT="1"/>
      <dgm:spPr/>
      <dgm:t>
        <a:bodyPr/>
        <a:lstStyle/>
        <a:p>
          <a:r>
            <a:rPr lang="en-US" sz="1400" dirty="0">
              <a:latin typeface="Segoe UI Variable Display" pitchFamily="2" charset="0"/>
            </a:rPr>
            <a:t>Fomentar afirmativamente el análisis de vivienda justa</a:t>
          </a:r>
        </a:p>
      </dgm:t>
    </dgm:pt>
    <dgm:pt modelId="{3D2C6821-6040-4316-8CE7-C9CA8F09B850}" type="parTrans" cxnId="{65265379-DBFB-4AC3-AF90-FB3E7D986D92}">
      <dgm:prSet/>
      <dgm:spPr/>
      <dgm:t>
        <a:bodyPr/>
        <a:lstStyle/>
        <a:p>
          <a:endParaRPr lang="en-US"/>
        </a:p>
      </dgm:t>
    </dgm:pt>
    <dgm:pt modelId="{AEB9D8E8-D6D8-4695-A2FA-CDEC7126A7A9}" type="sibTrans" cxnId="{65265379-DBFB-4AC3-AF90-FB3E7D986D92}">
      <dgm:prSet/>
      <dgm:spPr/>
      <dgm:t>
        <a:bodyPr/>
        <a:lstStyle/>
        <a:p>
          <a:endParaRPr lang="en-US"/>
        </a:p>
      </dgm:t>
    </dgm:pt>
    <dgm:pt modelId="{3BCC7CC0-AA5D-44C0-A2DF-C47B909A34D0}">
      <dgm:prSet custT="1"/>
      <dgm:spPr/>
      <dgm:t>
        <a:bodyPr/>
        <a:lstStyle/>
        <a:p>
          <a:r>
            <a:rPr lang="en-US" sz="1400" dirty="0">
              <a:latin typeface="Segoe UI Variable Display" pitchFamily="2" charset="0"/>
            </a:rPr>
            <a:t>Limitaciones no gubernamentales</a:t>
          </a:r>
        </a:p>
      </dgm:t>
    </dgm:pt>
    <dgm:pt modelId="{A670BD15-9F5F-4950-BA45-6A0B41012C58}" type="parTrans" cxnId="{E157AFF0-EE7A-4BEF-A667-18418812137D}">
      <dgm:prSet/>
      <dgm:spPr/>
      <dgm:t>
        <a:bodyPr/>
        <a:lstStyle/>
        <a:p>
          <a:endParaRPr lang="en-US"/>
        </a:p>
      </dgm:t>
    </dgm:pt>
    <dgm:pt modelId="{E40ACC45-081B-429D-BF91-5CFC806E733D}" type="sibTrans" cxnId="{E157AFF0-EE7A-4BEF-A667-18418812137D}">
      <dgm:prSet/>
      <dgm:spPr/>
      <dgm:t>
        <a:bodyPr/>
        <a:lstStyle/>
        <a:p>
          <a:endParaRPr lang="en-US"/>
        </a:p>
      </dgm:t>
    </dgm:pt>
    <dgm:pt modelId="{534F023D-B453-43B6-AB02-88296D4A7CAB}">
      <dgm:prSet custT="1"/>
      <dgm:spPr/>
      <dgm:t>
        <a:bodyPr/>
        <a:lstStyle/>
        <a:p>
          <a:r>
            <a:rPr lang="es-ES" sz="1400" dirty="0">
              <a:latin typeface="Segoe UI Variable Display" pitchFamily="2" charset="0"/>
            </a:rPr>
            <a:t>Zonificación para una variedad de tipos de vivienda.</a:t>
          </a:r>
          <a:endParaRPr lang="en-US" sz="1400" dirty="0">
            <a:latin typeface="Segoe UI Variable Display" pitchFamily="2" charset="0"/>
          </a:endParaRPr>
        </a:p>
      </dgm:t>
    </dgm:pt>
    <dgm:pt modelId="{3AE994D5-D60F-4B6B-9012-A7B1D447149E}" type="parTrans" cxnId="{66142FDB-7E64-4F14-BA18-C8A99E952A4C}">
      <dgm:prSet/>
      <dgm:spPr/>
      <dgm:t>
        <a:bodyPr/>
        <a:lstStyle/>
        <a:p>
          <a:endParaRPr lang="en-US"/>
        </a:p>
      </dgm:t>
    </dgm:pt>
    <dgm:pt modelId="{222EAB78-00E0-4D75-918C-B9566297B9B7}" type="sibTrans" cxnId="{66142FDB-7E64-4F14-BA18-C8A99E952A4C}">
      <dgm:prSet/>
      <dgm:spPr/>
      <dgm:t>
        <a:bodyPr/>
        <a:lstStyle/>
        <a:p>
          <a:endParaRPr lang="en-US"/>
        </a:p>
      </dgm:t>
    </dgm:pt>
    <dgm:pt modelId="{FD2B1943-9718-491B-9414-779E71617B18}">
      <dgm:prSet custT="1"/>
      <dgm:spPr/>
      <dgm:t>
        <a:bodyPr/>
        <a:lstStyle/>
        <a:p>
          <a:r>
            <a:rPr lang="en-US" sz="1400" dirty="0">
              <a:latin typeface="Segoe UI Variable Display" pitchFamily="2" charset="0"/>
            </a:rPr>
            <a:t>Inventario de sitios de vivienda</a:t>
          </a:r>
        </a:p>
      </dgm:t>
    </dgm:pt>
    <dgm:pt modelId="{9CB1583C-8DE1-44A6-9BDB-F6311D47EB13}" type="parTrans" cxnId="{1CD84AB7-8D69-4EF6-9751-A43C7D3E465E}">
      <dgm:prSet/>
      <dgm:spPr/>
      <dgm:t>
        <a:bodyPr/>
        <a:lstStyle/>
        <a:p>
          <a:endParaRPr lang="en-US"/>
        </a:p>
      </dgm:t>
    </dgm:pt>
    <dgm:pt modelId="{8D803781-132C-4A66-98B2-966A599BDE37}" type="sibTrans" cxnId="{1CD84AB7-8D69-4EF6-9751-A43C7D3E465E}">
      <dgm:prSet/>
      <dgm:spPr/>
      <dgm:t>
        <a:bodyPr/>
        <a:lstStyle/>
        <a:p>
          <a:endParaRPr lang="en-US"/>
        </a:p>
      </dgm:t>
    </dgm:pt>
    <dgm:pt modelId="{48867FBF-DD6D-4BCF-9884-29F42AB4CA68}">
      <dgm:prSet custT="1"/>
      <dgm:spPr/>
      <dgm:t>
        <a:bodyPr/>
        <a:lstStyle/>
        <a:p>
          <a:r>
            <a:rPr lang="en-US" sz="1400" dirty="0">
              <a:latin typeface="Segoe UI Variable Display" pitchFamily="2" charset="0"/>
            </a:rPr>
            <a:t>Preservación de la vivienda</a:t>
          </a:r>
        </a:p>
      </dgm:t>
    </dgm:pt>
    <dgm:pt modelId="{C1F0CBB5-A7DC-485D-A060-CAE7D3C0E62D}" type="parTrans" cxnId="{952D783B-B2DF-45F6-BFDE-3ADD30E1D5FC}">
      <dgm:prSet/>
      <dgm:spPr/>
      <dgm:t>
        <a:bodyPr/>
        <a:lstStyle/>
        <a:p>
          <a:endParaRPr lang="en-US"/>
        </a:p>
      </dgm:t>
    </dgm:pt>
    <dgm:pt modelId="{E21053B3-8008-423E-8F44-B7489C69891F}" type="sibTrans" cxnId="{952D783B-B2DF-45F6-BFDE-3ADD30E1D5FC}">
      <dgm:prSet/>
      <dgm:spPr/>
      <dgm:t>
        <a:bodyPr/>
        <a:lstStyle/>
        <a:p>
          <a:endParaRPr lang="en-US"/>
        </a:p>
      </dgm:t>
    </dgm:pt>
    <dgm:pt modelId="{3627ABAC-72B7-4986-B31D-FD8AFB7426E3}">
      <dgm:prSet custT="1"/>
      <dgm:spPr/>
      <dgm:t>
        <a:bodyPr/>
        <a:lstStyle/>
        <a:p>
          <a:r>
            <a:rPr lang="es-ES" sz="1400" dirty="0">
              <a:latin typeface="Segoe UI Variable Display" pitchFamily="2" charset="0"/>
            </a:rPr>
            <a:t>Oportunidades para la conservación de energía</a:t>
          </a:r>
          <a:endParaRPr lang="en-US" sz="1400" dirty="0">
            <a:latin typeface="Segoe UI Variable Display" pitchFamily="2" charset="0"/>
          </a:endParaRPr>
        </a:p>
      </dgm:t>
    </dgm:pt>
    <dgm:pt modelId="{8216F819-6C21-436E-A60A-22E2124CFF66}" type="parTrans" cxnId="{A6099ACE-E70E-4EEC-AD4A-1C1D2C902A3A}">
      <dgm:prSet/>
      <dgm:spPr/>
      <dgm:t>
        <a:bodyPr/>
        <a:lstStyle/>
        <a:p>
          <a:endParaRPr lang="en-US"/>
        </a:p>
      </dgm:t>
    </dgm:pt>
    <dgm:pt modelId="{3B153569-C71E-40D9-BD6F-1B00A5C1A422}" type="sibTrans" cxnId="{A6099ACE-E70E-4EEC-AD4A-1C1D2C902A3A}">
      <dgm:prSet/>
      <dgm:spPr/>
      <dgm:t>
        <a:bodyPr/>
        <a:lstStyle/>
        <a:p>
          <a:endParaRPr lang="en-US"/>
        </a:p>
      </dgm:t>
    </dgm:pt>
    <dgm:pt modelId="{415BCE92-52E3-4B41-A73F-FED3F3154885}" type="pres">
      <dgm:prSet presAssocID="{F54FF791-3963-E541-8CB0-92239CF6A822}" presName="cycleMatrixDiagram" presStyleCnt="0">
        <dgm:presLayoutVars>
          <dgm:chMax val="1"/>
          <dgm:dir/>
          <dgm:animLvl val="lvl"/>
          <dgm:resizeHandles val="exact"/>
        </dgm:presLayoutVars>
      </dgm:prSet>
      <dgm:spPr/>
    </dgm:pt>
    <dgm:pt modelId="{9DE270C1-265D-5A4F-8354-8B4F508BF5DE}" type="pres">
      <dgm:prSet presAssocID="{F54FF791-3963-E541-8CB0-92239CF6A822}" presName="children" presStyleCnt="0"/>
      <dgm:spPr/>
    </dgm:pt>
    <dgm:pt modelId="{8C440688-118C-284C-8638-833ECDFA90DB}" type="pres">
      <dgm:prSet presAssocID="{F54FF791-3963-E541-8CB0-92239CF6A822}" presName="child1group" presStyleCnt="0"/>
      <dgm:spPr/>
    </dgm:pt>
    <dgm:pt modelId="{A0B405F0-6651-A540-8643-5F91E4C28843}" type="pres">
      <dgm:prSet presAssocID="{F54FF791-3963-E541-8CB0-92239CF6A822}" presName="child1" presStyleLbl="bgAcc1" presStyleIdx="0" presStyleCnt="4" custScaleX="160958" custScaleY="81982" custLinFactNeighborX="-25851" custLinFactNeighborY="33494"/>
      <dgm:spPr/>
    </dgm:pt>
    <dgm:pt modelId="{B1CA0B38-BC60-AE4F-AAD3-564A0921F058}" type="pres">
      <dgm:prSet presAssocID="{F54FF791-3963-E541-8CB0-92239CF6A822}" presName="child1Text" presStyleLbl="bgAcc1" presStyleIdx="0" presStyleCnt="4">
        <dgm:presLayoutVars>
          <dgm:bulletEnabled val="1"/>
        </dgm:presLayoutVars>
      </dgm:prSet>
      <dgm:spPr/>
    </dgm:pt>
    <dgm:pt modelId="{9C874D8F-AAA0-D84A-9C88-4AC4D0830768}" type="pres">
      <dgm:prSet presAssocID="{F54FF791-3963-E541-8CB0-92239CF6A822}" presName="child2group" presStyleCnt="0"/>
      <dgm:spPr/>
    </dgm:pt>
    <dgm:pt modelId="{FC7C4410-6659-3B4F-AE99-0A018E2941A7}" type="pres">
      <dgm:prSet presAssocID="{F54FF791-3963-E541-8CB0-92239CF6A822}" presName="child2" presStyleLbl="bgAcc1" presStyleIdx="1" presStyleCnt="4" custScaleX="181467" custScaleY="92919" custLinFactNeighborX="60510" custLinFactNeighborY="39680"/>
      <dgm:spPr/>
    </dgm:pt>
    <dgm:pt modelId="{F1F5142B-5F58-3841-845B-C92CCB99880D}" type="pres">
      <dgm:prSet presAssocID="{F54FF791-3963-E541-8CB0-92239CF6A822}" presName="child2Text" presStyleLbl="bgAcc1" presStyleIdx="1" presStyleCnt="4">
        <dgm:presLayoutVars>
          <dgm:bulletEnabled val="1"/>
        </dgm:presLayoutVars>
      </dgm:prSet>
      <dgm:spPr/>
    </dgm:pt>
    <dgm:pt modelId="{80B1FC69-5930-2F4D-A338-AFE0A41AB658}" type="pres">
      <dgm:prSet presAssocID="{F54FF791-3963-E541-8CB0-92239CF6A822}" presName="child3group" presStyleCnt="0"/>
      <dgm:spPr/>
    </dgm:pt>
    <dgm:pt modelId="{0EA7AF01-42D0-E746-BE84-CE4E397E3928}" type="pres">
      <dgm:prSet presAssocID="{F54FF791-3963-E541-8CB0-92239CF6A822}" presName="child3" presStyleLbl="bgAcc1" presStyleIdx="2" presStyleCnt="4" custScaleX="191772" custScaleY="136576" custLinFactNeighborX="52015" custLinFactNeighborY="-23942"/>
      <dgm:spPr/>
    </dgm:pt>
    <dgm:pt modelId="{276486B7-A687-BF42-A9B2-EA133926245F}" type="pres">
      <dgm:prSet presAssocID="{F54FF791-3963-E541-8CB0-92239CF6A822}" presName="child3Text" presStyleLbl="bgAcc1" presStyleIdx="2" presStyleCnt="4">
        <dgm:presLayoutVars>
          <dgm:bulletEnabled val="1"/>
        </dgm:presLayoutVars>
      </dgm:prSet>
      <dgm:spPr/>
    </dgm:pt>
    <dgm:pt modelId="{C6BD06AF-AC4D-3847-AAD2-FCD33E6C1D66}" type="pres">
      <dgm:prSet presAssocID="{F54FF791-3963-E541-8CB0-92239CF6A822}" presName="child4group" presStyleCnt="0"/>
      <dgm:spPr/>
    </dgm:pt>
    <dgm:pt modelId="{65412981-DE4D-C743-99E9-A9D1B1C788B0}" type="pres">
      <dgm:prSet presAssocID="{F54FF791-3963-E541-8CB0-92239CF6A822}" presName="child4" presStyleLbl="bgAcc1" presStyleIdx="3" presStyleCnt="4" custScaleX="147879" custScaleY="101906" custLinFactNeighborX="-32505" custLinFactNeighborY="-18748"/>
      <dgm:spPr/>
    </dgm:pt>
    <dgm:pt modelId="{17A512B2-5850-534E-857A-34C2B90B2582}" type="pres">
      <dgm:prSet presAssocID="{F54FF791-3963-E541-8CB0-92239CF6A822}" presName="child4Text" presStyleLbl="bgAcc1" presStyleIdx="3" presStyleCnt="4">
        <dgm:presLayoutVars>
          <dgm:bulletEnabled val="1"/>
        </dgm:presLayoutVars>
      </dgm:prSet>
      <dgm:spPr/>
    </dgm:pt>
    <dgm:pt modelId="{AE282E5E-99F7-1742-BDEC-D7A29915C3BA}" type="pres">
      <dgm:prSet presAssocID="{F54FF791-3963-E541-8CB0-92239CF6A822}" presName="childPlaceholder" presStyleCnt="0"/>
      <dgm:spPr/>
    </dgm:pt>
    <dgm:pt modelId="{BE4297C1-2937-C143-A3D4-18EF8047FBA8}" type="pres">
      <dgm:prSet presAssocID="{F54FF791-3963-E541-8CB0-92239CF6A822}" presName="circle" presStyleCnt="0"/>
      <dgm:spPr/>
    </dgm:pt>
    <dgm:pt modelId="{CA9E4C35-B8F9-6D44-B6A0-8348DF403653}" type="pres">
      <dgm:prSet presAssocID="{F54FF791-3963-E541-8CB0-92239CF6A822}" presName="quadrant1" presStyleLbl="node1" presStyleIdx="0" presStyleCnt="4">
        <dgm:presLayoutVars>
          <dgm:chMax val="1"/>
          <dgm:bulletEnabled val="1"/>
        </dgm:presLayoutVars>
      </dgm:prSet>
      <dgm:spPr/>
    </dgm:pt>
    <dgm:pt modelId="{9AFF298A-8677-CC41-A5E8-AEBB9CE48793}" type="pres">
      <dgm:prSet presAssocID="{F54FF791-3963-E541-8CB0-92239CF6A822}" presName="quadrant2" presStyleLbl="node1" presStyleIdx="1" presStyleCnt="4">
        <dgm:presLayoutVars>
          <dgm:chMax val="1"/>
          <dgm:bulletEnabled val="1"/>
        </dgm:presLayoutVars>
      </dgm:prSet>
      <dgm:spPr/>
    </dgm:pt>
    <dgm:pt modelId="{A33D0B1B-1347-8541-A6FE-04B23B30380D}" type="pres">
      <dgm:prSet presAssocID="{F54FF791-3963-E541-8CB0-92239CF6A822}" presName="quadrant3" presStyleLbl="node1" presStyleIdx="2" presStyleCnt="4">
        <dgm:presLayoutVars>
          <dgm:chMax val="1"/>
          <dgm:bulletEnabled val="1"/>
        </dgm:presLayoutVars>
      </dgm:prSet>
      <dgm:spPr/>
    </dgm:pt>
    <dgm:pt modelId="{8146F317-D96D-BE40-8D24-40737B516B04}" type="pres">
      <dgm:prSet presAssocID="{F54FF791-3963-E541-8CB0-92239CF6A822}" presName="quadrant4" presStyleLbl="node1" presStyleIdx="3" presStyleCnt="4">
        <dgm:presLayoutVars>
          <dgm:chMax val="1"/>
          <dgm:bulletEnabled val="1"/>
        </dgm:presLayoutVars>
      </dgm:prSet>
      <dgm:spPr/>
    </dgm:pt>
    <dgm:pt modelId="{786B2BC8-F644-4D4B-AD59-10942C4044EC}" type="pres">
      <dgm:prSet presAssocID="{F54FF791-3963-E541-8CB0-92239CF6A822}" presName="quadrantPlaceholder" presStyleCnt="0"/>
      <dgm:spPr/>
    </dgm:pt>
    <dgm:pt modelId="{8621E6F6-0BD9-024C-8BF3-54F628AEF109}" type="pres">
      <dgm:prSet presAssocID="{F54FF791-3963-E541-8CB0-92239CF6A822}" presName="center1" presStyleLbl="fgShp" presStyleIdx="0" presStyleCnt="2"/>
      <dgm:spPr>
        <a:solidFill>
          <a:srgbClr val="FFC000"/>
        </a:solidFill>
      </dgm:spPr>
    </dgm:pt>
    <dgm:pt modelId="{B15FB13C-204A-634C-A58E-5638B4A8A4C5}" type="pres">
      <dgm:prSet presAssocID="{F54FF791-3963-E541-8CB0-92239CF6A822}" presName="center2" presStyleLbl="fgShp" presStyleIdx="1" presStyleCnt="2"/>
      <dgm:spPr>
        <a:solidFill>
          <a:srgbClr val="FFC000"/>
        </a:solidFill>
      </dgm:spPr>
    </dgm:pt>
  </dgm:ptLst>
  <dgm:cxnLst>
    <dgm:cxn modelId="{2B1D0706-D654-4405-8546-1A5902EDD74C}" type="presOf" srcId="{239A37E5-633C-4744-8CBB-25D13C9E0229}" destId="{A0B405F0-6651-A540-8643-5F91E4C28843}" srcOrd="0" destOrd="2" presId="urn:microsoft.com/office/officeart/2005/8/layout/cycle4"/>
    <dgm:cxn modelId="{74394606-EB4E-4F42-8E5B-A28E398D0FDF}" srcId="{F54FF791-3963-E541-8CB0-92239CF6A822}" destId="{547BFC53-008C-1F49-980A-5655EAA624B0}" srcOrd="1" destOrd="0" parTransId="{6723400F-CF14-A64C-BB07-25FEEF617DB0}" sibTransId="{12722D8D-E253-4F4A-B724-A50FC30DCA4B}"/>
    <dgm:cxn modelId="{9BAB4A14-8407-F343-913C-3E917C13FA63}" type="presOf" srcId="{DD198A7F-138E-8946-A1F9-B844B13386FC}" destId="{17A512B2-5850-534E-857A-34C2B90B2582}" srcOrd="1" destOrd="0" presId="urn:microsoft.com/office/officeart/2005/8/layout/cycle4"/>
    <dgm:cxn modelId="{97285216-EFF2-DC46-9ACD-D1DCB51B8653}" type="presOf" srcId="{E71EC805-9159-DB47-85AF-1E3AC9C3ED84}" destId="{FC7C4410-6659-3B4F-AE99-0A018E2941A7}" srcOrd="0" destOrd="0" presId="urn:microsoft.com/office/officeart/2005/8/layout/cycle4"/>
    <dgm:cxn modelId="{E96BA41D-571D-4830-AF27-DFD3F0DE4204}" srcId="{8AB7A365-8AF4-304B-8C89-7DD21BBFEC93}" destId="{154C1E37-12FA-4989-B5FE-7841601228A6}" srcOrd="1" destOrd="0" parTransId="{2E7FD2D2-4001-4446-8E35-E4CAF5C1E033}" sibTransId="{AC33B736-1F03-4B87-B592-5A6FDFFA6582}"/>
    <dgm:cxn modelId="{1621C81E-2138-4074-AB74-E93CFCC7E5DE}" type="presOf" srcId="{3BCC7CC0-AA5D-44C0-A2DF-C47B909A34D0}" destId="{FC7C4410-6659-3B4F-AE99-0A018E2941A7}" srcOrd="0" destOrd="1" presId="urn:microsoft.com/office/officeart/2005/8/layout/cycle4"/>
    <dgm:cxn modelId="{2C5B0D21-0D93-4B74-9D0C-D34C1A6D90F5}" type="presOf" srcId="{3627ABAC-72B7-4986-B31D-FD8AFB7426E3}" destId="{276486B7-A687-BF42-A9B2-EA133926245F}" srcOrd="1" destOrd="3" presId="urn:microsoft.com/office/officeart/2005/8/layout/cycle4"/>
    <dgm:cxn modelId="{7B4AD523-9A42-B943-8BDB-A8AD95ABAC17}" type="presOf" srcId="{24BD69A1-5AE2-8D45-BE13-8AC75877DE7A}" destId="{A33D0B1B-1347-8541-A6FE-04B23B30380D}" srcOrd="0" destOrd="0" presId="urn:microsoft.com/office/officeart/2005/8/layout/cycle4"/>
    <dgm:cxn modelId="{7E0BC52B-75F7-44BC-B134-94E0CA81D383}" type="presOf" srcId="{154C1E37-12FA-4989-B5FE-7841601228A6}" destId="{A0B405F0-6651-A540-8643-5F91E4C28843}" srcOrd="0" destOrd="1" presId="urn:microsoft.com/office/officeart/2005/8/layout/cycle4"/>
    <dgm:cxn modelId="{933B8139-AA0C-2045-A8B3-4C69A7341409}" type="presOf" srcId="{1A6A8831-50B2-0043-AFFD-3BB780C1D294}" destId="{8146F317-D96D-BE40-8D24-40737B516B04}" srcOrd="0" destOrd="0" presId="urn:microsoft.com/office/officeart/2005/8/layout/cycle4"/>
    <dgm:cxn modelId="{952D783B-B2DF-45F6-BFDE-3ADD30E1D5FC}" srcId="{24BD69A1-5AE2-8D45-BE13-8AC75877DE7A}" destId="{48867FBF-DD6D-4BCF-9884-29F42AB4CA68}" srcOrd="2" destOrd="0" parTransId="{C1F0CBB5-A7DC-485D-A060-CAE7D3C0E62D}" sibTransId="{E21053B3-8008-423E-8F44-B7489C69891F}"/>
    <dgm:cxn modelId="{4C4D5240-0F88-486A-BDAB-0DDEAE0224FB}" type="presOf" srcId="{534F023D-B453-43B6-AB02-88296D4A7CAB}" destId="{F1F5142B-5F58-3841-845B-C92CCB99880D}" srcOrd="1" destOrd="2" presId="urn:microsoft.com/office/officeart/2005/8/layout/cycle4"/>
    <dgm:cxn modelId="{93B0435C-3939-AD41-B9B2-2F307D243C6F}" srcId="{F54FF791-3963-E541-8CB0-92239CF6A822}" destId="{1A6A8831-50B2-0043-AFFD-3BB780C1D294}" srcOrd="3" destOrd="0" parTransId="{95BB47C0-21E2-C240-A398-2E45D1CDF94B}" sibTransId="{82162DAC-E83A-664C-B151-77129F7D56C1}"/>
    <dgm:cxn modelId="{49C0DE5F-7E21-4F61-BFE9-26FD33CE01A3}" type="presOf" srcId="{FD2B1943-9718-491B-9414-779E71617B18}" destId="{0EA7AF01-42D0-E746-BE84-CE4E397E3928}" srcOrd="0" destOrd="1" presId="urn:microsoft.com/office/officeart/2005/8/layout/cycle4"/>
    <dgm:cxn modelId="{9F67E95F-9740-4BB7-8B49-0A79AE1220D1}" type="presOf" srcId="{3BCC7CC0-AA5D-44C0-A2DF-C47B909A34D0}" destId="{F1F5142B-5F58-3841-845B-C92CCB99880D}" srcOrd="1" destOrd="1" presId="urn:microsoft.com/office/officeart/2005/8/layout/cycle4"/>
    <dgm:cxn modelId="{19819A60-28EA-4C5D-8CF0-2CB4C0CC2B27}" type="presOf" srcId="{534F023D-B453-43B6-AB02-88296D4A7CAB}" destId="{FC7C4410-6659-3B4F-AE99-0A018E2941A7}" srcOrd="0" destOrd="2" presId="urn:microsoft.com/office/officeart/2005/8/layout/cycle4"/>
    <dgm:cxn modelId="{45B7444F-48E8-1044-A629-3979DE868894}" type="presOf" srcId="{F54FF791-3963-E541-8CB0-92239CF6A822}" destId="{415BCE92-52E3-4B41-A73F-FED3F3154885}" srcOrd="0" destOrd="0" presId="urn:microsoft.com/office/officeart/2005/8/layout/cycle4"/>
    <dgm:cxn modelId="{75BA8752-D1E8-3448-A112-894AD259782E}" srcId="{F54FF791-3963-E541-8CB0-92239CF6A822}" destId="{24BD69A1-5AE2-8D45-BE13-8AC75877DE7A}" srcOrd="2" destOrd="0" parTransId="{83EB3A8D-2E48-F645-9A01-BA395D90B75D}" sibTransId="{0B5514DD-8589-A04D-A0DD-A0561AB2BA9C}"/>
    <dgm:cxn modelId="{D35A9A73-70E0-9343-A92E-CC6018C7580E}" type="presOf" srcId="{DD198A7F-138E-8946-A1F9-B844B13386FC}" destId="{65412981-DE4D-C743-99E9-A9D1B1C788B0}" srcOrd="0" destOrd="0" presId="urn:microsoft.com/office/officeart/2005/8/layout/cycle4"/>
    <dgm:cxn modelId="{6948FA54-6A98-463A-9D35-0CE88FA8DDF1}" srcId="{24BD69A1-5AE2-8D45-BE13-8AC75877DE7A}" destId="{EEB3A7A2-F112-43C3-8502-4960BD8E5F27}" srcOrd="0" destOrd="0" parTransId="{CA124636-9774-4438-B219-4BA84E029D94}" sibTransId="{B9BA4212-2687-4C0E-8A8B-11991F77F00E}"/>
    <dgm:cxn modelId="{BEBA2A76-B392-4A0E-A076-B5E94DB00F37}" type="presOf" srcId="{3627ABAC-72B7-4986-B31D-FD8AFB7426E3}" destId="{0EA7AF01-42D0-E746-BE84-CE4E397E3928}" srcOrd="0" destOrd="3" presId="urn:microsoft.com/office/officeart/2005/8/layout/cycle4"/>
    <dgm:cxn modelId="{4F739878-52EA-AB49-8EFF-5F4F8B2D368B}" srcId="{8AB7A365-8AF4-304B-8C89-7DD21BBFEC93}" destId="{9E72A731-BA84-674B-A3B0-90E999A9D244}" srcOrd="0" destOrd="0" parTransId="{3748BD74-5D3E-9E46-AF6B-BE1E0C08488E}" sibTransId="{4B2C4BE1-4855-BC4C-9755-F721CC002886}"/>
    <dgm:cxn modelId="{65265379-DBFB-4AC3-AF90-FB3E7D986D92}" srcId="{8AB7A365-8AF4-304B-8C89-7DD21BBFEC93}" destId="{239A37E5-633C-4744-8CBB-25D13C9E0229}" srcOrd="2" destOrd="0" parTransId="{3D2C6821-6040-4316-8CE7-C9CA8F09B850}" sibTransId="{AEB9D8E8-D6D8-4695-A2FA-CDEC7126A7A9}"/>
    <dgm:cxn modelId="{30A85879-D63A-E746-8A09-D1A77CA95E02}" type="presOf" srcId="{547BFC53-008C-1F49-980A-5655EAA624B0}" destId="{9AFF298A-8677-CC41-A5E8-AEBB9CE48793}" srcOrd="0" destOrd="0" presId="urn:microsoft.com/office/officeart/2005/8/layout/cycle4"/>
    <dgm:cxn modelId="{03F0037B-ACD6-E844-8D7A-6358ABA0C49A}" srcId="{547BFC53-008C-1F49-980A-5655EAA624B0}" destId="{E71EC805-9159-DB47-85AF-1E3AC9C3ED84}" srcOrd="0" destOrd="0" parTransId="{FB2B13C4-B148-454D-977F-883471C160F3}" sibTransId="{BCC90EA2-A834-8C40-9595-3018246FDECD}"/>
    <dgm:cxn modelId="{E176BE8F-EAB4-0A40-883E-28EBC1B32B41}" type="presOf" srcId="{9E72A731-BA84-674B-A3B0-90E999A9D244}" destId="{A0B405F0-6651-A540-8643-5F91E4C28843}" srcOrd="0" destOrd="0" presId="urn:microsoft.com/office/officeart/2005/8/layout/cycle4"/>
    <dgm:cxn modelId="{BB3D8897-321A-430F-B970-5B88DFA511A7}" type="presOf" srcId="{FD2B1943-9718-491B-9414-779E71617B18}" destId="{276486B7-A687-BF42-A9B2-EA133926245F}" srcOrd="1" destOrd="1" presId="urn:microsoft.com/office/officeart/2005/8/layout/cycle4"/>
    <dgm:cxn modelId="{4573D69E-3640-4A43-8C11-C885638EAC31}" type="presOf" srcId="{8AB7A365-8AF4-304B-8C89-7DD21BBFEC93}" destId="{CA9E4C35-B8F9-6D44-B6A0-8348DF403653}" srcOrd="0" destOrd="0" presId="urn:microsoft.com/office/officeart/2005/8/layout/cycle4"/>
    <dgm:cxn modelId="{6116E5A1-3F76-ED49-8227-01052F7BDD92}" srcId="{1A6A8831-50B2-0043-AFFD-3BB780C1D294}" destId="{DD198A7F-138E-8946-A1F9-B844B13386FC}" srcOrd="0" destOrd="0" parTransId="{3CFE0AC9-97D0-1948-B10B-610E5E92643E}" sibTransId="{14978960-E038-3E44-A088-7D2588DF7B67}"/>
    <dgm:cxn modelId="{00B435B5-1615-4F39-9058-391E4A1AFB80}" type="presOf" srcId="{154C1E37-12FA-4989-B5FE-7841601228A6}" destId="{B1CA0B38-BC60-AE4F-AAD3-564A0921F058}" srcOrd="1" destOrd="1" presId="urn:microsoft.com/office/officeart/2005/8/layout/cycle4"/>
    <dgm:cxn modelId="{6102D5B6-6B9E-4E1E-8A81-3DD246DA30A2}" type="presOf" srcId="{48867FBF-DD6D-4BCF-9884-29F42AB4CA68}" destId="{0EA7AF01-42D0-E746-BE84-CE4E397E3928}" srcOrd="0" destOrd="2" presId="urn:microsoft.com/office/officeart/2005/8/layout/cycle4"/>
    <dgm:cxn modelId="{1CD84AB7-8D69-4EF6-9751-A43C7D3E465E}" srcId="{24BD69A1-5AE2-8D45-BE13-8AC75877DE7A}" destId="{FD2B1943-9718-491B-9414-779E71617B18}" srcOrd="1" destOrd="0" parTransId="{9CB1583C-8DE1-44A6-9BDB-F6311D47EB13}" sibTransId="{8D803781-132C-4A66-98B2-966A599BDE37}"/>
    <dgm:cxn modelId="{308140C4-E589-4119-BA2E-942D04D07D02}" type="presOf" srcId="{EEB3A7A2-F112-43C3-8502-4960BD8E5F27}" destId="{276486B7-A687-BF42-A9B2-EA133926245F}" srcOrd="1" destOrd="0" presId="urn:microsoft.com/office/officeart/2005/8/layout/cycle4"/>
    <dgm:cxn modelId="{A6099ACE-E70E-4EEC-AD4A-1C1D2C902A3A}" srcId="{24BD69A1-5AE2-8D45-BE13-8AC75877DE7A}" destId="{3627ABAC-72B7-4986-B31D-FD8AFB7426E3}" srcOrd="3" destOrd="0" parTransId="{8216F819-6C21-436E-A60A-22E2124CFF66}" sibTransId="{3B153569-C71E-40D9-BD6F-1B00A5C1A422}"/>
    <dgm:cxn modelId="{830DC2D6-BB36-4288-81B3-B480A38667F1}" type="presOf" srcId="{239A37E5-633C-4744-8CBB-25D13C9E0229}" destId="{B1CA0B38-BC60-AE4F-AAD3-564A0921F058}" srcOrd="1" destOrd="2" presId="urn:microsoft.com/office/officeart/2005/8/layout/cycle4"/>
    <dgm:cxn modelId="{B28618D9-1D18-47AF-A6A2-2CFE5CD19510}" type="presOf" srcId="{EEB3A7A2-F112-43C3-8502-4960BD8E5F27}" destId="{0EA7AF01-42D0-E746-BE84-CE4E397E3928}" srcOrd="0" destOrd="0" presId="urn:microsoft.com/office/officeart/2005/8/layout/cycle4"/>
    <dgm:cxn modelId="{66142FDB-7E64-4F14-BA18-C8A99E952A4C}" srcId="{547BFC53-008C-1F49-980A-5655EAA624B0}" destId="{534F023D-B453-43B6-AB02-88296D4A7CAB}" srcOrd="2" destOrd="0" parTransId="{3AE994D5-D60F-4B6B-9012-A7B1D447149E}" sibTransId="{222EAB78-00E0-4D75-918C-B9566297B9B7}"/>
    <dgm:cxn modelId="{F0063AEB-5EEB-4412-9B3E-C825655B4AA0}" type="presOf" srcId="{48867FBF-DD6D-4BCF-9884-29F42AB4CA68}" destId="{276486B7-A687-BF42-A9B2-EA133926245F}" srcOrd="1" destOrd="2" presId="urn:microsoft.com/office/officeart/2005/8/layout/cycle4"/>
    <dgm:cxn modelId="{E157AFF0-EE7A-4BEF-A667-18418812137D}" srcId="{547BFC53-008C-1F49-980A-5655EAA624B0}" destId="{3BCC7CC0-AA5D-44C0-A2DF-C47B909A34D0}" srcOrd="1" destOrd="0" parTransId="{A670BD15-9F5F-4950-BA45-6A0B41012C58}" sibTransId="{E40ACC45-081B-429D-BF91-5CFC806E733D}"/>
    <dgm:cxn modelId="{3C4F9FF3-752D-9641-9928-649B7C47DA2A}" srcId="{F54FF791-3963-E541-8CB0-92239CF6A822}" destId="{8AB7A365-8AF4-304B-8C89-7DD21BBFEC93}" srcOrd="0" destOrd="0" parTransId="{6C5600A7-BC6D-FB4F-83B6-44DAA2C36F2F}" sibTransId="{D2AD72FF-5A3B-4247-8998-A7502C364140}"/>
    <dgm:cxn modelId="{F74B69F8-7E09-7641-B739-1E90064345D0}" type="presOf" srcId="{E71EC805-9159-DB47-85AF-1E3AC9C3ED84}" destId="{F1F5142B-5F58-3841-845B-C92CCB99880D}" srcOrd="1" destOrd="0" presId="urn:microsoft.com/office/officeart/2005/8/layout/cycle4"/>
    <dgm:cxn modelId="{4CDF91F8-AA62-5E43-AAB0-27FEEB1AD0C9}" type="presOf" srcId="{9E72A731-BA84-674B-A3B0-90E999A9D244}" destId="{B1CA0B38-BC60-AE4F-AAD3-564A0921F058}" srcOrd="1" destOrd="0" presId="urn:microsoft.com/office/officeart/2005/8/layout/cycle4"/>
    <dgm:cxn modelId="{47602D36-CA43-414E-95D2-2AAE13550D41}" type="presParOf" srcId="{415BCE92-52E3-4B41-A73F-FED3F3154885}" destId="{9DE270C1-265D-5A4F-8354-8B4F508BF5DE}" srcOrd="0" destOrd="0" presId="urn:microsoft.com/office/officeart/2005/8/layout/cycle4"/>
    <dgm:cxn modelId="{33696E06-DE01-234D-9E63-D1AEC64280F1}" type="presParOf" srcId="{9DE270C1-265D-5A4F-8354-8B4F508BF5DE}" destId="{8C440688-118C-284C-8638-833ECDFA90DB}" srcOrd="0" destOrd="0" presId="urn:microsoft.com/office/officeart/2005/8/layout/cycle4"/>
    <dgm:cxn modelId="{188D19E3-0FCB-DE4D-B50D-3275ABC56085}" type="presParOf" srcId="{8C440688-118C-284C-8638-833ECDFA90DB}" destId="{A0B405F0-6651-A540-8643-5F91E4C28843}" srcOrd="0" destOrd="0" presId="urn:microsoft.com/office/officeart/2005/8/layout/cycle4"/>
    <dgm:cxn modelId="{BD0D21FB-800A-E34E-BC05-A21C52539733}" type="presParOf" srcId="{8C440688-118C-284C-8638-833ECDFA90DB}" destId="{B1CA0B38-BC60-AE4F-AAD3-564A0921F058}" srcOrd="1" destOrd="0" presId="urn:microsoft.com/office/officeart/2005/8/layout/cycle4"/>
    <dgm:cxn modelId="{E6B08802-1DE0-CE46-9D76-F5928B1D8D31}" type="presParOf" srcId="{9DE270C1-265D-5A4F-8354-8B4F508BF5DE}" destId="{9C874D8F-AAA0-D84A-9C88-4AC4D0830768}" srcOrd="1" destOrd="0" presId="urn:microsoft.com/office/officeart/2005/8/layout/cycle4"/>
    <dgm:cxn modelId="{23CD8107-0FAE-D343-9381-0DF79371BB46}" type="presParOf" srcId="{9C874D8F-AAA0-D84A-9C88-4AC4D0830768}" destId="{FC7C4410-6659-3B4F-AE99-0A018E2941A7}" srcOrd="0" destOrd="0" presId="urn:microsoft.com/office/officeart/2005/8/layout/cycle4"/>
    <dgm:cxn modelId="{157B3C5F-6212-EF4E-A68D-CD7A1F765388}" type="presParOf" srcId="{9C874D8F-AAA0-D84A-9C88-4AC4D0830768}" destId="{F1F5142B-5F58-3841-845B-C92CCB99880D}" srcOrd="1" destOrd="0" presId="urn:microsoft.com/office/officeart/2005/8/layout/cycle4"/>
    <dgm:cxn modelId="{B1368237-EEDC-4649-8DE8-716AC99F3AA5}" type="presParOf" srcId="{9DE270C1-265D-5A4F-8354-8B4F508BF5DE}" destId="{80B1FC69-5930-2F4D-A338-AFE0A41AB658}" srcOrd="2" destOrd="0" presId="urn:microsoft.com/office/officeart/2005/8/layout/cycle4"/>
    <dgm:cxn modelId="{9A6ECDA3-B973-034E-8B2D-1184B7069584}" type="presParOf" srcId="{80B1FC69-5930-2F4D-A338-AFE0A41AB658}" destId="{0EA7AF01-42D0-E746-BE84-CE4E397E3928}" srcOrd="0" destOrd="0" presId="urn:microsoft.com/office/officeart/2005/8/layout/cycle4"/>
    <dgm:cxn modelId="{BF0F0C9C-F5F4-3A41-B79B-BB9F4A265FE2}" type="presParOf" srcId="{80B1FC69-5930-2F4D-A338-AFE0A41AB658}" destId="{276486B7-A687-BF42-A9B2-EA133926245F}" srcOrd="1" destOrd="0" presId="urn:microsoft.com/office/officeart/2005/8/layout/cycle4"/>
    <dgm:cxn modelId="{9EA4164B-CBFC-3947-84A5-7A350B827E16}" type="presParOf" srcId="{9DE270C1-265D-5A4F-8354-8B4F508BF5DE}" destId="{C6BD06AF-AC4D-3847-AAD2-FCD33E6C1D66}" srcOrd="3" destOrd="0" presId="urn:microsoft.com/office/officeart/2005/8/layout/cycle4"/>
    <dgm:cxn modelId="{DD6185F5-EEBF-4940-BEF5-4E2C94D80D3E}" type="presParOf" srcId="{C6BD06AF-AC4D-3847-AAD2-FCD33E6C1D66}" destId="{65412981-DE4D-C743-99E9-A9D1B1C788B0}" srcOrd="0" destOrd="0" presId="urn:microsoft.com/office/officeart/2005/8/layout/cycle4"/>
    <dgm:cxn modelId="{0C378A4B-0B61-CA44-90B8-6A2BC9FFB04F}" type="presParOf" srcId="{C6BD06AF-AC4D-3847-AAD2-FCD33E6C1D66}" destId="{17A512B2-5850-534E-857A-34C2B90B2582}" srcOrd="1" destOrd="0" presId="urn:microsoft.com/office/officeart/2005/8/layout/cycle4"/>
    <dgm:cxn modelId="{B5F117D8-3BA5-384E-8972-1522A81BE88C}" type="presParOf" srcId="{9DE270C1-265D-5A4F-8354-8B4F508BF5DE}" destId="{AE282E5E-99F7-1742-BDEC-D7A29915C3BA}" srcOrd="4" destOrd="0" presId="urn:microsoft.com/office/officeart/2005/8/layout/cycle4"/>
    <dgm:cxn modelId="{172AF80A-F17C-634F-999C-08D39520B0C7}" type="presParOf" srcId="{415BCE92-52E3-4B41-A73F-FED3F3154885}" destId="{BE4297C1-2937-C143-A3D4-18EF8047FBA8}" srcOrd="1" destOrd="0" presId="urn:microsoft.com/office/officeart/2005/8/layout/cycle4"/>
    <dgm:cxn modelId="{7D8A7C19-4954-244C-BFEA-D7D283C5ED31}" type="presParOf" srcId="{BE4297C1-2937-C143-A3D4-18EF8047FBA8}" destId="{CA9E4C35-B8F9-6D44-B6A0-8348DF403653}" srcOrd="0" destOrd="0" presId="urn:microsoft.com/office/officeart/2005/8/layout/cycle4"/>
    <dgm:cxn modelId="{43570C47-5BF5-894D-A8D5-B592C59499A7}" type="presParOf" srcId="{BE4297C1-2937-C143-A3D4-18EF8047FBA8}" destId="{9AFF298A-8677-CC41-A5E8-AEBB9CE48793}" srcOrd="1" destOrd="0" presId="urn:microsoft.com/office/officeart/2005/8/layout/cycle4"/>
    <dgm:cxn modelId="{09E58DC2-1098-A64E-B0C2-538731BC4EAE}" type="presParOf" srcId="{BE4297C1-2937-C143-A3D4-18EF8047FBA8}" destId="{A33D0B1B-1347-8541-A6FE-04B23B30380D}" srcOrd="2" destOrd="0" presId="urn:microsoft.com/office/officeart/2005/8/layout/cycle4"/>
    <dgm:cxn modelId="{C5AF81E0-C9AA-4B42-921D-3DFD99E98DF8}" type="presParOf" srcId="{BE4297C1-2937-C143-A3D4-18EF8047FBA8}" destId="{8146F317-D96D-BE40-8D24-40737B516B04}" srcOrd="3" destOrd="0" presId="urn:microsoft.com/office/officeart/2005/8/layout/cycle4"/>
    <dgm:cxn modelId="{C9714464-ED7C-5240-9758-40BC8B2649BC}" type="presParOf" srcId="{BE4297C1-2937-C143-A3D4-18EF8047FBA8}" destId="{786B2BC8-F644-4D4B-AD59-10942C4044EC}" srcOrd="4" destOrd="0" presId="urn:microsoft.com/office/officeart/2005/8/layout/cycle4"/>
    <dgm:cxn modelId="{04D955FC-7BDC-0744-B353-FD0B2F7A4D21}" type="presParOf" srcId="{415BCE92-52E3-4B41-A73F-FED3F3154885}" destId="{8621E6F6-0BD9-024C-8BF3-54F628AEF109}" srcOrd="2" destOrd="0" presId="urn:microsoft.com/office/officeart/2005/8/layout/cycle4"/>
    <dgm:cxn modelId="{510274D5-1485-504D-AE33-4EE4F1B3E8AF}" type="presParOf" srcId="{415BCE92-52E3-4B41-A73F-FED3F3154885}" destId="{B15FB13C-204A-634C-A58E-5638B4A8A4C5}"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A5157B-6E9A-4200-BD5A-733323C66E6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E1E9960E-7502-4834-88F7-8D521556B10F}">
      <dgm:prSet phldrT="[Text]" custT="1"/>
      <dgm:spPr/>
      <dgm:t>
        <a:bodyPr/>
        <a:lstStyle/>
        <a:p>
          <a:r>
            <a:rPr lang="en-US" sz="2400" dirty="0" err="1">
              <a:latin typeface="Segoe UI Variable Display Semib"/>
            </a:rPr>
            <a:t>Tamaño</a:t>
          </a:r>
          <a:r>
            <a:rPr lang="en-US" sz="2400" dirty="0">
              <a:latin typeface="Segoe UI Variable Display Semib"/>
            </a:rPr>
            <a:t> del </a:t>
          </a:r>
          <a:r>
            <a:rPr lang="en-US" sz="2400" dirty="0" err="1">
              <a:latin typeface="Segoe UI Variable Display Semib"/>
            </a:rPr>
            <a:t>lote</a:t>
          </a:r>
          <a:endParaRPr lang="en-US" sz="2400" dirty="0">
            <a:latin typeface="Segoe UI Variable Display Semib"/>
          </a:endParaRPr>
        </a:p>
      </dgm:t>
    </dgm:pt>
    <dgm:pt modelId="{832A7C45-6143-4A64-BC53-1F088AFA9329}" type="parTrans" cxnId="{8CEF630E-B106-4F4E-BC12-72D503E18927}">
      <dgm:prSet/>
      <dgm:spPr/>
      <dgm:t>
        <a:bodyPr/>
        <a:lstStyle/>
        <a:p>
          <a:endParaRPr lang="en-US"/>
        </a:p>
      </dgm:t>
    </dgm:pt>
    <dgm:pt modelId="{726734B5-8526-4DDF-9A60-077C7B36552D}" type="sibTrans" cxnId="{8CEF630E-B106-4F4E-BC12-72D503E18927}">
      <dgm:prSet/>
      <dgm:spPr/>
      <dgm:t>
        <a:bodyPr/>
        <a:lstStyle/>
        <a:p>
          <a:endParaRPr lang="en-US"/>
        </a:p>
      </dgm:t>
    </dgm:pt>
    <dgm:pt modelId="{BD8C7B9C-9053-4D6B-9C76-FFA85D9F361B}">
      <dgm:prSet phldrT="[Text]"/>
      <dgm:spPr/>
      <dgm:t>
        <a:bodyPr/>
        <a:lstStyle/>
        <a:p>
          <a:r>
            <a:rPr lang="es-ES" dirty="0">
              <a:latin typeface="Segoe UI Variable Display Semib"/>
            </a:rPr>
            <a:t>Los sitios preferidos son de 0,5 a 10 acres</a:t>
          </a:r>
          <a:endParaRPr lang="en-US" dirty="0">
            <a:latin typeface="Segoe UI Variable Display Semib"/>
          </a:endParaRPr>
        </a:p>
      </dgm:t>
    </dgm:pt>
    <dgm:pt modelId="{48A6C687-D550-4768-883A-7E45E8455427}" type="parTrans" cxnId="{FD9EE113-878E-4392-8036-20AB0476DAD5}">
      <dgm:prSet/>
      <dgm:spPr/>
      <dgm:t>
        <a:bodyPr/>
        <a:lstStyle/>
        <a:p>
          <a:endParaRPr lang="en-US"/>
        </a:p>
      </dgm:t>
    </dgm:pt>
    <dgm:pt modelId="{5794C63D-84C7-4985-BED0-5A634025EF55}" type="sibTrans" cxnId="{FD9EE113-878E-4392-8036-20AB0476DAD5}">
      <dgm:prSet/>
      <dgm:spPr/>
      <dgm:t>
        <a:bodyPr/>
        <a:lstStyle/>
        <a:p>
          <a:endParaRPr lang="en-US"/>
        </a:p>
      </dgm:t>
    </dgm:pt>
    <dgm:pt modelId="{E785E934-5863-4302-A940-3A78846477CE}">
      <dgm:prSet phldrT="[Text]"/>
      <dgm:spPr/>
      <dgm:t>
        <a:bodyPr/>
        <a:lstStyle/>
        <a:p>
          <a:r>
            <a:rPr lang="es-ES" dirty="0">
              <a:latin typeface="Segoe UI Variable Display Semib"/>
            </a:rPr>
            <a:t>Oportunidad de fusionar lotes pequeños o dividir lotes grandes</a:t>
          </a:r>
          <a:endParaRPr lang="en-US" dirty="0">
            <a:latin typeface="Segoe UI Variable Display Semib"/>
          </a:endParaRPr>
        </a:p>
      </dgm:t>
    </dgm:pt>
    <dgm:pt modelId="{DDBD45AA-CAAF-4279-AFFB-87C7871BEAA2}" type="parTrans" cxnId="{91CB23DD-FDD4-4D27-8F09-C7F76CEEF90E}">
      <dgm:prSet/>
      <dgm:spPr/>
      <dgm:t>
        <a:bodyPr/>
        <a:lstStyle/>
        <a:p>
          <a:endParaRPr lang="en-US"/>
        </a:p>
      </dgm:t>
    </dgm:pt>
    <dgm:pt modelId="{6AD4D398-900F-48D2-A99A-54B17AFFCB0A}" type="sibTrans" cxnId="{91CB23DD-FDD4-4D27-8F09-C7F76CEEF90E}">
      <dgm:prSet/>
      <dgm:spPr/>
      <dgm:t>
        <a:bodyPr/>
        <a:lstStyle/>
        <a:p>
          <a:endParaRPr lang="en-US"/>
        </a:p>
      </dgm:t>
    </dgm:pt>
    <dgm:pt modelId="{BA8ACCA9-FA9C-49A4-BDE8-B5B5BA52010D}">
      <dgm:prSet phldrT="[Text]" custT="1"/>
      <dgm:spPr/>
      <dgm:t>
        <a:bodyPr/>
        <a:lstStyle/>
        <a:p>
          <a:r>
            <a:rPr lang="en-US" sz="2400" dirty="0" err="1">
              <a:latin typeface="Segoe UI Variable Display Semib"/>
            </a:rPr>
            <a:t>Ubicación</a:t>
          </a:r>
          <a:endParaRPr lang="en-US" sz="2400" dirty="0">
            <a:latin typeface="Segoe UI Variable Display Semib"/>
          </a:endParaRPr>
        </a:p>
      </dgm:t>
    </dgm:pt>
    <dgm:pt modelId="{B7661758-82BE-4B39-A24A-DFC62AB978EB}" type="parTrans" cxnId="{9E3EACAA-DF0E-4347-B4F1-8E19A66657C3}">
      <dgm:prSet/>
      <dgm:spPr/>
      <dgm:t>
        <a:bodyPr/>
        <a:lstStyle/>
        <a:p>
          <a:endParaRPr lang="en-US"/>
        </a:p>
      </dgm:t>
    </dgm:pt>
    <dgm:pt modelId="{84013222-863E-4902-9E21-0F3168999730}" type="sibTrans" cxnId="{9E3EACAA-DF0E-4347-B4F1-8E19A66657C3}">
      <dgm:prSet/>
      <dgm:spPr/>
      <dgm:t>
        <a:bodyPr/>
        <a:lstStyle/>
        <a:p>
          <a:endParaRPr lang="en-US"/>
        </a:p>
      </dgm:t>
    </dgm:pt>
    <dgm:pt modelId="{565DC2FA-2FD0-41AC-94D7-C2C18AB4F740}">
      <dgm:prSet phldrT="[Text]"/>
      <dgm:spPr/>
      <dgm:t>
        <a:bodyPr/>
        <a:lstStyle/>
        <a:p>
          <a:r>
            <a:rPr lang="es-ES" dirty="0">
              <a:latin typeface="Segoe UI Variable Display Semib"/>
            </a:rPr>
            <a:t>Cerca del transporte público, escuelas, centros de atención médica y supermercados.</a:t>
          </a:r>
          <a:endParaRPr lang="en-US" dirty="0">
            <a:latin typeface="Segoe UI Variable Display Semib"/>
          </a:endParaRPr>
        </a:p>
      </dgm:t>
    </dgm:pt>
    <dgm:pt modelId="{71989430-40BD-4D8E-AC02-CEACC962B222}" type="parTrans" cxnId="{F8B9CB93-F349-44E4-A8BC-C9DA3CACAD57}">
      <dgm:prSet/>
      <dgm:spPr/>
      <dgm:t>
        <a:bodyPr/>
        <a:lstStyle/>
        <a:p>
          <a:endParaRPr lang="en-US"/>
        </a:p>
      </dgm:t>
    </dgm:pt>
    <dgm:pt modelId="{BD5F710B-4E7C-45D8-87FE-363237ED1F5D}" type="sibTrans" cxnId="{F8B9CB93-F349-44E4-A8BC-C9DA3CACAD57}">
      <dgm:prSet/>
      <dgm:spPr/>
      <dgm:t>
        <a:bodyPr/>
        <a:lstStyle/>
        <a:p>
          <a:endParaRPr lang="en-US"/>
        </a:p>
      </dgm:t>
    </dgm:pt>
    <dgm:pt modelId="{38E4D5B7-48E1-4CA9-8318-AE590EE9B81A}">
      <dgm:prSet phldrT="[Text]"/>
      <dgm:spPr/>
      <dgm:t>
        <a:bodyPr/>
        <a:lstStyle/>
        <a:p>
          <a:r>
            <a:rPr lang="en-US" dirty="0" err="1">
              <a:latin typeface="Segoe UI Variable Display Semib"/>
            </a:rPr>
            <a:t>Disponibilidad</a:t>
          </a:r>
          <a:r>
            <a:rPr lang="en-US" dirty="0">
              <a:latin typeface="Segoe UI Variable Display Semib"/>
            </a:rPr>
            <a:t> de </a:t>
          </a:r>
          <a:r>
            <a:rPr lang="en-US" dirty="0" err="1">
              <a:latin typeface="Segoe UI Variable Display Semib"/>
            </a:rPr>
            <a:t>infraestructura</a:t>
          </a:r>
          <a:endParaRPr lang="en-US" dirty="0">
            <a:latin typeface="Segoe UI Variable Display Semib"/>
          </a:endParaRPr>
        </a:p>
      </dgm:t>
    </dgm:pt>
    <dgm:pt modelId="{A28F062C-F762-4DDF-AD1B-301645329650}" type="parTrans" cxnId="{1CF5ECF1-AADD-4687-B908-B50B56F9EB46}">
      <dgm:prSet/>
      <dgm:spPr/>
      <dgm:t>
        <a:bodyPr/>
        <a:lstStyle/>
        <a:p>
          <a:endParaRPr lang="en-US"/>
        </a:p>
      </dgm:t>
    </dgm:pt>
    <dgm:pt modelId="{B61D82D3-4B10-441A-8684-B21863493A81}" type="sibTrans" cxnId="{1CF5ECF1-AADD-4687-B908-B50B56F9EB46}">
      <dgm:prSet/>
      <dgm:spPr/>
      <dgm:t>
        <a:bodyPr/>
        <a:lstStyle/>
        <a:p>
          <a:endParaRPr lang="en-US"/>
        </a:p>
      </dgm:t>
    </dgm:pt>
    <dgm:pt modelId="{5440ABD6-F908-4E06-AAE3-E49B5B891640}">
      <dgm:prSet phldrT="[Text]" custT="1"/>
      <dgm:spPr/>
      <dgm:t>
        <a:bodyPr/>
        <a:lstStyle/>
        <a:p>
          <a:r>
            <a:rPr lang="en-US" sz="2400" dirty="0" err="1">
              <a:latin typeface="Segoe UI Variable Display Semib"/>
            </a:rPr>
            <a:t>Aporte</a:t>
          </a:r>
          <a:r>
            <a:rPr lang="en-US" sz="2400" dirty="0">
              <a:latin typeface="Segoe UI Variable Display Semib"/>
            </a:rPr>
            <a:t> </a:t>
          </a:r>
          <a:r>
            <a:rPr lang="en-US" sz="2400" dirty="0" err="1">
              <a:latin typeface="Segoe UI Variable Display Semib"/>
            </a:rPr>
            <a:t>público</a:t>
          </a:r>
          <a:endParaRPr lang="en-US" sz="2400" dirty="0">
            <a:latin typeface="Segoe UI Variable Display Semib"/>
          </a:endParaRPr>
        </a:p>
      </dgm:t>
    </dgm:pt>
    <dgm:pt modelId="{05928E25-3868-4417-A335-177D8A8792A5}" type="parTrans" cxnId="{ADFFDA29-37F2-4EFF-8407-44A2592F74ED}">
      <dgm:prSet/>
      <dgm:spPr/>
      <dgm:t>
        <a:bodyPr/>
        <a:lstStyle/>
        <a:p>
          <a:endParaRPr lang="en-US"/>
        </a:p>
      </dgm:t>
    </dgm:pt>
    <dgm:pt modelId="{0AED0882-A948-45E4-9670-15A09BBAC6FD}" type="sibTrans" cxnId="{ADFFDA29-37F2-4EFF-8407-44A2592F74ED}">
      <dgm:prSet/>
      <dgm:spPr/>
      <dgm:t>
        <a:bodyPr/>
        <a:lstStyle/>
        <a:p>
          <a:endParaRPr lang="en-US"/>
        </a:p>
      </dgm:t>
    </dgm:pt>
    <dgm:pt modelId="{30F17430-36D2-44D2-A519-FB5E7694C6F8}">
      <dgm:prSet phldrT="[Text]"/>
      <dgm:spPr/>
      <dgm:t>
        <a:bodyPr/>
        <a:lstStyle/>
        <a:p>
          <a:r>
            <a:rPr lang="en-US" dirty="0" err="1">
              <a:latin typeface="Segoe UI Variable Display Semib"/>
            </a:rPr>
            <a:t>Aportes</a:t>
          </a:r>
          <a:r>
            <a:rPr lang="en-US" dirty="0">
              <a:latin typeface="Segoe UI Variable Display Semib"/>
            </a:rPr>
            <a:t> del taller anterior</a:t>
          </a:r>
        </a:p>
      </dgm:t>
    </dgm:pt>
    <dgm:pt modelId="{B0FD225E-7AA6-4DD3-A095-8EF7B67F550D}" type="parTrans" cxnId="{9E208D9E-8872-469F-A4D3-5BAEE903BF9D}">
      <dgm:prSet/>
      <dgm:spPr/>
      <dgm:t>
        <a:bodyPr/>
        <a:lstStyle/>
        <a:p>
          <a:endParaRPr lang="en-US"/>
        </a:p>
      </dgm:t>
    </dgm:pt>
    <dgm:pt modelId="{CCC3A8AA-EEDF-48FA-B05C-2753F1795F65}" type="sibTrans" cxnId="{9E208D9E-8872-469F-A4D3-5BAEE903BF9D}">
      <dgm:prSet/>
      <dgm:spPr/>
      <dgm:t>
        <a:bodyPr/>
        <a:lstStyle/>
        <a:p>
          <a:endParaRPr lang="en-US"/>
        </a:p>
      </dgm:t>
    </dgm:pt>
    <dgm:pt modelId="{C417F4AD-4CD4-45D8-8A33-54CDDB4DC6E1}">
      <dgm:prSet phldrT="[Text]" custT="1"/>
      <dgm:spPr/>
      <dgm:t>
        <a:bodyPr/>
        <a:lstStyle/>
        <a:p>
          <a:r>
            <a:rPr lang="en-US" sz="2400" dirty="0" err="1">
              <a:latin typeface="Segoe UI Variable Display Semib"/>
            </a:rPr>
            <a:t>Tendencias</a:t>
          </a:r>
          <a:endParaRPr lang="en-US" sz="2400" dirty="0">
            <a:latin typeface="Segoe UI Variable Display Semib"/>
          </a:endParaRPr>
        </a:p>
      </dgm:t>
    </dgm:pt>
    <dgm:pt modelId="{40D68324-2A31-4659-9713-FAF88B4203D9}" type="parTrans" cxnId="{89C0E635-54DC-441C-893E-073E0AD3634D}">
      <dgm:prSet/>
      <dgm:spPr/>
      <dgm:t>
        <a:bodyPr/>
        <a:lstStyle/>
        <a:p>
          <a:endParaRPr lang="en-US"/>
        </a:p>
      </dgm:t>
    </dgm:pt>
    <dgm:pt modelId="{5AD77804-E425-4283-A1D0-5949DBE827EB}" type="sibTrans" cxnId="{89C0E635-54DC-441C-893E-073E0AD3634D}">
      <dgm:prSet/>
      <dgm:spPr/>
      <dgm:t>
        <a:bodyPr/>
        <a:lstStyle/>
        <a:p>
          <a:endParaRPr lang="en-US"/>
        </a:p>
      </dgm:t>
    </dgm:pt>
    <dgm:pt modelId="{4405653F-165A-4BB4-B012-B8C7FFE2F906}">
      <dgm:prSet phldrT="[Text]"/>
      <dgm:spPr/>
      <dgm:t>
        <a:bodyPr/>
        <a:lstStyle/>
        <a:p>
          <a:r>
            <a:rPr lang="es-ES" dirty="0">
              <a:latin typeface="Segoe UI Variable Display Semib"/>
            </a:rPr>
            <a:t>Vacante o potencial para reurbanización</a:t>
          </a:r>
          <a:endParaRPr lang="en-US" dirty="0">
            <a:latin typeface="Segoe UI Variable Display Semib"/>
          </a:endParaRPr>
        </a:p>
      </dgm:t>
    </dgm:pt>
    <dgm:pt modelId="{3B0203C2-0E34-40B6-AB6E-0E200ACEA5DC}" type="parTrans" cxnId="{EC173BBF-4A90-42BD-AADC-E57586174BC0}">
      <dgm:prSet/>
      <dgm:spPr/>
      <dgm:t>
        <a:bodyPr/>
        <a:lstStyle/>
        <a:p>
          <a:endParaRPr lang="en-US"/>
        </a:p>
      </dgm:t>
    </dgm:pt>
    <dgm:pt modelId="{4281EDB8-2B0C-4D86-A58B-B55FE0EFB130}" type="sibTrans" cxnId="{EC173BBF-4A90-42BD-AADC-E57586174BC0}">
      <dgm:prSet/>
      <dgm:spPr/>
      <dgm:t>
        <a:bodyPr/>
        <a:lstStyle/>
        <a:p>
          <a:endParaRPr lang="en-US"/>
        </a:p>
      </dgm:t>
    </dgm:pt>
    <dgm:pt modelId="{6E4F5A48-BD70-415F-82E9-BF47414338F0}">
      <dgm:prSet phldrT="[Text]"/>
      <dgm:spPr/>
      <dgm:t>
        <a:bodyPr/>
        <a:lstStyle/>
        <a:p>
          <a:r>
            <a:rPr lang="en-US" dirty="0" err="1">
              <a:latin typeface="Segoe UI Variable Display Semib"/>
            </a:rPr>
            <a:t>Patrón</a:t>
          </a:r>
          <a:r>
            <a:rPr lang="en-US" dirty="0">
              <a:latin typeface="Segoe UI Variable Display Semib"/>
            </a:rPr>
            <a:t> </a:t>
          </a:r>
          <a:r>
            <a:rPr lang="en-US" dirty="0" err="1">
              <a:latin typeface="Segoe UI Variable Display Semib"/>
            </a:rPr>
            <a:t>demostrado</a:t>
          </a:r>
          <a:r>
            <a:rPr lang="en-US" dirty="0">
              <a:latin typeface="Segoe UI Variable Display Semib"/>
            </a:rPr>
            <a:t> de </a:t>
          </a:r>
          <a:r>
            <a:rPr lang="en-US" dirty="0" err="1">
              <a:latin typeface="Segoe UI Variable Display Semib"/>
            </a:rPr>
            <a:t>reurbanización</a:t>
          </a:r>
          <a:endParaRPr lang="en-US" dirty="0">
            <a:latin typeface="Segoe UI Variable Display Semib"/>
          </a:endParaRPr>
        </a:p>
      </dgm:t>
    </dgm:pt>
    <dgm:pt modelId="{9897BDF6-54BE-42D8-B15D-E45712E5D460}" type="parTrans" cxnId="{5AB4E73E-F896-4EA7-9243-FFA44A4BA6FC}">
      <dgm:prSet/>
      <dgm:spPr/>
      <dgm:t>
        <a:bodyPr/>
        <a:lstStyle/>
        <a:p>
          <a:endParaRPr lang="en-US"/>
        </a:p>
      </dgm:t>
    </dgm:pt>
    <dgm:pt modelId="{03C03F75-3684-4DBD-A62C-A10AD30DF5A6}" type="sibTrans" cxnId="{5AB4E73E-F896-4EA7-9243-FFA44A4BA6FC}">
      <dgm:prSet/>
      <dgm:spPr/>
      <dgm:t>
        <a:bodyPr/>
        <a:lstStyle/>
        <a:p>
          <a:endParaRPr lang="en-US"/>
        </a:p>
      </dgm:t>
    </dgm:pt>
    <dgm:pt modelId="{81444737-1344-4D0F-8A1E-7AAF882FA8DF}">
      <dgm:prSet phldrT="[Text]"/>
      <dgm:spPr/>
      <dgm:t>
        <a:bodyPr/>
        <a:lstStyle/>
        <a:p>
          <a:r>
            <a:rPr lang="es-ES" dirty="0">
              <a:latin typeface="Segoe UI Variable Display Semib"/>
            </a:rPr>
            <a:t>Créditos por desarrollo pendiente y aprobado y ADU</a:t>
          </a:r>
          <a:endParaRPr lang="en-US" dirty="0">
            <a:latin typeface="Segoe UI Variable Display Semib"/>
          </a:endParaRPr>
        </a:p>
      </dgm:t>
    </dgm:pt>
    <dgm:pt modelId="{1E543865-D682-447D-90CC-533D5C30847E}" type="parTrans" cxnId="{230A338B-D688-42B5-8301-37DEFC002621}">
      <dgm:prSet/>
      <dgm:spPr/>
      <dgm:t>
        <a:bodyPr/>
        <a:lstStyle/>
        <a:p>
          <a:endParaRPr lang="en-US"/>
        </a:p>
      </dgm:t>
    </dgm:pt>
    <dgm:pt modelId="{FE199201-F4D2-4D8A-A62B-9FC4BE264AEC}" type="sibTrans" cxnId="{230A338B-D688-42B5-8301-37DEFC002621}">
      <dgm:prSet/>
      <dgm:spPr/>
      <dgm:t>
        <a:bodyPr/>
        <a:lstStyle/>
        <a:p>
          <a:endParaRPr lang="en-US"/>
        </a:p>
      </dgm:t>
    </dgm:pt>
    <dgm:pt modelId="{925195AE-69F5-47F6-97DB-DC0C9175E519}" type="pres">
      <dgm:prSet presAssocID="{35A5157B-6E9A-4200-BD5A-733323C66E62}" presName="theList" presStyleCnt="0">
        <dgm:presLayoutVars>
          <dgm:dir/>
          <dgm:animLvl val="lvl"/>
          <dgm:resizeHandles val="exact"/>
        </dgm:presLayoutVars>
      </dgm:prSet>
      <dgm:spPr/>
    </dgm:pt>
    <dgm:pt modelId="{CB64B067-76DD-44B5-8DF7-CEA03ED3B840}" type="pres">
      <dgm:prSet presAssocID="{E1E9960E-7502-4834-88F7-8D521556B10F}" presName="compNode" presStyleCnt="0"/>
      <dgm:spPr/>
    </dgm:pt>
    <dgm:pt modelId="{5BAF8B92-4D09-44E8-A107-0EC3D858D336}" type="pres">
      <dgm:prSet presAssocID="{E1E9960E-7502-4834-88F7-8D521556B10F}" presName="aNode" presStyleLbl="bgShp" presStyleIdx="0" presStyleCnt="4"/>
      <dgm:spPr/>
    </dgm:pt>
    <dgm:pt modelId="{A418FEF5-E156-4854-B3AB-B4E843A63BEF}" type="pres">
      <dgm:prSet presAssocID="{E1E9960E-7502-4834-88F7-8D521556B10F}" presName="textNode" presStyleLbl="bgShp" presStyleIdx="0" presStyleCnt="4"/>
      <dgm:spPr/>
    </dgm:pt>
    <dgm:pt modelId="{85661DFC-BADD-4010-8DB5-275EB745AE6D}" type="pres">
      <dgm:prSet presAssocID="{E1E9960E-7502-4834-88F7-8D521556B10F}" presName="compChildNode" presStyleCnt="0"/>
      <dgm:spPr/>
    </dgm:pt>
    <dgm:pt modelId="{89C23CA0-B232-4BEF-80C0-84868FB02888}" type="pres">
      <dgm:prSet presAssocID="{E1E9960E-7502-4834-88F7-8D521556B10F}" presName="theInnerList" presStyleCnt="0"/>
      <dgm:spPr/>
    </dgm:pt>
    <dgm:pt modelId="{E5796519-288C-4EE3-9751-02F2858735D0}" type="pres">
      <dgm:prSet presAssocID="{BD8C7B9C-9053-4D6B-9C76-FFA85D9F361B}" presName="childNode" presStyleLbl="node1" presStyleIdx="0" presStyleCnt="8">
        <dgm:presLayoutVars>
          <dgm:bulletEnabled val="1"/>
        </dgm:presLayoutVars>
      </dgm:prSet>
      <dgm:spPr/>
    </dgm:pt>
    <dgm:pt modelId="{E08728E2-F9DA-47E8-97FB-48E5E610F92F}" type="pres">
      <dgm:prSet presAssocID="{BD8C7B9C-9053-4D6B-9C76-FFA85D9F361B}" presName="aSpace2" presStyleCnt="0"/>
      <dgm:spPr/>
    </dgm:pt>
    <dgm:pt modelId="{742E8ADD-8BFF-4B2C-A5D5-4944C00D7BB9}" type="pres">
      <dgm:prSet presAssocID="{E785E934-5863-4302-A940-3A78846477CE}" presName="childNode" presStyleLbl="node1" presStyleIdx="1" presStyleCnt="8">
        <dgm:presLayoutVars>
          <dgm:bulletEnabled val="1"/>
        </dgm:presLayoutVars>
      </dgm:prSet>
      <dgm:spPr/>
    </dgm:pt>
    <dgm:pt modelId="{88316A8A-5711-4920-BBD9-214F8EF4736D}" type="pres">
      <dgm:prSet presAssocID="{E1E9960E-7502-4834-88F7-8D521556B10F}" presName="aSpace" presStyleCnt="0"/>
      <dgm:spPr/>
    </dgm:pt>
    <dgm:pt modelId="{51F82C3E-9AA8-48D5-BB2F-4B0BAFF4E5AD}" type="pres">
      <dgm:prSet presAssocID="{BA8ACCA9-FA9C-49A4-BDE8-B5B5BA52010D}" presName="compNode" presStyleCnt="0"/>
      <dgm:spPr/>
    </dgm:pt>
    <dgm:pt modelId="{E9D2C05E-EE0D-4AF0-BEB5-88A731F97D6E}" type="pres">
      <dgm:prSet presAssocID="{BA8ACCA9-FA9C-49A4-BDE8-B5B5BA52010D}" presName="aNode" presStyleLbl="bgShp" presStyleIdx="1" presStyleCnt="4"/>
      <dgm:spPr/>
    </dgm:pt>
    <dgm:pt modelId="{4182F251-CA01-44EC-B717-5642E16FAA47}" type="pres">
      <dgm:prSet presAssocID="{BA8ACCA9-FA9C-49A4-BDE8-B5B5BA52010D}" presName="textNode" presStyleLbl="bgShp" presStyleIdx="1" presStyleCnt="4"/>
      <dgm:spPr/>
    </dgm:pt>
    <dgm:pt modelId="{E7FBCAA2-8C02-41A4-B227-E7E3EA5C9317}" type="pres">
      <dgm:prSet presAssocID="{BA8ACCA9-FA9C-49A4-BDE8-B5B5BA52010D}" presName="compChildNode" presStyleCnt="0"/>
      <dgm:spPr/>
    </dgm:pt>
    <dgm:pt modelId="{6F10D504-F58C-49D4-A652-AD4395D229B7}" type="pres">
      <dgm:prSet presAssocID="{BA8ACCA9-FA9C-49A4-BDE8-B5B5BA52010D}" presName="theInnerList" presStyleCnt="0"/>
      <dgm:spPr/>
    </dgm:pt>
    <dgm:pt modelId="{2CB5AB8D-4DA0-4246-8A59-2847BD7AFFE8}" type="pres">
      <dgm:prSet presAssocID="{565DC2FA-2FD0-41AC-94D7-C2C18AB4F740}" presName="childNode" presStyleLbl="node1" presStyleIdx="2" presStyleCnt="8">
        <dgm:presLayoutVars>
          <dgm:bulletEnabled val="1"/>
        </dgm:presLayoutVars>
      </dgm:prSet>
      <dgm:spPr/>
    </dgm:pt>
    <dgm:pt modelId="{C9F0AA72-F226-4B06-BBA8-7FF2E717AA77}" type="pres">
      <dgm:prSet presAssocID="{565DC2FA-2FD0-41AC-94D7-C2C18AB4F740}" presName="aSpace2" presStyleCnt="0"/>
      <dgm:spPr/>
    </dgm:pt>
    <dgm:pt modelId="{9484991D-8E3E-4588-95E0-0D1759582C3E}" type="pres">
      <dgm:prSet presAssocID="{38E4D5B7-48E1-4CA9-8318-AE590EE9B81A}" presName="childNode" presStyleLbl="node1" presStyleIdx="3" presStyleCnt="8">
        <dgm:presLayoutVars>
          <dgm:bulletEnabled val="1"/>
        </dgm:presLayoutVars>
      </dgm:prSet>
      <dgm:spPr/>
    </dgm:pt>
    <dgm:pt modelId="{01E42B31-B7A1-4ADC-8B91-B490F3799921}" type="pres">
      <dgm:prSet presAssocID="{38E4D5B7-48E1-4CA9-8318-AE590EE9B81A}" presName="aSpace2" presStyleCnt="0"/>
      <dgm:spPr/>
    </dgm:pt>
    <dgm:pt modelId="{229B0E3D-BE6D-495C-B3BD-C7E9997CF6F8}" type="pres">
      <dgm:prSet presAssocID="{4405653F-165A-4BB4-B012-B8C7FFE2F906}" presName="childNode" presStyleLbl="node1" presStyleIdx="4" presStyleCnt="8">
        <dgm:presLayoutVars>
          <dgm:bulletEnabled val="1"/>
        </dgm:presLayoutVars>
      </dgm:prSet>
      <dgm:spPr/>
    </dgm:pt>
    <dgm:pt modelId="{E099B0D0-977D-4077-9ECB-F70F66D57926}" type="pres">
      <dgm:prSet presAssocID="{BA8ACCA9-FA9C-49A4-BDE8-B5B5BA52010D}" presName="aSpace" presStyleCnt="0"/>
      <dgm:spPr/>
    </dgm:pt>
    <dgm:pt modelId="{5227E5B1-FC86-49B4-83F3-8323497E516C}" type="pres">
      <dgm:prSet presAssocID="{5440ABD6-F908-4E06-AAE3-E49B5B891640}" presName="compNode" presStyleCnt="0"/>
      <dgm:spPr/>
    </dgm:pt>
    <dgm:pt modelId="{2F7CD1B1-78A9-4149-A795-77BB0F781F98}" type="pres">
      <dgm:prSet presAssocID="{5440ABD6-F908-4E06-AAE3-E49B5B891640}" presName="aNode" presStyleLbl="bgShp" presStyleIdx="2" presStyleCnt="4"/>
      <dgm:spPr/>
    </dgm:pt>
    <dgm:pt modelId="{BBD0E949-5459-4757-B629-480EC480EC14}" type="pres">
      <dgm:prSet presAssocID="{5440ABD6-F908-4E06-AAE3-E49B5B891640}" presName="textNode" presStyleLbl="bgShp" presStyleIdx="2" presStyleCnt="4"/>
      <dgm:spPr/>
    </dgm:pt>
    <dgm:pt modelId="{737FAC7A-EE33-4555-AD0B-C70248B10669}" type="pres">
      <dgm:prSet presAssocID="{5440ABD6-F908-4E06-AAE3-E49B5B891640}" presName="compChildNode" presStyleCnt="0"/>
      <dgm:spPr/>
    </dgm:pt>
    <dgm:pt modelId="{9B503CDE-CCA6-48C9-BFE1-A7AE35090968}" type="pres">
      <dgm:prSet presAssocID="{5440ABD6-F908-4E06-AAE3-E49B5B891640}" presName="theInnerList" presStyleCnt="0"/>
      <dgm:spPr/>
    </dgm:pt>
    <dgm:pt modelId="{A614A892-E093-443A-9534-D06C5B6AE814}" type="pres">
      <dgm:prSet presAssocID="{30F17430-36D2-44D2-A519-FB5E7694C6F8}" presName="childNode" presStyleLbl="node1" presStyleIdx="5" presStyleCnt="8">
        <dgm:presLayoutVars>
          <dgm:bulletEnabled val="1"/>
        </dgm:presLayoutVars>
      </dgm:prSet>
      <dgm:spPr/>
    </dgm:pt>
    <dgm:pt modelId="{BAEF0B36-A51A-471A-9219-811E7036CB8D}" type="pres">
      <dgm:prSet presAssocID="{5440ABD6-F908-4E06-AAE3-E49B5B891640}" presName="aSpace" presStyleCnt="0"/>
      <dgm:spPr/>
    </dgm:pt>
    <dgm:pt modelId="{B003080F-4728-4197-B27C-C4A858EECB31}" type="pres">
      <dgm:prSet presAssocID="{C417F4AD-4CD4-45D8-8A33-54CDDB4DC6E1}" presName="compNode" presStyleCnt="0"/>
      <dgm:spPr/>
    </dgm:pt>
    <dgm:pt modelId="{4B36FB0C-6AFE-466E-9F28-BD7CEBFFBA47}" type="pres">
      <dgm:prSet presAssocID="{C417F4AD-4CD4-45D8-8A33-54CDDB4DC6E1}" presName="aNode" presStyleLbl="bgShp" presStyleIdx="3" presStyleCnt="4"/>
      <dgm:spPr/>
    </dgm:pt>
    <dgm:pt modelId="{CEFE5897-BCA5-4B24-B3DE-7268B46A468E}" type="pres">
      <dgm:prSet presAssocID="{C417F4AD-4CD4-45D8-8A33-54CDDB4DC6E1}" presName="textNode" presStyleLbl="bgShp" presStyleIdx="3" presStyleCnt="4"/>
      <dgm:spPr/>
    </dgm:pt>
    <dgm:pt modelId="{EF362F4F-E20A-488D-B162-FE7CF1767087}" type="pres">
      <dgm:prSet presAssocID="{C417F4AD-4CD4-45D8-8A33-54CDDB4DC6E1}" presName="compChildNode" presStyleCnt="0"/>
      <dgm:spPr/>
    </dgm:pt>
    <dgm:pt modelId="{3852A546-DD46-4532-8925-2BFE57A0345F}" type="pres">
      <dgm:prSet presAssocID="{C417F4AD-4CD4-45D8-8A33-54CDDB4DC6E1}" presName="theInnerList" presStyleCnt="0"/>
      <dgm:spPr/>
    </dgm:pt>
    <dgm:pt modelId="{0C300BA4-333C-428E-A7C7-2E78DBF26D8F}" type="pres">
      <dgm:prSet presAssocID="{6E4F5A48-BD70-415F-82E9-BF47414338F0}" presName="childNode" presStyleLbl="node1" presStyleIdx="6" presStyleCnt="8">
        <dgm:presLayoutVars>
          <dgm:bulletEnabled val="1"/>
        </dgm:presLayoutVars>
      </dgm:prSet>
      <dgm:spPr/>
    </dgm:pt>
    <dgm:pt modelId="{6173F959-8489-4E2B-A531-8B6E6D1B888B}" type="pres">
      <dgm:prSet presAssocID="{6E4F5A48-BD70-415F-82E9-BF47414338F0}" presName="aSpace2" presStyleCnt="0"/>
      <dgm:spPr/>
    </dgm:pt>
    <dgm:pt modelId="{3C3B6B85-0430-4241-A2CE-03905AF22B13}" type="pres">
      <dgm:prSet presAssocID="{81444737-1344-4D0F-8A1E-7AAF882FA8DF}" presName="childNode" presStyleLbl="node1" presStyleIdx="7" presStyleCnt="8">
        <dgm:presLayoutVars>
          <dgm:bulletEnabled val="1"/>
        </dgm:presLayoutVars>
      </dgm:prSet>
      <dgm:spPr/>
    </dgm:pt>
  </dgm:ptLst>
  <dgm:cxnLst>
    <dgm:cxn modelId="{8CEF630E-B106-4F4E-BC12-72D503E18927}" srcId="{35A5157B-6E9A-4200-BD5A-733323C66E62}" destId="{E1E9960E-7502-4834-88F7-8D521556B10F}" srcOrd="0" destOrd="0" parTransId="{832A7C45-6143-4A64-BC53-1F088AFA9329}" sibTransId="{726734B5-8526-4DDF-9A60-077C7B36552D}"/>
    <dgm:cxn modelId="{FD9EE113-878E-4392-8036-20AB0476DAD5}" srcId="{E1E9960E-7502-4834-88F7-8D521556B10F}" destId="{BD8C7B9C-9053-4D6B-9C76-FFA85D9F361B}" srcOrd="0" destOrd="0" parTransId="{48A6C687-D550-4768-883A-7E45E8455427}" sibTransId="{5794C63D-84C7-4985-BED0-5A634025EF55}"/>
    <dgm:cxn modelId="{22D8FA18-AFD5-43A7-96B9-62ACC92B1E32}" type="presOf" srcId="{30F17430-36D2-44D2-A519-FB5E7694C6F8}" destId="{A614A892-E093-443A-9534-D06C5B6AE814}" srcOrd="0" destOrd="0" presId="urn:microsoft.com/office/officeart/2005/8/layout/lProcess2"/>
    <dgm:cxn modelId="{ADFFDA29-37F2-4EFF-8407-44A2592F74ED}" srcId="{35A5157B-6E9A-4200-BD5A-733323C66E62}" destId="{5440ABD6-F908-4E06-AAE3-E49B5B891640}" srcOrd="2" destOrd="0" parTransId="{05928E25-3868-4417-A335-177D8A8792A5}" sibTransId="{0AED0882-A948-45E4-9670-15A09BBAC6FD}"/>
    <dgm:cxn modelId="{DDDE022A-56F5-43B8-9A31-D44A55B4637B}" type="presOf" srcId="{4405653F-165A-4BB4-B012-B8C7FFE2F906}" destId="{229B0E3D-BE6D-495C-B3BD-C7E9997CF6F8}" srcOrd="0" destOrd="0" presId="urn:microsoft.com/office/officeart/2005/8/layout/lProcess2"/>
    <dgm:cxn modelId="{9032052D-BD3D-46E4-9BE3-C64B3215D1D2}" type="presOf" srcId="{E785E934-5863-4302-A940-3A78846477CE}" destId="{742E8ADD-8BFF-4B2C-A5D5-4944C00D7BB9}" srcOrd="0" destOrd="0" presId="urn:microsoft.com/office/officeart/2005/8/layout/lProcess2"/>
    <dgm:cxn modelId="{89C0E635-54DC-441C-893E-073E0AD3634D}" srcId="{35A5157B-6E9A-4200-BD5A-733323C66E62}" destId="{C417F4AD-4CD4-45D8-8A33-54CDDB4DC6E1}" srcOrd="3" destOrd="0" parTransId="{40D68324-2A31-4659-9713-FAF88B4203D9}" sibTransId="{5AD77804-E425-4283-A1D0-5949DBE827EB}"/>
    <dgm:cxn modelId="{5AB4E73E-F896-4EA7-9243-FFA44A4BA6FC}" srcId="{C417F4AD-4CD4-45D8-8A33-54CDDB4DC6E1}" destId="{6E4F5A48-BD70-415F-82E9-BF47414338F0}" srcOrd="0" destOrd="0" parTransId="{9897BDF6-54BE-42D8-B15D-E45712E5D460}" sibTransId="{03C03F75-3684-4DBD-A62C-A10AD30DF5A6}"/>
    <dgm:cxn modelId="{D969DC3F-1FE1-4CC9-9472-31B37C7033C1}" type="presOf" srcId="{BA8ACCA9-FA9C-49A4-BDE8-B5B5BA52010D}" destId="{E9D2C05E-EE0D-4AF0-BEB5-88A731F97D6E}" srcOrd="0" destOrd="0" presId="urn:microsoft.com/office/officeart/2005/8/layout/lProcess2"/>
    <dgm:cxn modelId="{1ED6B842-A55A-49C1-AEE9-E0E90E2E66B0}" type="presOf" srcId="{C417F4AD-4CD4-45D8-8A33-54CDDB4DC6E1}" destId="{4B36FB0C-6AFE-466E-9F28-BD7CEBFFBA47}" srcOrd="0" destOrd="0" presId="urn:microsoft.com/office/officeart/2005/8/layout/lProcess2"/>
    <dgm:cxn modelId="{5AD5D349-59E5-42BB-A400-CFFE9E4AB52D}" type="presOf" srcId="{E1E9960E-7502-4834-88F7-8D521556B10F}" destId="{5BAF8B92-4D09-44E8-A107-0EC3D858D336}" srcOrd="0" destOrd="0" presId="urn:microsoft.com/office/officeart/2005/8/layout/lProcess2"/>
    <dgm:cxn modelId="{EA6A2859-EAA7-4203-A2C9-F363F04EA66D}" type="presOf" srcId="{C417F4AD-4CD4-45D8-8A33-54CDDB4DC6E1}" destId="{CEFE5897-BCA5-4B24-B3DE-7268B46A468E}" srcOrd="1" destOrd="0" presId="urn:microsoft.com/office/officeart/2005/8/layout/lProcess2"/>
    <dgm:cxn modelId="{39D73979-E7D2-4F71-9783-1693E4ABE431}" type="presOf" srcId="{38E4D5B7-48E1-4CA9-8318-AE590EE9B81A}" destId="{9484991D-8E3E-4588-95E0-0D1759582C3E}" srcOrd="0" destOrd="0" presId="urn:microsoft.com/office/officeart/2005/8/layout/lProcess2"/>
    <dgm:cxn modelId="{55E9A17F-C5ED-4BBF-949E-1191A2A0DD0D}" type="presOf" srcId="{81444737-1344-4D0F-8A1E-7AAF882FA8DF}" destId="{3C3B6B85-0430-4241-A2CE-03905AF22B13}" srcOrd="0" destOrd="0" presId="urn:microsoft.com/office/officeart/2005/8/layout/lProcess2"/>
    <dgm:cxn modelId="{230A338B-D688-42B5-8301-37DEFC002621}" srcId="{C417F4AD-4CD4-45D8-8A33-54CDDB4DC6E1}" destId="{81444737-1344-4D0F-8A1E-7AAF882FA8DF}" srcOrd="1" destOrd="0" parTransId="{1E543865-D682-447D-90CC-533D5C30847E}" sibTransId="{FE199201-F4D2-4D8A-A62B-9FC4BE264AEC}"/>
    <dgm:cxn modelId="{F8B9CB93-F349-44E4-A8BC-C9DA3CACAD57}" srcId="{BA8ACCA9-FA9C-49A4-BDE8-B5B5BA52010D}" destId="{565DC2FA-2FD0-41AC-94D7-C2C18AB4F740}" srcOrd="0" destOrd="0" parTransId="{71989430-40BD-4D8E-AC02-CEACC962B222}" sibTransId="{BD5F710B-4E7C-45D8-87FE-363237ED1F5D}"/>
    <dgm:cxn modelId="{E90ECC95-0506-4BFE-AC4B-03F483060BBF}" type="presOf" srcId="{5440ABD6-F908-4E06-AAE3-E49B5B891640}" destId="{2F7CD1B1-78A9-4149-A795-77BB0F781F98}" srcOrd="0" destOrd="0" presId="urn:microsoft.com/office/officeart/2005/8/layout/lProcess2"/>
    <dgm:cxn modelId="{9E208D9E-8872-469F-A4D3-5BAEE903BF9D}" srcId="{5440ABD6-F908-4E06-AAE3-E49B5B891640}" destId="{30F17430-36D2-44D2-A519-FB5E7694C6F8}" srcOrd="0" destOrd="0" parTransId="{B0FD225E-7AA6-4DD3-A095-8EF7B67F550D}" sibTransId="{CCC3A8AA-EEDF-48FA-B05C-2753F1795F65}"/>
    <dgm:cxn modelId="{9E3EACAA-DF0E-4347-B4F1-8E19A66657C3}" srcId="{35A5157B-6E9A-4200-BD5A-733323C66E62}" destId="{BA8ACCA9-FA9C-49A4-BDE8-B5B5BA52010D}" srcOrd="1" destOrd="0" parTransId="{B7661758-82BE-4B39-A24A-DFC62AB978EB}" sibTransId="{84013222-863E-4902-9E21-0F3168999730}"/>
    <dgm:cxn modelId="{F7B74DB0-F3E6-4285-B07B-BAE684587918}" type="presOf" srcId="{BA8ACCA9-FA9C-49A4-BDE8-B5B5BA52010D}" destId="{4182F251-CA01-44EC-B717-5642E16FAA47}" srcOrd="1" destOrd="0" presId="urn:microsoft.com/office/officeart/2005/8/layout/lProcess2"/>
    <dgm:cxn modelId="{D3C3A6B1-605A-4DF2-B84D-04C90904938A}" type="presOf" srcId="{565DC2FA-2FD0-41AC-94D7-C2C18AB4F740}" destId="{2CB5AB8D-4DA0-4246-8A59-2847BD7AFFE8}" srcOrd="0" destOrd="0" presId="urn:microsoft.com/office/officeart/2005/8/layout/lProcess2"/>
    <dgm:cxn modelId="{EC173BBF-4A90-42BD-AADC-E57586174BC0}" srcId="{BA8ACCA9-FA9C-49A4-BDE8-B5B5BA52010D}" destId="{4405653F-165A-4BB4-B012-B8C7FFE2F906}" srcOrd="2" destOrd="0" parTransId="{3B0203C2-0E34-40B6-AB6E-0E200ACEA5DC}" sibTransId="{4281EDB8-2B0C-4D86-A58B-B55FE0EFB130}"/>
    <dgm:cxn modelId="{3F7EDECB-0F82-43C7-9C85-B5FBEDF385AA}" type="presOf" srcId="{35A5157B-6E9A-4200-BD5A-733323C66E62}" destId="{925195AE-69F5-47F6-97DB-DC0C9175E519}" srcOrd="0" destOrd="0" presId="urn:microsoft.com/office/officeart/2005/8/layout/lProcess2"/>
    <dgm:cxn modelId="{2F9D69D6-C3A7-468B-9F4F-6EAD5FBD69E3}" type="presOf" srcId="{BD8C7B9C-9053-4D6B-9C76-FFA85D9F361B}" destId="{E5796519-288C-4EE3-9751-02F2858735D0}" srcOrd="0" destOrd="0" presId="urn:microsoft.com/office/officeart/2005/8/layout/lProcess2"/>
    <dgm:cxn modelId="{91CB23DD-FDD4-4D27-8F09-C7F76CEEF90E}" srcId="{E1E9960E-7502-4834-88F7-8D521556B10F}" destId="{E785E934-5863-4302-A940-3A78846477CE}" srcOrd="1" destOrd="0" parTransId="{DDBD45AA-CAAF-4279-AFFB-87C7871BEAA2}" sibTransId="{6AD4D398-900F-48D2-A99A-54B17AFFCB0A}"/>
    <dgm:cxn modelId="{68F80EE2-50CA-4AE3-86B0-2488EE675B27}" type="presOf" srcId="{5440ABD6-F908-4E06-AAE3-E49B5B891640}" destId="{BBD0E949-5459-4757-B629-480EC480EC14}" srcOrd="1" destOrd="0" presId="urn:microsoft.com/office/officeart/2005/8/layout/lProcess2"/>
    <dgm:cxn modelId="{C1AC05E8-296B-4385-AC13-AFFFCF153D4F}" type="presOf" srcId="{6E4F5A48-BD70-415F-82E9-BF47414338F0}" destId="{0C300BA4-333C-428E-A7C7-2E78DBF26D8F}" srcOrd="0" destOrd="0" presId="urn:microsoft.com/office/officeart/2005/8/layout/lProcess2"/>
    <dgm:cxn modelId="{1CF5ECF1-AADD-4687-B908-B50B56F9EB46}" srcId="{BA8ACCA9-FA9C-49A4-BDE8-B5B5BA52010D}" destId="{38E4D5B7-48E1-4CA9-8318-AE590EE9B81A}" srcOrd="1" destOrd="0" parTransId="{A28F062C-F762-4DDF-AD1B-301645329650}" sibTransId="{B61D82D3-4B10-441A-8684-B21863493A81}"/>
    <dgm:cxn modelId="{773440FD-2BD2-4A10-B8F6-25D877360CBE}" type="presOf" srcId="{E1E9960E-7502-4834-88F7-8D521556B10F}" destId="{A418FEF5-E156-4854-B3AB-B4E843A63BEF}" srcOrd="1" destOrd="0" presId="urn:microsoft.com/office/officeart/2005/8/layout/lProcess2"/>
    <dgm:cxn modelId="{81E22D3C-92B9-49A3-9EE5-12FF0300D330}" type="presParOf" srcId="{925195AE-69F5-47F6-97DB-DC0C9175E519}" destId="{CB64B067-76DD-44B5-8DF7-CEA03ED3B840}" srcOrd="0" destOrd="0" presId="urn:microsoft.com/office/officeart/2005/8/layout/lProcess2"/>
    <dgm:cxn modelId="{D38B774B-146E-44DD-9CB9-7C88AB338715}" type="presParOf" srcId="{CB64B067-76DD-44B5-8DF7-CEA03ED3B840}" destId="{5BAF8B92-4D09-44E8-A107-0EC3D858D336}" srcOrd="0" destOrd="0" presId="urn:microsoft.com/office/officeart/2005/8/layout/lProcess2"/>
    <dgm:cxn modelId="{61E0C862-46DB-43DC-8A13-4E877A1FC35B}" type="presParOf" srcId="{CB64B067-76DD-44B5-8DF7-CEA03ED3B840}" destId="{A418FEF5-E156-4854-B3AB-B4E843A63BEF}" srcOrd="1" destOrd="0" presId="urn:microsoft.com/office/officeart/2005/8/layout/lProcess2"/>
    <dgm:cxn modelId="{65BAABD4-1060-49F4-BB55-BED84D11814D}" type="presParOf" srcId="{CB64B067-76DD-44B5-8DF7-CEA03ED3B840}" destId="{85661DFC-BADD-4010-8DB5-275EB745AE6D}" srcOrd="2" destOrd="0" presId="urn:microsoft.com/office/officeart/2005/8/layout/lProcess2"/>
    <dgm:cxn modelId="{21B9BE81-7773-4AC4-AEBE-1794B5AD63B3}" type="presParOf" srcId="{85661DFC-BADD-4010-8DB5-275EB745AE6D}" destId="{89C23CA0-B232-4BEF-80C0-84868FB02888}" srcOrd="0" destOrd="0" presId="urn:microsoft.com/office/officeart/2005/8/layout/lProcess2"/>
    <dgm:cxn modelId="{086051C3-DA9F-492E-A99A-676B48D91F4A}" type="presParOf" srcId="{89C23CA0-B232-4BEF-80C0-84868FB02888}" destId="{E5796519-288C-4EE3-9751-02F2858735D0}" srcOrd="0" destOrd="0" presId="urn:microsoft.com/office/officeart/2005/8/layout/lProcess2"/>
    <dgm:cxn modelId="{E5AA4137-A986-4F8E-859D-B881714EFD15}" type="presParOf" srcId="{89C23CA0-B232-4BEF-80C0-84868FB02888}" destId="{E08728E2-F9DA-47E8-97FB-48E5E610F92F}" srcOrd="1" destOrd="0" presId="urn:microsoft.com/office/officeart/2005/8/layout/lProcess2"/>
    <dgm:cxn modelId="{18F03108-840A-4A13-9A5C-68213585CC45}" type="presParOf" srcId="{89C23CA0-B232-4BEF-80C0-84868FB02888}" destId="{742E8ADD-8BFF-4B2C-A5D5-4944C00D7BB9}" srcOrd="2" destOrd="0" presId="urn:microsoft.com/office/officeart/2005/8/layout/lProcess2"/>
    <dgm:cxn modelId="{DB76A014-CF3C-4D40-9780-0943D09934EB}" type="presParOf" srcId="{925195AE-69F5-47F6-97DB-DC0C9175E519}" destId="{88316A8A-5711-4920-BBD9-214F8EF4736D}" srcOrd="1" destOrd="0" presId="urn:microsoft.com/office/officeart/2005/8/layout/lProcess2"/>
    <dgm:cxn modelId="{61214063-00A3-4980-9A6D-76242CD9A449}" type="presParOf" srcId="{925195AE-69F5-47F6-97DB-DC0C9175E519}" destId="{51F82C3E-9AA8-48D5-BB2F-4B0BAFF4E5AD}" srcOrd="2" destOrd="0" presId="urn:microsoft.com/office/officeart/2005/8/layout/lProcess2"/>
    <dgm:cxn modelId="{792AFE0C-CFAF-45EA-BF7C-E65054035354}" type="presParOf" srcId="{51F82C3E-9AA8-48D5-BB2F-4B0BAFF4E5AD}" destId="{E9D2C05E-EE0D-4AF0-BEB5-88A731F97D6E}" srcOrd="0" destOrd="0" presId="urn:microsoft.com/office/officeart/2005/8/layout/lProcess2"/>
    <dgm:cxn modelId="{974F6B3D-35C6-458F-A5B6-A8D4E8AFB364}" type="presParOf" srcId="{51F82C3E-9AA8-48D5-BB2F-4B0BAFF4E5AD}" destId="{4182F251-CA01-44EC-B717-5642E16FAA47}" srcOrd="1" destOrd="0" presId="urn:microsoft.com/office/officeart/2005/8/layout/lProcess2"/>
    <dgm:cxn modelId="{0003A8D6-1D6F-4606-9B3D-2D964041ABF2}" type="presParOf" srcId="{51F82C3E-9AA8-48D5-BB2F-4B0BAFF4E5AD}" destId="{E7FBCAA2-8C02-41A4-B227-E7E3EA5C9317}" srcOrd="2" destOrd="0" presId="urn:microsoft.com/office/officeart/2005/8/layout/lProcess2"/>
    <dgm:cxn modelId="{CA044AE0-F537-42AB-A329-C97D65E67B2F}" type="presParOf" srcId="{E7FBCAA2-8C02-41A4-B227-E7E3EA5C9317}" destId="{6F10D504-F58C-49D4-A652-AD4395D229B7}" srcOrd="0" destOrd="0" presId="urn:microsoft.com/office/officeart/2005/8/layout/lProcess2"/>
    <dgm:cxn modelId="{EE4667BA-8C6B-470E-90CF-EF1786E61A58}" type="presParOf" srcId="{6F10D504-F58C-49D4-A652-AD4395D229B7}" destId="{2CB5AB8D-4DA0-4246-8A59-2847BD7AFFE8}" srcOrd="0" destOrd="0" presId="urn:microsoft.com/office/officeart/2005/8/layout/lProcess2"/>
    <dgm:cxn modelId="{272CA76A-8C53-4EB6-BDB7-B25ED4E77D50}" type="presParOf" srcId="{6F10D504-F58C-49D4-A652-AD4395D229B7}" destId="{C9F0AA72-F226-4B06-BBA8-7FF2E717AA77}" srcOrd="1" destOrd="0" presId="urn:microsoft.com/office/officeart/2005/8/layout/lProcess2"/>
    <dgm:cxn modelId="{D98CBDF8-4BB9-4BE5-9BB8-C5797D43EE31}" type="presParOf" srcId="{6F10D504-F58C-49D4-A652-AD4395D229B7}" destId="{9484991D-8E3E-4588-95E0-0D1759582C3E}" srcOrd="2" destOrd="0" presId="urn:microsoft.com/office/officeart/2005/8/layout/lProcess2"/>
    <dgm:cxn modelId="{6879A115-E3FA-4FC5-AC9F-C665B1B9DF92}" type="presParOf" srcId="{6F10D504-F58C-49D4-A652-AD4395D229B7}" destId="{01E42B31-B7A1-4ADC-8B91-B490F3799921}" srcOrd="3" destOrd="0" presId="urn:microsoft.com/office/officeart/2005/8/layout/lProcess2"/>
    <dgm:cxn modelId="{13B9F843-0B3B-4B1C-B871-9CCAC607D4D1}" type="presParOf" srcId="{6F10D504-F58C-49D4-A652-AD4395D229B7}" destId="{229B0E3D-BE6D-495C-B3BD-C7E9997CF6F8}" srcOrd="4" destOrd="0" presId="urn:microsoft.com/office/officeart/2005/8/layout/lProcess2"/>
    <dgm:cxn modelId="{451C8DAA-0A2F-4E8A-A3B0-C66891F3AC98}" type="presParOf" srcId="{925195AE-69F5-47F6-97DB-DC0C9175E519}" destId="{E099B0D0-977D-4077-9ECB-F70F66D57926}" srcOrd="3" destOrd="0" presId="urn:microsoft.com/office/officeart/2005/8/layout/lProcess2"/>
    <dgm:cxn modelId="{C6D111E2-CFD1-4248-A7EA-24E40241F6AC}" type="presParOf" srcId="{925195AE-69F5-47F6-97DB-DC0C9175E519}" destId="{5227E5B1-FC86-49B4-83F3-8323497E516C}" srcOrd="4" destOrd="0" presId="urn:microsoft.com/office/officeart/2005/8/layout/lProcess2"/>
    <dgm:cxn modelId="{BFE803B3-305E-47D9-B955-99E7417B81DC}" type="presParOf" srcId="{5227E5B1-FC86-49B4-83F3-8323497E516C}" destId="{2F7CD1B1-78A9-4149-A795-77BB0F781F98}" srcOrd="0" destOrd="0" presId="urn:microsoft.com/office/officeart/2005/8/layout/lProcess2"/>
    <dgm:cxn modelId="{39F1A37B-152A-4318-B1A5-A14E1F819A7A}" type="presParOf" srcId="{5227E5B1-FC86-49B4-83F3-8323497E516C}" destId="{BBD0E949-5459-4757-B629-480EC480EC14}" srcOrd="1" destOrd="0" presId="urn:microsoft.com/office/officeart/2005/8/layout/lProcess2"/>
    <dgm:cxn modelId="{AFC4F76A-3677-4343-83C4-0B2843A48D2B}" type="presParOf" srcId="{5227E5B1-FC86-49B4-83F3-8323497E516C}" destId="{737FAC7A-EE33-4555-AD0B-C70248B10669}" srcOrd="2" destOrd="0" presId="urn:microsoft.com/office/officeart/2005/8/layout/lProcess2"/>
    <dgm:cxn modelId="{83057343-5BF1-46C4-B1C6-E0F28063FF3E}" type="presParOf" srcId="{737FAC7A-EE33-4555-AD0B-C70248B10669}" destId="{9B503CDE-CCA6-48C9-BFE1-A7AE35090968}" srcOrd="0" destOrd="0" presId="urn:microsoft.com/office/officeart/2005/8/layout/lProcess2"/>
    <dgm:cxn modelId="{2ECE835D-7A15-4981-9234-58135E4B00D9}" type="presParOf" srcId="{9B503CDE-CCA6-48C9-BFE1-A7AE35090968}" destId="{A614A892-E093-443A-9534-D06C5B6AE814}" srcOrd="0" destOrd="0" presId="urn:microsoft.com/office/officeart/2005/8/layout/lProcess2"/>
    <dgm:cxn modelId="{54308AD4-2920-43F5-BE81-AB24815BAFE3}" type="presParOf" srcId="{925195AE-69F5-47F6-97DB-DC0C9175E519}" destId="{BAEF0B36-A51A-471A-9219-811E7036CB8D}" srcOrd="5" destOrd="0" presId="urn:microsoft.com/office/officeart/2005/8/layout/lProcess2"/>
    <dgm:cxn modelId="{CF4D7931-B83F-4A37-A3C0-9315976F1C93}" type="presParOf" srcId="{925195AE-69F5-47F6-97DB-DC0C9175E519}" destId="{B003080F-4728-4197-B27C-C4A858EECB31}" srcOrd="6" destOrd="0" presId="urn:microsoft.com/office/officeart/2005/8/layout/lProcess2"/>
    <dgm:cxn modelId="{A6B75F4F-6B01-46D6-95E8-2C15FC604D02}" type="presParOf" srcId="{B003080F-4728-4197-B27C-C4A858EECB31}" destId="{4B36FB0C-6AFE-466E-9F28-BD7CEBFFBA47}" srcOrd="0" destOrd="0" presId="urn:microsoft.com/office/officeart/2005/8/layout/lProcess2"/>
    <dgm:cxn modelId="{6EBE2E74-8279-4127-B2CB-00D9DAECE047}" type="presParOf" srcId="{B003080F-4728-4197-B27C-C4A858EECB31}" destId="{CEFE5897-BCA5-4B24-B3DE-7268B46A468E}" srcOrd="1" destOrd="0" presId="urn:microsoft.com/office/officeart/2005/8/layout/lProcess2"/>
    <dgm:cxn modelId="{FC6D5251-8FDC-4E7C-B3A4-557BB2A4B1B3}" type="presParOf" srcId="{B003080F-4728-4197-B27C-C4A858EECB31}" destId="{EF362F4F-E20A-488D-B162-FE7CF1767087}" srcOrd="2" destOrd="0" presId="urn:microsoft.com/office/officeart/2005/8/layout/lProcess2"/>
    <dgm:cxn modelId="{F2F16301-EA08-43D4-9312-E5BAB61A9D8D}" type="presParOf" srcId="{EF362F4F-E20A-488D-B162-FE7CF1767087}" destId="{3852A546-DD46-4532-8925-2BFE57A0345F}" srcOrd="0" destOrd="0" presId="urn:microsoft.com/office/officeart/2005/8/layout/lProcess2"/>
    <dgm:cxn modelId="{44DFF27E-B5B1-45B2-A340-0DF9C0AD5CC0}" type="presParOf" srcId="{3852A546-DD46-4532-8925-2BFE57A0345F}" destId="{0C300BA4-333C-428E-A7C7-2E78DBF26D8F}" srcOrd="0" destOrd="0" presId="urn:microsoft.com/office/officeart/2005/8/layout/lProcess2"/>
    <dgm:cxn modelId="{CBBA56A9-ADD6-4958-A830-F179026B6C9B}" type="presParOf" srcId="{3852A546-DD46-4532-8925-2BFE57A0345F}" destId="{6173F959-8489-4E2B-A531-8B6E6D1B888B}" srcOrd="1" destOrd="0" presId="urn:microsoft.com/office/officeart/2005/8/layout/lProcess2"/>
    <dgm:cxn modelId="{2B02F489-E0C0-4962-A89D-3C15B83B6746}" type="presParOf" srcId="{3852A546-DD46-4532-8925-2BFE57A0345F}" destId="{3C3B6B85-0430-4241-A2CE-03905AF22B13}" srcOrd="2"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7AF01-42D0-E746-BE84-CE4E397E3928}">
      <dsp:nvSpPr>
        <dsp:cNvPr id="0" name=""/>
        <dsp:cNvSpPr/>
      </dsp:nvSpPr>
      <dsp:spPr>
        <a:xfrm>
          <a:off x="6095994" y="2590803"/>
          <a:ext cx="4626735" cy="2134454"/>
        </a:xfrm>
        <a:prstGeom prst="roundRect">
          <a:avLst>
            <a:gd name="adj" fmla="val 10000"/>
          </a:avLst>
        </a:prstGeom>
        <a:no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s-ES" sz="1400" kern="1200" dirty="0">
              <a:latin typeface="Segoe UI Variable Display" pitchFamily="2" charset="0"/>
            </a:rPr>
            <a:t>Necesidades de vivienda proyectadas y requisitos de RHNA</a:t>
          </a:r>
          <a:endParaRPr lang="en-US" sz="1400" kern="1200" dirty="0">
            <a:latin typeface="Segoe UI Variable Display" pitchFamily="2" charset="0"/>
          </a:endParaRPr>
        </a:p>
        <a:p>
          <a:pPr marL="114300" lvl="1" indent="-114300" algn="l" defTabSz="622300">
            <a:lnSpc>
              <a:spcPct val="90000"/>
            </a:lnSpc>
            <a:spcBef>
              <a:spcPct val="0"/>
            </a:spcBef>
            <a:spcAft>
              <a:spcPct val="15000"/>
            </a:spcAft>
            <a:buChar char="•"/>
          </a:pPr>
          <a:r>
            <a:rPr lang="en-US" sz="1400" kern="1200" dirty="0">
              <a:latin typeface="Segoe UI Variable Display" pitchFamily="2" charset="0"/>
            </a:rPr>
            <a:t>Inventario de sitios de vivienda</a:t>
          </a:r>
        </a:p>
        <a:p>
          <a:pPr marL="114300" lvl="1" indent="-114300" algn="l" defTabSz="622300">
            <a:lnSpc>
              <a:spcPct val="90000"/>
            </a:lnSpc>
            <a:spcBef>
              <a:spcPct val="0"/>
            </a:spcBef>
            <a:spcAft>
              <a:spcPct val="15000"/>
            </a:spcAft>
            <a:buChar char="•"/>
          </a:pPr>
          <a:r>
            <a:rPr lang="en-US" sz="1400" kern="1200" dirty="0">
              <a:latin typeface="Segoe UI Variable Display" pitchFamily="2" charset="0"/>
            </a:rPr>
            <a:t>Preservación de la vivienda</a:t>
          </a:r>
        </a:p>
        <a:p>
          <a:pPr marL="114300" lvl="1" indent="-114300" algn="l" defTabSz="622300">
            <a:lnSpc>
              <a:spcPct val="90000"/>
            </a:lnSpc>
            <a:spcBef>
              <a:spcPct val="0"/>
            </a:spcBef>
            <a:spcAft>
              <a:spcPct val="15000"/>
            </a:spcAft>
            <a:buChar char="•"/>
          </a:pPr>
          <a:r>
            <a:rPr lang="es-ES" sz="1400" kern="1200" dirty="0">
              <a:latin typeface="Segoe UI Variable Display" pitchFamily="2" charset="0"/>
            </a:rPr>
            <a:t>Oportunidades para la conservación de energía</a:t>
          </a:r>
          <a:endParaRPr lang="en-US" sz="1400" kern="1200" dirty="0">
            <a:latin typeface="Segoe UI Variable Display" pitchFamily="2" charset="0"/>
          </a:endParaRPr>
        </a:p>
      </dsp:txBody>
      <dsp:txXfrm>
        <a:off x="7530901" y="3171304"/>
        <a:ext cx="3144941" cy="1507066"/>
      </dsp:txXfrm>
    </dsp:sp>
    <dsp:sp modelId="{65412981-DE4D-C743-99E9-A9D1B1C788B0}">
      <dsp:nvSpPr>
        <dsp:cNvPr id="0" name=""/>
        <dsp:cNvSpPr/>
      </dsp:nvSpPr>
      <dsp:spPr>
        <a:xfrm>
          <a:off x="649946" y="2942894"/>
          <a:ext cx="3567763" cy="1592620"/>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ts val="0"/>
            </a:spcAft>
            <a:buChar char="•"/>
          </a:pPr>
          <a:r>
            <a:rPr lang="es-ES" sz="1400" kern="1200" dirty="0">
              <a:latin typeface="Segoe UI Variable Display" pitchFamily="2" charset="0"/>
            </a:rPr>
            <a:t>Metas, políticas y programas de implementación para abordar las necesidades, limitaciones y AFFH de vivienda.</a:t>
          </a:r>
          <a:endParaRPr lang="en-US" sz="1400" kern="1200" dirty="0">
            <a:latin typeface="Segoe UI Variable Display" pitchFamily="2" charset="0"/>
          </a:endParaRPr>
        </a:p>
      </dsp:txBody>
      <dsp:txXfrm>
        <a:off x="684931" y="3376034"/>
        <a:ext cx="2427464" cy="1124495"/>
      </dsp:txXfrm>
    </dsp:sp>
    <dsp:sp modelId="{FC7C4410-6659-3B4F-AE99-0A018E2941A7}">
      <dsp:nvSpPr>
        <dsp:cNvPr id="0" name=""/>
        <dsp:cNvSpPr/>
      </dsp:nvSpPr>
      <dsp:spPr>
        <a:xfrm>
          <a:off x="6366085" y="605232"/>
          <a:ext cx="4378114" cy="1452168"/>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latin typeface="Segoe UI Variable Display" pitchFamily="2" charset="0"/>
            </a:rPr>
            <a:t>Restricciones</a:t>
          </a:r>
          <a:r>
            <a:rPr lang="en-US" sz="1400" kern="1200" dirty="0">
              <a:latin typeface="Segoe UI Variable Display" pitchFamily="2" charset="0"/>
            </a:rPr>
            <a:t> </a:t>
          </a:r>
          <a:r>
            <a:rPr lang="en-US" sz="1400" kern="1200" dirty="0" err="1">
              <a:latin typeface="Segoe UI Variable Display" pitchFamily="2" charset="0"/>
            </a:rPr>
            <a:t>gubernamentales</a:t>
          </a:r>
          <a:endParaRPr lang="en-US" sz="1400" kern="1200" dirty="0">
            <a:latin typeface="Segoe UI Variable Display" pitchFamily="2" charset="0"/>
          </a:endParaRPr>
        </a:p>
        <a:p>
          <a:pPr marL="114300" lvl="1" indent="-114300" algn="l" defTabSz="622300">
            <a:lnSpc>
              <a:spcPct val="90000"/>
            </a:lnSpc>
            <a:spcBef>
              <a:spcPct val="0"/>
            </a:spcBef>
            <a:spcAft>
              <a:spcPct val="15000"/>
            </a:spcAft>
            <a:buChar char="•"/>
          </a:pPr>
          <a:r>
            <a:rPr lang="en-US" sz="1400" kern="1200" dirty="0">
              <a:latin typeface="Segoe UI Variable Display" pitchFamily="2" charset="0"/>
            </a:rPr>
            <a:t>Limitaciones no gubernamentales</a:t>
          </a:r>
        </a:p>
        <a:p>
          <a:pPr marL="114300" lvl="1" indent="-114300" algn="l" defTabSz="622300">
            <a:lnSpc>
              <a:spcPct val="90000"/>
            </a:lnSpc>
            <a:spcBef>
              <a:spcPct val="0"/>
            </a:spcBef>
            <a:spcAft>
              <a:spcPct val="15000"/>
            </a:spcAft>
            <a:buChar char="•"/>
          </a:pPr>
          <a:r>
            <a:rPr lang="es-ES" sz="1400" kern="1200" dirty="0">
              <a:latin typeface="Segoe UI Variable Display" pitchFamily="2" charset="0"/>
            </a:rPr>
            <a:t>Zonificación para una variedad de tipos de vivienda.</a:t>
          </a:r>
          <a:endParaRPr lang="en-US" sz="1400" kern="1200" dirty="0">
            <a:latin typeface="Segoe UI Variable Display" pitchFamily="2" charset="0"/>
          </a:endParaRPr>
        </a:p>
      </dsp:txBody>
      <dsp:txXfrm>
        <a:off x="7711418" y="637131"/>
        <a:ext cx="3000882" cy="1025328"/>
      </dsp:txXfrm>
    </dsp:sp>
    <dsp:sp modelId="{A0B405F0-6651-A540-8643-5F91E4C28843}">
      <dsp:nvSpPr>
        <dsp:cNvPr id="0" name=""/>
        <dsp:cNvSpPr/>
      </dsp:nvSpPr>
      <dsp:spPr>
        <a:xfrm>
          <a:off x="652708" y="594019"/>
          <a:ext cx="3883310" cy="1281241"/>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latin typeface="Segoe UI Variable Display" pitchFamily="2" charset="0"/>
            </a:rPr>
            <a:t>Demografía</a:t>
          </a:r>
          <a:endParaRPr lang="en-US" sz="1400" kern="1200" dirty="0">
            <a:latin typeface="Segoe UI Variable Display" pitchFamily="2" charset="0"/>
          </a:endParaRPr>
        </a:p>
        <a:p>
          <a:pPr marL="114300" lvl="1" indent="-114300" algn="l" defTabSz="622300">
            <a:lnSpc>
              <a:spcPct val="90000"/>
            </a:lnSpc>
            <a:spcBef>
              <a:spcPct val="0"/>
            </a:spcBef>
            <a:spcAft>
              <a:spcPct val="15000"/>
            </a:spcAft>
            <a:buChar char="•"/>
          </a:pPr>
          <a:r>
            <a:rPr lang="en-US" sz="1400" kern="1200" dirty="0">
              <a:latin typeface="Segoe UI Variable Display" pitchFamily="2" charset="0"/>
            </a:rPr>
            <a:t>Características del parque de viviendas</a:t>
          </a:r>
        </a:p>
        <a:p>
          <a:pPr marL="114300" lvl="1" indent="-114300" algn="l" defTabSz="622300">
            <a:lnSpc>
              <a:spcPct val="90000"/>
            </a:lnSpc>
            <a:spcBef>
              <a:spcPct val="0"/>
            </a:spcBef>
            <a:spcAft>
              <a:spcPct val="15000"/>
            </a:spcAft>
            <a:buChar char="•"/>
          </a:pPr>
          <a:r>
            <a:rPr lang="en-US" sz="1400" kern="1200" dirty="0">
              <a:latin typeface="Segoe UI Variable Display" pitchFamily="2" charset="0"/>
            </a:rPr>
            <a:t>Fomentar afirmativamente el análisis de vivienda justa</a:t>
          </a:r>
        </a:p>
      </dsp:txBody>
      <dsp:txXfrm>
        <a:off x="680853" y="622164"/>
        <a:ext cx="2662027" cy="904641"/>
      </dsp:txXfrm>
    </dsp:sp>
    <dsp:sp modelId="{CA9E4C35-B8F9-6D44-B6A0-8348DF403653}">
      <dsp:nvSpPr>
        <dsp:cNvPr id="0" name=""/>
        <dsp:cNvSpPr/>
      </dsp:nvSpPr>
      <dsp:spPr>
        <a:xfrm>
          <a:off x="3208553" y="351053"/>
          <a:ext cx="2114708" cy="2114708"/>
        </a:xfrm>
        <a:prstGeom prst="pieWedge">
          <a:avLst/>
        </a:prstGeom>
        <a:solidFill>
          <a:srgbClr val="2986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altLang="en-US" sz="1800" kern="1200" dirty="0"/>
            <a:t>Perfil de la Comunidad</a:t>
          </a:r>
          <a:endParaRPr lang="en-US" sz="1800" kern="1200" dirty="0">
            <a:solidFill>
              <a:schemeClr val="bg1"/>
            </a:solidFill>
            <a:latin typeface="Segoe UI Variable Display" pitchFamily="2" charset="0"/>
          </a:endParaRPr>
        </a:p>
      </dsp:txBody>
      <dsp:txXfrm>
        <a:off x="3827937" y="970437"/>
        <a:ext cx="1495324" cy="1495324"/>
      </dsp:txXfrm>
    </dsp:sp>
    <dsp:sp modelId="{9AFF298A-8677-CC41-A5E8-AEBB9CE48793}">
      <dsp:nvSpPr>
        <dsp:cNvPr id="0" name=""/>
        <dsp:cNvSpPr/>
      </dsp:nvSpPr>
      <dsp:spPr>
        <a:xfrm rot="5400000">
          <a:off x="5420938" y="351053"/>
          <a:ext cx="2114708" cy="2114708"/>
        </a:xfrm>
        <a:prstGeom prst="pieWedg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err="1">
              <a:solidFill>
                <a:schemeClr val="bg1"/>
              </a:solidFill>
              <a:latin typeface="Segoe UI Variable Display" pitchFamily="2" charset="0"/>
            </a:rPr>
            <a:t>Limitaciones</a:t>
          </a:r>
          <a:r>
            <a:rPr lang="en-US" sz="1700" kern="1200" dirty="0">
              <a:solidFill>
                <a:schemeClr val="bg1"/>
              </a:solidFill>
              <a:latin typeface="Segoe UI Variable Display" pitchFamily="2" charset="0"/>
            </a:rPr>
            <a:t> de </a:t>
          </a:r>
          <a:r>
            <a:rPr lang="en-US" sz="1700" kern="1200" dirty="0" err="1">
              <a:solidFill>
                <a:schemeClr val="bg1"/>
              </a:solidFill>
              <a:latin typeface="Segoe UI Variable Display" pitchFamily="2" charset="0"/>
            </a:rPr>
            <a:t>vivienda</a:t>
          </a:r>
          <a:endParaRPr lang="en-US" sz="1700" kern="1200" dirty="0">
            <a:solidFill>
              <a:schemeClr val="bg1"/>
            </a:solidFill>
            <a:latin typeface="Segoe UI Variable Display" pitchFamily="2" charset="0"/>
          </a:endParaRPr>
        </a:p>
      </dsp:txBody>
      <dsp:txXfrm rot="-5400000">
        <a:off x="5420938" y="970437"/>
        <a:ext cx="1495324" cy="1495324"/>
      </dsp:txXfrm>
    </dsp:sp>
    <dsp:sp modelId="{A33D0B1B-1347-8541-A6FE-04B23B30380D}">
      <dsp:nvSpPr>
        <dsp:cNvPr id="0" name=""/>
        <dsp:cNvSpPr/>
      </dsp:nvSpPr>
      <dsp:spPr>
        <a:xfrm rot="10800000">
          <a:off x="5420938" y="2563438"/>
          <a:ext cx="2114708" cy="2114708"/>
        </a:xfrm>
        <a:prstGeom prst="pieWedge">
          <a:avLst/>
        </a:prstGeom>
        <a:solidFill>
          <a:srgbClr val="2986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Segoe UI Variable Display" pitchFamily="2" charset="0"/>
            </a:rPr>
            <a:t>Recursos</a:t>
          </a:r>
          <a:r>
            <a:rPr lang="en-US" sz="1800" kern="1200" dirty="0">
              <a:latin typeface="Segoe UI Variable Display" pitchFamily="2" charset="0"/>
            </a:rPr>
            <a:t> de </a:t>
          </a:r>
          <a:r>
            <a:rPr lang="en-US" sz="1800" kern="1200" dirty="0" err="1">
              <a:latin typeface="Segoe UI Variable Display" pitchFamily="2" charset="0"/>
            </a:rPr>
            <a:t>vivienda</a:t>
          </a:r>
          <a:endParaRPr lang="en-US" sz="1800" kern="1200" dirty="0">
            <a:latin typeface="Segoe UI Variable Display" pitchFamily="2" charset="0"/>
          </a:endParaRPr>
        </a:p>
      </dsp:txBody>
      <dsp:txXfrm rot="10800000">
        <a:off x="5420938" y="2563438"/>
        <a:ext cx="1495324" cy="1495324"/>
      </dsp:txXfrm>
    </dsp:sp>
    <dsp:sp modelId="{8146F317-D96D-BE40-8D24-40737B516B04}">
      <dsp:nvSpPr>
        <dsp:cNvPr id="0" name=""/>
        <dsp:cNvSpPr/>
      </dsp:nvSpPr>
      <dsp:spPr>
        <a:xfrm rot="16200000">
          <a:off x="3208553" y="2563438"/>
          <a:ext cx="2114708" cy="2114708"/>
        </a:xfrm>
        <a:prstGeom prst="pieWedg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Variable Display" pitchFamily="2" charset="0"/>
            </a:rPr>
            <a:t>Plan de Vivienda</a:t>
          </a:r>
        </a:p>
      </dsp:txBody>
      <dsp:txXfrm rot="5400000">
        <a:off x="3827937" y="2563438"/>
        <a:ext cx="1495324" cy="1495324"/>
      </dsp:txXfrm>
    </dsp:sp>
    <dsp:sp modelId="{8621E6F6-0BD9-024C-8BF3-54F628AEF109}">
      <dsp:nvSpPr>
        <dsp:cNvPr id="0" name=""/>
        <dsp:cNvSpPr/>
      </dsp:nvSpPr>
      <dsp:spPr>
        <a:xfrm>
          <a:off x="5007032" y="2075053"/>
          <a:ext cx="730135" cy="634900"/>
        </a:xfrm>
        <a:prstGeom prst="circularArrow">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5FB13C-204A-634C-A58E-5638B4A8A4C5}">
      <dsp:nvSpPr>
        <dsp:cNvPr id="0" name=""/>
        <dsp:cNvSpPr/>
      </dsp:nvSpPr>
      <dsp:spPr>
        <a:xfrm rot="10800000">
          <a:off x="5007032" y="2319245"/>
          <a:ext cx="730135" cy="634900"/>
        </a:xfrm>
        <a:prstGeom prst="circularArrow">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F8B92-4D09-44E8-A107-0EC3D858D336}">
      <dsp:nvSpPr>
        <dsp:cNvPr id="0" name=""/>
        <dsp:cNvSpPr/>
      </dsp:nvSpPr>
      <dsp:spPr>
        <a:xfrm>
          <a:off x="1756" y="0"/>
          <a:ext cx="1724018" cy="48583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Segoe UI Variable Display Semib"/>
            </a:rPr>
            <a:t>Tamaño</a:t>
          </a:r>
          <a:r>
            <a:rPr lang="en-US" sz="2400" kern="1200" dirty="0">
              <a:latin typeface="Segoe UI Variable Display Semib"/>
            </a:rPr>
            <a:t> del </a:t>
          </a:r>
          <a:r>
            <a:rPr lang="en-US" sz="2400" kern="1200" dirty="0" err="1">
              <a:latin typeface="Segoe UI Variable Display Semib"/>
            </a:rPr>
            <a:t>lote</a:t>
          </a:r>
          <a:endParaRPr lang="en-US" sz="2400" kern="1200" dirty="0">
            <a:latin typeface="Segoe UI Variable Display Semib"/>
          </a:endParaRPr>
        </a:p>
      </dsp:txBody>
      <dsp:txXfrm>
        <a:off x="1756" y="0"/>
        <a:ext cx="1724018" cy="1457498"/>
      </dsp:txXfrm>
    </dsp:sp>
    <dsp:sp modelId="{E5796519-288C-4EE3-9751-02F2858735D0}">
      <dsp:nvSpPr>
        <dsp:cNvPr id="0" name=""/>
        <dsp:cNvSpPr/>
      </dsp:nvSpPr>
      <dsp:spPr>
        <a:xfrm>
          <a:off x="174158" y="1458921"/>
          <a:ext cx="1379214" cy="146485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Segoe UI Variable Display Semib"/>
            </a:rPr>
            <a:t>Los sitios preferidos son de 0,5 a 10 acres</a:t>
          </a:r>
          <a:endParaRPr lang="en-US" sz="1100" kern="1200" dirty="0">
            <a:latin typeface="Segoe UI Variable Display Semib"/>
          </a:endParaRPr>
        </a:p>
      </dsp:txBody>
      <dsp:txXfrm>
        <a:off x="214554" y="1499317"/>
        <a:ext cx="1298422" cy="1384060"/>
      </dsp:txXfrm>
    </dsp:sp>
    <dsp:sp modelId="{742E8ADD-8BFF-4B2C-A5D5-4944C00D7BB9}">
      <dsp:nvSpPr>
        <dsp:cNvPr id="0" name=""/>
        <dsp:cNvSpPr/>
      </dsp:nvSpPr>
      <dsp:spPr>
        <a:xfrm>
          <a:off x="174158" y="3149135"/>
          <a:ext cx="1379214" cy="146485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Segoe UI Variable Display Semib"/>
            </a:rPr>
            <a:t>Oportunidad de fusionar lotes pequeños o dividir lotes grandes</a:t>
          </a:r>
          <a:endParaRPr lang="en-US" sz="1100" kern="1200" dirty="0">
            <a:latin typeface="Segoe UI Variable Display Semib"/>
          </a:endParaRPr>
        </a:p>
      </dsp:txBody>
      <dsp:txXfrm>
        <a:off x="214554" y="3189531"/>
        <a:ext cx="1298422" cy="1384060"/>
      </dsp:txXfrm>
    </dsp:sp>
    <dsp:sp modelId="{E9D2C05E-EE0D-4AF0-BEB5-88A731F97D6E}">
      <dsp:nvSpPr>
        <dsp:cNvPr id="0" name=""/>
        <dsp:cNvSpPr/>
      </dsp:nvSpPr>
      <dsp:spPr>
        <a:xfrm>
          <a:off x="1855076" y="0"/>
          <a:ext cx="1724018" cy="48583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Segoe UI Variable Display Semib"/>
            </a:rPr>
            <a:t>Ubicación</a:t>
          </a:r>
          <a:endParaRPr lang="en-US" sz="2400" kern="1200" dirty="0">
            <a:latin typeface="Segoe UI Variable Display Semib"/>
          </a:endParaRPr>
        </a:p>
      </dsp:txBody>
      <dsp:txXfrm>
        <a:off x="1855076" y="0"/>
        <a:ext cx="1724018" cy="1457498"/>
      </dsp:txXfrm>
    </dsp:sp>
    <dsp:sp modelId="{2CB5AB8D-4DA0-4246-8A59-2847BD7AFFE8}">
      <dsp:nvSpPr>
        <dsp:cNvPr id="0" name=""/>
        <dsp:cNvSpPr/>
      </dsp:nvSpPr>
      <dsp:spPr>
        <a:xfrm>
          <a:off x="2027478" y="1457913"/>
          <a:ext cx="1379214" cy="95446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Segoe UI Variable Display Semib"/>
            </a:rPr>
            <a:t>Cerca del transporte público, escuelas, centros de atención médica y supermercados.</a:t>
          </a:r>
          <a:endParaRPr lang="en-US" sz="1100" kern="1200" dirty="0">
            <a:latin typeface="Segoe UI Variable Display Semib"/>
          </a:endParaRPr>
        </a:p>
      </dsp:txBody>
      <dsp:txXfrm>
        <a:off x="2055433" y="1485868"/>
        <a:ext cx="1323304" cy="898556"/>
      </dsp:txXfrm>
    </dsp:sp>
    <dsp:sp modelId="{9484991D-8E3E-4588-95E0-0D1759582C3E}">
      <dsp:nvSpPr>
        <dsp:cNvPr id="0" name=""/>
        <dsp:cNvSpPr/>
      </dsp:nvSpPr>
      <dsp:spPr>
        <a:xfrm>
          <a:off x="2027478" y="2559221"/>
          <a:ext cx="1379214" cy="95446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err="1">
              <a:latin typeface="Segoe UI Variable Display Semib"/>
            </a:rPr>
            <a:t>Disponibilidad</a:t>
          </a:r>
          <a:r>
            <a:rPr lang="en-US" sz="1100" kern="1200" dirty="0">
              <a:latin typeface="Segoe UI Variable Display Semib"/>
            </a:rPr>
            <a:t> de </a:t>
          </a:r>
          <a:r>
            <a:rPr lang="en-US" sz="1100" kern="1200" dirty="0" err="1">
              <a:latin typeface="Segoe UI Variable Display Semib"/>
            </a:rPr>
            <a:t>infraestructura</a:t>
          </a:r>
          <a:endParaRPr lang="en-US" sz="1100" kern="1200" dirty="0">
            <a:latin typeface="Segoe UI Variable Display Semib"/>
          </a:endParaRPr>
        </a:p>
      </dsp:txBody>
      <dsp:txXfrm>
        <a:off x="2055433" y="2587176"/>
        <a:ext cx="1323304" cy="898556"/>
      </dsp:txXfrm>
    </dsp:sp>
    <dsp:sp modelId="{229B0E3D-BE6D-495C-B3BD-C7E9997CF6F8}">
      <dsp:nvSpPr>
        <dsp:cNvPr id="0" name=""/>
        <dsp:cNvSpPr/>
      </dsp:nvSpPr>
      <dsp:spPr>
        <a:xfrm>
          <a:off x="2027478" y="3660528"/>
          <a:ext cx="1379214" cy="95446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Segoe UI Variable Display Semib"/>
            </a:rPr>
            <a:t>Vacante o potencial para reurbanización</a:t>
          </a:r>
          <a:endParaRPr lang="en-US" sz="1100" kern="1200" dirty="0">
            <a:latin typeface="Segoe UI Variable Display Semib"/>
          </a:endParaRPr>
        </a:p>
      </dsp:txBody>
      <dsp:txXfrm>
        <a:off x="2055433" y="3688483"/>
        <a:ext cx="1323304" cy="898556"/>
      </dsp:txXfrm>
    </dsp:sp>
    <dsp:sp modelId="{2F7CD1B1-78A9-4149-A795-77BB0F781F98}">
      <dsp:nvSpPr>
        <dsp:cNvPr id="0" name=""/>
        <dsp:cNvSpPr/>
      </dsp:nvSpPr>
      <dsp:spPr>
        <a:xfrm>
          <a:off x="3708396" y="0"/>
          <a:ext cx="1724018" cy="48583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Segoe UI Variable Display Semib"/>
            </a:rPr>
            <a:t>Aporte</a:t>
          </a:r>
          <a:r>
            <a:rPr lang="en-US" sz="2400" kern="1200" dirty="0">
              <a:latin typeface="Segoe UI Variable Display Semib"/>
            </a:rPr>
            <a:t> </a:t>
          </a:r>
          <a:r>
            <a:rPr lang="en-US" sz="2400" kern="1200" dirty="0" err="1">
              <a:latin typeface="Segoe UI Variable Display Semib"/>
            </a:rPr>
            <a:t>público</a:t>
          </a:r>
          <a:endParaRPr lang="en-US" sz="2400" kern="1200" dirty="0">
            <a:latin typeface="Segoe UI Variable Display Semib"/>
          </a:endParaRPr>
        </a:p>
      </dsp:txBody>
      <dsp:txXfrm>
        <a:off x="3708396" y="0"/>
        <a:ext cx="1724018" cy="1457498"/>
      </dsp:txXfrm>
    </dsp:sp>
    <dsp:sp modelId="{A614A892-E093-443A-9534-D06C5B6AE814}">
      <dsp:nvSpPr>
        <dsp:cNvPr id="0" name=""/>
        <dsp:cNvSpPr/>
      </dsp:nvSpPr>
      <dsp:spPr>
        <a:xfrm>
          <a:off x="3880798" y="1457498"/>
          <a:ext cx="1379214" cy="315791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err="1">
              <a:latin typeface="Segoe UI Variable Display Semib"/>
            </a:rPr>
            <a:t>Aportes</a:t>
          </a:r>
          <a:r>
            <a:rPr lang="en-US" sz="1100" kern="1200" dirty="0">
              <a:latin typeface="Segoe UI Variable Display Semib"/>
            </a:rPr>
            <a:t> del taller anterior</a:t>
          </a:r>
        </a:p>
      </dsp:txBody>
      <dsp:txXfrm>
        <a:off x="3921194" y="1497894"/>
        <a:ext cx="1298422" cy="3077120"/>
      </dsp:txXfrm>
    </dsp:sp>
    <dsp:sp modelId="{4B36FB0C-6AFE-466E-9F28-BD7CEBFFBA47}">
      <dsp:nvSpPr>
        <dsp:cNvPr id="0" name=""/>
        <dsp:cNvSpPr/>
      </dsp:nvSpPr>
      <dsp:spPr>
        <a:xfrm>
          <a:off x="5561715" y="0"/>
          <a:ext cx="1724018" cy="48583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Segoe UI Variable Display Semib"/>
            </a:rPr>
            <a:t>Tendencias</a:t>
          </a:r>
          <a:endParaRPr lang="en-US" sz="2400" kern="1200" dirty="0">
            <a:latin typeface="Segoe UI Variable Display Semib"/>
          </a:endParaRPr>
        </a:p>
      </dsp:txBody>
      <dsp:txXfrm>
        <a:off x="5561715" y="0"/>
        <a:ext cx="1724018" cy="1457498"/>
      </dsp:txXfrm>
    </dsp:sp>
    <dsp:sp modelId="{0C300BA4-333C-428E-A7C7-2E78DBF26D8F}">
      <dsp:nvSpPr>
        <dsp:cNvPr id="0" name=""/>
        <dsp:cNvSpPr/>
      </dsp:nvSpPr>
      <dsp:spPr>
        <a:xfrm>
          <a:off x="5734117" y="1458921"/>
          <a:ext cx="1379214" cy="146485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err="1">
              <a:latin typeface="Segoe UI Variable Display Semib"/>
            </a:rPr>
            <a:t>Patrón</a:t>
          </a:r>
          <a:r>
            <a:rPr lang="en-US" sz="1100" kern="1200" dirty="0">
              <a:latin typeface="Segoe UI Variable Display Semib"/>
            </a:rPr>
            <a:t> </a:t>
          </a:r>
          <a:r>
            <a:rPr lang="en-US" sz="1100" kern="1200" dirty="0" err="1">
              <a:latin typeface="Segoe UI Variable Display Semib"/>
            </a:rPr>
            <a:t>demostrado</a:t>
          </a:r>
          <a:r>
            <a:rPr lang="en-US" sz="1100" kern="1200" dirty="0">
              <a:latin typeface="Segoe UI Variable Display Semib"/>
            </a:rPr>
            <a:t> de </a:t>
          </a:r>
          <a:r>
            <a:rPr lang="en-US" sz="1100" kern="1200" dirty="0" err="1">
              <a:latin typeface="Segoe UI Variable Display Semib"/>
            </a:rPr>
            <a:t>reurbanización</a:t>
          </a:r>
          <a:endParaRPr lang="en-US" sz="1100" kern="1200" dirty="0">
            <a:latin typeface="Segoe UI Variable Display Semib"/>
          </a:endParaRPr>
        </a:p>
      </dsp:txBody>
      <dsp:txXfrm>
        <a:off x="5774513" y="1499317"/>
        <a:ext cx="1298422" cy="1384060"/>
      </dsp:txXfrm>
    </dsp:sp>
    <dsp:sp modelId="{3C3B6B85-0430-4241-A2CE-03905AF22B13}">
      <dsp:nvSpPr>
        <dsp:cNvPr id="0" name=""/>
        <dsp:cNvSpPr/>
      </dsp:nvSpPr>
      <dsp:spPr>
        <a:xfrm>
          <a:off x="5734117" y="3149135"/>
          <a:ext cx="1379214" cy="146485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Segoe UI Variable Display Semib"/>
            </a:rPr>
            <a:t>Créditos por desarrollo pendiente y aprobado y ADU</a:t>
          </a:r>
          <a:endParaRPr lang="en-US" sz="1100" kern="1200" dirty="0">
            <a:latin typeface="Segoe UI Variable Display Semib"/>
          </a:endParaRPr>
        </a:p>
      </dsp:txBody>
      <dsp:txXfrm>
        <a:off x="5774513" y="3189531"/>
        <a:ext cx="1298422" cy="138406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E25B2FC-ACA4-4C0B-A4F8-84BBA79B67D0}" type="datetimeFigureOut">
              <a:rPr lang="en-US" smtClean="0"/>
              <a:pPr/>
              <a:t>9/14/2023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6" name="Slide Number Placeholder 5">
            <a:extLst>
              <a:ext uri="{FF2B5EF4-FFF2-40B4-BE49-F238E27FC236}">
                <a16:creationId xmlns:a16="http://schemas.microsoft.com/office/drawing/2014/main" id="{10C46E54-061A-E21B-0458-6A8D4D0BBC2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6B5D92F-AFC8-47F2-9CC1-C1DB9D6D2A29}" type="slidenum">
              <a:rPr lang="en-US" smtClean="0"/>
              <a:t>‹#›</a:t>
            </a:fld>
            <a:endParaRPr lang="en-US"/>
          </a:p>
        </p:txBody>
      </p:sp>
    </p:spTree>
    <p:extLst>
      <p:ext uri="{BB962C8B-B14F-4D97-AF65-F5344CB8AC3E}">
        <p14:creationId xmlns:p14="http://schemas.microsoft.com/office/powerpoint/2010/main" val="3528376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772594-AA4D-4C62-A97B-4B0C3A88A384}" type="datetimeFigureOut">
              <a:rPr lang="en-US" smtClean="0"/>
              <a:pPr/>
              <a:t>9/14/2023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0D3BAB1-D933-4B11-9146-C40A405FF755}" type="slidenum">
              <a:rPr lang="en-US" smtClean="0"/>
              <a:pPr/>
              <a:t>‹#›</a:t>
            </a:fld>
            <a:endParaRPr lang="en-US" dirty="0"/>
          </a:p>
        </p:txBody>
      </p:sp>
    </p:spTree>
    <p:extLst>
      <p:ext uri="{BB962C8B-B14F-4D97-AF65-F5344CB8AC3E}">
        <p14:creationId xmlns:p14="http://schemas.microsoft.com/office/powerpoint/2010/main" val="132605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Bienvenido al descripción general virtual del borrador del elemento de vivienda de revisión pública.</a:t>
            </a:r>
            <a:endParaRPr lang="en-US" b="0" i="0" dirty="0">
              <a:solidFill>
                <a:srgbClr val="8A6D3B"/>
              </a:solidFill>
              <a:effectLst/>
              <a:latin typeface="OpenSans"/>
            </a:endParaRPr>
          </a:p>
          <a:p>
            <a:r>
              <a:rPr lang="es-ES" b="0" i="0" dirty="0">
                <a:solidFill>
                  <a:srgbClr val="8A6D3B"/>
                </a:solidFill>
                <a:effectLst/>
                <a:latin typeface="OpenSans"/>
              </a:rPr>
              <a:t>El Borrador del Elemento de Vivienda está disponible para revisión y comentarios públicos hasta el 30 de septiembre de 2023. Se puede acceder al borrador en la página web del Departamento de Planificación.</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a:t>
            </a:fld>
            <a:endParaRPr lang="en-US" dirty="0"/>
          </a:p>
        </p:txBody>
      </p:sp>
    </p:spTree>
    <p:extLst>
      <p:ext uri="{BB962C8B-B14F-4D97-AF65-F5344CB8AC3E}">
        <p14:creationId xmlns:p14="http://schemas.microsoft.com/office/powerpoint/2010/main" val="89780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RHNA representa objetivos de vivienda para residentes de todos los niveles de ingresos, incluidos residentes de ingresos muy bajos, bajos, moderados y por encima de moderados. Discutiremos estas categorías más a fondo en un minuto.</a:t>
            </a:r>
          </a:p>
          <a:p>
            <a:endParaRPr lang="es-ES" dirty="0"/>
          </a:p>
          <a:p>
            <a:r>
              <a:rPr lang="es-ES" dirty="0"/>
              <a:t>La RHNA comienza como una determinación regional desarrollada por el Estado de California: una cantidad de unidades de vivienda necesarias en el condado para cubrir el aumento esperado de la población durante los próximos ocho años.</a:t>
            </a:r>
          </a:p>
          <a:p>
            <a:r>
              <a:rPr lang="es-ES" dirty="0"/>
              <a:t>Los gobiernos regionales, en este caso el Consejo de Gobiernos </a:t>
            </a:r>
            <a:r>
              <a:rPr lang="es-ES" dirty="0" err="1"/>
              <a:t>Stanislaus</a:t>
            </a:r>
            <a:r>
              <a:rPr lang="es-ES" dirty="0"/>
              <a:t> (o </a:t>
            </a:r>
            <a:r>
              <a:rPr lang="es-ES" dirty="0" err="1"/>
              <a:t>StanCOG</a:t>
            </a:r>
            <a:r>
              <a:rPr lang="es-ES" dirty="0"/>
              <a:t>), luego crean una metodología para dividir estas unidades entre todas las jurisdicciones de la región.</a:t>
            </a:r>
          </a:p>
          <a:p>
            <a:r>
              <a:rPr lang="es-ES" dirty="0"/>
              <a:t>Las jurisdicciones locales actualizan su Elemento de Vivienda para planificar la satisfacción de esta necesidad de vivienda y reportan al Estado la cantidad de unidades de vivienda desarrolladas cada año durante el período de planificación de 8 años.</a:t>
            </a:r>
          </a:p>
          <a:p>
            <a:r>
              <a:rPr lang="es-ES" dirty="0"/>
              <a:t>Al final del período de planificación, el Estado analiza estos datos, así como las proyecciones de población actualizadas, y asigna una nueva determinación de la RHNA para el próximo ciclo de elementos de vivienda de ocho años.</a:t>
            </a:r>
          </a:p>
          <a:p>
            <a:endParaRPr lang="es-ES" dirty="0"/>
          </a:p>
          <a:p>
            <a:r>
              <a:rPr lang="es-ES" dirty="0"/>
              <a:t>Actualmente nos encontramos en el sexto ciclo de actualizaciones de elementos de vivienda y estamos planificando las necesidades de vivienda en el condado hasta 2031.</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10</a:t>
            </a:fld>
            <a:endParaRPr lang="en-US" dirty="0"/>
          </a:p>
        </p:txBody>
      </p:sp>
    </p:spTree>
    <p:extLst>
      <p:ext uri="{BB962C8B-B14F-4D97-AF65-F5344CB8AC3E}">
        <p14:creationId xmlns:p14="http://schemas.microsoft.com/office/powerpoint/2010/main" val="411717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gráfico ilustra cómo se distribuyó la determinación regional de la RHNA entre las jurisdicciones del condado de </a:t>
            </a:r>
            <a:r>
              <a:rPr lang="es-ES" dirty="0" err="1"/>
              <a:t>Stanislaus</a:t>
            </a:r>
            <a:r>
              <a:rPr lang="es-ES" dirty="0"/>
              <a:t>.</a:t>
            </a:r>
          </a:p>
          <a:p>
            <a:endParaRPr lang="es-ES" dirty="0"/>
          </a:p>
          <a:p>
            <a:r>
              <a:rPr lang="es-ES" dirty="0"/>
              <a:t>Como puede ver, el Estado determinó que se necesitarán 34,344 unidades de vivienda en todo el condado en los próximos ocho años para satisfacer las necesidades de los residentes actuales y futuros.</a:t>
            </a:r>
          </a:p>
          <a:p>
            <a:endParaRPr lang="es-ES" dirty="0"/>
          </a:p>
          <a:p>
            <a:r>
              <a:rPr lang="es-ES" dirty="0"/>
              <a:t>Estas unidades se distribuyeron entre jurisdicciones locales como se muestra aquí. El condado de </a:t>
            </a:r>
            <a:r>
              <a:rPr lang="es-ES" dirty="0" err="1"/>
              <a:t>Stanislaus</a:t>
            </a:r>
            <a:r>
              <a:rPr lang="es-ES" dirty="0"/>
              <a:t> es responsable de la planificación de 2,475 nuevas unidades de vivienda en el condado no incorporado.</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11</a:t>
            </a:fld>
            <a:endParaRPr lang="en-US" dirty="0"/>
          </a:p>
        </p:txBody>
      </p:sp>
    </p:spTree>
    <p:extLst>
      <p:ext uri="{BB962C8B-B14F-4D97-AF65-F5344CB8AC3E}">
        <p14:creationId xmlns:p14="http://schemas.microsoft.com/office/powerpoint/2010/main" val="179664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RHNA para el condado de </a:t>
            </a:r>
            <a:r>
              <a:rPr lang="es-ES" dirty="0" err="1"/>
              <a:t>Stanislaus</a:t>
            </a:r>
            <a:r>
              <a:rPr lang="es-ES" dirty="0"/>
              <a:t> se distribuye además en categorías de ingresos como se muestra aquí, y casi el 40 por ciento se clasifica en las categorías de ingresos muy bajos y bajos.</a:t>
            </a:r>
          </a:p>
          <a:p>
            <a:endParaRPr lang="en-US" dirty="0"/>
          </a:p>
          <a:p>
            <a:r>
              <a:rPr lang="es-ES" dirty="0"/>
              <a:t>Para planificar categorías de ingresos más bajos, el condado debe identificar parcelas residenciales que puedan albergar proyectos de mayor densidad. Estas parcelas deben estar libres de limitaciones ambientales o de infraestructura que requieran costosas medidas de mitigación.</a:t>
            </a:r>
            <a:endParaRPr lang="en-US" dirty="0"/>
          </a:p>
          <a:p>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12</a:t>
            </a:fld>
            <a:endParaRPr lang="en-US" dirty="0"/>
          </a:p>
        </p:txBody>
      </p:sp>
    </p:spTree>
    <p:extLst>
      <p:ext uri="{BB962C8B-B14F-4D97-AF65-F5344CB8AC3E}">
        <p14:creationId xmlns:p14="http://schemas.microsoft.com/office/powerpoint/2010/main" val="218102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diapositiva compara la RHNA del sexto ciclo actual con la RHNA del ciclo anterior. Como se muestra, en el quinto ciclo, al condado se le asignó una RHNA de 2,241 unidades. Esto aumentó a 2.475 unidades en el sexto ciclo.</a:t>
            </a:r>
          </a:p>
          <a:p>
            <a:endParaRPr lang="en-US" dirty="0"/>
          </a:p>
          <a:p>
            <a:r>
              <a:rPr lang="es-ES" dirty="0"/>
              <a:t>Si bien este aumento puede parecer mucho, entre el quinto y sexto ciclo, el estado aumentó la RHNA para casi todas las ciudades y condados del estado. Algunas comunidades, como las del Área de la Bahía, experimentaron enormes aumentos en su RHNA asignada. El aumento modesto en la RHNA para el condado de </a:t>
            </a:r>
            <a:r>
              <a:rPr lang="es-ES" dirty="0" err="1"/>
              <a:t>Stanislaus</a:t>
            </a:r>
            <a:r>
              <a:rPr lang="es-ES" dirty="0"/>
              <a:t> indica que el Estado supone un pequeño aumento en la población del condado durante los próximos ocho años.</a:t>
            </a:r>
          </a:p>
          <a:p>
            <a:endParaRPr lang="en-US" dirty="0"/>
          </a:p>
          <a:p>
            <a:r>
              <a:rPr lang="es-ES" dirty="0"/>
              <a:t>Como se muestra en el cuadro inferior, a pesar del aumento de la RHNA total, la distribución por categoría de ingresos se mantuvo prácticamente igual entre el quinto y el sexto ciclo.</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13</a:t>
            </a:fld>
            <a:endParaRPr lang="en-US" dirty="0"/>
          </a:p>
        </p:txBody>
      </p:sp>
    </p:spTree>
    <p:extLst>
      <p:ext uri="{BB962C8B-B14F-4D97-AF65-F5344CB8AC3E}">
        <p14:creationId xmlns:p14="http://schemas.microsoft.com/office/powerpoint/2010/main" val="3615173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categorías de ingresos establecidas dentro de la RHNA se determinan en función del ingreso familiar medio del área.</a:t>
            </a:r>
          </a:p>
          <a:p>
            <a:endParaRPr lang="es-ES" dirty="0"/>
          </a:p>
          <a:p>
            <a:r>
              <a:rPr lang="es-ES" dirty="0"/>
              <a:t>Los hogares que ganan menos del 30 por ciento del ingreso medio del área se consideran de ingresos extremadamente bajos.</a:t>
            </a:r>
          </a:p>
          <a:p>
            <a:r>
              <a:rPr lang="es-ES" dirty="0"/>
              <a:t>Aquellos que ganan entre el 30 y el 50 por ciento del ingreso medio se consideran de muy bajos ingresos, y aquellos que ganan entre el 50 y el 80 por ciento se clasifican como de bajos ingresos.</a:t>
            </a:r>
          </a:p>
          <a:p>
            <a:endParaRPr lang="es-ES" dirty="0"/>
          </a:p>
          <a:p>
            <a:r>
              <a:rPr lang="es-ES" dirty="0"/>
              <a:t>Como se muestra en la tabla, los hogares de bajos ingresos son aquellos que ganan hasta 50.300 dólares al año. Esto representa a muchas familias trabajadoras del condado.</a:t>
            </a:r>
          </a:p>
          <a:p>
            <a:endParaRPr lang="es-ES" dirty="0"/>
          </a:p>
          <a:p>
            <a:r>
              <a:rPr lang="es-ES" dirty="0"/>
              <a:t>La tabla también resume lo que los hogares de cada categoría pueden pagar en alquiler sin pagar más del 30 por ciento de sus ingresos en costos de vivienda. Más allá del 30 por ciento, se considera que un hogar está pagando de más por la vivienda, lo que significa que puede tener dificultades para pagar otras facturas, comprar artículos de primera necesidad y aumentar los ahorros. En base a esto, un hogar de bajos ingresos puede pagar hasta $1,258 por mes en alquiler, sin pagar de más por la vivienda.</a:t>
            </a:r>
          </a:p>
          <a:p>
            <a:endParaRPr lang="es-ES" dirty="0"/>
          </a:p>
          <a:p>
            <a:r>
              <a:rPr lang="es-ES" dirty="0"/>
              <a:t>Para lograr tarifas de alquiler mensuales que sean considerables para los hogares de bajos ingresos, los desarrollos aumentados generalmente requieren subvenciones, créditos fiscales, subsidios y otra asistencia financiera.</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14</a:t>
            </a:fld>
            <a:endParaRPr lang="en-US" dirty="0"/>
          </a:p>
        </p:txBody>
      </p:sp>
    </p:spTree>
    <p:extLst>
      <p:ext uri="{BB962C8B-B14F-4D97-AF65-F5344CB8AC3E}">
        <p14:creationId xmlns:p14="http://schemas.microsoft.com/office/powerpoint/2010/main" val="1690417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Para cumplir con la RHNA, el Condado debe proporcionar un inventario de sitios disponibles que puedan acomodar la necesidad de vivienda identificada.</a:t>
            </a:r>
          </a:p>
          <a:p>
            <a:endParaRPr lang="es-ES" dirty="0"/>
          </a:p>
          <a:p>
            <a:r>
              <a:rPr lang="es-ES" dirty="0"/>
              <a:t>Este proceso comienza con la identificación de los proyectos actuales en desarrollo, así como la cantidad de unidades de vivienda accesorias, también conocidas como ADU, que se espera que se desarrollen en los próximos 8 años.</a:t>
            </a:r>
          </a:p>
          <a:p>
            <a:endParaRPr lang="es-ES" dirty="0"/>
          </a:p>
          <a:p>
            <a:r>
              <a:rPr lang="es-ES" dirty="0"/>
              <a:t>Luego, el condado puede identificar parcelas de propiedad del condado o parcelas con zonas residenciales apropiadas para el desarrollo de viviendas. Estas parcelas pueden estar desocupadas o subutilizadas, lo que significa que tienen usos desocupados existentes o espacio adicional para desarrollo, como un estacionamiento amplio y subutilizado.</a:t>
            </a:r>
          </a:p>
          <a:p>
            <a:endParaRPr lang="es-ES" dirty="0"/>
          </a:p>
          <a:p>
            <a:r>
              <a:rPr lang="es-ES" dirty="0"/>
              <a:t>Si los proyectos actuales, las ADU proyectadas y las parcelas con zonas residenciales no tienen la capacidad para cumplir con la RHNA, el Condado puede identificar parcelas comerciales, de oficinas, industriales o agrícolas que tienen potencial para el desarrollo de viviendas si se </a:t>
            </a:r>
            <a:r>
              <a:rPr lang="es-ES" dirty="0" err="1"/>
              <a:t>rezonifican</a:t>
            </a:r>
            <a:r>
              <a:rPr lang="es-ES" dirty="0"/>
              <a:t> para permitir usos residenciales.</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15</a:t>
            </a:fld>
            <a:endParaRPr lang="en-US" dirty="0"/>
          </a:p>
        </p:txBody>
      </p:sp>
    </p:spTree>
    <p:extLst>
      <p:ext uri="{BB962C8B-B14F-4D97-AF65-F5344CB8AC3E}">
        <p14:creationId xmlns:p14="http://schemas.microsoft.com/office/powerpoint/2010/main" val="1919059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Actualmente, el condado puede contar 253 unidades para la RHNA según proyectos pendientes y previamente aprobados que están en desarrollo pero que aún no se han construido.</a:t>
            </a:r>
          </a:p>
          <a:p>
            <a:endParaRPr lang="es-ES" dirty="0"/>
          </a:p>
          <a:p>
            <a:r>
              <a:rPr lang="es-ES" dirty="0"/>
              <a:t>Además, según las tendencias de desarrollo de los últimos años que indican que se desarrollan alrededor de 23 ADU anualmente, el condado puede contar 184 unidades para la RHNA.</a:t>
            </a:r>
            <a:endParaRPr lang="en-US" dirty="0"/>
          </a:p>
          <a:p>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16</a:t>
            </a:fld>
            <a:endParaRPr lang="en-US" dirty="0"/>
          </a:p>
        </p:txBody>
      </p:sp>
    </p:spTree>
    <p:extLst>
      <p:ext uri="{BB962C8B-B14F-4D97-AF65-F5344CB8AC3E}">
        <p14:creationId xmlns:p14="http://schemas.microsoft.com/office/powerpoint/2010/main" val="1988843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Después de identificar los proyectos pendientes y los proyectos de ADU, el Condado debe proporcionar la RHNA restante mediante la identificación de sitios con potencial para desarrollo residencial. Estos sitios se compilan en una lista conocida como "inventario de sitios".</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17</a:t>
            </a:fld>
            <a:endParaRPr lang="en-US"/>
          </a:p>
        </p:txBody>
      </p:sp>
    </p:spTree>
    <p:extLst>
      <p:ext uri="{BB962C8B-B14F-4D97-AF65-F5344CB8AC3E}">
        <p14:creationId xmlns:p14="http://schemas.microsoft.com/office/powerpoint/2010/main" val="294410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sitios incluidos en el inventario de sitios se investigan según una serie de criterios que incluyen el tamaño del sitio; proximidad al tránsito, infraestructura y servicios; y patrones de desarrollo en el condado.</a:t>
            </a:r>
          </a:p>
          <a:p>
            <a:endParaRPr lang="en-US" dirty="0"/>
          </a:p>
          <a:p>
            <a:r>
              <a:rPr lang="es-ES" dirty="0"/>
              <a:t>Específicamente, los sitios identificados para brindar capacidad para satisfacer las necesidades de vivienda para personas de bajos ingresos deben tener entre 0,5 y 10 acres, y deben permitir un rango de densidad que incluya 20 unidades de vivienda por acre. Estos son criterios establecidos por el Estado basándose en los comentarios de los desarrolladores de viviendas asequibles.</a:t>
            </a:r>
          </a:p>
          <a:p>
            <a:endParaRPr lang="en-US" dirty="0"/>
          </a:p>
          <a:p>
            <a:r>
              <a:rPr lang="es-ES" dirty="0"/>
              <a:t>La opinión del público juega un papel fundamental en el desarrollo del inventario de sitios. A lo largo del proceso, se utilizaron los aportes del público en la identificación y análisis de sitios potenciales.</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18</a:t>
            </a:fld>
            <a:endParaRPr lang="en-US"/>
          </a:p>
        </p:txBody>
      </p:sp>
    </p:spTree>
    <p:extLst>
      <p:ext uri="{BB962C8B-B14F-4D97-AF65-F5344CB8AC3E}">
        <p14:creationId xmlns:p14="http://schemas.microsoft.com/office/powerpoint/2010/main" val="1180322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s-ES" dirty="0"/>
              <a:t>En el desarrollo del Inventario de Sitios, el personal del Condado y el equipo de Consultores analizaron todas las parcelas en el condado no incorporado para identificar sitios con potencial para el desarrollo de usos residenciales.</a:t>
            </a:r>
          </a:p>
          <a:p>
            <a:pPr marL="0" indent="0">
              <a:buFont typeface="Wingdings" panose="05000000000000000000" pitchFamily="2" charset="2"/>
              <a:buNone/>
            </a:pPr>
            <a:r>
              <a:rPr lang="es-ES" dirty="0"/>
              <a:t>Se identificaron como apropiados un total de 458 sitios, incluidos 404 sitios actualmente zonificados para usos residenciales y 54 sitios apropiados para rezonificación para permitir usos residenciales.</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19</a:t>
            </a:fld>
            <a:endParaRPr lang="en-US"/>
          </a:p>
        </p:txBody>
      </p:sp>
    </p:spTree>
    <p:extLst>
      <p:ext uri="{BB962C8B-B14F-4D97-AF65-F5344CB8AC3E}">
        <p14:creationId xmlns:p14="http://schemas.microsoft.com/office/powerpoint/2010/main" val="261626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este video proporcionaremos un resumen de los conceptos básicos del elemento de vivienda, seguido de:</a:t>
            </a:r>
          </a:p>
          <a:p>
            <a:pPr marL="171450" indent="-171450">
              <a:buFont typeface="Arial" panose="020B0604020202020204" pitchFamily="34" charset="0"/>
              <a:buChar char="•"/>
            </a:pPr>
            <a:r>
              <a:rPr lang="es-ES" dirty="0"/>
              <a:t>Una discusión sobre el objetivo de vivienda del condado, que se llama Asignación Regional de Necesidades de Vivienda (o RHNA)</a:t>
            </a:r>
            <a:endParaRPr lang="en-US" dirty="0"/>
          </a:p>
          <a:p>
            <a:pPr marL="171450" indent="-171450">
              <a:buFont typeface="Arial" panose="020B0604020202020204" pitchFamily="34" charset="0"/>
              <a:buChar char="•"/>
            </a:pPr>
            <a:r>
              <a:rPr lang="es-ES" dirty="0"/>
              <a:t>Una visión general de los sitios residenciales con capacidad para proporcionar vivienda; y</a:t>
            </a:r>
          </a:p>
          <a:p>
            <a:pPr marL="171450" indent="-171450">
              <a:buFont typeface="Arial" panose="020B0604020202020204" pitchFamily="34" charset="0"/>
              <a:buChar char="•"/>
            </a:pPr>
            <a:r>
              <a:rPr lang="es-ES" dirty="0"/>
              <a:t>Un resumen de los elementos clave del plan de vivienda del condado</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s-ES" dirty="0"/>
              <a:t>Esta sesión concluirá con una discusión sobre el cronograma del Proyecto y el proceso de participación comunitaria.</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a:t>
            </a:fld>
            <a:endParaRPr lang="en-US" dirty="0"/>
          </a:p>
        </p:txBody>
      </p:sp>
    </p:spTree>
    <p:extLst>
      <p:ext uri="{BB962C8B-B14F-4D97-AF65-F5344CB8AC3E}">
        <p14:creationId xmlns:p14="http://schemas.microsoft.com/office/powerpoint/2010/main" val="2582297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dirty="0"/>
              <a:t>El inventario de sitios incluye sitios en todo el condado no incorporado, incluidas las áreas identificadas en esta diapositiva.</a:t>
            </a:r>
          </a:p>
          <a:p>
            <a:pPr marL="0" indent="0">
              <a:buFont typeface="Arial" panose="020B0604020202020204" pitchFamily="34" charset="0"/>
              <a:buNone/>
            </a:pPr>
            <a:r>
              <a:rPr lang="es-ES" dirty="0"/>
              <a:t>Tenga en cuenta: Tanto el inventario de los sitios como los mapas de áreas individuales están disponibles en el sitio web del Condado.</a:t>
            </a:r>
          </a:p>
          <a:p>
            <a:pPr marL="0" indent="0">
              <a:buFont typeface="Arial" panose="020B0604020202020204" pitchFamily="34" charset="0"/>
              <a:buNone/>
            </a:pPr>
            <a:r>
              <a:rPr lang="es-ES" dirty="0"/>
              <a:t>Además, el análisis detallado del inventario de sitios se incluye en el Borrador del Elemento de Vivienda de Revisión Pública. ¡Revise el borrador y envíenos sus comentarios!</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20</a:t>
            </a:fld>
            <a:endParaRPr lang="en-US"/>
          </a:p>
        </p:txBody>
      </p:sp>
    </p:spTree>
    <p:extLst>
      <p:ext uri="{BB962C8B-B14F-4D97-AF65-F5344CB8AC3E}">
        <p14:creationId xmlns:p14="http://schemas.microsoft.com/office/powerpoint/2010/main" val="408868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te mostramos la cantidad de parcelas y la capacidad potencial de las unidades dentro de cada área del condado. Los supuestos para cada área se basan en las parcelas disponibles y las conexiones y capacidad de infraestructura.</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21</a:t>
            </a:fld>
            <a:endParaRPr lang="en-US"/>
          </a:p>
        </p:txBody>
      </p:sp>
    </p:spTree>
    <p:extLst>
      <p:ext uri="{BB962C8B-B14F-4D97-AF65-F5344CB8AC3E}">
        <p14:creationId xmlns:p14="http://schemas.microsoft.com/office/powerpoint/2010/main" val="18482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comparamos la RHNA con la capacidad identificada en el inventario de sitios.</a:t>
            </a:r>
          </a:p>
          <a:p>
            <a:endParaRPr lang="es-ES" dirty="0"/>
          </a:p>
          <a:p>
            <a:r>
              <a:rPr lang="es-ES" dirty="0"/>
              <a:t>Con base en la combinación de proyectos pendientes actualmente en desarrollo, el número proyectado de ADU y los sitios identificados en el inventario preliminar de sitios, el condado ha identificado capacidad suficiente para cumplir y superar la RHNA.</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22</a:t>
            </a:fld>
            <a:endParaRPr lang="en-US"/>
          </a:p>
        </p:txBody>
      </p:sp>
    </p:spTree>
    <p:extLst>
      <p:ext uri="{BB962C8B-B14F-4D97-AF65-F5344CB8AC3E}">
        <p14:creationId xmlns:p14="http://schemas.microsoft.com/office/powerpoint/2010/main" val="651632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Si bien el inventario de sitios identificó parcelas con potencial para desarrollo residencial, el Plan de Vivienda identifica los esfuerzos que emprenderá el Condado para apoyar el desarrollo de viviendas.</a:t>
            </a:r>
          </a:p>
          <a:p>
            <a:endParaRPr lang="es-ES" dirty="0"/>
          </a:p>
          <a:p>
            <a:r>
              <a:rPr lang="es-ES" dirty="0"/>
              <a:t>El plan de vivienda del condado es un amplio conjunto de objetivos, políticas y programas que trabajan para incentivar el desarrollo de viviendas, eliminar restricciones, proporcionar una gama más amplia de opciones de vivienda y superar los problemas de vivienda justa que conducen a la desigualdad en el acceso a la vivienda. Las siguientes diapositivas resumen algunas de las medidas clave incluidas en el plan de vivienda.</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23</a:t>
            </a:fld>
            <a:endParaRPr lang="en-US" dirty="0"/>
          </a:p>
        </p:txBody>
      </p:sp>
    </p:spTree>
    <p:extLst>
      <p:ext uri="{BB962C8B-B14F-4D97-AF65-F5344CB8AC3E}">
        <p14:creationId xmlns:p14="http://schemas.microsoft.com/office/powerpoint/2010/main" val="221848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Programa 1-1 compromete al Condado a ayudar a los hogares de bajos ingresos con proyectos de rehabilitación. Las reparaciones del hogar pueden ser costosas y provocar el desplazamiento de los propietarios actuales. Este programa brinda apoyo financiero a los propietarios actuales que enfrentan altos costos de reparación.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Programa 2-1 está diseñado para ayudar a identificar nuevas oportunidades para el desarrollo de viviendas e incentivar y apoyar el desarrollo de viviendas para hogares con necesidades especiales, incluidas personas mayores, residentes con discapacidades, personas sin hogar y trabajadores agrícolas.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Programa 3-1 implica publicar el inventario de sitios e involucrar a desarrolladores locales para fomentar la consideración de estos sitios para el desarrollo de viviendas asequibles. También prohíbe el desarrollo de usos de baja densidad en zonas multifamiliares, lo que limita la capacidad habitacional en estas áreas.</a:t>
            </a:r>
            <a:endParaRPr lang="en-US" dirty="0"/>
          </a:p>
        </p:txBody>
      </p:sp>
      <p:sp>
        <p:nvSpPr>
          <p:cNvPr id="4" name="Slide Number Placeholder 3"/>
          <p:cNvSpPr>
            <a:spLocks noGrp="1"/>
          </p:cNvSpPr>
          <p:nvPr>
            <p:ph type="sldNum" sz="quarter" idx="5"/>
          </p:nvPr>
        </p:nvSpPr>
        <p:spPr/>
        <p:txBody>
          <a:bodyPr/>
          <a:lstStyle/>
          <a:p>
            <a:fld id="{C7FDFDC3-B26C-40D9-9235-C223A035F0BA}" type="slidenum">
              <a:rPr lang="en-US" smtClean="0"/>
              <a:t>24</a:t>
            </a:fld>
            <a:endParaRPr lang="en-US"/>
          </a:p>
        </p:txBody>
      </p:sp>
    </p:spTree>
    <p:extLst>
      <p:ext uri="{BB962C8B-B14F-4D97-AF65-F5344CB8AC3E}">
        <p14:creationId xmlns:p14="http://schemas.microsoft.com/office/powerpoint/2010/main" val="346661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Programa 4-1 fomenta el desarrollo de viviendas apropiadas para hogares con necesidades especiales, particularmente para aquellos con discapacidad o problemas de accesibilidad.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Programa 5-1 trabaja para garantizar que el Plan de Vivienda aborde las necesidades e inquietudes de una diversidad de miembros de la comunidad. También incluye acciones destinadas a establecer el condado como una jurisdicción de "</a:t>
            </a:r>
            <a:r>
              <a:rPr lang="es-ES" dirty="0" err="1"/>
              <a:t>provivienda</a:t>
            </a:r>
            <a:r>
              <a:rPr lang="es-ES" dirty="0"/>
              <a:t>", lo que hace que el condado sea elegible para recibir subvenciones adicionales para apoyar el desarrollo de viviendas.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Programa 5-2 compromete al Condado a financiar un proveedor de vivienda justa y a trabajar con el proveedor de servicios para brindar servicios, educación y aplicación de la ley de vivienda justa.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Estos son sólo algunos de los programas descritos en el Plan de Vivienda. Para obtener más información, revise el Borrador del Elemento de Vivienda disponible en la página web del Departamento de Planificación.</a:t>
            </a:r>
            <a:endParaRPr lang="en-US" dirty="0"/>
          </a:p>
        </p:txBody>
      </p:sp>
      <p:sp>
        <p:nvSpPr>
          <p:cNvPr id="4" name="Slide Number Placeholder 3"/>
          <p:cNvSpPr>
            <a:spLocks noGrp="1"/>
          </p:cNvSpPr>
          <p:nvPr>
            <p:ph type="sldNum" sz="quarter" idx="5"/>
          </p:nvPr>
        </p:nvSpPr>
        <p:spPr/>
        <p:txBody>
          <a:bodyPr/>
          <a:lstStyle/>
          <a:p>
            <a:fld id="{C7FDFDC3-B26C-40D9-9235-C223A035F0BA}" type="slidenum">
              <a:rPr lang="en-US" smtClean="0"/>
              <a:t>25</a:t>
            </a:fld>
            <a:endParaRPr lang="en-US"/>
          </a:p>
        </p:txBody>
      </p:sp>
    </p:spTree>
    <p:extLst>
      <p:ext uri="{BB962C8B-B14F-4D97-AF65-F5344CB8AC3E}">
        <p14:creationId xmlns:p14="http://schemas.microsoft.com/office/powerpoint/2010/main" val="2494985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sección final de esta presentación describirá el cronograma del proyecto y los esfuerzos de participación comunitaria.</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26</a:t>
            </a:fld>
            <a:endParaRPr lang="en-US" dirty="0"/>
          </a:p>
        </p:txBody>
      </p:sp>
    </p:spTree>
    <p:extLst>
      <p:ext uri="{BB962C8B-B14F-4D97-AF65-F5344CB8AC3E}">
        <p14:creationId xmlns:p14="http://schemas.microsoft.com/office/powerpoint/2010/main" val="279666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 actualización del Elemento de Vivienda comenzó en el verano de 2022, con dos talleres comunitarios, así como sesiones de estudio con la Comisión de Planificación y la Junta de Supervisores.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personal del Condado y el Equipo Consultor se basaron en los aportes recibidos durante estos eventos en el desarrollo del Borrador del Elemento de Vivienda, que fue compilado y publicado en la página web del Departamento de Planificación.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Actualmente nos encontramos en la fase de Borrador de Revisión Pública del proyecto. El borrador está disponible en línea y se aceptarán comentarios al menos hasta el 30 de septiembre de 2023. Revise el borrador y envíenos sus comentarios.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Después del período de revisión pública, el Condado preparará un Borrador que incorpora las opiniones del público. Este borrador actualizado se enviará al Departamento de Vivienda y Desarrollo Comunitario de California, también conocido como HCD, para una revisión inicial de 90 días.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Después del período de revisión de 90 días, el HCD emitirá una carta de comentarios indicando cualquier cambio adicional que sea necesario para lograr el cumplimiento de la ley estatal.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Condado revisará los documentos en consecuencia y presentará el Elemento de Vivienda Revisado en audiencias públicas con la Comisión de Planificación (para recomendación) y la Junta de Supervisores (para consideración de adopción). Se tomarán opiniones del público durante cada una de estas audiencias.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Luego de la adopción del elemento de vivienda, el Condado presentará el elemento de vivienda final al HCD para una revisión y certificación de seguimiento de 60 días.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27</a:t>
            </a:fld>
            <a:endParaRPr lang="en-US" dirty="0"/>
          </a:p>
        </p:txBody>
      </p:sp>
    </p:spTree>
    <p:extLst>
      <p:ext uri="{BB962C8B-B14F-4D97-AF65-F5344CB8AC3E}">
        <p14:creationId xmlns:p14="http://schemas.microsoft.com/office/powerpoint/2010/main" val="1877074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eventos de participación realizados durante la actualización del Elemento de Vivienda incluyen talleres y sesiones de estudio. Estos eventos brindaron al público, a la comisión de planificación y a la Junta de Supervisores oportunidades para brindar aportes y dirección al Equipo del Proyecto en el desarrollo del Borrador del Elemento de Vivienda.</a:t>
            </a:r>
          </a:p>
          <a:p>
            <a:endParaRPr lang="es-ES" dirty="0"/>
          </a:p>
          <a:p>
            <a:r>
              <a:rPr lang="es-ES" dirty="0"/>
              <a:t>Las próximas audiencias públicas brindarán oportunidades para que los residentes, las partes interesadas y los tomadores de decisiones orienten el refinamiento del Elemento de Vivienda y la preparación del Elemento de Vivienda final.</a:t>
            </a:r>
          </a:p>
          <a:p>
            <a:endParaRPr lang="es-ES" dirty="0"/>
          </a:p>
          <a:p>
            <a:r>
              <a:rPr lang="es-ES" dirty="0"/>
              <a:t>La opinión de la comunidad es fundamental para el desarrollo del Elemento de Vivienda. Además de comentar sobre el Borrador de Revisión Pública, planee asistir a las Audiencias Públicas actualmente programadas para el invierno de 2023.</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28</a:t>
            </a:fld>
            <a:endParaRPr lang="en-US" dirty="0"/>
          </a:p>
        </p:txBody>
      </p:sp>
    </p:spTree>
    <p:extLst>
      <p:ext uri="{BB962C8B-B14F-4D97-AF65-F5344CB8AC3E}">
        <p14:creationId xmlns:p14="http://schemas.microsoft.com/office/powerpoint/2010/main" val="2597292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personal del condado y el equipo del proyecto trabajaron diligentemente para brindar información y oportunidades de participación a los residentes de todo el condado.</a:t>
            </a:r>
          </a:p>
          <a:p>
            <a:endParaRPr lang="es-ES" dirty="0"/>
          </a:p>
          <a:p>
            <a:r>
              <a:rPr lang="es-ES" dirty="0"/>
              <a:t>El sitio web del proyecto sirve como centro de información sobre el proyecto. Incluye información sobre el elemento de vivienda, oportunidades para brindar aportes y borradores de documentos disponibles para comentarios.</a:t>
            </a:r>
          </a:p>
          <a:p>
            <a:endParaRPr lang="es-ES" dirty="0"/>
          </a:p>
          <a:p>
            <a:r>
              <a:rPr lang="es-ES" dirty="0"/>
              <a:t>El Condado utilizó </a:t>
            </a:r>
            <a:r>
              <a:rPr lang="es-ES" dirty="0" err="1"/>
              <a:t>eblasts</a:t>
            </a:r>
            <a:r>
              <a:rPr lang="es-ES" dirty="0"/>
              <a:t> y redes sociales para promover eventos y oportunidades de participación, y para llamar la atención sobre el Proyecto.</a:t>
            </a:r>
          </a:p>
          <a:p>
            <a:endParaRPr lang="es-ES" dirty="0"/>
          </a:p>
          <a:p>
            <a:r>
              <a:rPr lang="es-ES" dirty="0"/>
              <a:t>Además, el condado completó entrevistas con desarrolladores locales, agencias sin fines de lucro y proveedores de servicios para comprender mejor las necesidades y limitaciones de vivienda en el condado.</a:t>
            </a:r>
          </a:p>
          <a:p>
            <a:endParaRPr lang="es-ES" dirty="0"/>
          </a:p>
          <a:p>
            <a:r>
              <a:rPr lang="es-ES" dirty="0"/>
              <a:t>Finalmente, el Condado desarrolló actividades en línea, incluida una encuesta bilingüe en línea y un ejercicio de mapeo, para generar aportes públicos adicionales para informar al Elemento de Vivienda.</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29</a:t>
            </a:fld>
            <a:endParaRPr lang="en-US" dirty="0"/>
          </a:p>
        </p:txBody>
      </p:sp>
    </p:spTree>
    <p:extLst>
      <p:ext uri="{BB962C8B-B14F-4D97-AF65-F5344CB8AC3E}">
        <p14:creationId xmlns:p14="http://schemas.microsoft.com/office/powerpoint/2010/main" val="520581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Empecemos. Primero, comenzaremos con algunos conceptos básicos del elemento de vivienda.</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3</a:t>
            </a:fld>
            <a:endParaRPr lang="en-US" dirty="0"/>
          </a:p>
        </p:txBody>
      </p:sp>
    </p:spTree>
    <p:extLst>
      <p:ext uri="{BB962C8B-B14F-4D97-AF65-F5344CB8AC3E}">
        <p14:creationId xmlns:p14="http://schemas.microsoft.com/office/powerpoint/2010/main" val="3208892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diapositiva incluye la información de contacto de la persona de contacto del Elemento de Vivienda del Condado. Envíe sus preguntas y comentarios a </a:t>
            </a:r>
            <a:r>
              <a:rPr lang="es-ES" dirty="0" err="1"/>
              <a:t>Kristin</a:t>
            </a:r>
            <a:r>
              <a:rPr lang="es-ES" dirty="0"/>
              <a:t> </a:t>
            </a:r>
            <a:r>
              <a:rPr lang="es-ES" dirty="0" err="1"/>
              <a:t>Doud</a:t>
            </a:r>
            <a:r>
              <a:rPr lang="es-ES" dirty="0"/>
              <a:t>, subdirectora de planificación en doudk@stancounty.com.</a:t>
            </a:r>
          </a:p>
          <a:p>
            <a:endParaRPr lang="es-ES" dirty="0"/>
          </a:p>
          <a:p>
            <a:r>
              <a:rPr lang="es-ES" dirty="0"/>
              <a:t>Como recordatorio, revise el Borrador del Elemento de Vivienda en el sitio web del Departamento de Planificación y envíe sus comentarios antes del 30 de septiembre de 2023.</a:t>
            </a:r>
          </a:p>
          <a:p>
            <a:endParaRPr lang="es-ES" dirty="0"/>
          </a:p>
          <a:p>
            <a:r>
              <a:rPr lang="es-ES" dirty="0"/>
              <a:t>Gracias por acompañarnos hoy para esta descripción general de la Actualización del Elemento de Vivienda 2023-2031 del Borrador de Revisión Pública del Condado de </a:t>
            </a:r>
            <a:r>
              <a:rPr lang="es-ES" dirty="0" err="1"/>
              <a:t>Stanislaus</a:t>
            </a:r>
            <a:r>
              <a:rPr lang="es-ES" dirty="0"/>
              <a:t>.</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30</a:t>
            </a:fld>
            <a:endParaRPr lang="en-US" dirty="0"/>
          </a:p>
        </p:txBody>
      </p:sp>
    </p:spTree>
    <p:extLst>
      <p:ext uri="{BB962C8B-B14F-4D97-AF65-F5344CB8AC3E}">
        <p14:creationId xmlns:p14="http://schemas.microsoft.com/office/powerpoint/2010/main" val="138391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Elemento de Vivienda es el plan del Condado para satisfacer las necesidades de vivienda de la comunidad.</a:t>
            </a:r>
          </a:p>
          <a:p>
            <a:endParaRPr lang="en-US" dirty="0"/>
          </a:p>
          <a:p>
            <a:r>
              <a:rPr lang="es-ES" dirty="0"/>
              <a:t>Es uno de los Elementos (o capítulos) del Plan General del Condado, pero es el único Elemento que debe ser revisado y certificado por el Estado de California.</a:t>
            </a:r>
          </a:p>
          <a:p>
            <a:endParaRPr lang="en-US" dirty="0"/>
          </a:p>
          <a:p>
            <a:r>
              <a:rPr lang="es-ES" dirty="0"/>
              <a:t>Además, a diferencia de otros capítulos del Plan General, que normalmente planifican para los próximos 20 a 25 años, el Elemento de Vivienda planifica las necesidades de vivienda en ciclos de 8 años y debe adoptarse según un cronograma prescrito por el Estado.</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4</a:t>
            </a:fld>
            <a:endParaRPr lang="en-US" dirty="0"/>
          </a:p>
        </p:txBody>
      </p:sp>
    </p:spTree>
    <p:extLst>
      <p:ext uri="{BB962C8B-B14F-4D97-AF65-F5344CB8AC3E}">
        <p14:creationId xmlns:p14="http://schemas.microsoft.com/office/powerpoint/2010/main" val="541754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s-ES" dirty="0"/>
              <a:t>El Elemento Vivienda sirve para muchos propósitos.</a:t>
            </a:r>
          </a:p>
          <a:p>
            <a:pPr>
              <a:spcAft>
                <a:spcPts val="600"/>
              </a:spcAft>
            </a:pPr>
            <a:endParaRPr lang="es-ES" dirty="0"/>
          </a:p>
          <a:p>
            <a:pPr marL="171450" indent="-171450">
              <a:spcAft>
                <a:spcPts val="600"/>
              </a:spcAft>
              <a:buFont typeface="Arial" panose="020B0604020202020204" pitchFamily="34" charset="0"/>
              <a:buChar char="•"/>
            </a:pPr>
            <a:r>
              <a:rPr lang="es-ES" dirty="0"/>
              <a:t>Identifica las necesidades de vivienda existentes, así como las necesidades de vivienda para los próximos ocho años.</a:t>
            </a:r>
          </a:p>
          <a:p>
            <a:pPr marL="171450" indent="-171450">
              <a:spcAft>
                <a:spcPts val="600"/>
              </a:spcAft>
              <a:buFont typeface="Arial" panose="020B0604020202020204" pitchFamily="34" charset="0"/>
              <a:buChar char="•"/>
            </a:pPr>
            <a:r>
              <a:rPr lang="es-ES" dirty="0"/>
              <a:t>Analiza oportunidades y barreras (también llamadas limitaciones) para el desarrollo de viviendas.</a:t>
            </a:r>
          </a:p>
          <a:p>
            <a:pPr marL="171450" indent="-171450">
              <a:spcAft>
                <a:spcPts val="600"/>
              </a:spcAft>
              <a:buFont typeface="Arial" panose="020B0604020202020204" pitchFamily="34" charset="0"/>
              <a:buChar char="•"/>
            </a:pPr>
            <a:r>
              <a:rPr lang="es-ES" dirty="0"/>
              <a:t>Crea un plan de acción para abordar las necesidades de vivienda en la comunidad y responder a nuevas oportunidades y barreras; y</a:t>
            </a:r>
          </a:p>
          <a:p>
            <a:pPr marL="171450" indent="-171450">
              <a:spcAft>
                <a:spcPts val="600"/>
              </a:spcAft>
              <a:buFont typeface="Arial" panose="020B0604020202020204" pitchFamily="34" charset="0"/>
              <a:buChar char="•"/>
            </a:pPr>
            <a:r>
              <a:rPr lang="es-ES" dirty="0"/>
              <a:t>Finalmente, garantiza que las políticas del condado cumplan con la ley estatal.</a:t>
            </a:r>
          </a:p>
          <a:p>
            <a:pPr marL="171450" indent="-171450">
              <a:spcAft>
                <a:spcPts val="600"/>
              </a:spcAft>
              <a:buFont typeface="Arial" panose="020B0604020202020204" pitchFamily="34" charset="0"/>
              <a:buChar char="•"/>
            </a:pPr>
            <a:r>
              <a:rPr lang="es-ES" dirty="0"/>
              <a:t>Desde la última Actualización del Elemento de Vivienda, que se adoptó en 2016, la legislatura estatal ha aprobado una serie de nuevas leyes relacionadas con la vivienda. El Elemento de Vivienda debe analizar las regulaciones del condado para identificar problemas de cumplimiento y establecer un plan para actualizar las políticas para que cumplan.</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5</a:t>
            </a:fld>
            <a:endParaRPr lang="en-US" dirty="0"/>
          </a:p>
        </p:txBody>
      </p:sp>
    </p:spTree>
    <p:extLst>
      <p:ext uri="{BB962C8B-B14F-4D97-AF65-F5344CB8AC3E}">
        <p14:creationId xmlns:p14="http://schemas.microsoft.com/office/powerpoint/2010/main" val="138361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dirty="0"/>
              <a:t>Hay varias secciones del Elemento de Vivienda, que incluyen:</a:t>
            </a:r>
          </a:p>
          <a:p>
            <a:endParaRPr lang="es-ES" altLang="en-US" dirty="0"/>
          </a:p>
          <a:p>
            <a:endParaRPr lang="en-US" altLang="en-US" dirty="0"/>
          </a:p>
          <a:p>
            <a:pPr marL="171450" indent="-171450">
              <a:buFont typeface="Arial" panose="020B0604020202020204" pitchFamily="34" charset="0"/>
              <a:buChar char="•"/>
            </a:pPr>
            <a:r>
              <a:rPr lang="es-ES" altLang="en-US" dirty="0"/>
              <a:t>El Perfil de la Comunidad, que identifica las condiciones existentes en el Condado. En este sección se analizan las características de la población, así como el estado de viviendas actuales. Finalmente, esta sección analiza los problemas de vivienda justa en la comunidad.</a:t>
            </a:r>
            <a:r>
              <a:rPr lang="en-US" altLang="en-US" dirty="0"/>
              <a:t> </a:t>
            </a:r>
            <a:br>
              <a:rPr lang="en-US" altLang="en-US" dirty="0"/>
            </a:b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s-ES" altLang="en-US" dirty="0"/>
              <a:t>La sección de Limitaciones de vivienda identifica las barreras al desarrollo de viviendas impuestas tanto por la política gubernamental como por el mercado inmobiliario.</a:t>
            </a:r>
            <a:br>
              <a:rPr lang="en-US" altLang="en-US" dirty="0"/>
            </a:br>
            <a:endParaRPr lang="en-US" altLang="en-US" dirty="0"/>
          </a:p>
          <a:p>
            <a:pPr marL="171450" indent="-171450">
              <a:buFont typeface="Arial" panose="020B0604020202020204" pitchFamily="34" charset="0"/>
              <a:buChar char="•"/>
            </a:pPr>
            <a:r>
              <a:rPr lang="es-ES" altLang="en-US" dirty="0"/>
              <a:t>La sección de Recursos de Vivienda identifica las necesidades de vivienda del Condado hasta 2031 y proporciona un inventario de parcelas residenciales apropiadas para el desarrollo de viviendas. La sección también identifica medidas, programas y oportunidades de conservación de energía.</a:t>
            </a:r>
            <a:br>
              <a:rPr lang="en-US" altLang="en-US" dirty="0"/>
            </a:br>
            <a:endParaRPr lang="en-US" altLang="en-US" dirty="0"/>
          </a:p>
          <a:p>
            <a:pPr marL="171450" indent="-171450">
              <a:buFont typeface="Arial" panose="020B0604020202020204" pitchFamily="34" charset="0"/>
              <a:buChar char="•"/>
            </a:pPr>
            <a:r>
              <a:rPr lang="es-ES" altLang="en-US" dirty="0"/>
              <a:t>Por último, el Plan de Vivienda proporciona objetivos, políticas y programas de implementación que sirven como plan de acción de vivienda del Condado hasta 2031.</a:t>
            </a:r>
            <a:endParaRPr lang="en-US" altLang="en-US" dirty="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b="1">
                <a:solidFill>
                  <a:schemeClr val="tx1"/>
                </a:solidFill>
                <a:latin typeface="Arial" panose="020B0604020202020204" pitchFamily="34" charset="0"/>
              </a:defRPr>
            </a:lvl1pPr>
            <a:lvl2pPr marL="742950" indent="-285750" defTabSz="939800">
              <a:defRPr b="1">
                <a:solidFill>
                  <a:schemeClr val="tx1"/>
                </a:solidFill>
                <a:latin typeface="Arial" panose="020B0604020202020204" pitchFamily="34" charset="0"/>
              </a:defRPr>
            </a:lvl2pPr>
            <a:lvl3pPr marL="1143000" indent="-228600" defTabSz="939800">
              <a:defRPr b="1">
                <a:solidFill>
                  <a:schemeClr val="tx1"/>
                </a:solidFill>
                <a:latin typeface="Arial" panose="020B0604020202020204" pitchFamily="34" charset="0"/>
              </a:defRPr>
            </a:lvl3pPr>
            <a:lvl4pPr marL="1600200" indent="-228600" defTabSz="939800">
              <a:defRPr b="1">
                <a:solidFill>
                  <a:schemeClr val="tx1"/>
                </a:solidFill>
                <a:latin typeface="Arial" panose="020B0604020202020204" pitchFamily="34" charset="0"/>
              </a:defRPr>
            </a:lvl4pPr>
            <a:lvl5pPr marL="2057400" indent="-228600" defTabSz="939800">
              <a:defRPr b="1">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b="1">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b="1">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b="1">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b="1">
                <a:solidFill>
                  <a:schemeClr val="tx1"/>
                </a:solidFill>
                <a:latin typeface="Arial" panose="020B0604020202020204" pitchFamily="34" charset="0"/>
              </a:defRPr>
            </a:lvl9pPr>
          </a:lstStyle>
          <a:p>
            <a:fld id="{04EC4850-CBC4-4644-AAB0-1DDBB869EA78}" type="slidenum">
              <a:rPr lang="en-US" altLang="en-US" b="0"/>
              <a:pPr/>
              <a:t>6</a:t>
            </a:fld>
            <a:endParaRPr lang="en-US" altLang="en-US" b="0" dirty="0"/>
          </a:p>
        </p:txBody>
      </p:sp>
    </p:spTree>
    <p:extLst>
      <p:ext uri="{BB962C8B-B14F-4D97-AF65-F5344CB8AC3E}">
        <p14:creationId xmlns:p14="http://schemas.microsoft.com/office/powerpoint/2010/main" val="299780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Generalmente, los elementos de la vivienda sirven para:</a:t>
            </a:r>
          </a:p>
          <a:p>
            <a:pPr marL="171450" indent="-171450">
              <a:buFont typeface="Arial" panose="020B0604020202020204" pitchFamily="34" charset="0"/>
              <a:buChar char="•"/>
            </a:pPr>
            <a:r>
              <a:rPr lang="es-ES" dirty="0"/>
              <a:t>Conservar las viviendas existentes y, en particular, las viviendas asequibles en la comunidad.</a:t>
            </a:r>
          </a:p>
          <a:p>
            <a:pPr marL="171450" indent="-171450">
              <a:buFont typeface="Arial" panose="020B0604020202020204" pitchFamily="34" charset="0"/>
              <a:buChar char="•"/>
            </a:pPr>
            <a:r>
              <a:rPr lang="es-ES" dirty="0"/>
              <a:t>Fomentar y apoyar el desarrollo de nuevas viviendas asequibles.</a:t>
            </a:r>
          </a:p>
          <a:p>
            <a:pPr marL="171450" indent="-171450">
              <a:buFont typeface="Arial" panose="020B0604020202020204" pitchFamily="34" charset="0"/>
              <a:buChar char="•"/>
            </a:pPr>
            <a:r>
              <a:rPr lang="es-ES" dirty="0"/>
              <a:t>Crear una diversidad de oportunidades de vivienda en toda la comunidad, incluso para aquellos con necesidades especiales de vivienda, como personas mayores, residentes con discapacidades y trabajadores agrícolas.</a:t>
            </a:r>
          </a:p>
          <a:p>
            <a:pPr marL="171450" indent="-171450">
              <a:buFont typeface="Arial" panose="020B0604020202020204" pitchFamily="34" charset="0"/>
              <a:buChar char="•"/>
            </a:pPr>
            <a:r>
              <a:rPr lang="es-ES" dirty="0"/>
              <a:t>Eliminar barreras (o limitaciones) al desarrollo de viviendas.</a:t>
            </a:r>
          </a:p>
          <a:p>
            <a:pPr marL="171450" indent="-171450">
              <a:buFont typeface="Arial" panose="020B0604020202020204" pitchFamily="34" charset="0"/>
              <a:buChar char="•"/>
            </a:pPr>
            <a:r>
              <a:rPr lang="es-ES" dirty="0"/>
              <a:t>Y garantizar que todos los miembros de la comunidad tengan un acceso justo e igualitario a la vivienda.</a:t>
            </a:r>
            <a:endParaRPr lang="en-US" dirty="0"/>
          </a:p>
          <a:p>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7</a:t>
            </a:fld>
            <a:endParaRPr lang="en-US" dirty="0"/>
          </a:p>
        </p:txBody>
      </p:sp>
    </p:spTree>
    <p:extLst>
      <p:ext uri="{BB962C8B-B14F-4D97-AF65-F5344CB8AC3E}">
        <p14:creationId xmlns:p14="http://schemas.microsoft.com/office/powerpoint/2010/main" val="400280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Estado de California exige que todas las jurisdicciones del estado adopten un elemento de vivienda.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Elemento debe estar certificado por el Estado como compatible con la ley estatal.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Sin un elemento de vivienda certificado, una ciudad o condado corre el riesgo de ser demandado, ya sea por el Estado o por un desarrollador, si las decisiones de vivienda entran en conflicto con la ley estatal.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Además, muchas subvenciones estatales relacionadas con vivienda o infraestructura requieren un elemento de vivienda certificado como condición de elegibilidad. Sin un elemento de vivienda certificado, el Condado no podría aprovechar estas oportunidades de financiamiento críticas.</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8</a:t>
            </a:fld>
            <a:endParaRPr lang="en-US" dirty="0"/>
          </a:p>
        </p:txBody>
      </p:sp>
    </p:spTree>
    <p:extLst>
      <p:ext uri="{BB962C8B-B14F-4D97-AF65-F5344CB8AC3E}">
        <p14:creationId xmlns:p14="http://schemas.microsoft.com/office/powerpoint/2010/main" val="207237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continuación analizaremos la Asignación Regional de Necesidades de Vivienda, también conocida como RHNA.</a:t>
            </a:r>
          </a:p>
          <a:p>
            <a:endParaRPr lang="es-ES" dirty="0"/>
          </a:p>
          <a:p>
            <a:r>
              <a:rPr lang="es-ES" dirty="0"/>
              <a:t>La RHNA es una meta de vivienda cuantificada asignada a cada ciudad y condado del estado.</a:t>
            </a:r>
          </a:p>
          <a:p>
            <a:endParaRPr lang="es-ES" dirty="0"/>
          </a:p>
          <a:p>
            <a:r>
              <a:rPr lang="es-ES" dirty="0"/>
              <a:t>El Elemento de Vivienda debe establecer un plan para alcanzar este objetivo, proporcionando suficiente terreno para garantizar una capacidad suficiente para nuevos desarrollos, así como programas para apoyar el desarrollo en sitios residenciales.</a:t>
            </a:r>
            <a:endParaRPr lang="en-US" dirty="0"/>
          </a:p>
        </p:txBody>
      </p:sp>
      <p:sp>
        <p:nvSpPr>
          <p:cNvPr id="4" name="Slide Number Placeholder 3"/>
          <p:cNvSpPr>
            <a:spLocks noGrp="1"/>
          </p:cNvSpPr>
          <p:nvPr>
            <p:ph type="sldNum" sz="quarter" idx="5"/>
          </p:nvPr>
        </p:nvSpPr>
        <p:spPr/>
        <p:txBody>
          <a:bodyPr/>
          <a:lstStyle/>
          <a:p>
            <a:fld id="{20D3BAB1-D933-4B11-9146-C40A405FF755}" type="slidenum">
              <a:rPr lang="en-US" smtClean="0"/>
              <a:pPr/>
              <a:t>9</a:t>
            </a:fld>
            <a:endParaRPr lang="en-US" dirty="0"/>
          </a:p>
        </p:txBody>
      </p:sp>
    </p:spTree>
    <p:extLst>
      <p:ext uri="{BB962C8B-B14F-4D97-AF65-F5344CB8AC3E}">
        <p14:creationId xmlns:p14="http://schemas.microsoft.com/office/powerpoint/2010/main" val="66014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42737"/>
            <a:ext cx="9855200" cy="838200"/>
          </a:xfrm>
        </p:spPr>
        <p:txBody>
          <a:bodyPr>
            <a:normAutofit/>
          </a:bodyPr>
          <a:lstStyle>
            <a:lvl1pPr marL="0" algn="l">
              <a:defRPr sz="3200" b="0" baseline="0">
                <a:solidFill>
                  <a:schemeClr val="bg1"/>
                </a:solidFill>
                <a:latin typeface="Segoe UI Variable Display Semib" pitchFamily="2" charset="0"/>
              </a:defRPr>
            </a:lvl1pPr>
          </a:lstStyle>
          <a:p>
            <a:r>
              <a:rPr lang="en-US" dirty="0"/>
              <a:t>Click to edit Master title style</a:t>
            </a:r>
          </a:p>
        </p:txBody>
      </p:sp>
      <p:sp>
        <p:nvSpPr>
          <p:cNvPr id="3" name="Content Placeholder 2"/>
          <p:cNvSpPr>
            <a:spLocks noGrp="1"/>
          </p:cNvSpPr>
          <p:nvPr>
            <p:ph idx="1"/>
          </p:nvPr>
        </p:nvSpPr>
        <p:spPr>
          <a:xfrm>
            <a:off x="304800" y="1143001"/>
            <a:ext cx="11277600" cy="4983163"/>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0" y="4298"/>
            <a:ext cx="12192000" cy="1062501"/>
          </a:xfrm>
          <a:prstGeom prst="rect">
            <a:avLst/>
          </a:prstGeom>
          <a:solidFill>
            <a:srgbClr val="0C4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p:nvPr>
        </p:nvSpPr>
        <p:spPr>
          <a:xfrm>
            <a:off x="203200" y="0"/>
            <a:ext cx="9855200" cy="838200"/>
          </a:xfrm>
        </p:spPr>
        <p:txBody>
          <a:bodyPr/>
          <a:lstStyle>
            <a:lvl1pPr marL="0" algn="l">
              <a:defRPr baseline="0">
                <a:solidFill>
                  <a:schemeClr val="bg2">
                    <a:lumMod val="10000"/>
                  </a:schemeClr>
                </a:solidFill>
                <a:latin typeface="Segoe UI Variable Display" pitchFamily="2" charset="0"/>
              </a:defRPr>
            </a:lvl1pPr>
          </a:lstStyle>
          <a:p>
            <a:r>
              <a:rPr lang="en-US" dirty="0"/>
              <a:t>Click to edit Master title style</a:t>
            </a:r>
          </a:p>
        </p:txBody>
      </p:sp>
      <p:sp>
        <p:nvSpPr>
          <p:cNvPr id="3" name="Content Placeholder 2"/>
          <p:cNvSpPr>
            <a:spLocks noGrp="1"/>
          </p:cNvSpPr>
          <p:nvPr>
            <p:ph idx="1"/>
          </p:nvPr>
        </p:nvSpPr>
        <p:spPr>
          <a:xfrm>
            <a:off x="304800" y="1524000"/>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203200" y="891382"/>
            <a:ext cx="11074400" cy="457200"/>
          </a:xfrm>
        </p:spPr>
        <p:txBody>
          <a:bodyPr/>
          <a:lstStyle>
            <a:lvl1pPr>
              <a:buNone/>
              <a:defRPr sz="2400" b="1">
                <a:solidFill>
                  <a:schemeClr val="bg1">
                    <a:lumMod val="95000"/>
                  </a:schemeClr>
                </a:solidFill>
                <a:latin typeface="Segoe UI Variable Display" pitchFamily="2" charset="0"/>
              </a:defRPr>
            </a:lvl1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3"/>
          </p:nvPr>
        </p:nvSpPr>
        <p:spPr>
          <a:xfrm>
            <a:off x="609600" y="6400800"/>
            <a:ext cx="3860800" cy="457200"/>
          </a:xfrm>
          <a:prstGeom prst="rect">
            <a:avLst/>
          </a:prstGeom>
        </p:spPr>
        <p:txBody>
          <a:bodyPr vert="horz" lIns="91440" tIns="45720" rIns="91440" bIns="45720" rtlCol="0" anchor="ctr"/>
          <a:lstStyle>
            <a:lvl1pPr algn="l">
              <a:defRPr lang="en-US" sz="1000" b="0" i="0" baseline="0" smtClean="0">
                <a:solidFill>
                  <a:srgbClr val="D9DDEE"/>
                </a:solidFill>
                <a:latin typeface="Candara" pitchFamily="34" charset="0"/>
              </a:defRPr>
            </a:lvl1pPr>
          </a:lstStyle>
          <a:p>
            <a:r>
              <a:rPr lang="en-US" dirty="0"/>
              <a:t>Stockton, 2015-2023 Housing Element Update Stakeholder Workshop | September 28, 2015</a:t>
            </a:r>
          </a:p>
        </p:txBody>
      </p:sp>
      <p:sp>
        <p:nvSpPr>
          <p:cNvPr id="11" name="Slide Number Placeholder 10"/>
          <p:cNvSpPr>
            <a:spLocks noGrp="1"/>
          </p:cNvSpPr>
          <p:nvPr>
            <p:ph type="sldNum" sz="quarter" idx="4"/>
          </p:nvPr>
        </p:nvSpPr>
        <p:spPr>
          <a:xfrm>
            <a:off x="8737600" y="6400800"/>
            <a:ext cx="2844800" cy="457200"/>
          </a:xfrm>
          <a:prstGeom prst="rect">
            <a:avLst/>
          </a:prstGeom>
        </p:spPr>
        <p:txBody>
          <a:bodyPr vert="horz" lIns="91440" tIns="45720" rIns="91440" bIns="45720" rtlCol="0" anchor="ctr"/>
          <a:lstStyle>
            <a:lvl1pPr algn="r">
              <a:defRPr sz="1200">
                <a:solidFill>
                  <a:srgbClr val="D9DDEE"/>
                </a:solidFill>
                <a:latin typeface="Candara" pitchFamily="34" charset="0"/>
              </a:defRPr>
            </a:lvl1pPr>
          </a:lstStyle>
          <a:p>
            <a:fld id="{0A699CD6-AE3E-4C40-BA24-C3BCE335D058}" type="slidenum">
              <a:rPr lang="en-US" smtClean="0"/>
              <a:pPr/>
              <a:t>‹#›</a:t>
            </a:fld>
            <a:endParaRPr lang="en-US" dirty="0"/>
          </a:p>
        </p:txBody>
      </p:sp>
      <p:sp>
        <p:nvSpPr>
          <p:cNvPr id="6" name="Rectangle 5">
            <a:extLst>
              <a:ext uri="{FF2B5EF4-FFF2-40B4-BE49-F238E27FC236}">
                <a16:creationId xmlns:a16="http://schemas.microsoft.com/office/drawing/2014/main" id="{0EE523A3-BD94-E09C-55CC-EA38344CCF64}"/>
              </a:ext>
            </a:extLst>
          </p:cNvPr>
          <p:cNvSpPr/>
          <p:nvPr userDrawn="1"/>
        </p:nvSpPr>
        <p:spPr>
          <a:xfrm>
            <a:off x="0" y="-40250"/>
            <a:ext cx="12192000" cy="1107050"/>
          </a:xfrm>
          <a:prstGeom prst="rect">
            <a:avLst/>
          </a:prstGeom>
          <a:solidFill>
            <a:srgbClr val="0C4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7" name="Rectangle 6">
            <a:extLst>
              <a:ext uri="{FF2B5EF4-FFF2-40B4-BE49-F238E27FC236}">
                <a16:creationId xmlns:a16="http://schemas.microsoft.com/office/drawing/2014/main" id="{49F296FC-0F52-ED7A-207D-9921075E215D}"/>
              </a:ext>
            </a:extLst>
          </p:cNvPr>
          <p:cNvSpPr/>
          <p:nvPr userDrawn="1"/>
        </p:nvSpPr>
        <p:spPr>
          <a:xfrm>
            <a:off x="0" y="6400800"/>
            <a:ext cx="12192000" cy="457200"/>
          </a:xfrm>
          <a:prstGeom prst="rect">
            <a:avLst/>
          </a:prstGeom>
          <a:solidFill>
            <a:srgbClr val="298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8" name="Picture 2" descr="Stanislaus County striving to be the best">
            <a:extLst>
              <a:ext uri="{FF2B5EF4-FFF2-40B4-BE49-F238E27FC236}">
                <a16:creationId xmlns:a16="http://schemas.microsoft.com/office/drawing/2014/main" id="{312755EC-F83A-C563-3192-F67E033CEB8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12449" y="5481990"/>
            <a:ext cx="939902" cy="781492"/>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3">
            <a:extLst>
              <a:ext uri="{FF2B5EF4-FFF2-40B4-BE49-F238E27FC236}">
                <a16:creationId xmlns:a16="http://schemas.microsoft.com/office/drawing/2014/main" id="{1F188B27-82E6-29BE-2E63-A4B9835CEF06}"/>
              </a:ext>
            </a:extLst>
          </p:cNvPr>
          <p:cNvSpPr txBox="1">
            <a:spLocks/>
          </p:cNvSpPr>
          <p:nvPr userDrawn="1"/>
        </p:nvSpPr>
        <p:spPr>
          <a:xfrm>
            <a:off x="76200" y="6441048"/>
            <a:ext cx="7086600" cy="4126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Segoe UI Semilight" panose="020B0402040204020203" pitchFamily="34" charset="0"/>
                <a:cs typeface="Segoe UI Semilight" panose="020B0402040204020203" pitchFamily="34" charset="0"/>
              </a:rPr>
              <a:t>Stanislaus County 6</a:t>
            </a:r>
            <a:r>
              <a:rPr lang="en-US" sz="1000" baseline="30000" dirty="0">
                <a:solidFill>
                  <a:schemeClr val="bg1"/>
                </a:solidFill>
                <a:latin typeface="Segoe UI Semilight" panose="020B0402040204020203" pitchFamily="34" charset="0"/>
                <a:cs typeface="Segoe UI Semilight" panose="020B0402040204020203" pitchFamily="34" charset="0"/>
              </a:rPr>
              <a:t>th</a:t>
            </a:r>
            <a:r>
              <a:rPr lang="en-US" sz="1000" dirty="0">
                <a:solidFill>
                  <a:schemeClr val="bg1"/>
                </a:solidFill>
                <a:latin typeface="Segoe UI Semilight" panose="020B0402040204020203" pitchFamily="34" charset="0"/>
                <a:cs typeface="Segoe UI Semilight" panose="020B0402040204020203" pitchFamily="34" charset="0"/>
              </a:rPr>
              <a:t> Cycle Housing Element Update</a:t>
            </a:r>
            <a:br>
              <a:rPr lang="en-US" sz="1000" dirty="0">
                <a:solidFill>
                  <a:schemeClr val="bg1"/>
                </a:solidFill>
                <a:latin typeface="Segoe UI Semilight" panose="020B0402040204020203" pitchFamily="34" charset="0"/>
                <a:cs typeface="Segoe UI Semilight" panose="020B0402040204020203" pitchFamily="34" charset="0"/>
              </a:rPr>
            </a:br>
            <a:r>
              <a:rPr lang="en-US" sz="1000" dirty="0">
                <a:solidFill>
                  <a:schemeClr val="bg1"/>
                </a:solidFill>
                <a:latin typeface="Segoe UI Semilight" panose="020B0402040204020203" pitchFamily="34" charset="0"/>
                <a:cs typeface="Segoe UI Semilight" panose="020B0402040204020203" pitchFamily="34" charset="0"/>
              </a:rPr>
              <a:t>Draft Housing Element Overview (September, 2023)</a:t>
            </a:r>
          </a:p>
        </p:txBody>
      </p:sp>
      <p:sp>
        <p:nvSpPr>
          <p:cNvPr id="2" name="Title Placeholder 1"/>
          <p:cNvSpPr>
            <a:spLocks noGrp="1"/>
          </p:cNvSpPr>
          <p:nvPr>
            <p:ph type="title"/>
          </p:nvPr>
        </p:nvSpPr>
        <p:spPr>
          <a:xfrm>
            <a:off x="527460" y="-35952"/>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13" name="Slide Number Placeholder 10">
            <a:extLst>
              <a:ext uri="{FF2B5EF4-FFF2-40B4-BE49-F238E27FC236}">
                <a16:creationId xmlns:a16="http://schemas.microsoft.com/office/drawing/2014/main" id="{435FDBC4-2F2D-CC8F-BAAB-7AB8CD64FB83}"/>
              </a:ext>
            </a:extLst>
          </p:cNvPr>
          <p:cNvSpPr txBox="1">
            <a:spLocks/>
          </p:cNvSpPr>
          <p:nvPr userDrawn="1"/>
        </p:nvSpPr>
        <p:spPr>
          <a:xfrm>
            <a:off x="9207551" y="6478262"/>
            <a:ext cx="2844800" cy="457200"/>
          </a:xfrm>
          <a:prstGeom prst="rect">
            <a:avLst/>
          </a:prstGeom>
        </p:spPr>
        <p:txBody>
          <a:bodyPr/>
          <a:lstStyle>
            <a:defPPr>
              <a:defRPr lang="en-US"/>
            </a:defPPr>
            <a:lvl1pPr marL="0" algn="l" defTabSz="914400" rtl="0" eaLnBrk="1" latinLnBrk="0" hangingPunct="1">
              <a:defRPr sz="1800" kern="1200">
                <a:solidFill>
                  <a:schemeClr val="tx1"/>
                </a:solidFill>
                <a:latin typeface="Segoe UI Variable Display Semib"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A699CD6-AE3E-4C40-BA24-C3BCE335D058}" type="slidenum">
              <a:rPr lang="en-US" smtClean="0">
                <a:solidFill>
                  <a:schemeClr val="bg1"/>
                </a:solidFill>
              </a:rPr>
              <a:pPr algn="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Segoe UI Variable Display"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Variable Display"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Variable Display"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8.xml"/><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creativecommons.org/licenses/by/2.0/" TargetMode="External"/><Relationship Id="rId5" Type="http://schemas.openxmlformats.org/officeDocument/2006/relationships/image" Target="../media/image11.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2.png"/><Relationship Id="rId5" Type="http://schemas.openxmlformats.org/officeDocument/2006/relationships/hyperlink" Target="https://nam10.safelinks.protection.outlook.com/?url=https%3A%2F%2Fwww.stancounty.com%2Fplanning%2Fpl%2Fhousing-element.shtm&amp;data=05%7C01%7Cjmontague%40rinconconsultants.com%7C3136297df249474f45f008dbb52c8257%7C0601450f05594ee5b99257193f29a7f8%7C0%7C0%7C638302975010371810%7CUnknown%7CTWFpbGZsb3d8eyJWIjoiMC4wLjAwMDAiLCJQIjoiV2luMzIiLCJBTiI6Ik1haWwiLCJXVCI6Mn0%3D%7C3000%7C%7C%7C&amp;sdata=DVpTbTUWwjafl17XyrMyvkdD2K7%2BF%2B8tKDf%2FG1nhgNI%3D&amp;reserved=0"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hyperlink" Target="mailto:doudk@stancounty.com" TargetMode="External"/><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bout Stanislaus County Affordable Housing Corp.">
            <a:extLst>
              <a:ext uri="{FF2B5EF4-FFF2-40B4-BE49-F238E27FC236}">
                <a16:creationId xmlns:a16="http://schemas.microsoft.com/office/drawing/2014/main" id="{F0CD12A9-FC8C-F50D-53A8-AE6616A70A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22" t="14059" r="2588" b="24037"/>
          <a:stretch/>
        </p:blipFill>
        <p:spPr bwMode="auto">
          <a:xfrm>
            <a:off x="-29022" y="-76199"/>
            <a:ext cx="12215446" cy="6934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CCB1932-825F-E9E9-FBFC-06C17B3FF06E}"/>
              </a:ext>
            </a:extLst>
          </p:cNvPr>
          <p:cNvSpPr/>
          <p:nvPr/>
        </p:nvSpPr>
        <p:spPr>
          <a:xfrm>
            <a:off x="-44450" y="2667000"/>
            <a:ext cx="12280900" cy="1524000"/>
          </a:xfrm>
          <a:prstGeom prst="rect">
            <a:avLst/>
          </a:prstGeom>
          <a:solidFill>
            <a:srgbClr val="0C479D">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 name="TextBox 2">
            <a:extLst>
              <a:ext uri="{FF2B5EF4-FFF2-40B4-BE49-F238E27FC236}">
                <a16:creationId xmlns:a16="http://schemas.microsoft.com/office/drawing/2014/main" id="{1DB6C2BC-D4BC-DFB1-DB90-47F19DB2EE63}"/>
              </a:ext>
            </a:extLst>
          </p:cNvPr>
          <p:cNvSpPr txBox="1"/>
          <p:nvPr/>
        </p:nvSpPr>
        <p:spPr>
          <a:xfrm>
            <a:off x="-67896" y="2859613"/>
            <a:ext cx="12215446" cy="1015663"/>
          </a:xfrm>
          <a:prstGeom prst="rect">
            <a:avLst/>
          </a:prstGeom>
          <a:noFill/>
        </p:spPr>
        <p:txBody>
          <a:bodyPr wrap="square" rtlCol="0">
            <a:spAutoFit/>
          </a:bodyPr>
          <a:lstStyle/>
          <a:p>
            <a:pPr marL="1198563"/>
            <a:r>
              <a:rPr lang="en-US" sz="2800" dirty="0" err="1">
                <a:solidFill>
                  <a:schemeClr val="bg1"/>
                </a:solidFill>
                <a:latin typeface="Segoe UI Variable Display Semib" pitchFamily="2" charset="0"/>
              </a:rPr>
              <a:t>Condado</a:t>
            </a:r>
            <a:r>
              <a:rPr lang="en-US" sz="2800" dirty="0">
                <a:solidFill>
                  <a:schemeClr val="bg1"/>
                </a:solidFill>
                <a:latin typeface="Segoe UI Variable Display Semib" pitchFamily="2" charset="0"/>
              </a:rPr>
              <a:t> de Stanislaus</a:t>
            </a:r>
          </a:p>
          <a:p>
            <a:pPr marL="1198563"/>
            <a:r>
              <a:rPr lang="es-ES" sz="3200" dirty="0">
                <a:solidFill>
                  <a:schemeClr val="bg1"/>
                </a:solidFill>
                <a:latin typeface="Segoe UI Variable Display Semib" pitchFamily="2" charset="0"/>
              </a:rPr>
              <a:t>Actualización del Elemento de Vivienda del 6to Ciclo</a:t>
            </a:r>
            <a:endParaRPr lang="en-US" sz="3200" dirty="0">
              <a:solidFill>
                <a:schemeClr val="bg1"/>
              </a:solidFill>
              <a:latin typeface="Segoe UI Variable Display Semib" pitchFamily="2" charset="0"/>
            </a:endParaRPr>
          </a:p>
        </p:txBody>
      </p:sp>
      <p:sp>
        <p:nvSpPr>
          <p:cNvPr id="10" name="TextBox 9">
            <a:extLst>
              <a:ext uri="{FF2B5EF4-FFF2-40B4-BE49-F238E27FC236}">
                <a16:creationId xmlns:a16="http://schemas.microsoft.com/office/drawing/2014/main" id="{BCBB1063-63A2-1619-C602-659FEB24CA89}"/>
              </a:ext>
            </a:extLst>
          </p:cNvPr>
          <p:cNvSpPr txBox="1"/>
          <p:nvPr/>
        </p:nvSpPr>
        <p:spPr>
          <a:xfrm>
            <a:off x="2126677" y="4410924"/>
            <a:ext cx="7728600" cy="1115690"/>
          </a:xfrm>
          <a:prstGeom prst="rect">
            <a:avLst/>
          </a:prstGeom>
          <a:solidFill>
            <a:srgbClr val="29867B">
              <a:alpha val="72000"/>
            </a:srgbClr>
          </a:solidFill>
        </p:spPr>
        <p:txBody>
          <a:bodyPr wrap="square" rtlCol="0">
            <a:spAutoFit/>
          </a:bodyPr>
          <a:lstStyle/>
          <a:p>
            <a:pPr marL="111125" algn="ctr">
              <a:spcBef>
                <a:spcPts val="300"/>
              </a:spcBef>
              <a:defRPr/>
            </a:pPr>
            <a:r>
              <a:rPr lang="es-ES" sz="3600" b="1" dirty="0">
                <a:solidFill>
                  <a:schemeClr val="bg1">
                    <a:lumMod val="95000"/>
                  </a:schemeClr>
                </a:solidFill>
                <a:latin typeface="Segoe UI Variable Display" pitchFamily="2" charset="0"/>
                <a:cs typeface="Arial" pitchFamily="34" charset="0"/>
              </a:rPr>
              <a:t>Borrador del Elemento de Vivienda</a:t>
            </a:r>
          </a:p>
          <a:p>
            <a:pPr marL="111125" algn="ctr">
              <a:spcBef>
                <a:spcPts val="300"/>
              </a:spcBef>
              <a:defRPr/>
            </a:pPr>
            <a:r>
              <a:rPr lang="en-US" sz="2800" b="1" dirty="0">
                <a:solidFill>
                  <a:schemeClr val="bg1">
                    <a:lumMod val="95000"/>
                  </a:schemeClr>
                </a:solidFill>
                <a:latin typeface="Segoe UI Variable Display" pitchFamily="2" charset="0"/>
                <a:cs typeface="Arial" pitchFamily="34" charset="0"/>
              </a:rPr>
              <a:t>September 2023 – Virtual</a:t>
            </a:r>
          </a:p>
        </p:txBody>
      </p:sp>
      <p:pic>
        <p:nvPicPr>
          <p:cNvPr id="7" name="Picture 2" descr="Stanislaus County striving to be the best">
            <a:extLst>
              <a:ext uri="{FF2B5EF4-FFF2-40B4-BE49-F238E27FC236}">
                <a16:creationId xmlns:a16="http://schemas.microsoft.com/office/drawing/2014/main" id="{762F2C77-190D-9599-27C7-CEF1389841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898" y="3048000"/>
            <a:ext cx="939902" cy="7814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D9CC4D-F038-04C2-7708-8138318BBC5F}"/>
              </a:ext>
            </a:extLst>
          </p:cNvPr>
          <p:cNvSpPr txBox="1"/>
          <p:nvPr/>
        </p:nvSpPr>
        <p:spPr>
          <a:xfrm>
            <a:off x="9898100" y="6688202"/>
            <a:ext cx="2335871" cy="184666"/>
          </a:xfrm>
          <a:prstGeom prst="rect">
            <a:avLst/>
          </a:prstGeom>
          <a:noFill/>
        </p:spPr>
        <p:txBody>
          <a:bodyPr wrap="square" rtlCol="0">
            <a:spAutoFit/>
          </a:bodyPr>
          <a:lstStyle/>
          <a:p>
            <a:pPr algn="r"/>
            <a:r>
              <a:rPr lang="en-US" sz="600" dirty="0">
                <a:latin typeface="Segoe UI Variable Display" pitchFamily="2" charset="0"/>
              </a:rPr>
              <a:t>Source: Stanislaus County Affordable Housing Corporation</a:t>
            </a:r>
          </a:p>
        </p:txBody>
      </p:sp>
      <p:pic>
        <p:nvPicPr>
          <p:cNvPr id="6" name="Audio 5">
            <a:hlinkClick r:id="" action="ppaction://media"/>
            <a:extLst>
              <a:ext uri="{FF2B5EF4-FFF2-40B4-BE49-F238E27FC236}">
                <a16:creationId xmlns:a16="http://schemas.microsoft.com/office/drawing/2014/main" id="{940EFAA8-BC5E-0499-B4AD-87491031B58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30832">
        <p:fade/>
      </p:transition>
    </mc:Choice>
    <mc:Fallback xmlns="">
      <p:transition spd="med" advTm="30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A5F554-F8B0-428F-9712-248ECF31F447}"/>
              </a:ext>
            </a:extLst>
          </p:cNvPr>
          <p:cNvSpPr>
            <a:spLocks noGrp="1"/>
          </p:cNvSpPr>
          <p:nvPr>
            <p:ph idx="1"/>
          </p:nvPr>
        </p:nvSpPr>
        <p:spPr>
          <a:xfrm>
            <a:off x="762000" y="1447800"/>
            <a:ext cx="10591800" cy="4729163"/>
          </a:xfrm>
        </p:spPr>
        <p:txBody>
          <a:bodyPr>
            <a:normAutofit/>
          </a:bodyPr>
          <a:lstStyle/>
          <a:p>
            <a:pPr>
              <a:spcAft>
                <a:spcPts val="600"/>
              </a:spcAft>
            </a:pPr>
            <a:r>
              <a:rPr lang="es-ES" sz="2400" dirty="0"/>
              <a:t>La representación de las necesidades futuras de vivienda para todos los niveles de ingresos en el Condado durante los próximos ocho años.</a:t>
            </a:r>
          </a:p>
          <a:p>
            <a:pPr>
              <a:spcAft>
                <a:spcPts val="600"/>
              </a:spcAft>
            </a:pPr>
            <a:r>
              <a:rPr lang="es-ES" sz="2400" dirty="0"/>
              <a:t>Preparado por el Consejo de Gobiernos </a:t>
            </a:r>
            <a:r>
              <a:rPr lang="es-ES" sz="2400" dirty="0" err="1"/>
              <a:t>Stanislaus</a:t>
            </a:r>
            <a:r>
              <a:rPr lang="es-ES" sz="2400" dirty="0"/>
              <a:t> (</a:t>
            </a:r>
            <a:r>
              <a:rPr lang="es-ES" sz="2400" dirty="0" err="1"/>
              <a:t>StanCOG</a:t>
            </a:r>
            <a:r>
              <a:rPr lang="es-ES" sz="2400" dirty="0"/>
              <a:t>)</a:t>
            </a:r>
          </a:p>
          <a:p>
            <a:pPr>
              <a:spcAft>
                <a:spcPts val="600"/>
              </a:spcAft>
            </a:pPr>
            <a:r>
              <a:rPr lang="es-ES" sz="2400" dirty="0"/>
              <a:t>6to ciclo: 15 de diciembre de 2023 – 15 de diciembre de 2031</a:t>
            </a:r>
            <a:endParaRPr lang="en-US" sz="2400" dirty="0"/>
          </a:p>
        </p:txBody>
      </p:sp>
      <p:grpSp>
        <p:nvGrpSpPr>
          <p:cNvPr id="13" name="Group 12">
            <a:extLst>
              <a:ext uri="{FF2B5EF4-FFF2-40B4-BE49-F238E27FC236}">
                <a16:creationId xmlns:a16="http://schemas.microsoft.com/office/drawing/2014/main" id="{AC07B9F4-0F2F-4118-A885-FEE120C8D9E2}"/>
              </a:ext>
            </a:extLst>
          </p:cNvPr>
          <p:cNvGrpSpPr/>
          <p:nvPr/>
        </p:nvGrpSpPr>
        <p:grpSpPr>
          <a:xfrm>
            <a:off x="3581400" y="3733799"/>
            <a:ext cx="6319886" cy="2514600"/>
            <a:chOff x="3301068" y="3335042"/>
            <a:chExt cx="6664971" cy="2763173"/>
          </a:xfrm>
        </p:grpSpPr>
        <p:pic>
          <p:nvPicPr>
            <p:cNvPr id="4" name="Picture 3">
              <a:extLst>
                <a:ext uri="{FF2B5EF4-FFF2-40B4-BE49-F238E27FC236}">
                  <a16:creationId xmlns:a16="http://schemas.microsoft.com/office/drawing/2014/main" id="{C4A3B0C2-6349-49D3-A8CD-FF0489DA64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04" b="89325" l="4612" r="96063">
                          <a14:foregroundMark x1="42632" y1="3704" x2="56130" y2="6318"/>
                          <a14:foregroundMark x1="64004" y1="41830" x2="71991" y2="53377"/>
                          <a14:foregroundMark x1="71991" y1="53377" x2="73453" y2="54684"/>
                          <a14:foregroundMark x1="78853" y1="64924" x2="88751" y2="59477"/>
                          <a14:foregroundMark x1="88751" y1="59477" x2="96738" y2="69935"/>
                          <a14:foregroundMark x1="96738" y1="69935" x2="91564" y2="85185"/>
                          <a14:foregroundMark x1="91564" y1="85185" x2="82452" y2="85185"/>
                          <a14:foregroundMark x1="82452" y1="85185" x2="89539" y2="72985"/>
                          <a14:foregroundMark x1="89539" y1="72985" x2="91789" y2="73856"/>
                          <a14:foregroundMark x1="96175" y1="63617" x2="95388" y2="85185"/>
                          <a14:foregroundMark x1="4837" y1="62527" x2="14173" y2="67102"/>
                          <a14:foregroundMark x1="14173" y1="67102" x2="21822" y2="76471"/>
                          <a14:foregroundMark x1="21822" y1="76471" x2="13836" y2="87364"/>
                          <a14:foregroundMark x1="13836" y1="87364" x2="4612" y2="82789"/>
                          <a14:foregroundMark x1="4612" y1="82789" x2="10461" y2="67974"/>
                          <a14:foregroundMark x1="10461" y1="67974" x2="17660" y2="66449"/>
                          <a14:foregroundMark x1="28121" y1="54684" x2="34421" y2="41830"/>
                          <a14:foregroundMark x1="34421" y1="41830" x2="34421" y2="41830"/>
                          <a14:foregroundMark x1="39595" y1="74292" x2="48706" y2="75381"/>
                          <a14:foregroundMark x1="48706" y1="75381" x2="57705" y2="75381"/>
                          <a14:foregroundMark x1="57705" y1="75381" x2="62205" y2="75817"/>
                          <a14:backgroundMark x1="73228" y1="54684" x2="73228" y2="54684"/>
                          <a14:backgroundMark x1="73678" y1="54684" x2="73678" y2="54684"/>
                        </a14:backgroundRemoval>
                      </a14:imgEffect>
                    </a14:imgLayer>
                  </a14:imgProps>
                </a:ext>
                <a:ext uri="{28A0092B-C50C-407E-A947-70E740481C1C}">
                  <a14:useLocalDpi xmlns:a14="http://schemas.microsoft.com/office/drawing/2010/main" val="0"/>
                </a:ext>
              </a:extLst>
            </a:blip>
            <a:srcRect/>
            <a:stretch/>
          </p:blipFill>
          <p:spPr>
            <a:xfrm>
              <a:off x="3301068" y="3335042"/>
              <a:ext cx="5351766" cy="2763173"/>
            </a:xfrm>
            <a:prstGeom prst="rect">
              <a:avLst/>
            </a:prstGeom>
            <a:effectLst>
              <a:outerShdw blurRad="50800" dist="63500" dir="2700000" algn="tl" rotWithShape="0">
                <a:prstClr val="black">
                  <a:alpha val="25000"/>
                </a:prstClr>
              </a:outerShdw>
            </a:effectLst>
          </p:spPr>
        </p:pic>
        <p:sp>
          <p:nvSpPr>
            <p:cNvPr id="5" name="TextBox 4">
              <a:extLst>
                <a:ext uri="{FF2B5EF4-FFF2-40B4-BE49-F238E27FC236}">
                  <a16:creationId xmlns:a16="http://schemas.microsoft.com/office/drawing/2014/main" id="{6CC62E7E-7A35-4CA6-8BD8-712645AEAF78}"/>
                </a:ext>
              </a:extLst>
            </p:cNvPr>
            <p:cNvSpPr txBox="1"/>
            <p:nvPr/>
          </p:nvSpPr>
          <p:spPr>
            <a:xfrm>
              <a:off x="7343775" y="5281613"/>
              <a:ext cx="1219200" cy="372021"/>
            </a:xfrm>
            <a:prstGeom prst="rect">
              <a:avLst/>
            </a:prstGeom>
            <a:solidFill>
              <a:srgbClr val="BFB672"/>
            </a:solidFill>
          </p:spPr>
          <p:txBody>
            <a:bodyPr wrap="square" rtlCol="0">
              <a:spAutoFit/>
            </a:bodyPr>
            <a:lstStyle/>
            <a:p>
              <a:pPr algn="ctr"/>
              <a:r>
                <a:rPr lang="en-US" sz="1600" dirty="0" err="1">
                  <a:solidFill>
                    <a:schemeClr val="bg1"/>
                  </a:solidFill>
                  <a:latin typeface="Segoe UI Variable Display" pitchFamily="2" charset="0"/>
                </a:rPr>
                <a:t>StanCOG</a:t>
              </a:r>
              <a:endParaRPr lang="en-US" sz="1600" dirty="0">
                <a:solidFill>
                  <a:schemeClr val="bg1"/>
                </a:solidFill>
                <a:latin typeface="Segoe UI Variable Display" pitchFamily="2" charset="0"/>
              </a:endParaRPr>
            </a:p>
          </p:txBody>
        </p:sp>
        <p:sp>
          <p:nvSpPr>
            <p:cNvPr id="10" name="TextBox 9">
              <a:extLst>
                <a:ext uri="{FF2B5EF4-FFF2-40B4-BE49-F238E27FC236}">
                  <a16:creationId xmlns:a16="http://schemas.microsoft.com/office/drawing/2014/main" id="{8F880C30-E9EC-4F93-9ED5-7B843EC514FF}"/>
                </a:ext>
              </a:extLst>
            </p:cNvPr>
            <p:cNvSpPr txBox="1"/>
            <p:nvPr/>
          </p:nvSpPr>
          <p:spPr>
            <a:xfrm>
              <a:off x="3301069" y="3581400"/>
              <a:ext cx="1687576" cy="913142"/>
            </a:xfrm>
            <a:prstGeom prst="rect">
              <a:avLst/>
            </a:prstGeom>
            <a:noFill/>
          </p:spPr>
          <p:txBody>
            <a:bodyPr wrap="square" rtlCol="0">
              <a:spAutoFit/>
            </a:bodyPr>
            <a:lstStyle/>
            <a:p>
              <a:r>
                <a:rPr lang="en-US" sz="1600" dirty="0" err="1">
                  <a:latin typeface="Segoe UI Variable Display" pitchFamily="2" charset="0"/>
                </a:rPr>
                <a:t>Elemento</a:t>
              </a:r>
              <a:r>
                <a:rPr lang="en-US" sz="1600" dirty="0">
                  <a:latin typeface="Segoe UI Variable Display" pitchFamily="2" charset="0"/>
                </a:rPr>
                <a:t> de </a:t>
              </a:r>
              <a:r>
                <a:rPr lang="en-US" sz="1600" dirty="0" err="1">
                  <a:latin typeface="Segoe UI Variable Display" pitchFamily="2" charset="0"/>
                </a:rPr>
                <a:t>vivienda</a:t>
              </a:r>
              <a:endParaRPr lang="en-US" sz="1600" dirty="0">
                <a:latin typeface="Segoe UI Variable Display" pitchFamily="2" charset="0"/>
              </a:endParaRPr>
            </a:p>
            <a:p>
              <a:r>
                <a:rPr lang="en-US" sz="1600" dirty="0" err="1">
                  <a:latin typeface="Segoe UI Variable Display" pitchFamily="2" charset="0"/>
                </a:rPr>
                <a:t>Actualizaciones</a:t>
              </a:r>
              <a:endParaRPr lang="en-US" sz="1600" dirty="0">
                <a:latin typeface="Segoe UI Variable Display" pitchFamily="2" charset="0"/>
              </a:endParaRPr>
            </a:p>
          </p:txBody>
        </p:sp>
        <p:sp>
          <p:nvSpPr>
            <p:cNvPr id="11" name="TextBox 10">
              <a:extLst>
                <a:ext uri="{FF2B5EF4-FFF2-40B4-BE49-F238E27FC236}">
                  <a16:creationId xmlns:a16="http://schemas.microsoft.com/office/drawing/2014/main" id="{A8D93EDE-83A0-420F-93B8-C5593DE90F57}"/>
                </a:ext>
              </a:extLst>
            </p:cNvPr>
            <p:cNvSpPr txBox="1"/>
            <p:nvPr/>
          </p:nvSpPr>
          <p:spPr>
            <a:xfrm>
              <a:off x="7162799" y="3733800"/>
              <a:ext cx="2803240" cy="405841"/>
            </a:xfrm>
            <a:prstGeom prst="rect">
              <a:avLst/>
            </a:prstGeom>
            <a:noFill/>
          </p:spPr>
          <p:txBody>
            <a:bodyPr wrap="none" rtlCol="0">
              <a:spAutoFit/>
            </a:bodyPr>
            <a:lstStyle/>
            <a:p>
              <a:r>
                <a:rPr lang="en-US" dirty="0" err="1">
                  <a:latin typeface="Segoe UI Variable Display" pitchFamily="2" charset="0"/>
                </a:rPr>
                <a:t>Determinación</a:t>
              </a:r>
              <a:r>
                <a:rPr lang="en-US" dirty="0">
                  <a:latin typeface="Segoe UI Variable Display" pitchFamily="2" charset="0"/>
                </a:rPr>
                <a:t> de RHNA</a:t>
              </a:r>
            </a:p>
          </p:txBody>
        </p:sp>
        <p:sp>
          <p:nvSpPr>
            <p:cNvPr id="12" name="TextBox 11">
              <a:extLst>
                <a:ext uri="{FF2B5EF4-FFF2-40B4-BE49-F238E27FC236}">
                  <a16:creationId xmlns:a16="http://schemas.microsoft.com/office/drawing/2014/main" id="{F48E83CC-FA32-47F5-9EE0-B820F72979BC}"/>
                </a:ext>
              </a:extLst>
            </p:cNvPr>
            <p:cNvSpPr txBox="1"/>
            <p:nvPr/>
          </p:nvSpPr>
          <p:spPr>
            <a:xfrm>
              <a:off x="4798481" y="5698215"/>
              <a:ext cx="2470205" cy="388931"/>
            </a:xfrm>
            <a:prstGeom prst="rect">
              <a:avLst/>
            </a:prstGeom>
            <a:noFill/>
          </p:spPr>
          <p:txBody>
            <a:bodyPr wrap="none" rtlCol="0">
              <a:spAutoFit/>
            </a:bodyPr>
            <a:lstStyle/>
            <a:p>
              <a:r>
                <a:rPr lang="en-US" sz="1700" dirty="0" err="1">
                  <a:latin typeface="Segoe UI Variable Display" pitchFamily="2" charset="0"/>
                </a:rPr>
                <a:t>Metodología</a:t>
              </a:r>
              <a:r>
                <a:rPr lang="en-US" sz="1700" dirty="0">
                  <a:latin typeface="Segoe UI Variable Display" pitchFamily="2" charset="0"/>
                </a:rPr>
                <a:t> de RHNA</a:t>
              </a:r>
            </a:p>
          </p:txBody>
        </p:sp>
      </p:grpSp>
      <p:sp>
        <p:nvSpPr>
          <p:cNvPr id="14" name="Text Placeholder 8">
            <a:extLst>
              <a:ext uri="{FF2B5EF4-FFF2-40B4-BE49-F238E27FC236}">
                <a16:creationId xmlns:a16="http://schemas.microsoft.com/office/drawing/2014/main" id="{96D6D334-6FF1-EED0-E629-D7DE97CF9D72}"/>
              </a:ext>
            </a:extLst>
          </p:cNvPr>
          <p:cNvSpPr txBox="1">
            <a:spLocks/>
          </p:cNvSpPr>
          <p:nvPr/>
        </p:nvSpPr>
        <p:spPr>
          <a:xfrm>
            <a:off x="380999" y="391064"/>
            <a:ext cx="10828547" cy="533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None/>
              <a:defRPr sz="2400" b="1" kern="1200">
                <a:solidFill>
                  <a:schemeClr val="bg1">
                    <a:lumMod val="95000"/>
                  </a:schemeClr>
                </a:solidFill>
                <a:latin typeface="Segoe UI Variable Display"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Variable Display"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Variable Display"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a:latin typeface="Segoe UI Variable Display Semib" pitchFamily="2" charset="0"/>
              </a:rPr>
              <a:t>¿</a:t>
            </a:r>
            <a:r>
              <a:rPr lang="en-US" sz="3200" b="0" dirty="0" err="1">
                <a:latin typeface="Segoe UI Variable Display Semib" pitchFamily="2" charset="0"/>
              </a:rPr>
              <a:t>Qué</a:t>
            </a:r>
            <a:r>
              <a:rPr lang="en-US" sz="3200" b="0" dirty="0">
                <a:latin typeface="Segoe UI Variable Display Semib" pitchFamily="2" charset="0"/>
              </a:rPr>
              <a:t> es RHNA?</a:t>
            </a:r>
          </a:p>
        </p:txBody>
      </p:sp>
      <p:pic>
        <p:nvPicPr>
          <p:cNvPr id="16" name="Audio 15">
            <a:hlinkClick r:id="" action="ppaction://media"/>
            <a:extLst>
              <a:ext uri="{FF2B5EF4-FFF2-40B4-BE49-F238E27FC236}">
                <a16:creationId xmlns:a16="http://schemas.microsoft.com/office/drawing/2014/main" id="{AF8D2AE1-0DF0-8F05-9421-58147CDE514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7014206"/>
      </p:ext>
    </p:extLst>
  </p:cSld>
  <p:clrMapOvr>
    <a:masterClrMapping/>
  </p:clrMapOvr>
  <mc:AlternateContent xmlns:mc="http://schemas.openxmlformats.org/markup-compatibility/2006" xmlns:p14="http://schemas.microsoft.com/office/powerpoint/2010/main">
    <mc:Choice Requires="p14">
      <p:transition spd="med" p14:dur="700" advTm="108755">
        <p:fade/>
      </p:transition>
    </mc:Choice>
    <mc:Fallback xmlns="">
      <p:transition spd="med" advTm="108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560304" y="1268371"/>
            <a:ext cx="6858000" cy="937146"/>
          </a:xfrm>
          <a:prstGeom prst="rect">
            <a:avLst/>
          </a:prstGeom>
          <a:solidFill>
            <a:srgbClr val="2986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chemeClr val="bg1"/>
                </a:solidFill>
              </a:rPr>
              <a:t>StanCOG</a:t>
            </a:r>
            <a:endParaRPr lang="en-US" sz="2000" b="1" dirty="0">
              <a:solidFill>
                <a:schemeClr val="bg1"/>
              </a:solidFill>
            </a:endParaRPr>
          </a:p>
          <a:p>
            <a:pPr algn="ctr">
              <a:defRPr/>
            </a:pPr>
            <a:r>
              <a:rPr lang="es-ES" sz="2000" dirty="0">
                <a:solidFill>
                  <a:schemeClr val="bg1"/>
                </a:solidFill>
              </a:rPr>
              <a:t>Consejo de Gobiernos de </a:t>
            </a:r>
            <a:r>
              <a:rPr lang="es-ES" sz="2000" dirty="0" err="1">
                <a:solidFill>
                  <a:schemeClr val="bg1"/>
                </a:solidFill>
              </a:rPr>
              <a:t>Stanislaus</a:t>
            </a:r>
            <a:endParaRPr lang="es-ES" sz="2000" dirty="0">
              <a:solidFill>
                <a:schemeClr val="bg1"/>
              </a:solidFill>
            </a:endParaRPr>
          </a:p>
          <a:p>
            <a:pPr algn="ctr">
              <a:defRPr/>
            </a:pPr>
            <a:r>
              <a:rPr lang="en-US" sz="2000" b="1" dirty="0">
                <a:solidFill>
                  <a:schemeClr val="bg1"/>
                </a:solidFill>
              </a:rPr>
              <a:t> 2023-2031 RHNA = 34,344 </a:t>
            </a:r>
            <a:r>
              <a:rPr lang="en-US" sz="2000" b="1" dirty="0" err="1">
                <a:solidFill>
                  <a:schemeClr val="bg1"/>
                </a:solidFill>
              </a:rPr>
              <a:t>unidades</a:t>
            </a:r>
            <a:endParaRPr lang="en-US" sz="2000" b="1" dirty="0">
              <a:solidFill>
                <a:schemeClr val="bg1"/>
              </a:solidFill>
            </a:endParaRPr>
          </a:p>
        </p:txBody>
      </p:sp>
      <p:sp>
        <p:nvSpPr>
          <p:cNvPr id="8" name="Rounded Rectangle 7"/>
          <p:cNvSpPr/>
          <p:nvPr/>
        </p:nvSpPr>
        <p:spPr>
          <a:xfrm>
            <a:off x="2713876" y="2938500"/>
            <a:ext cx="999836" cy="9138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2">
                    <a:lumMod val="10000"/>
                  </a:schemeClr>
                </a:solidFill>
                <a:latin typeface="Segoe UI Variable Display" pitchFamily="2" charset="0"/>
              </a:rPr>
              <a:t>Ceres</a:t>
            </a:r>
          </a:p>
          <a:p>
            <a:pPr algn="ctr"/>
            <a:r>
              <a:rPr lang="en-US" sz="1400" b="1" dirty="0">
                <a:solidFill>
                  <a:schemeClr val="bg2">
                    <a:lumMod val="10000"/>
                  </a:schemeClr>
                </a:solidFill>
                <a:latin typeface="Segoe UI Variable Display" pitchFamily="2" charset="0"/>
              </a:rPr>
              <a:t>3,361</a:t>
            </a:r>
          </a:p>
        </p:txBody>
      </p:sp>
      <p:sp>
        <p:nvSpPr>
          <p:cNvPr id="10" name="Rounded Rectangle 9"/>
          <p:cNvSpPr/>
          <p:nvPr/>
        </p:nvSpPr>
        <p:spPr>
          <a:xfrm>
            <a:off x="5255808" y="2909358"/>
            <a:ext cx="1526961" cy="9138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1"/>
                </a:solidFill>
                <a:latin typeface="Segoe UI Variable Display" pitchFamily="2" charset="0"/>
              </a:rPr>
              <a:t>Unincorporated County</a:t>
            </a:r>
          </a:p>
          <a:p>
            <a:pPr algn="ctr"/>
            <a:r>
              <a:rPr lang="en-US" sz="1400" b="1" dirty="0">
                <a:solidFill>
                  <a:schemeClr val="bg1"/>
                </a:solidFill>
                <a:latin typeface="Segoe UI Variable Display" pitchFamily="2" charset="0"/>
              </a:rPr>
              <a:t>2,475</a:t>
            </a:r>
          </a:p>
        </p:txBody>
      </p:sp>
      <p:sp>
        <p:nvSpPr>
          <p:cNvPr id="11" name="Rounded Rectangle 10"/>
          <p:cNvSpPr/>
          <p:nvPr/>
        </p:nvSpPr>
        <p:spPr>
          <a:xfrm>
            <a:off x="4034244" y="2938500"/>
            <a:ext cx="999836" cy="9138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2">
                    <a:lumMod val="10000"/>
                  </a:schemeClr>
                </a:solidFill>
                <a:latin typeface="Segoe UI Variable Display" pitchFamily="2" charset="0"/>
              </a:rPr>
              <a:t>Modesto</a:t>
            </a:r>
          </a:p>
          <a:p>
            <a:pPr algn="ctr"/>
            <a:r>
              <a:rPr lang="en-US" sz="1400" b="1" dirty="0">
                <a:solidFill>
                  <a:schemeClr val="bg2">
                    <a:lumMod val="10000"/>
                  </a:schemeClr>
                </a:solidFill>
                <a:latin typeface="Segoe UI Variable Display" pitchFamily="2" charset="0"/>
              </a:rPr>
              <a:t>11,248</a:t>
            </a:r>
          </a:p>
        </p:txBody>
      </p:sp>
      <p:sp>
        <p:nvSpPr>
          <p:cNvPr id="12" name="Rounded Rectangle 11"/>
          <p:cNvSpPr/>
          <p:nvPr/>
        </p:nvSpPr>
        <p:spPr>
          <a:xfrm>
            <a:off x="4028341" y="4159780"/>
            <a:ext cx="999836" cy="9138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2">
                    <a:lumMod val="10000"/>
                  </a:schemeClr>
                </a:solidFill>
                <a:latin typeface="Segoe UI Variable Display" pitchFamily="2" charset="0"/>
              </a:rPr>
              <a:t>Patterson</a:t>
            </a:r>
          </a:p>
          <a:p>
            <a:pPr algn="ctr"/>
            <a:r>
              <a:rPr lang="en-US" sz="1400" b="1" dirty="0">
                <a:solidFill>
                  <a:schemeClr val="bg2">
                    <a:lumMod val="10000"/>
                  </a:schemeClr>
                </a:solidFill>
                <a:latin typeface="Segoe UI Variable Display" pitchFamily="2" charset="0"/>
              </a:rPr>
              <a:t>3,716</a:t>
            </a:r>
          </a:p>
        </p:txBody>
      </p:sp>
      <p:sp>
        <p:nvSpPr>
          <p:cNvPr id="18" name="Chevron 17"/>
          <p:cNvSpPr/>
          <p:nvPr/>
        </p:nvSpPr>
        <p:spPr>
          <a:xfrm rot="5400000">
            <a:off x="5814060" y="2244624"/>
            <a:ext cx="381000" cy="609600"/>
          </a:xfrm>
          <a:prstGeom prst="chevron">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ectangle 22"/>
          <p:cNvSpPr/>
          <p:nvPr/>
        </p:nvSpPr>
        <p:spPr>
          <a:xfrm>
            <a:off x="2590816" y="5410201"/>
            <a:ext cx="7619984" cy="830997"/>
          </a:xfrm>
          <a:prstGeom prst="rect">
            <a:avLst/>
          </a:prstGeom>
        </p:spPr>
        <p:txBody>
          <a:bodyPr wrap="square">
            <a:spAutoFit/>
          </a:bodyPr>
          <a:lstStyle/>
          <a:p>
            <a:pPr algn="ctr"/>
            <a:r>
              <a:rPr lang="es-ES" sz="2400" b="1" i="1" dirty="0">
                <a:latin typeface="Segoe UI Variable Display" pitchFamily="2" charset="0"/>
                <a:cs typeface="Arial" pitchFamily="34" charset="0"/>
              </a:rPr>
              <a:t>Cada jurisdicción debe acomodar su “participación justa” de la necesidad regional de vivienda.</a:t>
            </a:r>
            <a:endParaRPr lang="en-US" sz="2400" b="1" i="1" dirty="0">
              <a:latin typeface="Segoe UI Variable Display" pitchFamily="2" charset="0"/>
              <a:cs typeface="Arial" pitchFamily="34" charset="0"/>
            </a:endParaRPr>
          </a:p>
        </p:txBody>
      </p:sp>
      <p:sp>
        <p:nvSpPr>
          <p:cNvPr id="22" name="Text Placeholder 8">
            <a:extLst>
              <a:ext uri="{FF2B5EF4-FFF2-40B4-BE49-F238E27FC236}">
                <a16:creationId xmlns:a16="http://schemas.microsoft.com/office/drawing/2014/main" id="{8367D625-0983-E486-FAA1-1735CDA988E9}"/>
              </a:ext>
            </a:extLst>
          </p:cNvPr>
          <p:cNvSpPr txBox="1">
            <a:spLocks/>
          </p:cNvSpPr>
          <p:nvPr/>
        </p:nvSpPr>
        <p:spPr>
          <a:xfrm>
            <a:off x="380999" y="391064"/>
            <a:ext cx="10828547" cy="533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None/>
              <a:defRPr sz="2400" b="1" kern="1200">
                <a:solidFill>
                  <a:schemeClr val="bg1">
                    <a:lumMod val="95000"/>
                  </a:schemeClr>
                </a:solidFill>
                <a:latin typeface="Segoe UI Variable Display"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Variable Display"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Variable Display"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err="1">
                <a:latin typeface="Segoe UI Variable Display Semib" pitchFamily="2" charset="0"/>
              </a:rPr>
              <a:t>Distribución</a:t>
            </a:r>
            <a:r>
              <a:rPr lang="en-US" sz="3200" b="0" dirty="0">
                <a:latin typeface="Segoe UI Variable Display Semib" pitchFamily="2" charset="0"/>
              </a:rPr>
              <a:t> de RHNA </a:t>
            </a:r>
            <a:r>
              <a:rPr lang="en-US" sz="3200" b="0" dirty="0" err="1">
                <a:latin typeface="Segoe UI Variable Display Semib" pitchFamily="2" charset="0"/>
              </a:rPr>
              <a:t>en</a:t>
            </a:r>
            <a:r>
              <a:rPr lang="en-US" sz="3200" b="0" dirty="0">
                <a:latin typeface="Segoe UI Variable Display Semib" pitchFamily="2" charset="0"/>
              </a:rPr>
              <a:t> </a:t>
            </a:r>
            <a:r>
              <a:rPr lang="en-US" sz="3200" b="0" dirty="0" err="1">
                <a:latin typeface="Segoe UI Variable Display Semib" pitchFamily="2" charset="0"/>
              </a:rPr>
              <a:t>StanCOG</a:t>
            </a:r>
            <a:r>
              <a:rPr lang="en-US" sz="3200" b="0" dirty="0">
                <a:latin typeface="Segoe UI Variable Display Semib" pitchFamily="2" charset="0"/>
              </a:rPr>
              <a:t> RHNA</a:t>
            </a:r>
          </a:p>
        </p:txBody>
      </p:sp>
      <p:sp>
        <p:nvSpPr>
          <p:cNvPr id="24" name="Rounded Rectangle 7">
            <a:extLst>
              <a:ext uri="{FF2B5EF4-FFF2-40B4-BE49-F238E27FC236}">
                <a16:creationId xmlns:a16="http://schemas.microsoft.com/office/drawing/2014/main" id="{38B116A2-1CF8-BB45-44E6-9C5D4D2DAF88}"/>
              </a:ext>
            </a:extLst>
          </p:cNvPr>
          <p:cNvSpPr/>
          <p:nvPr/>
        </p:nvSpPr>
        <p:spPr>
          <a:xfrm>
            <a:off x="5457421" y="4200333"/>
            <a:ext cx="1094278"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2">
                    <a:lumMod val="10000"/>
                  </a:schemeClr>
                </a:solidFill>
                <a:latin typeface="Segoe UI Variable Display" pitchFamily="2" charset="0"/>
              </a:rPr>
              <a:t>Riverbank</a:t>
            </a:r>
          </a:p>
          <a:p>
            <a:pPr algn="ctr"/>
            <a:r>
              <a:rPr lang="en-US" sz="1400" b="1" dirty="0">
                <a:solidFill>
                  <a:schemeClr val="bg2">
                    <a:lumMod val="10000"/>
                  </a:schemeClr>
                </a:solidFill>
                <a:latin typeface="Segoe UI Variable Display" pitchFamily="2" charset="0"/>
              </a:rPr>
              <a:t>3,591</a:t>
            </a:r>
          </a:p>
        </p:txBody>
      </p:sp>
      <p:sp>
        <p:nvSpPr>
          <p:cNvPr id="25" name="Rounded Rectangle 10">
            <a:extLst>
              <a:ext uri="{FF2B5EF4-FFF2-40B4-BE49-F238E27FC236}">
                <a16:creationId xmlns:a16="http://schemas.microsoft.com/office/drawing/2014/main" id="{13913F90-D478-B767-B308-5043056FDB39}"/>
              </a:ext>
            </a:extLst>
          </p:cNvPr>
          <p:cNvSpPr/>
          <p:nvPr/>
        </p:nvSpPr>
        <p:spPr>
          <a:xfrm>
            <a:off x="7010400" y="4159780"/>
            <a:ext cx="999836" cy="9138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2">
                    <a:lumMod val="10000"/>
                  </a:schemeClr>
                </a:solidFill>
                <a:latin typeface="Segoe UI Variable Display" pitchFamily="2" charset="0"/>
              </a:rPr>
              <a:t>Hughson</a:t>
            </a:r>
          </a:p>
          <a:p>
            <a:pPr algn="ctr"/>
            <a:r>
              <a:rPr lang="en-US" sz="1400" b="1" dirty="0">
                <a:solidFill>
                  <a:schemeClr val="bg2">
                    <a:lumMod val="10000"/>
                  </a:schemeClr>
                </a:solidFill>
                <a:latin typeface="Segoe UI Variable Display" pitchFamily="2" charset="0"/>
              </a:rPr>
              <a:t>881</a:t>
            </a:r>
          </a:p>
        </p:txBody>
      </p:sp>
      <p:sp>
        <p:nvSpPr>
          <p:cNvPr id="26" name="Rounded Rectangle 11">
            <a:extLst>
              <a:ext uri="{FF2B5EF4-FFF2-40B4-BE49-F238E27FC236}">
                <a16:creationId xmlns:a16="http://schemas.microsoft.com/office/drawing/2014/main" id="{3052DE38-FA12-3940-2D49-9F9C6B08E1F0}"/>
              </a:ext>
            </a:extLst>
          </p:cNvPr>
          <p:cNvSpPr/>
          <p:nvPr/>
        </p:nvSpPr>
        <p:spPr>
          <a:xfrm>
            <a:off x="8324865" y="2932426"/>
            <a:ext cx="999836" cy="9138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2">
                    <a:lumMod val="10000"/>
                  </a:schemeClr>
                </a:solidFill>
                <a:latin typeface="Segoe UI Variable Display" pitchFamily="2" charset="0"/>
              </a:rPr>
              <a:t>Oakdale</a:t>
            </a:r>
          </a:p>
          <a:p>
            <a:pPr algn="ctr"/>
            <a:r>
              <a:rPr lang="en-US" sz="1400" b="1" dirty="0">
                <a:solidFill>
                  <a:schemeClr val="bg2">
                    <a:lumMod val="10000"/>
                  </a:schemeClr>
                </a:solidFill>
                <a:latin typeface="Segoe UI Variable Display" pitchFamily="2" charset="0"/>
              </a:rPr>
              <a:t>1,665</a:t>
            </a:r>
          </a:p>
        </p:txBody>
      </p:sp>
      <p:sp>
        <p:nvSpPr>
          <p:cNvPr id="27" name="Rounded Rectangle 10">
            <a:extLst>
              <a:ext uri="{FF2B5EF4-FFF2-40B4-BE49-F238E27FC236}">
                <a16:creationId xmlns:a16="http://schemas.microsoft.com/office/drawing/2014/main" id="{48E952B1-1115-4F00-A57F-85BE97DD7C1D}"/>
              </a:ext>
            </a:extLst>
          </p:cNvPr>
          <p:cNvSpPr/>
          <p:nvPr/>
        </p:nvSpPr>
        <p:spPr>
          <a:xfrm>
            <a:off x="7010400" y="2943568"/>
            <a:ext cx="999836" cy="9138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400" b="1" dirty="0">
                <a:solidFill>
                  <a:schemeClr val="bg2">
                    <a:lumMod val="10000"/>
                  </a:schemeClr>
                </a:solidFill>
                <a:latin typeface="Segoe UI Variable Display" pitchFamily="2" charset="0"/>
              </a:rPr>
              <a:t>Turlock</a:t>
            </a:r>
          </a:p>
          <a:p>
            <a:pPr algn="ctr"/>
            <a:r>
              <a:rPr lang="en-US" sz="1400" b="1" dirty="0">
                <a:solidFill>
                  <a:schemeClr val="bg2">
                    <a:lumMod val="10000"/>
                  </a:schemeClr>
                </a:solidFill>
                <a:latin typeface="Segoe UI Variable Display" pitchFamily="2" charset="0"/>
              </a:rPr>
              <a:t>5,802</a:t>
            </a:r>
          </a:p>
        </p:txBody>
      </p:sp>
      <p:sp>
        <p:nvSpPr>
          <p:cNvPr id="28" name="Rounded Rectangle 10">
            <a:extLst>
              <a:ext uri="{FF2B5EF4-FFF2-40B4-BE49-F238E27FC236}">
                <a16:creationId xmlns:a16="http://schemas.microsoft.com/office/drawing/2014/main" id="{F523879E-D2E8-3F14-2847-19A61B184865}"/>
              </a:ext>
            </a:extLst>
          </p:cNvPr>
          <p:cNvSpPr/>
          <p:nvPr/>
        </p:nvSpPr>
        <p:spPr>
          <a:xfrm>
            <a:off x="1447800" y="2940046"/>
            <a:ext cx="1038445"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r>
              <a:rPr lang="en-US" sz="1356" b="1" dirty="0">
                <a:solidFill>
                  <a:schemeClr val="bg2">
                    <a:lumMod val="10000"/>
                  </a:schemeClr>
                </a:solidFill>
                <a:latin typeface="Segoe UI Variable Display" pitchFamily="2" charset="0"/>
              </a:rPr>
              <a:t>Waterford</a:t>
            </a:r>
          </a:p>
          <a:p>
            <a:pPr algn="ctr"/>
            <a:r>
              <a:rPr lang="en-US" sz="1400" b="1" dirty="0">
                <a:solidFill>
                  <a:schemeClr val="bg2">
                    <a:lumMod val="10000"/>
                  </a:schemeClr>
                </a:solidFill>
                <a:latin typeface="Segoe UI Variable Display" pitchFamily="2" charset="0"/>
              </a:rPr>
              <a:t>557</a:t>
            </a:r>
          </a:p>
        </p:txBody>
      </p:sp>
      <p:sp>
        <p:nvSpPr>
          <p:cNvPr id="19" name="Rounded Rectangle 10">
            <a:extLst>
              <a:ext uri="{FF2B5EF4-FFF2-40B4-BE49-F238E27FC236}">
                <a16:creationId xmlns:a16="http://schemas.microsoft.com/office/drawing/2014/main" id="{D76C0392-B9EC-1D73-7881-42C1B523E689}"/>
              </a:ext>
            </a:extLst>
          </p:cNvPr>
          <p:cNvSpPr/>
          <p:nvPr/>
        </p:nvSpPr>
        <p:spPr>
          <a:xfrm>
            <a:off x="9616470" y="2940624"/>
            <a:ext cx="999836" cy="9138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400" b="1" dirty="0">
                <a:solidFill>
                  <a:schemeClr val="bg2">
                    <a:lumMod val="10000"/>
                  </a:schemeClr>
                </a:solidFill>
                <a:latin typeface="Segoe UI Variable Display" pitchFamily="2" charset="0"/>
              </a:rPr>
              <a:t>Newman</a:t>
            </a:r>
          </a:p>
          <a:p>
            <a:pPr algn="ctr">
              <a:defRPr/>
            </a:pPr>
            <a:r>
              <a:rPr lang="en-US" sz="1400" b="1" dirty="0">
                <a:solidFill>
                  <a:schemeClr val="bg2">
                    <a:lumMod val="10000"/>
                  </a:schemeClr>
                </a:solidFill>
                <a:latin typeface="Segoe UI Variable Display" pitchFamily="2" charset="0"/>
              </a:rPr>
              <a:t>1,048</a:t>
            </a:r>
          </a:p>
        </p:txBody>
      </p:sp>
      <p:pic>
        <p:nvPicPr>
          <p:cNvPr id="5" name="Audio 4">
            <a:hlinkClick r:id="" action="ppaction://media"/>
            <a:extLst>
              <a:ext uri="{FF2B5EF4-FFF2-40B4-BE49-F238E27FC236}">
                <a16:creationId xmlns:a16="http://schemas.microsoft.com/office/drawing/2014/main" id="{E5B9D88F-4CBE-0105-4B0E-DC5DD5568C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49651">
        <p:fade/>
      </p:transition>
    </mc:Choice>
    <mc:Fallback xmlns="">
      <p:transition spd="med" advTm="49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7BE73EAB-A199-4847-9A29-C90E7C135E6B}"/>
              </a:ext>
            </a:extLst>
          </p:cNvPr>
          <p:cNvGraphicFramePr>
            <a:graphicFrameLocks noGrp="1"/>
          </p:cNvGraphicFramePr>
          <p:nvPr>
            <p:extLst>
              <p:ext uri="{D42A27DB-BD31-4B8C-83A1-F6EECF244321}">
                <p14:modId xmlns:p14="http://schemas.microsoft.com/office/powerpoint/2010/main" val="2320162689"/>
              </p:ext>
            </p:extLst>
          </p:nvPr>
        </p:nvGraphicFramePr>
        <p:xfrm>
          <a:off x="982455" y="1530576"/>
          <a:ext cx="10218945" cy="169522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043789">
                  <a:extLst>
                    <a:ext uri="{9D8B030D-6E8A-4147-A177-3AD203B41FA5}">
                      <a16:colId xmlns:a16="http://schemas.microsoft.com/office/drawing/2014/main" val="422420381"/>
                    </a:ext>
                  </a:extLst>
                </a:gridCol>
                <a:gridCol w="2043789">
                  <a:extLst>
                    <a:ext uri="{9D8B030D-6E8A-4147-A177-3AD203B41FA5}">
                      <a16:colId xmlns:a16="http://schemas.microsoft.com/office/drawing/2014/main" val="2309830448"/>
                    </a:ext>
                  </a:extLst>
                </a:gridCol>
                <a:gridCol w="2043789">
                  <a:extLst>
                    <a:ext uri="{9D8B030D-6E8A-4147-A177-3AD203B41FA5}">
                      <a16:colId xmlns:a16="http://schemas.microsoft.com/office/drawing/2014/main" val="3982650527"/>
                    </a:ext>
                  </a:extLst>
                </a:gridCol>
                <a:gridCol w="2043789">
                  <a:extLst>
                    <a:ext uri="{9D8B030D-6E8A-4147-A177-3AD203B41FA5}">
                      <a16:colId xmlns:a16="http://schemas.microsoft.com/office/drawing/2014/main" val="1229738666"/>
                    </a:ext>
                  </a:extLst>
                </a:gridCol>
                <a:gridCol w="2043789">
                  <a:extLst>
                    <a:ext uri="{9D8B030D-6E8A-4147-A177-3AD203B41FA5}">
                      <a16:colId xmlns:a16="http://schemas.microsoft.com/office/drawing/2014/main" val="165951354"/>
                    </a:ext>
                  </a:extLst>
                </a:gridCol>
              </a:tblGrid>
              <a:tr h="565075">
                <a:tc gridSpan="2">
                  <a:txBody>
                    <a:bodyPr/>
                    <a:lstStyle/>
                    <a:p>
                      <a:pPr algn="ctr"/>
                      <a:r>
                        <a:rPr lang="en-US" sz="1900" dirty="0"/>
                        <a:t>Más bajo</a:t>
                      </a:r>
                    </a:p>
                  </a:txBody>
                  <a:tcPr marL="95839" marR="95839" marT="47919" marB="47919" anchor="ctr">
                    <a:lnR w="38100" cap="flat" cmpd="sng" algn="ctr">
                      <a:solidFill>
                        <a:schemeClr val="bg1"/>
                      </a:solidFill>
                      <a:prstDash val="solid"/>
                      <a:round/>
                      <a:headEnd type="none" w="med" len="med"/>
                      <a:tailEnd type="none" w="med" len="med"/>
                    </a:lnR>
                    <a:solidFill>
                      <a:srgbClr val="0C479D"/>
                    </a:solidFill>
                  </a:tcPr>
                </a:tc>
                <a:tc hMerge="1">
                  <a:txBody>
                    <a:bodyPr/>
                    <a:lstStyle/>
                    <a:p>
                      <a:pPr algn="ctr"/>
                      <a:endParaRPr lang="en-US" dirty="0"/>
                    </a:p>
                  </a:txBody>
                  <a:tcPr anchor="ctr"/>
                </a:tc>
                <a:tc rowSpan="2">
                  <a:txBody>
                    <a:bodyPr/>
                    <a:lstStyle/>
                    <a:p>
                      <a:pPr algn="ctr"/>
                      <a:r>
                        <a:rPr lang="en-US" sz="1900" dirty="0" err="1"/>
                        <a:t>Moderado</a:t>
                      </a:r>
                      <a:endParaRPr lang="en-US" sz="1900" dirty="0"/>
                    </a:p>
                  </a:txBody>
                  <a:tcPr marL="95839" marR="95839" marT="47919" marB="4791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rowSpan="2">
                  <a:txBody>
                    <a:bodyPr/>
                    <a:lstStyle/>
                    <a:p>
                      <a:pPr algn="ctr"/>
                      <a:r>
                        <a:rPr lang="en-US" sz="1900" dirty="0"/>
                        <a:t>Por </a:t>
                      </a:r>
                      <a:r>
                        <a:rPr lang="en-US" sz="1900" dirty="0" err="1"/>
                        <a:t>encima</a:t>
                      </a:r>
                      <a:r>
                        <a:rPr lang="en-US" sz="1900" dirty="0"/>
                        <a:t> de </a:t>
                      </a:r>
                      <a:r>
                        <a:rPr lang="en-US" sz="1900" dirty="0" err="1"/>
                        <a:t>moderado</a:t>
                      </a:r>
                      <a:endParaRPr lang="en-US" sz="1900" dirty="0"/>
                    </a:p>
                  </a:txBody>
                  <a:tcPr marL="95839" marR="95839" marT="47919" marB="4791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rowSpan="2">
                  <a:txBody>
                    <a:bodyPr/>
                    <a:lstStyle/>
                    <a:p>
                      <a:pPr algn="ctr"/>
                      <a:r>
                        <a:rPr lang="en-US" sz="1900" dirty="0"/>
                        <a:t>Total RHNA</a:t>
                      </a:r>
                    </a:p>
                  </a:txBody>
                  <a:tcPr marL="95839" marR="95839" marT="47919" marB="47919" anchor="ctr">
                    <a:lnL w="38100" cap="flat" cmpd="sng" algn="ctr">
                      <a:solidFill>
                        <a:schemeClr val="bg1"/>
                      </a:solidFill>
                      <a:prstDash val="solid"/>
                      <a:round/>
                      <a:headEnd type="none" w="med" len="med"/>
                      <a:tailEnd type="none" w="med" len="med"/>
                    </a:lnL>
                    <a:solidFill>
                      <a:srgbClr val="0C479D"/>
                    </a:solidFill>
                  </a:tcPr>
                </a:tc>
                <a:extLst>
                  <a:ext uri="{0D108BD9-81ED-4DB2-BD59-A6C34878D82A}">
                    <a16:rowId xmlns:a16="http://schemas.microsoft.com/office/drawing/2014/main" val="1211321385"/>
                  </a:ext>
                </a:extLst>
              </a:tr>
              <a:tr h="565075">
                <a:tc>
                  <a:txBody>
                    <a:bodyPr/>
                    <a:lstStyle/>
                    <a:p>
                      <a:pPr algn="ctr"/>
                      <a:r>
                        <a:rPr lang="en-US" sz="1900" b="1" dirty="0">
                          <a:solidFill>
                            <a:schemeClr val="bg1"/>
                          </a:solidFill>
                        </a:rPr>
                        <a:t>Muy bajo</a:t>
                      </a:r>
                    </a:p>
                  </a:txBody>
                  <a:tcPr marL="95839" marR="95839" marT="47919" marB="47919" anchor="ctr">
                    <a:solidFill>
                      <a:srgbClr val="29867B"/>
                    </a:solidFill>
                  </a:tcPr>
                </a:tc>
                <a:tc>
                  <a:txBody>
                    <a:bodyPr/>
                    <a:lstStyle/>
                    <a:p>
                      <a:pPr algn="ctr"/>
                      <a:r>
                        <a:rPr lang="en-US" sz="1900" b="1" dirty="0">
                          <a:solidFill>
                            <a:schemeClr val="bg1"/>
                          </a:solidFill>
                        </a:rPr>
                        <a:t>Bajo</a:t>
                      </a:r>
                    </a:p>
                  </a:txBody>
                  <a:tcPr marL="95839" marR="95839" marT="47919" marB="47919" anchor="ctr">
                    <a:solidFill>
                      <a:srgbClr val="29867B"/>
                    </a:solidFill>
                  </a:tcPr>
                </a:tc>
                <a:tc vMerge="1">
                  <a:txBody>
                    <a:bodyPr/>
                    <a:lstStyle/>
                    <a:p>
                      <a:pPr algn="ctr"/>
                      <a:endParaRPr lang="en-US" dirty="0"/>
                    </a:p>
                  </a:txBody>
                  <a:tcPr anchor="ctr"/>
                </a:tc>
                <a:tc vMerge="1">
                  <a:txBody>
                    <a:bodyPr/>
                    <a:lstStyle/>
                    <a:p>
                      <a:pPr algn="ctr"/>
                      <a:endParaRPr lang="en-US" dirty="0"/>
                    </a:p>
                  </a:txBody>
                  <a:tcPr anchor="ctr"/>
                </a:tc>
                <a:tc vMerge="1">
                  <a:txBody>
                    <a:bodyPr/>
                    <a:lstStyle/>
                    <a:p>
                      <a:pPr algn="ctr"/>
                      <a:endParaRPr lang="en-US" dirty="0"/>
                    </a:p>
                  </a:txBody>
                  <a:tcPr anchor="ctr"/>
                </a:tc>
                <a:extLst>
                  <a:ext uri="{0D108BD9-81ED-4DB2-BD59-A6C34878D82A}">
                    <a16:rowId xmlns:a16="http://schemas.microsoft.com/office/drawing/2014/main" val="1036228759"/>
                  </a:ext>
                </a:extLst>
              </a:tr>
              <a:tr h="565075">
                <a:tc>
                  <a:txBody>
                    <a:bodyPr/>
                    <a:lstStyle/>
                    <a:p>
                      <a:pPr algn="ctr"/>
                      <a:r>
                        <a:rPr lang="en-US" sz="1900" dirty="0"/>
                        <a:t>574</a:t>
                      </a:r>
                    </a:p>
                  </a:txBody>
                  <a:tcPr marL="95839" marR="95839" marT="47919" marB="47919" anchor="ctr">
                    <a:solidFill>
                      <a:srgbClr val="D9DDEE"/>
                    </a:solidFill>
                  </a:tcPr>
                </a:tc>
                <a:tc>
                  <a:txBody>
                    <a:bodyPr/>
                    <a:lstStyle/>
                    <a:p>
                      <a:pPr algn="ctr"/>
                      <a:r>
                        <a:rPr lang="en-US" sz="1900" dirty="0"/>
                        <a:t>398</a:t>
                      </a:r>
                    </a:p>
                  </a:txBody>
                  <a:tcPr marL="95839" marR="95839" marT="47919" marB="47919" anchor="ctr">
                    <a:solidFill>
                      <a:srgbClr val="D9DDEE"/>
                    </a:solidFill>
                  </a:tcPr>
                </a:tc>
                <a:tc>
                  <a:txBody>
                    <a:bodyPr/>
                    <a:lstStyle/>
                    <a:p>
                      <a:pPr algn="ctr"/>
                      <a:r>
                        <a:rPr lang="en-US" sz="1900" dirty="0"/>
                        <a:t>458</a:t>
                      </a:r>
                    </a:p>
                  </a:txBody>
                  <a:tcPr marL="95839" marR="95839" marT="47919" marB="47919" anchor="ctr">
                    <a:solidFill>
                      <a:srgbClr val="D9DDEE"/>
                    </a:solidFill>
                  </a:tcPr>
                </a:tc>
                <a:tc>
                  <a:txBody>
                    <a:bodyPr/>
                    <a:lstStyle/>
                    <a:p>
                      <a:pPr algn="ctr"/>
                      <a:r>
                        <a:rPr lang="en-US" sz="1900" dirty="0"/>
                        <a:t>1,045</a:t>
                      </a:r>
                    </a:p>
                  </a:txBody>
                  <a:tcPr marL="95839" marR="95839" marT="47919" marB="47919" anchor="ctr">
                    <a:solidFill>
                      <a:srgbClr val="D9DDEE"/>
                    </a:solidFill>
                  </a:tcPr>
                </a:tc>
                <a:tc>
                  <a:txBody>
                    <a:bodyPr/>
                    <a:lstStyle/>
                    <a:p>
                      <a:pPr algn="ctr"/>
                      <a:r>
                        <a:rPr lang="en-US" sz="1900" dirty="0"/>
                        <a:t>2,475</a:t>
                      </a:r>
                    </a:p>
                  </a:txBody>
                  <a:tcPr marL="95839" marR="95839" marT="47919" marB="47919" anchor="ctr">
                    <a:solidFill>
                      <a:srgbClr val="D9DDEE"/>
                    </a:solidFill>
                  </a:tcPr>
                </a:tc>
                <a:extLst>
                  <a:ext uri="{0D108BD9-81ED-4DB2-BD59-A6C34878D82A}">
                    <a16:rowId xmlns:a16="http://schemas.microsoft.com/office/drawing/2014/main" val="2212458936"/>
                  </a:ext>
                </a:extLst>
              </a:tr>
            </a:tbl>
          </a:graphicData>
        </a:graphic>
      </p:graphicFrame>
      <p:sp>
        <p:nvSpPr>
          <p:cNvPr id="19" name="Text Placeholder 8">
            <a:extLst>
              <a:ext uri="{FF2B5EF4-FFF2-40B4-BE49-F238E27FC236}">
                <a16:creationId xmlns:a16="http://schemas.microsoft.com/office/drawing/2014/main" id="{D3D0134A-3AFC-3464-916A-E13E289DB91C}"/>
              </a:ext>
            </a:extLst>
          </p:cNvPr>
          <p:cNvSpPr txBox="1">
            <a:spLocks/>
          </p:cNvSpPr>
          <p:nvPr/>
        </p:nvSpPr>
        <p:spPr>
          <a:xfrm>
            <a:off x="380999" y="391064"/>
            <a:ext cx="10828547" cy="533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None/>
              <a:defRPr sz="2400" b="1" kern="1200">
                <a:solidFill>
                  <a:schemeClr val="bg1">
                    <a:lumMod val="95000"/>
                  </a:schemeClr>
                </a:solidFill>
                <a:latin typeface="Segoe UI Variable Display"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Variable Display"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Variable Display"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err="1">
                <a:latin typeface="Segoe UI Variable Display Semib" pitchFamily="2" charset="0"/>
              </a:rPr>
              <a:t>Descripción</a:t>
            </a:r>
            <a:r>
              <a:rPr lang="en-US" sz="3200" b="0" dirty="0">
                <a:latin typeface="Segoe UI Variable Display Semib" pitchFamily="2" charset="0"/>
              </a:rPr>
              <a:t> de RHNA</a:t>
            </a:r>
          </a:p>
        </p:txBody>
      </p:sp>
      <p:sp>
        <p:nvSpPr>
          <p:cNvPr id="10" name="Content Placeholder 2">
            <a:extLst>
              <a:ext uri="{FF2B5EF4-FFF2-40B4-BE49-F238E27FC236}">
                <a16:creationId xmlns:a16="http://schemas.microsoft.com/office/drawing/2014/main" id="{8DD01F67-3006-428B-9826-5CD50F45600C}"/>
              </a:ext>
            </a:extLst>
          </p:cNvPr>
          <p:cNvSpPr>
            <a:spLocks noGrp="1"/>
          </p:cNvSpPr>
          <p:nvPr>
            <p:ph idx="1"/>
          </p:nvPr>
        </p:nvSpPr>
        <p:spPr>
          <a:xfrm>
            <a:off x="619402" y="4054217"/>
            <a:ext cx="10581998" cy="1835408"/>
          </a:xfrm>
        </p:spPr>
        <p:txBody>
          <a:bodyPr>
            <a:normAutofit/>
          </a:bodyPr>
          <a:lstStyle/>
          <a:p>
            <a:pPr marL="0" indent="0">
              <a:buNone/>
            </a:pPr>
            <a:r>
              <a:rPr lang="pt-BR" sz="2800" b="1" dirty="0">
                <a:solidFill>
                  <a:srgbClr val="29867B"/>
                </a:solidFill>
              </a:rPr>
              <a:t>Condado no incorporado de Stanislaus</a:t>
            </a:r>
          </a:p>
          <a:p>
            <a:pPr marL="0" indent="0">
              <a:buNone/>
            </a:pPr>
            <a:r>
              <a:rPr lang="es-ES" sz="2800" b="1" dirty="0"/>
              <a:t>El 39% </a:t>
            </a:r>
            <a:r>
              <a:rPr lang="es-ES" sz="2800" dirty="0"/>
              <a:t>de la RHNA es para sitios que pueden acomodar viviendas para personas </a:t>
            </a:r>
            <a:r>
              <a:rPr lang="es-ES" sz="2800" b="1" dirty="0"/>
              <a:t>de bajos ingresos.</a:t>
            </a:r>
            <a:endParaRPr lang="en-US" sz="2800" b="1" dirty="0"/>
          </a:p>
        </p:txBody>
      </p:sp>
      <p:sp>
        <p:nvSpPr>
          <p:cNvPr id="2" name="Rectangle 1">
            <a:extLst>
              <a:ext uri="{FF2B5EF4-FFF2-40B4-BE49-F238E27FC236}">
                <a16:creationId xmlns:a16="http://schemas.microsoft.com/office/drawing/2014/main" id="{321B5FD7-AD7D-9A42-4CB8-DEED7D35CF0B}"/>
              </a:ext>
            </a:extLst>
          </p:cNvPr>
          <p:cNvSpPr/>
          <p:nvPr/>
        </p:nvSpPr>
        <p:spPr>
          <a:xfrm>
            <a:off x="839142" y="1436913"/>
            <a:ext cx="4387455" cy="2104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CBBC629E-38F7-09A1-940B-8EE106FB18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45618694"/>
      </p:ext>
    </p:extLst>
  </p:cSld>
  <p:clrMapOvr>
    <a:masterClrMapping/>
  </p:clrMapOvr>
  <mc:AlternateContent xmlns:mc="http://schemas.openxmlformats.org/markup-compatibility/2006" xmlns:p14="http://schemas.microsoft.com/office/powerpoint/2010/main">
    <mc:Choice Requires="p14">
      <p:transition spd="med" p14:dur="700" advTm="44574">
        <p:fade/>
      </p:transition>
    </mc:Choice>
    <mc:Fallback xmlns="">
      <p:transition spd="med" advTm="445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D99F-CC63-41F8-8D46-8E289FF6E7F5}"/>
              </a:ext>
            </a:extLst>
          </p:cNvPr>
          <p:cNvSpPr>
            <a:spLocks noGrp="1"/>
          </p:cNvSpPr>
          <p:nvPr>
            <p:ph type="title"/>
          </p:nvPr>
        </p:nvSpPr>
        <p:spPr/>
        <p:txBody>
          <a:bodyPr>
            <a:normAutofit fontScale="90000"/>
          </a:bodyPr>
          <a:lstStyle/>
          <a:p>
            <a:r>
              <a:rPr lang="es-ES" dirty="0"/>
              <a:t>Cambio de RHNA desde la última actualización del elemento de vivienda</a:t>
            </a:r>
            <a:endParaRPr lang="en-US" dirty="0"/>
          </a:p>
        </p:txBody>
      </p:sp>
      <p:graphicFrame>
        <p:nvGraphicFramePr>
          <p:cNvPr id="4" name="Table 9">
            <a:extLst>
              <a:ext uri="{FF2B5EF4-FFF2-40B4-BE49-F238E27FC236}">
                <a16:creationId xmlns:a16="http://schemas.microsoft.com/office/drawing/2014/main" id="{3719C961-C51F-4A49-8924-E818EA1C9997}"/>
              </a:ext>
            </a:extLst>
          </p:cNvPr>
          <p:cNvGraphicFramePr>
            <a:graphicFrameLocks noGrp="1"/>
          </p:cNvGraphicFramePr>
          <p:nvPr>
            <p:extLst>
              <p:ext uri="{D42A27DB-BD31-4B8C-83A1-F6EECF244321}">
                <p14:modId xmlns:p14="http://schemas.microsoft.com/office/powerpoint/2010/main" val="1189672890"/>
              </p:ext>
            </p:extLst>
          </p:nvPr>
        </p:nvGraphicFramePr>
        <p:xfrm>
          <a:off x="914400" y="1454428"/>
          <a:ext cx="10515600" cy="1845548"/>
        </p:xfrm>
        <a:graphic>
          <a:graphicData uri="http://schemas.openxmlformats.org/drawingml/2006/table">
            <a:tbl>
              <a:tblPr firstRow="1" bandRow="1">
                <a:effectLst/>
                <a:tableStyleId>{5C22544A-7EE6-4342-B048-85BDC9FD1C3A}</a:tableStyleId>
              </a:tblPr>
              <a:tblGrid>
                <a:gridCol w="1752600">
                  <a:extLst>
                    <a:ext uri="{9D8B030D-6E8A-4147-A177-3AD203B41FA5}">
                      <a16:colId xmlns:a16="http://schemas.microsoft.com/office/drawing/2014/main" val="1636914963"/>
                    </a:ext>
                  </a:extLst>
                </a:gridCol>
                <a:gridCol w="1752600">
                  <a:extLst>
                    <a:ext uri="{9D8B030D-6E8A-4147-A177-3AD203B41FA5}">
                      <a16:colId xmlns:a16="http://schemas.microsoft.com/office/drawing/2014/main" val="422420381"/>
                    </a:ext>
                  </a:extLst>
                </a:gridCol>
                <a:gridCol w="1752600">
                  <a:extLst>
                    <a:ext uri="{9D8B030D-6E8A-4147-A177-3AD203B41FA5}">
                      <a16:colId xmlns:a16="http://schemas.microsoft.com/office/drawing/2014/main" val="2309830448"/>
                    </a:ext>
                  </a:extLst>
                </a:gridCol>
                <a:gridCol w="1752600">
                  <a:extLst>
                    <a:ext uri="{9D8B030D-6E8A-4147-A177-3AD203B41FA5}">
                      <a16:colId xmlns:a16="http://schemas.microsoft.com/office/drawing/2014/main" val="3982650527"/>
                    </a:ext>
                  </a:extLst>
                </a:gridCol>
                <a:gridCol w="1752600">
                  <a:extLst>
                    <a:ext uri="{9D8B030D-6E8A-4147-A177-3AD203B41FA5}">
                      <a16:colId xmlns:a16="http://schemas.microsoft.com/office/drawing/2014/main" val="1229738666"/>
                    </a:ext>
                  </a:extLst>
                </a:gridCol>
                <a:gridCol w="1752600">
                  <a:extLst>
                    <a:ext uri="{9D8B030D-6E8A-4147-A177-3AD203B41FA5}">
                      <a16:colId xmlns:a16="http://schemas.microsoft.com/office/drawing/2014/main" val="165951354"/>
                    </a:ext>
                  </a:extLst>
                </a:gridCol>
              </a:tblGrid>
              <a:tr h="369947">
                <a:tc rowSpan="2">
                  <a:txBody>
                    <a:bodyPr/>
                    <a:lstStyle/>
                    <a:p>
                      <a:pPr algn="ctr"/>
                      <a:r>
                        <a:rPr lang="en-US" b="1" dirty="0" err="1">
                          <a:solidFill>
                            <a:schemeClr val="bg1"/>
                          </a:solidFill>
                          <a:latin typeface="Segoe UI Variable Display" pitchFamily="2" charset="0"/>
                        </a:rPr>
                        <a:t>Ciclo</a:t>
                      </a:r>
                      <a:endParaRPr lang="en-US" b="1" dirty="0">
                        <a:solidFill>
                          <a:schemeClr val="bg1"/>
                        </a:solidFill>
                        <a:latin typeface="Segoe UI Variable Display" pitchFamily="2" charset="0"/>
                      </a:endParaRPr>
                    </a:p>
                  </a:txBody>
                  <a:tcPr anchor="ctr">
                    <a:lnR w="38100" cap="flat" cmpd="sng" algn="ctr">
                      <a:solidFill>
                        <a:schemeClr val="bg1"/>
                      </a:solidFill>
                      <a:prstDash val="solid"/>
                      <a:round/>
                      <a:headEnd type="none" w="med" len="med"/>
                      <a:tailEnd type="none" w="med" len="med"/>
                    </a:lnR>
                    <a:solidFill>
                      <a:srgbClr val="0C479D"/>
                    </a:solidFill>
                  </a:tcPr>
                </a:tc>
                <a:tc gridSpan="2">
                  <a:txBody>
                    <a:bodyPr/>
                    <a:lstStyle/>
                    <a:p>
                      <a:pPr algn="ctr"/>
                      <a:r>
                        <a:rPr lang="en-US" dirty="0">
                          <a:latin typeface="Segoe UI Variable Display" pitchFamily="2" charset="0"/>
                        </a:rPr>
                        <a:t>Más bajo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hMerge="1">
                  <a:txBody>
                    <a:bodyPr/>
                    <a:lstStyle/>
                    <a:p>
                      <a:pPr algn="ctr"/>
                      <a:endParaRPr lang="en-US" dirty="0"/>
                    </a:p>
                  </a:txBody>
                  <a:tcPr anchor="ctr"/>
                </a:tc>
                <a:tc rowSpan="2">
                  <a:txBody>
                    <a:bodyPr/>
                    <a:lstStyle/>
                    <a:p>
                      <a:pPr algn="ctr"/>
                      <a:r>
                        <a:rPr lang="en-US" sz="1800" dirty="0" err="1"/>
                        <a:t>Moderado</a:t>
                      </a:r>
                      <a:endParaRPr lang="en-US" dirty="0">
                        <a:latin typeface="Segoe UI Variable Display" pitchFamily="2"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rowSpan="2">
                  <a:txBody>
                    <a:bodyPr/>
                    <a:lstStyle/>
                    <a:p>
                      <a:pPr algn="ctr"/>
                      <a:r>
                        <a:rPr lang="en-US" sz="1800" dirty="0"/>
                        <a:t>Por </a:t>
                      </a:r>
                      <a:r>
                        <a:rPr lang="en-US" sz="1800" dirty="0" err="1"/>
                        <a:t>encima</a:t>
                      </a:r>
                      <a:r>
                        <a:rPr lang="en-US" sz="1800" dirty="0"/>
                        <a:t> de </a:t>
                      </a:r>
                      <a:r>
                        <a:rPr lang="en-US" sz="1800" dirty="0" err="1"/>
                        <a:t>moderado</a:t>
                      </a:r>
                      <a:endParaRPr lang="en-US" sz="1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rowSpan="2">
                  <a:txBody>
                    <a:bodyPr/>
                    <a:lstStyle/>
                    <a:p>
                      <a:pPr algn="ctr"/>
                      <a:r>
                        <a:rPr lang="en-US" dirty="0">
                          <a:latin typeface="Segoe UI Variable Display" pitchFamily="2" charset="0"/>
                        </a:rPr>
                        <a:t>Total RHNA</a:t>
                      </a:r>
                    </a:p>
                  </a:txBody>
                  <a:tcPr anchor="ctr">
                    <a:lnL w="38100" cap="flat" cmpd="sng" algn="ctr">
                      <a:solidFill>
                        <a:schemeClr val="bg1"/>
                      </a:solidFill>
                      <a:prstDash val="solid"/>
                      <a:round/>
                      <a:headEnd type="none" w="med" len="med"/>
                      <a:tailEnd type="none" w="med" len="med"/>
                    </a:lnL>
                    <a:solidFill>
                      <a:srgbClr val="0C479D"/>
                    </a:solidFill>
                  </a:tcPr>
                </a:tc>
                <a:extLst>
                  <a:ext uri="{0D108BD9-81ED-4DB2-BD59-A6C34878D82A}">
                    <a16:rowId xmlns:a16="http://schemas.microsoft.com/office/drawing/2014/main" val="1211321385"/>
                  </a:ext>
                </a:extLst>
              </a:tr>
              <a:tr h="369947">
                <a:tc vMerge="1">
                  <a:txBody>
                    <a:bodyPr/>
                    <a:lstStyle/>
                    <a:p>
                      <a:pPr algn="ctr"/>
                      <a:r>
                        <a:rPr lang="en-US" b="1" dirty="0">
                          <a:solidFill>
                            <a:schemeClr val="bg1"/>
                          </a:solidFill>
                        </a:rPr>
                        <a:t>Cycle</a:t>
                      </a:r>
                    </a:p>
                  </a:txBody>
                  <a:tcPr anchor="ctr">
                    <a:solidFill>
                      <a:srgbClr val="4472C4"/>
                    </a:solidFill>
                  </a:tcPr>
                </a:tc>
                <a:tc>
                  <a:txBody>
                    <a:bodyPr/>
                    <a:lstStyle/>
                    <a:p>
                      <a:pPr algn="ctr"/>
                      <a:r>
                        <a:rPr lang="en-US" sz="1800" b="1" dirty="0">
                          <a:solidFill>
                            <a:schemeClr val="bg1"/>
                          </a:solidFill>
                        </a:rPr>
                        <a:t>Muy bajo</a:t>
                      </a:r>
                    </a:p>
                  </a:txBody>
                  <a:tcPr anchor="ctr">
                    <a:lnB w="38100" cap="flat" cmpd="sng" algn="ctr">
                      <a:solidFill>
                        <a:schemeClr val="bg1"/>
                      </a:solidFill>
                      <a:prstDash val="solid"/>
                      <a:round/>
                      <a:headEnd type="none" w="med" len="med"/>
                      <a:tailEnd type="none" w="med" len="med"/>
                    </a:lnB>
                    <a:solidFill>
                      <a:srgbClr val="29867B"/>
                    </a:solidFill>
                  </a:tcPr>
                </a:tc>
                <a:tc>
                  <a:txBody>
                    <a:bodyPr/>
                    <a:lstStyle/>
                    <a:p>
                      <a:pPr algn="ctr"/>
                      <a:r>
                        <a:rPr lang="en-US" b="1" dirty="0">
                          <a:solidFill>
                            <a:schemeClr val="bg1"/>
                          </a:solidFill>
                          <a:latin typeface="Segoe UI Variable Display" pitchFamily="2" charset="0"/>
                        </a:rPr>
                        <a:t>Bajo</a:t>
                      </a:r>
                    </a:p>
                  </a:txBody>
                  <a:tcPr anchor="ctr">
                    <a:lnB w="38100" cap="flat" cmpd="sng" algn="ctr">
                      <a:solidFill>
                        <a:schemeClr val="bg1"/>
                      </a:solidFill>
                      <a:prstDash val="solid"/>
                      <a:round/>
                      <a:headEnd type="none" w="med" len="med"/>
                      <a:tailEnd type="none" w="med" len="med"/>
                    </a:lnB>
                    <a:solidFill>
                      <a:srgbClr val="29867B"/>
                    </a:solidFill>
                  </a:tcPr>
                </a:tc>
                <a:tc vMerge="1">
                  <a:txBody>
                    <a:bodyPr/>
                    <a:lstStyle/>
                    <a:p>
                      <a:pPr algn="ctr"/>
                      <a:endParaRPr lang="en-US" dirty="0"/>
                    </a:p>
                  </a:txBody>
                  <a:tcPr anchor="ctr"/>
                </a:tc>
                <a:tc vMerge="1">
                  <a:txBody>
                    <a:bodyPr/>
                    <a:lstStyle/>
                    <a:p>
                      <a:pPr algn="ctr"/>
                      <a:endParaRPr lang="en-US" dirty="0"/>
                    </a:p>
                  </a:txBody>
                  <a:tcPr anchor="ctr"/>
                </a:tc>
                <a:tc vMerge="1">
                  <a:txBody>
                    <a:bodyPr/>
                    <a:lstStyle/>
                    <a:p>
                      <a:pPr algn="ctr"/>
                      <a:endParaRPr lang="en-US" dirty="0"/>
                    </a:p>
                  </a:txBody>
                  <a:tcPr anchor="ctr"/>
                </a:tc>
                <a:extLst>
                  <a:ext uri="{0D108BD9-81ED-4DB2-BD59-A6C34878D82A}">
                    <a16:rowId xmlns:a16="http://schemas.microsoft.com/office/drawing/2014/main" val="1036228759"/>
                  </a:ext>
                </a:extLst>
              </a:tr>
              <a:tr h="369947">
                <a:tc>
                  <a:txBody>
                    <a:bodyPr/>
                    <a:lstStyle/>
                    <a:p>
                      <a:pPr algn="ctr"/>
                      <a:r>
                        <a:rPr lang="en-US" dirty="0">
                          <a:latin typeface="Segoe UI Variable Display" pitchFamily="2" charset="0"/>
                        </a:rPr>
                        <a:t>5</a:t>
                      </a:r>
                      <a:r>
                        <a:rPr lang="en-US" baseline="30000" dirty="0">
                          <a:latin typeface="Segoe UI Variable Display" pitchFamily="2" charset="0"/>
                        </a:rPr>
                        <a:t>to</a:t>
                      </a:r>
                      <a:r>
                        <a:rPr lang="en-US" dirty="0">
                          <a:latin typeface="Segoe UI Variable Display" pitchFamily="2" charset="0"/>
                        </a:rPr>
                        <a:t> </a:t>
                      </a:r>
                      <a:r>
                        <a:rPr lang="en-US" dirty="0" err="1">
                          <a:latin typeface="Segoe UI Variable Display" pitchFamily="2" charset="0"/>
                        </a:rPr>
                        <a:t>Ciclo</a:t>
                      </a:r>
                      <a:endParaRPr lang="en-US" dirty="0">
                        <a:latin typeface="Segoe UI Variable Display" pitchFamily="2" charset="0"/>
                      </a:endParaRPr>
                    </a:p>
                  </a:txBody>
                  <a:tcPr anchor="ctr">
                    <a:solidFill>
                      <a:srgbClr val="D9DDEE"/>
                    </a:solidFill>
                  </a:tcPr>
                </a:tc>
                <a:tc>
                  <a:txBody>
                    <a:bodyPr/>
                    <a:lstStyle/>
                    <a:p>
                      <a:pPr algn="r"/>
                      <a:r>
                        <a:rPr lang="en-US" dirty="0">
                          <a:latin typeface="Segoe UI Variable Display" pitchFamily="2" charset="0"/>
                        </a:rPr>
                        <a:t>538</a:t>
                      </a:r>
                    </a:p>
                  </a:txBody>
                  <a:tcPr anchor="ctr">
                    <a:lnT w="38100" cap="flat" cmpd="sng" algn="ctr">
                      <a:solidFill>
                        <a:schemeClr val="bg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345</a:t>
                      </a:r>
                    </a:p>
                  </a:txBody>
                  <a:tcPr anchor="ctr">
                    <a:lnT w="38100" cap="flat" cmpd="sng" algn="ctr">
                      <a:solidFill>
                        <a:schemeClr val="bg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391</a:t>
                      </a:r>
                    </a:p>
                  </a:txBody>
                  <a:tcPr anchor="ctr">
                    <a:solidFill>
                      <a:srgbClr val="D9DDEE"/>
                    </a:solidFill>
                  </a:tcPr>
                </a:tc>
                <a:tc>
                  <a:txBody>
                    <a:bodyPr/>
                    <a:lstStyle/>
                    <a:p>
                      <a:pPr algn="r"/>
                      <a:r>
                        <a:rPr lang="en-US" dirty="0">
                          <a:latin typeface="Segoe UI Variable Display" pitchFamily="2" charset="0"/>
                        </a:rPr>
                        <a:t>967</a:t>
                      </a:r>
                    </a:p>
                  </a:txBody>
                  <a:tcPr anchor="ctr">
                    <a:solidFill>
                      <a:srgbClr val="D9DDEE"/>
                    </a:solidFill>
                  </a:tcPr>
                </a:tc>
                <a:tc>
                  <a:txBody>
                    <a:bodyPr/>
                    <a:lstStyle/>
                    <a:p>
                      <a:pPr algn="r"/>
                      <a:r>
                        <a:rPr lang="en-US" dirty="0">
                          <a:latin typeface="Segoe UI Variable Display" pitchFamily="2" charset="0"/>
                        </a:rPr>
                        <a:t>2,241</a:t>
                      </a:r>
                    </a:p>
                  </a:txBody>
                  <a:tcPr anchor="ctr">
                    <a:solidFill>
                      <a:srgbClr val="D9DDEE"/>
                    </a:solidFill>
                  </a:tcPr>
                </a:tc>
                <a:extLst>
                  <a:ext uri="{0D108BD9-81ED-4DB2-BD59-A6C34878D82A}">
                    <a16:rowId xmlns:a16="http://schemas.microsoft.com/office/drawing/2014/main" val="2212458936"/>
                  </a:ext>
                </a:extLst>
              </a:tr>
              <a:tr h="369947">
                <a:tc>
                  <a:txBody>
                    <a:bodyPr/>
                    <a:lstStyle/>
                    <a:p>
                      <a:pPr algn="ctr"/>
                      <a:r>
                        <a:rPr lang="en-US" dirty="0">
                          <a:latin typeface="Segoe UI Variable Display" pitchFamily="2" charset="0"/>
                        </a:rPr>
                        <a:t>6</a:t>
                      </a:r>
                      <a:r>
                        <a:rPr lang="en-US" baseline="30000" dirty="0">
                          <a:latin typeface="Segoe UI Variable Display" pitchFamily="2" charset="0"/>
                        </a:rPr>
                        <a:t>to</a:t>
                      </a:r>
                      <a:r>
                        <a:rPr lang="en-US" dirty="0">
                          <a:latin typeface="Segoe UI Variable Display" pitchFamily="2" charset="0"/>
                        </a:rPr>
                        <a:t> </a:t>
                      </a:r>
                      <a:r>
                        <a:rPr lang="en-US" dirty="0" err="1">
                          <a:latin typeface="Segoe UI Variable Display" pitchFamily="2" charset="0"/>
                        </a:rPr>
                        <a:t>Ciclo</a:t>
                      </a:r>
                      <a:endParaRPr lang="en-US" dirty="0">
                        <a:latin typeface="Segoe UI Variable Display" pitchFamily="2" charset="0"/>
                      </a:endParaRPr>
                    </a:p>
                  </a:txBody>
                  <a:tcPr anchor="ctr">
                    <a:lnB w="38100" cap="flat" cmpd="sng" algn="ctr">
                      <a:solidFill>
                        <a:schemeClr val="tx1"/>
                      </a:solidFill>
                      <a:prstDash val="solid"/>
                      <a:round/>
                      <a:headEnd type="none" w="med" len="med"/>
                      <a:tailEnd type="none" w="med" len="med"/>
                    </a:lnB>
                    <a:solidFill>
                      <a:srgbClr val="E5F7F5"/>
                    </a:solidFill>
                  </a:tcPr>
                </a:tc>
                <a:tc>
                  <a:txBody>
                    <a:bodyPr/>
                    <a:lstStyle/>
                    <a:p>
                      <a:pPr algn="r"/>
                      <a:r>
                        <a:rPr lang="en-US" dirty="0">
                          <a:latin typeface="Segoe UI Variable Display" pitchFamily="2" charset="0"/>
                        </a:rPr>
                        <a:t>574</a:t>
                      </a:r>
                    </a:p>
                  </a:txBody>
                  <a:tcPr anchor="ctr">
                    <a:lnB w="38100" cap="flat" cmpd="sng" algn="ctr">
                      <a:solidFill>
                        <a:schemeClr val="tx1"/>
                      </a:solidFill>
                      <a:prstDash val="solid"/>
                      <a:round/>
                      <a:headEnd type="none" w="med" len="med"/>
                      <a:tailEnd type="none" w="med" len="med"/>
                    </a:lnB>
                    <a:solidFill>
                      <a:srgbClr val="E5F7F5"/>
                    </a:solidFill>
                  </a:tcPr>
                </a:tc>
                <a:tc>
                  <a:txBody>
                    <a:bodyPr/>
                    <a:lstStyle/>
                    <a:p>
                      <a:pPr algn="r"/>
                      <a:r>
                        <a:rPr lang="en-US" dirty="0">
                          <a:latin typeface="Segoe UI Variable Display" pitchFamily="2" charset="0"/>
                        </a:rPr>
                        <a:t>398</a:t>
                      </a:r>
                    </a:p>
                  </a:txBody>
                  <a:tcPr anchor="ctr">
                    <a:lnB w="38100" cap="flat" cmpd="sng" algn="ctr">
                      <a:solidFill>
                        <a:schemeClr val="tx1"/>
                      </a:solidFill>
                      <a:prstDash val="solid"/>
                      <a:round/>
                      <a:headEnd type="none" w="med" len="med"/>
                      <a:tailEnd type="none" w="med" len="med"/>
                    </a:lnB>
                    <a:solidFill>
                      <a:srgbClr val="E5F7F5"/>
                    </a:solidFill>
                  </a:tcPr>
                </a:tc>
                <a:tc>
                  <a:txBody>
                    <a:bodyPr/>
                    <a:lstStyle/>
                    <a:p>
                      <a:pPr algn="r"/>
                      <a:r>
                        <a:rPr lang="en-US" dirty="0">
                          <a:latin typeface="Segoe UI Variable Display" pitchFamily="2" charset="0"/>
                        </a:rPr>
                        <a:t>458</a:t>
                      </a:r>
                    </a:p>
                  </a:txBody>
                  <a:tcPr anchor="ctr">
                    <a:lnB w="38100" cap="flat" cmpd="sng" algn="ctr">
                      <a:solidFill>
                        <a:schemeClr val="tx1"/>
                      </a:solidFill>
                      <a:prstDash val="solid"/>
                      <a:round/>
                      <a:headEnd type="none" w="med" len="med"/>
                      <a:tailEnd type="none" w="med" len="med"/>
                    </a:lnB>
                    <a:solidFill>
                      <a:srgbClr val="E5F7F5"/>
                    </a:solidFill>
                  </a:tcPr>
                </a:tc>
                <a:tc>
                  <a:txBody>
                    <a:bodyPr/>
                    <a:lstStyle/>
                    <a:p>
                      <a:pPr algn="r"/>
                      <a:r>
                        <a:rPr lang="en-US" dirty="0">
                          <a:latin typeface="Segoe UI Variable Display" pitchFamily="2" charset="0"/>
                        </a:rPr>
                        <a:t>1,045</a:t>
                      </a:r>
                    </a:p>
                  </a:txBody>
                  <a:tcPr anchor="ctr">
                    <a:lnB w="38100" cap="flat" cmpd="sng" algn="ctr">
                      <a:solidFill>
                        <a:schemeClr val="tx1"/>
                      </a:solidFill>
                      <a:prstDash val="solid"/>
                      <a:round/>
                      <a:headEnd type="none" w="med" len="med"/>
                      <a:tailEnd type="none" w="med" len="med"/>
                    </a:lnB>
                    <a:solidFill>
                      <a:srgbClr val="E5F7F5"/>
                    </a:solidFill>
                  </a:tcPr>
                </a:tc>
                <a:tc>
                  <a:txBody>
                    <a:bodyPr/>
                    <a:lstStyle/>
                    <a:p>
                      <a:pPr algn="r"/>
                      <a:r>
                        <a:rPr lang="en-US" dirty="0">
                          <a:latin typeface="Segoe UI Variable Display" pitchFamily="2" charset="0"/>
                        </a:rPr>
                        <a:t>2,475</a:t>
                      </a:r>
                    </a:p>
                  </a:txBody>
                  <a:tcPr anchor="ctr">
                    <a:lnB w="38100" cap="flat" cmpd="sng" algn="ctr">
                      <a:solidFill>
                        <a:schemeClr val="tx1"/>
                      </a:solidFill>
                      <a:prstDash val="solid"/>
                      <a:round/>
                      <a:headEnd type="none" w="med" len="med"/>
                      <a:tailEnd type="none" w="med" len="med"/>
                    </a:lnB>
                    <a:solidFill>
                      <a:srgbClr val="E5F7F5"/>
                    </a:solidFill>
                  </a:tcPr>
                </a:tc>
                <a:extLst>
                  <a:ext uri="{0D108BD9-81ED-4DB2-BD59-A6C34878D82A}">
                    <a16:rowId xmlns:a16="http://schemas.microsoft.com/office/drawing/2014/main" val="2736022128"/>
                  </a:ext>
                </a:extLst>
              </a:tr>
              <a:tr h="364880">
                <a:tc>
                  <a:txBody>
                    <a:bodyPr/>
                    <a:lstStyle/>
                    <a:p>
                      <a:pPr algn="ctr"/>
                      <a:r>
                        <a:rPr lang="en-US" dirty="0">
                          <a:latin typeface="Segoe UI Variable Display" pitchFamily="2" charset="0"/>
                        </a:rPr>
                        <a:t>Change</a:t>
                      </a:r>
                    </a:p>
                  </a:txBody>
                  <a:tcPr anchor="ctr">
                    <a:lnT w="38100" cap="flat" cmpd="sng" algn="ctr">
                      <a:solidFill>
                        <a:schemeClr val="tx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+36</a:t>
                      </a:r>
                    </a:p>
                  </a:txBody>
                  <a:tcPr anchor="ctr">
                    <a:lnT w="38100" cap="flat" cmpd="sng" algn="ctr">
                      <a:solidFill>
                        <a:schemeClr val="tx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+53</a:t>
                      </a:r>
                    </a:p>
                  </a:txBody>
                  <a:tcPr anchor="ctr">
                    <a:lnT w="38100" cap="flat" cmpd="sng" algn="ctr">
                      <a:solidFill>
                        <a:schemeClr val="tx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+67</a:t>
                      </a:r>
                    </a:p>
                  </a:txBody>
                  <a:tcPr anchor="ctr">
                    <a:lnT w="38100" cap="flat" cmpd="sng" algn="ctr">
                      <a:solidFill>
                        <a:schemeClr val="tx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+78</a:t>
                      </a:r>
                    </a:p>
                  </a:txBody>
                  <a:tcPr anchor="ctr">
                    <a:lnT w="38100" cap="flat" cmpd="sng" algn="ctr">
                      <a:solidFill>
                        <a:schemeClr val="tx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+234</a:t>
                      </a:r>
                    </a:p>
                  </a:txBody>
                  <a:tcPr anchor="ctr">
                    <a:lnT w="38100" cap="flat" cmpd="sng" algn="ctr">
                      <a:solidFill>
                        <a:schemeClr val="tx1"/>
                      </a:solidFill>
                      <a:prstDash val="solid"/>
                      <a:round/>
                      <a:headEnd type="none" w="med" len="med"/>
                      <a:tailEnd type="none" w="med" len="med"/>
                    </a:lnT>
                    <a:solidFill>
                      <a:srgbClr val="D9DDEE"/>
                    </a:solidFill>
                  </a:tcPr>
                </a:tc>
                <a:extLst>
                  <a:ext uri="{0D108BD9-81ED-4DB2-BD59-A6C34878D82A}">
                    <a16:rowId xmlns:a16="http://schemas.microsoft.com/office/drawing/2014/main" val="691085711"/>
                  </a:ext>
                </a:extLst>
              </a:tr>
            </a:tbl>
          </a:graphicData>
        </a:graphic>
      </p:graphicFrame>
      <p:graphicFrame>
        <p:nvGraphicFramePr>
          <p:cNvPr id="6" name="Table 9">
            <a:extLst>
              <a:ext uri="{FF2B5EF4-FFF2-40B4-BE49-F238E27FC236}">
                <a16:creationId xmlns:a16="http://schemas.microsoft.com/office/drawing/2014/main" id="{4EE5E691-44C5-40A1-AF83-13C42842EE46}"/>
              </a:ext>
            </a:extLst>
          </p:cNvPr>
          <p:cNvGraphicFramePr>
            <a:graphicFrameLocks noGrp="1"/>
          </p:cNvGraphicFramePr>
          <p:nvPr>
            <p:extLst>
              <p:ext uri="{D42A27DB-BD31-4B8C-83A1-F6EECF244321}">
                <p14:modId xmlns:p14="http://schemas.microsoft.com/office/powerpoint/2010/main" val="718221264"/>
              </p:ext>
            </p:extLst>
          </p:nvPr>
        </p:nvGraphicFramePr>
        <p:xfrm>
          <a:off x="910285" y="3674436"/>
          <a:ext cx="8843315" cy="1497918"/>
        </p:xfrm>
        <a:graphic>
          <a:graphicData uri="http://schemas.openxmlformats.org/drawingml/2006/table">
            <a:tbl>
              <a:tblPr firstRow="1" bandRow="1">
                <a:effectLst/>
                <a:tableStyleId>{5C22544A-7EE6-4342-B048-85BDC9FD1C3A}</a:tableStyleId>
              </a:tblPr>
              <a:tblGrid>
                <a:gridCol w="1768663">
                  <a:extLst>
                    <a:ext uri="{9D8B030D-6E8A-4147-A177-3AD203B41FA5}">
                      <a16:colId xmlns:a16="http://schemas.microsoft.com/office/drawing/2014/main" val="1636914963"/>
                    </a:ext>
                  </a:extLst>
                </a:gridCol>
                <a:gridCol w="1768663">
                  <a:extLst>
                    <a:ext uri="{9D8B030D-6E8A-4147-A177-3AD203B41FA5}">
                      <a16:colId xmlns:a16="http://schemas.microsoft.com/office/drawing/2014/main" val="422420381"/>
                    </a:ext>
                  </a:extLst>
                </a:gridCol>
                <a:gridCol w="1768663">
                  <a:extLst>
                    <a:ext uri="{9D8B030D-6E8A-4147-A177-3AD203B41FA5}">
                      <a16:colId xmlns:a16="http://schemas.microsoft.com/office/drawing/2014/main" val="2309830448"/>
                    </a:ext>
                  </a:extLst>
                </a:gridCol>
                <a:gridCol w="1768663">
                  <a:extLst>
                    <a:ext uri="{9D8B030D-6E8A-4147-A177-3AD203B41FA5}">
                      <a16:colId xmlns:a16="http://schemas.microsoft.com/office/drawing/2014/main" val="3982650527"/>
                    </a:ext>
                  </a:extLst>
                </a:gridCol>
                <a:gridCol w="1768663">
                  <a:extLst>
                    <a:ext uri="{9D8B030D-6E8A-4147-A177-3AD203B41FA5}">
                      <a16:colId xmlns:a16="http://schemas.microsoft.com/office/drawing/2014/main" val="1229738666"/>
                    </a:ext>
                  </a:extLst>
                </a:gridCol>
              </a:tblGrid>
              <a:tr h="370840">
                <a:tc rowSpan="2">
                  <a:txBody>
                    <a:bodyPr/>
                    <a:lstStyle/>
                    <a:p>
                      <a:pPr algn="ctr"/>
                      <a:r>
                        <a:rPr lang="en-US" b="1" dirty="0" err="1">
                          <a:solidFill>
                            <a:schemeClr val="bg1"/>
                          </a:solidFill>
                          <a:latin typeface="Segoe UI Variable Display" pitchFamily="2" charset="0"/>
                        </a:rPr>
                        <a:t>Ciclo</a:t>
                      </a:r>
                      <a:endParaRPr lang="en-US" b="1" dirty="0">
                        <a:solidFill>
                          <a:schemeClr val="bg1"/>
                        </a:solidFill>
                        <a:latin typeface="Segoe UI Variable Display" pitchFamily="2" charset="0"/>
                      </a:endParaRPr>
                    </a:p>
                  </a:txBody>
                  <a:tcPr anchor="ctr">
                    <a:lnR w="38100" cap="flat" cmpd="sng" algn="ctr">
                      <a:solidFill>
                        <a:schemeClr val="bg1"/>
                      </a:solidFill>
                      <a:prstDash val="solid"/>
                      <a:round/>
                      <a:headEnd type="none" w="med" len="med"/>
                      <a:tailEnd type="none" w="med" len="med"/>
                    </a:lnR>
                    <a:solidFill>
                      <a:srgbClr val="0C479D"/>
                    </a:solidFill>
                  </a:tcPr>
                </a:tc>
                <a:tc gridSpan="2">
                  <a:txBody>
                    <a:bodyPr/>
                    <a:lstStyle/>
                    <a:p>
                      <a:pPr algn="ctr"/>
                      <a:r>
                        <a:rPr lang="en-US" dirty="0">
                          <a:latin typeface="Segoe UI Variable Display" pitchFamily="2" charset="0"/>
                        </a:rPr>
                        <a:t>Más bajo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hMerge="1">
                  <a:txBody>
                    <a:bodyPr/>
                    <a:lstStyle/>
                    <a:p>
                      <a:pPr algn="ctr"/>
                      <a:endParaRPr lang="en-US" dirty="0"/>
                    </a:p>
                  </a:txBody>
                  <a:tcPr anchor="ctr"/>
                </a:tc>
                <a:tc rowSpan="2">
                  <a:txBody>
                    <a:bodyPr/>
                    <a:lstStyle/>
                    <a:p>
                      <a:pPr algn="ctr"/>
                      <a:r>
                        <a:rPr lang="en-US" sz="1800" dirty="0" err="1"/>
                        <a:t>Moderado</a:t>
                      </a:r>
                      <a:endParaRPr lang="en-US" dirty="0">
                        <a:latin typeface="Segoe UI Variable Display" pitchFamily="2"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rowSpan="2">
                  <a:txBody>
                    <a:bodyPr/>
                    <a:lstStyle/>
                    <a:p>
                      <a:pPr algn="ctr"/>
                      <a:r>
                        <a:rPr lang="en-US" sz="1800" dirty="0"/>
                        <a:t>Por </a:t>
                      </a:r>
                      <a:r>
                        <a:rPr lang="en-US" sz="1800" dirty="0" err="1"/>
                        <a:t>encima</a:t>
                      </a:r>
                      <a:r>
                        <a:rPr lang="en-US" sz="1800" dirty="0"/>
                        <a:t> de </a:t>
                      </a:r>
                      <a:r>
                        <a:rPr lang="en-US" sz="1800" dirty="0" err="1"/>
                        <a:t>moderado</a:t>
                      </a:r>
                      <a:endParaRPr lang="en-US" sz="1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extLst>
                  <a:ext uri="{0D108BD9-81ED-4DB2-BD59-A6C34878D82A}">
                    <a16:rowId xmlns:a16="http://schemas.microsoft.com/office/drawing/2014/main" val="1211321385"/>
                  </a:ext>
                </a:extLst>
              </a:tr>
              <a:tr h="370840">
                <a:tc vMerge="1">
                  <a:txBody>
                    <a:bodyPr/>
                    <a:lstStyle/>
                    <a:p>
                      <a:pPr algn="ctr"/>
                      <a:r>
                        <a:rPr lang="en-US" b="1" dirty="0">
                          <a:solidFill>
                            <a:schemeClr val="bg1"/>
                          </a:solidFill>
                        </a:rPr>
                        <a:t>Cycle</a:t>
                      </a:r>
                    </a:p>
                  </a:txBody>
                  <a:tcPr anchor="ctr">
                    <a:solidFill>
                      <a:srgbClr val="4472C4"/>
                    </a:solidFill>
                  </a:tcPr>
                </a:tc>
                <a:tc>
                  <a:txBody>
                    <a:bodyPr/>
                    <a:lstStyle/>
                    <a:p>
                      <a:pPr algn="ctr"/>
                      <a:r>
                        <a:rPr lang="en-US" sz="1800" b="1" dirty="0">
                          <a:solidFill>
                            <a:schemeClr val="bg1"/>
                          </a:solidFill>
                        </a:rPr>
                        <a:t>Muy bajo</a:t>
                      </a:r>
                    </a:p>
                  </a:txBody>
                  <a:tcPr anchor="ctr">
                    <a:lnB w="38100" cap="flat" cmpd="sng" algn="ctr">
                      <a:solidFill>
                        <a:schemeClr val="bg1"/>
                      </a:solidFill>
                      <a:prstDash val="solid"/>
                      <a:round/>
                      <a:headEnd type="none" w="med" len="med"/>
                      <a:tailEnd type="none" w="med" len="med"/>
                    </a:lnB>
                    <a:solidFill>
                      <a:srgbClr val="29867B"/>
                    </a:solidFill>
                  </a:tcPr>
                </a:tc>
                <a:tc>
                  <a:txBody>
                    <a:bodyPr/>
                    <a:lstStyle/>
                    <a:p>
                      <a:pPr algn="ctr"/>
                      <a:r>
                        <a:rPr lang="en-US" b="1" dirty="0">
                          <a:solidFill>
                            <a:schemeClr val="bg1"/>
                          </a:solidFill>
                          <a:latin typeface="Segoe UI Variable Display" pitchFamily="2" charset="0"/>
                        </a:rPr>
                        <a:t>Bajo</a:t>
                      </a:r>
                    </a:p>
                  </a:txBody>
                  <a:tcPr anchor="ctr">
                    <a:lnB w="38100" cap="flat" cmpd="sng" algn="ctr">
                      <a:solidFill>
                        <a:schemeClr val="bg1"/>
                      </a:solidFill>
                      <a:prstDash val="solid"/>
                      <a:round/>
                      <a:headEnd type="none" w="med" len="med"/>
                      <a:tailEnd type="none" w="med" len="med"/>
                    </a:lnB>
                    <a:solidFill>
                      <a:srgbClr val="29867B"/>
                    </a:solidFill>
                  </a:tcPr>
                </a:tc>
                <a:tc vMerge="1">
                  <a:txBody>
                    <a:bodyPr/>
                    <a:lstStyle/>
                    <a:p>
                      <a:pPr algn="ctr"/>
                      <a:endParaRPr lang="en-US" dirty="0"/>
                    </a:p>
                  </a:txBody>
                  <a:tcPr anchor="ctr"/>
                </a:tc>
                <a:tc vMerge="1">
                  <a:txBody>
                    <a:bodyPr/>
                    <a:lstStyle/>
                    <a:p>
                      <a:pPr algn="ctr"/>
                      <a:endParaRPr lang="en-US" dirty="0"/>
                    </a:p>
                  </a:txBody>
                  <a:tcPr anchor="ctr"/>
                </a:tc>
                <a:extLst>
                  <a:ext uri="{0D108BD9-81ED-4DB2-BD59-A6C34878D82A}">
                    <a16:rowId xmlns:a16="http://schemas.microsoft.com/office/drawing/2014/main" val="1036228759"/>
                  </a:ext>
                </a:extLst>
              </a:tr>
              <a:tr h="370840">
                <a:tc>
                  <a:txBody>
                    <a:bodyPr/>
                    <a:lstStyle/>
                    <a:p>
                      <a:pPr algn="ctr"/>
                      <a:r>
                        <a:rPr lang="en-US" dirty="0">
                          <a:latin typeface="Segoe UI Variable Display" pitchFamily="2" charset="0"/>
                        </a:rPr>
                        <a:t>5</a:t>
                      </a:r>
                      <a:r>
                        <a:rPr lang="en-US" baseline="30000" dirty="0">
                          <a:latin typeface="Segoe UI Variable Display" pitchFamily="2" charset="0"/>
                        </a:rPr>
                        <a:t>th</a:t>
                      </a:r>
                      <a:r>
                        <a:rPr lang="en-US" dirty="0">
                          <a:latin typeface="Segoe UI Variable Display" pitchFamily="2" charset="0"/>
                        </a:rPr>
                        <a:t> </a:t>
                      </a:r>
                      <a:r>
                        <a:rPr lang="en-US" dirty="0" err="1">
                          <a:latin typeface="Segoe UI Variable Display" pitchFamily="2" charset="0"/>
                        </a:rPr>
                        <a:t>Ciclo</a:t>
                      </a:r>
                      <a:endParaRPr lang="en-US" dirty="0">
                        <a:latin typeface="Segoe UI Variable Display" pitchFamily="2" charset="0"/>
                      </a:endParaRPr>
                    </a:p>
                  </a:txBody>
                  <a:tcPr anchor="ctr">
                    <a:solidFill>
                      <a:srgbClr val="D9DDEE"/>
                    </a:solidFill>
                  </a:tcPr>
                </a:tc>
                <a:tc>
                  <a:txBody>
                    <a:bodyPr/>
                    <a:lstStyle/>
                    <a:p>
                      <a:pPr algn="r"/>
                      <a:r>
                        <a:rPr lang="en-US" dirty="0">
                          <a:latin typeface="Segoe UI Variable Display" pitchFamily="2" charset="0"/>
                        </a:rPr>
                        <a:t>24.0%</a:t>
                      </a:r>
                    </a:p>
                  </a:txBody>
                  <a:tcPr marR="274320" anchor="ctr">
                    <a:lnT w="38100" cap="flat" cmpd="sng" algn="ctr">
                      <a:solidFill>
                        <a:schemeClr val="bg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15.4%</a:t>
                      </a:r>
                    </a:p>
                  </a:txBody>
                  <a:tcPr marR="274320" anchor="ctr">
                    <a:lnT w="38100" cap="flat" cmpd="sng" algn="ctr">
                      <a:solidFill>
                        <a:schemeClr val="bg1"/>
                      </a:solidFill>
                      <a:prstDash val="solid"/>
                      <a:round/>
                      <a:headEnd type="none" w="med" len="med"/>
                      <a:tailEnd type="none" w="med" len="med"/>
                    </a:lnT>
                    <a:solidFill>
                      <a:srgbClr val="D9DDEE"/>
                    </a:solidFill>
                  </a:tcPr>
                </a:tc>
                <a:tc>
                  <a:txBody>
                    <a:bodyPr/>
                    <a:lstStyle/>
                    <a:p>
                      <a:pPr algn="r"/>
                      <a:r>
                        <a:rPr lang="en-US" dirty="0">
                          <a:latin typeface="Segoe UI Variable Display" pitchFamily="2" charset="0"/>
                        </a:rPr>
                        <a:t>17.4%</a:t>
                      </a:r>
                    </a:p>
                  </a:txBody>
                  <a:tcPr marR="274320" anchor="ctr">
                    <a:solidFill>
                      <a:srgbClr val="D9DDEE"/>
                    </a:solidFill>
                  </a:tcPr>
                </a:tc>
                <a:tc>
                  <a:txBody>
                    <a:bodyPr/>
                    <a:lstStyle/>
                    <a:p>
                      <a:pPr algn="r"/>
                      <a:r>
                        <a:rPr lang="en-US" dirty="0">
                          <a:latin typeface="Segoe UI Variable Display" pitchFamily="2" charset="0"/>
                        </a:rPr>
                        <a:t>43.2%</a:t>
                      </a:r>
                    </a:p>
                  </a:txBody>
                  <a:tcPr marR="274320" anchor="ctr">
                    <a:solidFill>
                      <a:srgbClr val="D9DDEE"/>
                    </a:solidFill>
                  </a:tcPr>
                </a:tc>
                <a:extLst>
                  <a:ext uri="{0D108BD9-81ED-4DB2-BD59-A6C34878D82A}">
                    <a16:rowId xmlns:a16="http://schemas.microsoft.com/office/drawing/2014/main" val="2212458936"/>
                  </a:ext>
                </a:extLst>
              </a:tr>
              <a:tr h="370840">
                <a:tc>
                  <a:txBody>
                    <a:bodyPr/>
                    <a:lstStyle/>
                    <a:p>
                      <a:pPr algn="ctr"/>
                      <a:r>
                        <a:rPr lang="en-US" dirty="0">
                          <a:latin typeface="Segoe UI Variable Display" pitchFamily="2" charset="0"/>
                        </a:rPr>
                        <a:t>6</a:t>
                      </a:r>
                      <a:r>
                        <a:rPr lang="en-US" baseline="30000" dirty="0">
                          <a:latin typeface="Segoe UI Variable Display" pitchFamily="2" charset="0"/>
                        </a:rPr>
                        <a:t>th</a:t>
                      </a:r>
                      <a:r>
                        <a:rPr lang="en-US" dirty="0">
                          <a:latin typeface="Segoe UI Variable Display" pitchFamily="2" charset="0"/>
                        </a:rPr>
                        <a:t> </a:t>
                      </a:r>
                      <a:r>
                        <a:rPr lang="en-US" dirty="0" err="1">
                          <a:latin typeface="Segoe UI Variable Display" pitchFamily="2" charset="0"/>
                        </a:rPr>
                        <a:t>Ciclo</a:t>
                      </a:r>
                      <a:endParaRPr lang="en-US" dirty="0">
                        <a:latin typeface="Segoe UI Variable Display" pitchFamily="2" charset="0"/>
                      </a:endParaRPr>
                    </a:p>
                  </a:txBody>
                  <a:tcPr anchor="ctr">
                    <a:solidFill>
                      <a:srgbClr val="E5F7F5"/>
                    </a:solidFill>
                  </a:tcPr>
                </a:tc>
                <a:tc>
                  <a:txBody>
                    <a:bodyPr/>
                    <a:lstStyle/>
                    <a:p>
                      <a:pPr algn="r"/>
                      <a:r>
                        <a:rPr lang="en-US" sz="1900" dirty="0">
                          <a:latin typeface="Segoe UI Variable Display" pitchFamily="2" charset="0"/>
                        </a:rPr>
                        <a:t>23.2%</a:t>
                      </a:r>
                    </a:p>
                  </a:txBody>
                  <a:tcPr marL="95839" marR="274320" marT="47919" marB="47919" anchor="ctr">
                    <a:solidFill>
                      <a:srgbClr val="E5F7F5"/>
                    </a:solidFill>
                  </a:tcPr>
                </a:tc>
                <a:tc>
                  <a:txBody>
                    <a:bodyPr/>
                    <a:lstStyle/>
                    <a:p>
                      <a:pPr algn="r"/>
                      <a:r>
                        <a:rPr lang="en-US" sz="1900" dirty="0">
                          <a:latin typeface="Segoe UI Variable Display" pitchFamily="2" charset="0"/>
                        </a:rPr>
                        <a:t>16.1%</a:t>
                      </a:r>
                    </a:p>
                  </a:txBody>
                  <a:tcPr marL="95839" marR="274320" marT="47919" marB="47919" anchor="ctr">
                    <a:solidFill>
                      <a:srgbClr val="E5F7F5"/>
                    </a:solidFill>
                  </a:tcPr>
                </a:tc>
                <a:tc>
                  <a:txBody>
                    <a:bodyPr/>
                    <a:lstStyle/>
                    <a:p>
                      <a:pPr algn="r"/>
                      <a:r>
                        <a:rPr lang="en-US" sz="1900" dirty="0">
                          <a:latin typeface="Segoe UI Variable Display" pitchFamily="2" charset="0"/>
                        </a:rPr>
                        <a:t>18.5%</a:t>
                      </a:r>
                    </a:p>
                  </a:txBody>
                  <a:tcPr marL="95839" marR="274320" marT="47919" marB="47919" anchor="ctr">
                    <a:solidFill>
                      <a:srgbClr val="E5F7F5"/>
                    </a:solidFill>
                  </a:tcPr>
                </a:tc>
                <a:tc>
                  <a:txBody>
                    <a:bodyPr/>
                    <a:lstStyle/>
                    <a:p>
                      <a:pPr algn="r"/>
                      <a:r>
                        <a:rPr lang="en-US" sz="1900" dirty="0">
                          <a:latin typeface="Segoe UI Variable Display" pitchFamily="2" charset="0"/>
                        </a:rPr>
                        <a:t>42.2%</a:t>
                      </a:r>
                    </a:p>
                  </a:txBody>
                  <a:tcPr marL="95839" marR="274320" marT="47919" marB="47919" anchor="ctr">
                    <a:solidFill>
                      <a:srgbClr val="E5F7F5"/>
                    </a:solidFill>
                  </a:tcPr>
                </a:tc>
                <a:extLst>
                  <a:ext uri="{0D108BD9-81ED-4DB2-BD59-A6C34878D82A}">
                    <a16:rowId xmlns:a16="http://schemas.microsoft.com/office/drawing/2014/main" val="2736022128"/>
                  </a:ext>
                </a:extLst>
              </a:tr>
            </a:tbl>
          </a:graphicData>
        </a:graphic>
      </p:graphicFrame>
      <p:sp>
        <p:nvSpPr>
          <p:cNvPr id="9" name="Content Placeholder 2">
            <a:extLst>
              <a:ext uri="{FF2B5EF4-FFF2-40B4-BE49-F238E27FC236}">
                <a16:creationId xmlns:a16="http://schemas.microsoft.com/office/drawing/2014/main" id="{BF630A9B-1C39-40B6-946A-CE1AF7730DD0}"/>
              </a:ext>
            </a:extLst>
          </p:cNvPr>
          <p:cNvSpPr txBox="1">
            <a:spLocks/>
          </p:cNvSpPr>
          <p:nvPr/>
        </p:nvSpPr>
        <p:spPr>
          <a:xfrm>
            <a:off x="381000" y="3765544"/>
            <a:ext cx="3928844" cy="2698447"/>
          </a:xfrm>
          <a:prstGeom prst="rect">
            <a:avLst/>
          </a:prstGeom>
        </p:spPr>
        <p:txBody>
          <a:bodyPr>
            <a:normAutofit/>
          </a:bodyPr>
          <a:lstStyle>
            <a:lvl1pPr marL="282575" indent="-282575"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sp>
        <p:nvSpPr>
          <p:cNvPr id="11" name="TextBox 10">
            <a:extLst>
              <a:ext uri="{FF2B5EF4-FFF2-40B4-BE49-F238E27FC236}">
                <a16:creationId xmlns:a16="http://schemas.microsoft.com/office/drawing/2014/main" id="{73F1C5F6-76F2-D4F2-ED34-D26A8EE88AF9}"/>
              </a:ext>
            </a:extLst>
          </p:cNvPr>
          <p:cNvSpPr txBox="1"/>
          <p:nvPr/>
        </p:nvSpPr>
        <p:spPr>
          <a:xfrm>
            <a:off x="910285" y="5408314"/>
            <a:ext cx="8610600" cy="646331"/>
          </a:xfrm>
          <a:prstGeom prst="rect">
            <a:avLst/>
          </a:prstGeom>
          <a:noFill/>
        </p:spPr>
        <p:txBody>
          <a:bodyPr wrap="square" rtlCol="0">
            <a:spAutoFit/>
          </a:bodyPr>
          <a:lstStyle/>
          <a:p>
            <a:r>
              <a:rPr lang="en-US" sz="1200" i="1" dirty="0"/>
              <a:t>Source: The Board of Supervisors of the County of Stanislaus Board Action Summary, Resolution No. 2020-0169, Board Agenda Item 6.D.1 (April 21, 2020), StanCOG Proposed RHNA Methodology Framework, Option 1B RHNA, Figure 17; 2020 American Community Survey, and Mintier Harnish, 2022.</a:t>
            </a:r>
          </a:p>
        </p:txBody>
      </p:sp>
      <p:pic>
        <p:nvPicPr>
          <p:cNvPr id="8" name="Audio 7">
            <a:hlinkClick r:id="" action="ppaction://media"/>
            <a:extLst>
              <a:ext uri="{FF2B5EF4-FFF2-40B4-BE49-F238E27FC236}">
                <a16:creationId xmlns:a16="http://schemas.microsoft.com/office/drawing/2014/main" id="{F9FD73FE-A109-E166-5BFF-05D1F566F0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1565298"/>
      </p:ext>
    </p:extLst>
  </p:cSld>
  <p:clrMapOvr>
    <a:masterClrMapping/>
  </p:clrMapOvr>
  <mc:AlternateContent xmlns:mc="http://schemas.openxmlformats.org/markup-compatibility/2006" xmlns:p14="http://schemas.microsoft.com/office/powerpoint/2010/main">
    <mc:Choice Requires="p14">
      <p:transition spd="med" p14:dur="700" advTm="77049">
        <p:fade/>
      </p:transition>
    </mc:Choice>
    <mc:Fallback xmlns="">
      <p:transition spd="med" advTm="77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33729217"/>
              </p:ext>
            </p:extLst>
          </p:nvPr>
        </p:nvGraphicFramePr>
        <p:xfrm>
          <a:off x="1828801" y="2057400"/>
          <a:ext cx="8458199" cy="4097168"/>
        </p:xfrm>
        <a:graphic>
          <a:graphicData uri="http://schemas.openxmlformats.org/drawingml/2006/table">
            <a:tbl>
              <a:tblPr>
                <a:effectLst/>
                <a:tableStyleId>{3C2FFA5D-87B4-456A-9821-1D502468CF0F}</a:tableStyleId>
              </a:tblPr>
              <a:tblGrid>
                <a:gridCol w="2514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69373">
                  <a:extLst>
                    <a:ext uri="{9D8B030D-6E8A-4147-A177-3AD203B41FA5}">
                      <a16:colId xmlns:a16="http://schemas.microsoft.com/office/drawing/2014/main" val="20002"/>
                    </a:ext>
                  </a:extLst>
                </a:gridCol>
                <a:gridCol w="1845426">
                  <a:extLst>
                    <a:ext uri="{9D8B030D-6E8A-4147-A177-3AD203B41FA5}">
                      <a16:colId xmlns:a16="http://schemas.microsoft.com/office/drawing/2014/main" val="20003"/>
                    </a:ext>
                  </a:extLst>
                </a:gridCol>
              </a:tblGrid>
              <a:tr h="7619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err="1">
                          <a:solidFill>
                            <a:schemeClr val="bg1"/>
                          </a:solidFill>
                          <a:latin typeface="+mn-lt"/>
                          <a:ea typeface="+mn-ea"/>
                          <a:cs typeface="+mn-cs"/>
                        </a:rPr>
                        <a:t>Categoría</a:t>
                      </a:r>
                      <a:r>
                        <a:rPr lang="en-US" sz="1800" b="1" kern="1200" dirty="0">
                          <a:solidFill>
                            <a:schemeClr val="bg1"/>
                          </a:solidFill>
                          <a:latin typeface="+mn-lt"/>
                          <a:ea typeface="+mn-ea"/>
                          <a:cs typeface="+mn-cs"/>
                        </a:rPr>
                        <a:t> de </a:t>
                      </a:r>
                      <a:r>
                        <a:rPr lang="en-US" sz="1800" b="1" kern="1200" dirty="0" err="1">
                          <a:solidFill>
                            <a:schemeClr val="bg1"/>
                          </a:solidFill>
                          <a:latin typeface="+mn-lt"/>
                          <a:ea typeface="+mn-ea"/>
                          <a:cs typeface="+mn-cs"/>
                        </a:rPr>
                        <a:t>ingresos</a:t>
                      </a:r>
                      <a:endParaRPr lang="en-US" sz="1800" b="1" kern="1200" noProof="0" dirty="0">
                        <a:solidFill>
                          <a:schemeClr val="bg1"/>
                        </a:solidFill>
                        <a:latin typeface="+mn-lt"/>
                        <a:ea typeface="+mn-ea"/>
                        <a:cs typeface="+mn-cs"/>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479D"/>
                    </a:solidFill>
                  </a:tcPr>
                </a:tc>
                <a:tc>
                  <a:txBody>
                    <a:bodyPr/>
                    <a:lstStyle/>
                    <a:p>
                      <a:pPr marL="0" marR="0" algn="ctr">
                        <a:spcBef>
                          <a:spcPts val="0"/>
                        </a:spcBef>
                        <a:spcAft>
                          <a:spcPts val="0"/>
                        </a:spcAft>
                      </a:pPr>
                      <a:r>
                        <a:rPr lang="en-US" sz="1800" b="1" dirty="0">
                          <a:solidFill>
                            <a:schemeClr val="bg1"/>
                          </a:solidFill>
                        </a:rPr>
                        <a:t>RHNA (</a:t>
                      </a:r>
                      <a:r>
                        <a:rPr lang="en-US" sz="1800" b="1" dirty="0" err="1">
                          <a:solidFill>
                            <a:schemeClr val="bg1"/>
                          </a:solidFill>
                        </a:rPr>
                        <a:t>Unidades</a:t>
                      </a:r>
                      <a:r>
                        <a:rPr lang="en-US" sz="1800" b="1" dirty="0">
                          <a:solidFill>
                            <a:schemeClr val="bg1"/>
                          </a:solidFill>
                        </a:rPr>
                        <a:t> de Vivienda)</a:t>
                      </a:r>
                      <a:endParaRPr lang="en-US" sz="1800" b="1" kern="1200" dirty="0">
                        <a:solidFill>
                          <a:schemeClr val="bg1"/>
                        </a:solidFill>
                        <a:latin typeface="+mn-lt"/>
                        <a:ea typeface="+mn-ea"/>
                        <a:cs typeface="+mn-cs"/>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479D"/>
                    </a:solidFill>
                  </a:tcPr>
                </a:tc>
                <a:tc>
                  <a:txBody>
                    <a:bodyPr/>
                    <a:lstStyle/>
                    <a:p>
                      <a:pPr marL="0" marR="0" algn="ctr">
                        <a:spcBef>
                          <a:spcPts val="0"/>
                        </a:spcBef>
                        <a:spcAft>
                          <a:spcPts val="0"/>
                        </a:spcAft>
                      </a:pPr>
                      <a:r>
                        <a:rPr lang="en-US" sz="1800" b="1" kern="1200" dirty="0" err="1">
                          <a:solidFill>
                            <a:schemeClr val="bg1"/>
                          </a:solidFill>
                          <a:latin typeface="+mn-lt"/>
                          <a:ea typeface="+mn-ea"/>
                          <a:cs typeface="+mn-cs"/>
                        </a:rPr>
                        <a:t>Ingresos</a:t>
                      </a:r>
                      <a:r>
                        <a:rPr lang="en-US" sz="1800" b="1" kern="1200" dirty="0">
                          <a:solidFill>
                            <a:schemeClr val="bg1"/>
                          </a:solidFill>
                          <a:latin typeface="+mn-lt"/>
                          <a:ea typeface="+mn-ea"/>
                          <a:cs typeface="+mn-cs"/>
                        </a:rPr>
                        <a:t> </a:t>
                      </a:r>
                      <a:r>
                        <a:rPr lang="en-US" sz="1800" b="1" kern="1200" dirty="0" err="1">
                          <a:solidFill>
                            <a:schemeClr val="bg1"/>
                          </a:solidFill>
                          <a:latin typeface="+mn-lt"/>
                          <a:ea typeface="+mn-ea"/>
                          <a:cs typeface="+mn-cs"/>
                        </a:rPr>
                        <a:t>estimados</a:t>
                      </a:r>
                      <a:endParaRPr lang="en-US" sz="1800" b="1" kern="1200" dirty="0">
                        <a:solidFill>
                          <a:schemeClr val="bg1"/>
                        </a:solidFill>
                        <a:latin typeface="+mn-lt"/>
                        <a:ea typeface="+mn-ea"/>
                        <a:cs typeface="+mn-cs"/>
                      </a:endParaRPr>
                    </a:p>
                    <a:p>
                      <a:pPr marL="0" marR="0" algn="ctr">
                        <a:spcBef>
                          <a:spcPts val="0"/>
                        </a:spcBef>
                        <a:spcAft>
                          <a:spcPts val="0"/>
                        </a:spcAft>
                      </a:pPr>
                      <a:r>
                        <a:rPr lang="en-US" sz="1800" b="1" kern="1200" dirty="0">
                          <a:solidFill>
                            <a:schemeClr val="bg1"/>
                          </a:solidFill>
                          <a:latin typeface="+mn-lt"/>
                          <a:ea typeface="+mn-ea"/>
                          <a:cs typeface="+mn-cs"/>
                        </a:rPr>
                        <a:t>(Hogar de cuatro personas)</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479D"/>
                    </a:solidFill>
                  </a:tcPr>
                </a:tc>
                <a:tc>
                  <a:txBody>
                    <a:bodyPr/>
                    <a:lstStyle/>
                    <a:p>
                      <a:pPr marL="0" marR="0" algn="ctr">
                        <a:spcBef>
                          <a:spcPts val="0"/>
                        </a:spcBef>
                        <a:spcAft>
                          <a:spcPts val="0"/>
                        </a:spcAft>
                      </a:pPr>
                      <a:r>
                        <a:rPr lang="en-US" sz="1800" b="1" kern="1200" dirty="0" err="1">
                          <a:solidFill>
                            <a:schemeClr val="bg1"/>
                          </a:solidFill>
                          <a:latin typeface="+mn-lt"/>
                          <a:ea typeface="+mn-ea"/>
                          <a:cs typeface="+mn-cs"/>
                        </a:rPr>
                        <a:t>Alquiler</a:t>
                      </a:r>
                      <a:r>
                        <a:rPr lang="en-US" sz="1800" b="1" kern="1200" dirty="0">
                          <a:solidFill>
                            <a:schemeClr val="bg1"/>
                          </a:solidFill>
                          <a:latin typeface="+mn-lt"/>
                          <a:ea typeface="+mn-ea"/>
                          <a:cs typeface="+mn-cs"/>
                        </a:rPr>
                        <a:t> </a:t>
                      </a:r>
                      <a:r>
                        <a:rPr lang="en-US" sz="1800" b="1" kern="1200" dirty="0" err="1">
                          <a:solidFill>
                            <a:schemeClr val="bg1"/>
                          </a:solidFill>
                          <a:latin typeface="+mn-lt"/>
                          <a:ea typeface="+mn-ea"/>
                          <a:cs typeface="+mn-cs"/>
                        </a:rPr>
                        <a:t>mensual</a:t>
                      </a:r>
                      <a:r>
                        <a:rPr lang="en-US" sz="1800" b="1" kern="1200" dirty="0">
                          <a:solidFill>
                            <a:schemeClr val="bg1"/>
                          </a:solidFill>
                          <a:latin typeface="+mn-lt"/>
                          <a:ea typeface="+mn-ea"/>
                          <a:cs typeface="+mn-cs"/>
                        </a:rPr>
                        <a:t> </a:t>
                      </a:r>
                      <a:r>
                        <a:rPr lang="en-US" sz="1800" b="1" kern="1200" dirty="0" err="1">
                          <a:solidFill>
                            <a:schemeClr val="bg1"/>
                          </a:solidFill>
                          <a:latin typeface="+mn-lt"/>
                          <a:ea typeface="+mn-ea"/>
                          <a:cs typeface="+mn-cs"/>
                        </a:rPr>
                        <a:t>máximo</a:t>
                      </a:r>
                      <a:r>
                        <a:rPr lang="en-US" sz="1800" b="1" kern="1200" dirty="0">
                          <a:solidFill>
                            <a:schemeClr val="bg1"/>
                          </a:solidFill>
                          <a:latin typeface="+mn-lt"/>
                          <a:ea typeface="+mn-ea"/>
                          <a:cs typeface="+mn-cs"/>
                        </a:rPr>
                        <a:t> </a:t>
                      </a:r>
                      <a:r>
                        <a:rPr lang="en-US" sz="1800" b="1" kern="1200" dirty="0" err="1">
                          <a:solidFill>
                            <a:schemeClr val="bg1"/>
                          </a:solidFill>
                          <a:latin typeface="+mn-lt"/>
                          <a:ea typeface="+mn-ea"/>
                          <a:cs typeface="+mn-cs"/>
                        </a:rPr>
                        <a:t>asequible</a:t>
                      </a:r>
                      <a:endParaRPr lang="en-US" sz="1800" b="1" kern="1200" dirty="0">
                        <a:solidFill>
                          <a:schemeClr val="bg1"/>
                        </a:solidFill>
                        <a:latin typeface="+mn-lt"/>
                        <a:ea typeface="+mn-ea"/>
                        <a:cs typeface="+mn-cs"/>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479D"/>
                    </a:solidFill>
                  </a:tcPr>
                </a:tc>
                <a:extLst>
                  <a:ext uri="{0D108BD9-81ED-4DB2-BD59-A6C34878D82A}">
                    <a16:rowId xmlns:a16="http://schemas.microsoft.com/office/drawing/2014/main" val="10000"/>
                  </a:ext>
                </a:extLst>
              </a:tr>
              <a:tr h="543224">
                <a:tc>
                  <a:txBody>
                    <a:bodyPr/>
                    <a:lstStyle/>
                    <a:p>
                      <a:pPr marL="0" marR="0" algn="l" defTabSz="914400" rtl="0" eaLnBrk="1" latinLnBrk="0" hangingPunct="1">
                        <a:spcBef>
                          <a:spcPts val="0"/>
                        </a:spcBef>
                        <a:spcAft>
                          <a:spcPts val="0"/>
                        </a:spcAft>
                      </a:pPr>
                      <a:r>
                        <a:rPr lang="en-US" sz="1500" b="1" kern="1200" dirty="0" err="1">
                          <a:solidFill>
                            <a:schemeClr val="tx1"/>
                          </a:solidFill>
                          <a:latin typeface="+mn-lt"/>
                          <a:ea typeface="+mn-ea"/>
                          <a:cs typeface="+mn-cs"/>
                        </a:rPr>
                        <a:t>Ingresos</a:t>
                      </a:r>
                      <a:r>
                        <a:rPr lang="en-US" sz="1500" b="1" kern="1200" dirty="0">
                          <a:solidFill>
                            <a:schemeClr val="tx1"/>
                          </a:solidFill>
                          <a:latin typeface="+mn-lt"/>
                          <a:ea typeface="+mn-ea"/>
                          <a:cs typeface="+mn-cs"/>
                        </a:rPr>
                        <a:t> </a:t>
                      </a:r>
                      <a:r>
                        <a:rPr lang="en-US" sz="1500" b="1" kern="1200" dirty="0" err="1">
                          <a:solidFill>
                            <a:schemeClr val="tx1"/>
                          </a:solidFill>
                          <a:latin typeface="+mn-lt"/>
                          <a:ea typeface="+mn-ea"/>
                          <a:cs typeface="+mn-cs"/>
                        </a:rPr>
                        <a:t>extremadamente</a:t>
                      </a:r>
                      <a:r>
                        <a:rPr lang="en-US" sz="1500" b="1" kern="1200" dirty="0">
                          <a:solidFill>
                            <a:schemeClr val="tx1"/>
                          </a:solidFill>
                          <a:latin typeface="+mn-lt"/>
                          <a:ea typeface="+mn-ea"/>
                          <a:cs typeface="+mn-cs"/>
                        </a:rPr>
                        <a:t> </a:t>
                      </a:r>
                      <a:r>
                        <a:rPr lang="en-US" sz="1500" b="1" kern="1200" dirty="0" err="1">
                          <a:solidFill>
                            <a:schemeClr val="tx1"/>
                          </a:solidFill>
                          <a:latin typeface="+mn-lt"/>
                          <a:ea typeface="+mn-ea"/>
                          <a:cs typeface="+mn-cs"/>
                        </a:rPr>
                        <a:t>bajos</a:t>
                      </a:r>
                      <a:br>
                        <a:rPr lang="en-US" sz="1500" b="1" kern="1200" dirty="0">
                          <a:solidFill>
                            <a:schemeClr val="tx1"/>
                          </a:solidFill>
                          <a:latin typeface="+mn-lt"/>
                          <a:ea typeface="+mn-ea"/>
                          <a:cs typeface="+mn-cs"/>
                        </a:rPr>
                      </a:br>
                      <a:r>
                        <a:rPr lang="en-US" sz="1500" b="0" kern="1200" dirty="0">
                          <a:solidFill>
                            <a:schemeClr val="tx1"/>
                          </a:solidFill>
                          <a:latin typeface="+mn-lt"/>
                          <a:ea typeface="+mn-ea"/>
                          <a:cs typeface="+mn-cs"/>
                        </a:rPr>
                        <a:t>(&lt;30% del </a:t>
                      </a:r>
                      <a:r>
                        <a:rPr lang="en-US" sz="1500" b="0" kern="1200" dirty="0" err="1">
                          <a:solidFill>
                            <a:schemeClr val="tx1"/>
                          </a:solidFill>
                          <a:latin typeface="+mn-lt"/>
                          <a:ea typeface="+mn-ea"/>
                          <a:cs typeface="+mn-cs"/>
                        </a:rPr>
                        <a:t>ingreso</a:t>
                      </a:r>
                      <a:r>
                        <a:rPr lang="en-US" sz="1500" b="0" kern="1200" dirty="0">
                          <a:solidFill>
                            <a:schemeClr val="tx1"/>
                          </a:solidFill>
                          <a:latin typeface="+mn-lt"/>
                          <a:ea typeface="+mn-ea"/>
                          <a:cs typeface="+mn-cs"/>
                        </a:rPr>
                        <a:t> medio)</a:t>
                      </a: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tc>
                  <a:txBody>
                    <a:bodyPr/>
                    <a:lstStyle/>
                    <a:p>
                      <a:pPr marL="0" marR="0" algn="ctr">
                        <a:lnSpc>
                          <a:spcPts val="1400"/>
                        </a:lnSpc>
                        <a:spcBef>
                          <a:spcPts val="0"/>
                        </a:spcBef>
                        <a:spcAft>
                          <a:spcPts val="0"/>
                        </a:spcAft>
                      </a:pPr>
                      <a:r>
                        <a:rPr lang="en-US" sz="1500" b="0" dirty="0">
                          <a:solidFill>
                            <a:schemeClr val="tx1"/>
                          </a:solidFill>
                          <a:latin typeface="+mj-lt"/>
                          <a:ea typeface="Times New Roman"/>
                          <a:cs typeface="Times New Roman"/>
                        </a:rPr>
                        <a:t>287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tc>
                  <a:txBody>
                    <a:bodyPr/>
                    <a:lstStyle/>
                    <a:p>
                      <a:pPr marL="0" marR="0" algn="ctr">
                        <a:lnSpc>
                          <a:spcPts val="1400"/>
                        </a:lnSpc>
                        <a:spcBef>
                          <a:spcPts val="0"/>
                        </a:spcBef>
                        <a:spcAft>
                          <a:spcPts val="0"/>
                        </a:spcAft>
                      </a:pPr>
                      <a:r>
                        <a:rPr lang="en-US" sz="1500" b="0" dirty="0">
                          <a:solidFill>
                            <a:schemeClr val="tx1"/>
                          </a:solidFill>
                          <a:latin typeface="+mj-lt"/>
                          <a:ea typeface="Times New Roman"/>
                          <a:cs typeface="Times New Roman"/>
                        </a:rPr>
                        <a:t>&lt; $18,850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tc>
                  <a:txBody>
                    <a:bodyPr/>
                    <a:lstStyle/>
                    <a:p>
                      <a:pPr marL="0" marR="0" algn="ctr">
                        <a:lnSpc>
                          <a:spcPts val="1400"/>
                        </a:lnSpc>
                        <a:spcBef>
                          <a:spcPts val="0"/>
                        </a:spcBef>
                        <a:spcAft>
                          <a:spcPts val="0"/>
                        </a:spcAft>
                      </a:pPr>
                      <a:r>
                        <a:rPr lang="en-US" sz="1500" b="0" dirty="0">
                          <a:solidFill>
                            <a:schemeClr val="tx1"/>
                          </a:solidFill>
                          <a:latin typeface="+mj-lt"/>
                          <a:ea typeface="Times New Roman"/>
                          <a:cs typeface="Times New Roman"/>
                        </a:rPr>
                        <a:t>$471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extLst>
                  <a:ext uri="{0D108BD9-81ED-4DB2-BD59-A6C34878D82A}">
                    <a16:rowId xmlns:a16="http://schemas.microsoft.com/office/drawing/2014/main" val="10001"/>
                  </a:ext>
                </a:extLst>
              </a:tr>
              <a:tr h="543224">
                <a:tc>
                  <a:txBody>
                    <a:bodyPr/>
                    <a:lstStyle/>
                    <a:p>
                      <a:pPr marL="0" marR="0" algn="l">
                        <a:spcBef>
                          <a:spcPts val="0"/>
                        </a:spcBef>
                        <a:spcAft>
                          <a:spcPts val="0"/>
                        </a:spcAft>
                      </a:pPr>
                      <a:r>
                        <a:rPr lang="es-ES" sz="1500" b="1" dirty="0">
                          <a:solidFill>
                            <a:schemeClr val="tx1"/>
                          </a:solidFill>
                        </a:rPr>
                        <a:t>Ingresos muy bajos</a:t>
                      </a:r>
                      <a:r>
                        <a:rPr lang="es-ES" sz="1500" b="0" dirty="0">
                          <a:solidFill>
                            <a:schemeClr val="tx1"/>
                          </a:solidFill>
                        </a:rPr>
                        <a:t> </a:t>
                      </a:r>
                    </a:p>
                    <a:p>
                      <a:pPr marL="0" marR="0" algn="l">
                        <a:spcBef>
                          <a:spcPts val="0"/>
                        </a:spcBef>
                        <a:spcAft>
                          <a:spcPts val="0"/>
                        </a:spcAft>
                      </a:pPr>
                      <a:r>
                        <a:rPr lang="es-ES" sz="1500" b="0" dirty="0">
                          <a:solidFill>
                            <a:schemeClr val="tx1"/>
                          </a:solidFill>
                        </a:rPr>
                        <a:t>(30-50% del ingreso medio)</a:t>
                      </a:r>
                      <a:endParaRPr lang="en-US" sz="1500" b="0" dirty="0">
                        <a:solidFill>
                          <a:schemeClr val="tx1"/>
                        </a:solidFill>
                        <a:latin typeface="Arial"/>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algn="ctr">
                        <a:lnSpc>
                          <a:spcPts val="1400"/>
                        </a:lnSpc>
                        <a:spcBef>
                          <a:spcPts val="0"/>
                        </a:spcBef>
                        <a:spcAft>
                          <a:spcPts val="0"/>
                        </a:spcAft>
                      </a:pPr>
                      <a:r>
                        <a:rPr lang="en-US" sz="1500" b="0" dirty="0">
                          <a:solidFill>
                            <a:schemeClr val="tx1"/>
                          </a:solidFill>
                          <a:latin typeface="+mj-lt"/>
                          <a:ea typeface="Times New Roman"/>
                          <a:cs typeface="Times New Roman"/>
                        </a:rPr>
                        <a:t>287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algn="ctr">
                        <a:lnSpc>
                          <a:spcPts val="1400"/>
                        </a:lnSpc>
                        <a:spcBef>
                          <a:spcPts val="0"/>
                        </a:spcBef>
                        <a:spcAft>
                          <a:spcPts val="0"/>
                        </a:spcAft>
                      </a:pPr>
                      <a:r>
                        <a:rPr lang="en-US" sz="1500" b="0" dirty="0">
                          <a:solidFill>
                            <a:schemeClr val="tx1"/>
                          </a:solidFill>
                          <a:latin typeface="+mj-lt"/>
                          <a:ea typeface="Times New Roman"/>
                          <a:cs typeface="Times New Roman"/>
                        </a:rPr>
                        <a:t>$31,450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algn="ctr">
                        <a:lnSpc>
                          <a:spcPts val="1400"/>
                        </a:lnSpc>
                        <a:spcBef>
                          <a:spcPts val="0"/>
                        </a:spcBef>
                        <a:spcAft>
                          <a:spcPts val="0"/>
                        </a:spcAft>
                      </a:pPr>
                      <a:r>
                        <a:rPr lang="en-US" sz="1500" b="0" dirty="0">
                          <a:solidFill>
                            <a:schemeClr val="tx1"/>
                          </a:solidFill>
                          <a:latin typeface="+mj-lt"/>
                          <a:ea typeface="Times New Roman"/>
                          <a:cs typeface="Times New Roman"/>
                        </a:rPr>
                        <a:t>$786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extLst>
                  <a:ext uri="{0D108BD9-81ED-4DB2-BD59-A6C34878D82A}">
                    <a16:rowId xmlns:a16="http://schemas.microsoft.com/office/drawing/2014/main" val="10002"/>
                  </a:ext>
                </a:extLst>
              </a:tr>
              <a:tr h="5432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500" b="1" dirty="0">
                          <a:solidFill>
                            <a:schemeClr val="tx1"/>
                          </a:solidFill>
                        </a:rPr>
                        <a:t>Bajos ingresos </a:t>
                      </a:r>
                    </a:p>
                    <a:p>
                      <a:pPr marL="0" marR="0" indent="0" algn="l" defTabSz="914400" rtl="0" eaLnBrk="1" fontAlgn="auto" latinLnBrk="0" hangingPunct="1">
                        <a:lnSpc>
                          <a:spcPct val="100000"/>
                        </a:lnSpc>
                        <a:spcBef>
                          <a:spcPts val="0"/>
                        </a:spcBef>
                        <a:spcAft>
                          <a:spcPts val="0"/>
                        </a:spcAft>
                        <a:buClrTx/>
                        <a:buSzTx/>
                        <a:buFontTx/>
                        <a:buNone/>
                        <a:tabLst/>
                        <a:defRPr/>
                      </a:pPr>
                      <a:r>
                        <a:rPr lang="es-ES" sz="1500" b="0" dirty="0">
                          <a:solidFill>
                            <a:schemeClr val="tx1"/>
                          </a:solidFill>
                        </a:rPr>
                        <a:t>(50-80% del ingreso medio)</a:t>
                      </a:r>
                      <a:endParaRPr lang="en-US" sz="1500" b="0" dirty="0">
                        <a:solidFill>
                          <a:schemeClr val="tx1"/>
                        </a:solidFill>
                        <a:latin typeface="Arial"/>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398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$50,300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$1,258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DEE"/>
                    </a:solidFill>
                  </a:tcPr>
                </a:tc>
                <a:extLst>
                  <a:ext uri="{0D108BD9-81ED-4DB2-BD59-A6C34878D82A}">
                    <a16:rowId xmlns:a16="http://schemas.microsoft.com/office/drawing/2014/main" val="10003"/>
                  </a:ext>
                </a:extLst>
              </a:tr>
              <a:tr h="503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chemeClr val="tx1"/>
                          </a:solidFill>
                        </a:rPr>
                        <a:t>Ingreso</a:t>
                      </a:r>
                      <a:r>
                        <a:rPr lang="en-US" sz="1500" b="1" dirty="0">
                          <a:solidFill>
                            <a:schemeClr val="tx1"/>
                          </a:solidFill>
                        </a:rPr>
                        <a:t> </a:t>
                      </a:r>
                      <a:r>
                        <a:rPr lang="en-US" sz="1500" b="1" dirty="0" err="1">
                          <a:solidFill>
                            <a:schemeClr val="tx1"/>
                          </a:solidFill>
                        </a:rPr>
                        <a:t>moderado</a:t>
                      </a:r>
                      <a:r>
                        <a:rPr lang="en-US" sz="1500" b="1" dirty="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rPr>
                        <a:t>(80-120% del </a:t>
                      </a:r>
                      <a:r>
                        <a:rPr lang="en-US" sz="1500" b="0" dirty="0" err="1">
                          <a:solidFill>
                            <a:schemeClr val="tx1"/>
                          </a:solidFill>
                        </a:rPr>
                        <a:t>ingreso</a:t>
                      </a:r>
                      <a:r>
                        <a:rPr lang="en-US" sz="1500" b="0" dirty="0">
                          <a:solidFill>
                            <a:schemeClr val="tx1"/>
                          </a:solidFill>
                        </a:rPr>
                        <a:t> medio)</a:t>
                      </a:r>
                      <a:endParaRPr lang="en-US" sz="1500" b="0" dirty="0">
                        <a:solidFill>
                          <a:schemeClr val="tx1"/>
                        </a:solidFill>
                        <a:latin typeface="Arial"/>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458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$62,850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$1,571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extLst>
                  <a:ext uri="{0D108BD9-81ED-4DB2-BD59-A6C34878D82A}">
                    <a16:rowId xmlns:a16="http://schemas.microsoft.com/office/drawing/2014/main" val="10004"/>
                  </a:ext>
                </a:extLst>
              </a:tr>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chemeClr val="tx1"/>
                          </a:solidFill>
                        </a:rPr>
                        <a:t>Ingresos</a:t>
                      </a:r>
                      <a:r>
                        <a:rPr lang="en-US" sz="1500" b="1" dirty="0">
                          <a:solidFill>
                            <a:schemeClr val="tx1"/>
                          </a:solidFill>
                        </a:rPr>
                        <a:t> </a:t>
                      </a:r>
                      <a:r>
                        <a:rPr lang="en-US" sz="1500" b="1" dirty="0" err="1">
                          <a:solidFill>
                            <a:schemeClr val="tx1"/>
                          </a:solidFill>
                        </a:rPr>
                        <a:t>superiores</a:t>
                      </a:r>
                      <a:r>
                        <a:rPr lang="en-US" sz="1500" b="1" dirty="0">
                          <a:solidFill>
                            <a:schemeClr val="tx1"/>
                          </a:solidFill>
                        </a:rPr>
                        <a:t> a </a:t>
                      </a:r>
                      <a:r>
                        <a:rPr lang="en-US" sz="1500" b="1" dirty="0" err="1">
                          <a:solidFill>
                            <a:schemeClr val="tx1"/>
                          </a:solidFill>
                        </a:rPr>
                        <a:t>los</a:t>
                      </a:r>
                      <a:r>
                        <a:rPr lang="en-US" sz="1500" b="1" dirty="0">
                          <a:solidFill>
                            <a:schemeClr val="tx1"/>
                          </a:solidFill>
                        </a:rPr>
                        <a:t> </a:t>
                      </a:r>
                      <a:r>
                        <a:rPr lang="en-US" sz="1500" b="1" dirty="0" err="1">
                          <a:solidFill>
                            <a:schemeClr val="tx1"/>
                          </a:solidFill>
                        </a:rPr>
                        <a:t>moderados</a:t>
                      </a:r>
                      <a:br>
                        <a:rPr lang="en-US" sz="1500" b="1" dirty="0">
                          <a:solidFill>
                            <a:schemeClr val="tx1"/>
                          </a:solidFill>
                        </a:rPr>
                      </a:br>
                      <a:r>
                        <a:rPr lang="en-US" sz="1500" b="0" kern="1200" dirty="0">
                          <a:solidFill>
                            <a:schemeClr val="tx1"/>
                          </a:solidFill>
                          <a:latin typeface="+mn-lt"/>
                          <a:ea typeface="+mn-ea"/>
                          <a:cs typeface="+mn-cs"/>
                        </a:rPr>
                        <a:t>(&gt;120</a:t>
                      </a:r>
                      <a:r>
                        <a:rPr lang="en-US" sz="1500" b="0" kern="1200" noProof="0" dirty="0">
                          <a:solidFill>
                            <a:schemeClr val="tx1"/>
                          </a:solidFill>
                          <a:latin typeface="+mn-lt"/>
                          <a:ea typeface="+mn-ea"/>
                          <a:cs typeface="+mn-cs"/>
                        </a:rPr>
                        <a:t>% </a:t>
                      </a:r>
                      <a:r>
                        <a:rPr lang="en-US" sz="1500" b="0" dirty="0">
                          <a:solidFill>
                            <a:schemeClr val="tx1"/>
                          </a:solidFill>
                        </a:rPr>
                        <a:t>del </a:t>
                      </a:r>
                      <a:r>
                        <a:rPr lang="en-US" sz="1500" b="0" dirty="0" err="1">
                          <a:solidFill>
                            <a:schemeClr val="tx1"/>
                          </a:solidFill>
                        </a:rPr>
                        <a:t>ingreso</a:t>
                      </a:r>
                      <a:r>
                        <a:rPr lang="en-US" sz="1500" b="0" dirty="0">
                          <a:solidFill>
                            <a:schemeClr val="tx1"/>
                          </a:solidFill>
                        </a:rPr>
                        <a:t> medio</a:t>
                      </a:r>
                      <a:r>
                        <a:rPr lang="en-US" sz="1500" b="0" kern="1200" noProof="0" dirty="0">
                          <a:solidFill>
                            <a:schemeClr val="tx1"/>
                          </a:solidFill>
                          <a:latin typeface="+mn-lt"/>
                          <a:ea typeface="+mn-ea"/>
                          <a:cs typeface="+mn-cs"/>
                        </a:rPr>
                        <a:t>)</a:t>
                      </a:r>
                      <a:endParaRPr lang="en-US" sz="1500" b="0" dirty="0">
                        <a:solidFill>
                          <a:schemeClr val="tx1"/>
                        </a:solidFill>
                        <a:latin typeface="Arial"/>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DEE"/>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kern="1200" dirty="0">
                          <a:solidFill>
                            <a:schemeClr val="tx1"/>
                          </a:solidFill>
                          <a:latin typeface="+mn-lt"/>
                          <a:ea typeface="Times New Roman"/>
                          <a:cs typeface="Times New Roman"/>
                        </a:rPr>
                        <a:t>1,045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DEE"/>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&gt; $74,450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DEE"/>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0" dirty="0">
                          <a:solidFill>
                            <a:schemeClr val="tx1"/>
                          </a:solidFill>
                          <a:latin typeface="+mj-lt"/>
                          <a:ea typeface="Times New Roman"/>
                          <a:cs typeface="Times New Roman"/>
                        </a:rPr>
                        <a:t>$2,201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DEE"/>
                    </a:solidFill>
                  </a:tcPr>
                </a:tc>
                <a:extLst>
                  <a:ext uri="{0D108BD9-81ED-4DB2-BD59-A6C34878D82A}">
                    <a16:rowId xmlns:a16="http://schemas.microsoft.com/office/drawing/2014/main" val="10005"/>
                  </a:ext>
                </a:extLst>
              </a:tr>
              <a:tr h="312232">
                <a:tc>
                  <a:txBody>
                    <a:bodyPr/>
                    <a:lstStyle/>
                    <a:p>
                      <a:pPr marL="0" marR="0" algn="l">
                        <a:spcBef>
                          <a:spcPts val="0"/>
                        </a:spcBef>
                        <a:spcAft>
                          <a:spcPts val="0"/>
                        </a:spcAft>
                      </a:pPr>
                      <a:r>
                        <a:rPr lang="en-US" sz="1500" b="1" dirty="0">
                          <a:solidFill>
                            <a:schemeClr val="tx1"/>
                          </a:solidFill>
                        </a:rPr>
                        <a:t>TOTAL</a:t>
                      </a:r>
                      <a:endParaRPr lang="en-US" sz="1500" b="0" dirty="0">
                        <a:solidFill>
                          <a:schemeClr val="tx1"/>
                        </a:solidFill>
                        <a:latin typeface="Arial"/>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500" b="1" kern="1200" dirty="0">
                          <a:solidFill>
                            <a:schemeClr val="tx1"/>
                          </a:solidFill>
                          <a:latin typeface="+mn-lt"/>
                          <a:ea typeface="Times New Roman"/>
                          <a:cs typeface="Times New Roman"/>
                        </a:rPr>
                        <a:t>2,475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lang="en-US" sz="1500" b="1" kern="1200" dirty="0">
                          <a:solidFill>
                            <a:schemeClr val="tx1"/>
                          </a:solidFill>
                          <a:latin typeface="+mn-lt"/>
                          <a:ea typeface="Times New Roman"/>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lang="en-US" sz="1500" b="1" kern="1200" dirty="0">
                          <a:solidFill>
                            <a:schemeClr val="tx1"/>
                          </a:solidFill>
                          <a:latin typeface="+mn-lt"/>
                          <a:ea typeface="Times New Roman"/>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7F5"/>
                    </a:solidFill>
                  </a:tcPr>
                </a:tc>
                <a:extLst>
                  <a:ext uri="{0D108BD9-81ED-4DB2-BD59-A6C34878D82A}">
                    <a16:rowId xmlns:a16="http://schemas.microsoft.com/office/drawing/2014/main" val="10006"/>
                  </a:ext>
                </a:extLst>
              </a:tr>
            </a:tbl>
          </a:graphicData>
        </a:graphic>
      </p:graphicFrame>
      <p:sp>
        <p:nvSpPr>
          <p:cNvPr id="5" name="Rectangle 4"/>
          <p:cNvSpPr/>
          <p:nvPr/>
        </p:nvSpPr>
        <p:spPr>
          <a:xfrm>
            <a:off x="1066800" y="1292864"/>
            <a:ext cx="10134600" cy="646331"/>
          </a:xfrm>
          <a:prstGeom prst="rect">
            <a:avLst/>
          </a:prstGeom>
        </p:spPr>
        <p:txBody>
          <a:bodyPr wrap="square">
            <a:spAutoFit/>
          </a:bodyPr>
          <a:lstStyle/>
          <a:p>
            <a:pPr algn="ctr"/>
            <a:r>
              <a:rPr lang="en-US" b="1" dirty="0">
                <a:cs typeface="Arial" pitchFamily="34" charset="0"/>
              </a:rPr>
              <a:t>RHNA para </a:t>
            </a:r>
            <a:r>
              <a:rPr lang="en-US" b="1" dirty="0" err="1">
                <a:cs typeface="Arial" pitchFamily="34" charset="0"/>
              </a:rPr>
              <a:t>el</a:t>
            </a:r>
            <a:r>
              <a:rPr lang="en-US" b="1" dirty="0">
                <a:cs typeface="Arial" pitchFamily="34" charset="0"/>
              </a:rPr>
              <a:t> </a:t>
            </a:r>
            <a:r>
              <a:rPr lang="en-US" b="1" dirty="0" err="1">
                <a:cs typeface="Arial" pitchFamily="34" charset="0"/>
              </a:rPr>
              <a:t>condado</a:t>
            </a:r>
            <a:r>
              <a:rPr lang="en-US" b="1" dirty="0">
                <a:cs typeface="Arial" pitchFamily="34" charset="0"/>
              </a:rPr>
              <a:t> no </a:t>
            </a:r>
            <a:r>
              <a:rPr lang="en-US" b="1" dirty="0" err="1">
                <a:cs typeface="Arial" pitchFamily="34" charset="0"/>
              </a:rPr>
              <a:t>incorporado</a:t>
            </a:r>
            <a:r>
              <a:rPr lang="en-US" b="1" dirty="0">
                <a:cs typeface="Arial" pitchFamily="34" charset="0"/>
              </a:rPr>
              <a:t> de Stanislaus </a:t>
            </a:r>
            <a:r>
              <a:rPr lang="en-US" b="1" dirty="0" err="1">
                <a:cs typeface="Arial" pitchFamily="34" charset="0"/>
              </a:rPr>
              <a:t>por</a:t>
            </a:r>
            <a:r>
              <a:rPr lang="en-US" b="1" dirty="0">
                <a:cs typeface="Arial" pitchFamily="34" charset="0"/>
              </a:rPr>
              <a:t> </a:t>
            </a:r>
            <a:r>
              <a:rPr lang="en-US" b="1" dirty="0" err="1">
                <a:cs typeface="Arial" pitchFamily="34" charset="0"/>
              </a:rPr>
              <a:t>categoría</a:t>
            </a:r>
            <a:r>
              <a:rPr lang="en-US" b="1" dirty="0">
                <a:cs typeface="Arial" pitchFamily="34" charset="0"/>
              </a:rPr>
              <a:t> de </a:t>
            </a:r>
            <a:r>
              <a:rPr lang="en-US" b="1" dirty="0" err="1">
                <a:cs typeface="Arial" pitchFamily="34" charset="0"/>
              </a:rPr>
              <a:t>ingresos</a:t>
            </a:r>
            <a:r>
              <a:rPr lang="en-US" b="1" dirty="0">
                <a:cs typeface="Arial" pitchFamily="34" charset="0"/>
              </a:rPr>
              <a:t>, 2023-2031</a:t>
            </a:r>
          </a:p>
          <a:p>
            <a:pPr algn="ctr"/>
            <a:r>
              <a:rPr lang="es-ES" b="1" dirty="0">
                <a:cs typeface="Arial" pitchFamily="34" charset="0"/>
              </a:rPr>
              <a:t>y capacidad para pagar la vivienda según los límites de ingresos del HCD, condado de </a:t>
            </a:r>
            <a:r>
              <a:rPr lang="es-ES" b="1" dirty="0" err="1">
                <a:cs typeface="Arial" pitchFamily="34" charset="0"/>
              </a:rPr>
              <a:t>Stanislaus</a:t>
            </a:r>
            <a:r>
              <a:rPr lang="es-ES" b="1" dirty="0">
                <a:cs typeface="Arial" pitchFamily="34" charset="0"/>
              </a:rPr>
              <a:t>, 2022</a:t>
            </a:r>
            <a:endParaRPr lang="en-US" b="1" dirty="0">
              <a:cs typeface="Arial" pitchFamily="34" charset="0"/>
            </a:endParaRPr>
          </a:p>
        </p:txBody>
      </p:sp>
      <p:sp>
        <p:nvSpPr>
          <p:cNvPr id="2" name="Title 1">
            <a:extLst>
              <a:ext uri="{FF2B5EF4-FFF2-40B4-BE49-F238E27FC236}">
                <a16:creationId xmlns:a16="http://schemas.microsoft.com/office/drawing/2014/main" id="{076B4413-5681-F42A-80F2-DA9F1C25580D}"/>
              </a:ext>
            </a:extLst>
          </p:cNvPr>
          <p:cNvSpPr>
            <a:spLocks noGrp="1"/>
          </p:cNvSpPr>
          <p:nvPr>
            <p:ph type="title"/>
          </p:nvPr>
        </p:nvSpPr>
        <p:spPr/>
        <p:txBody>
          <a:bodyPr>
            <a:normAutofit fontScale="90000"/>
          </a:bodyPr>
          <a:lstStyle/>
          <a:p>
            <a:r>
              <a:rPr lang="es-ES" sz="3200" b="0" dirty="0">
                <a:latin typeface="Segoe UI Variable Display Semib" pitchFamily="2" charset="0"/>
              </a:rPr>
              <a:t>Requisito de necesidad de vivienda del condado de </a:t>
            </a:r>
            <a:r>
              <a:rPr lang="es-ES" sz="3200" b="0" dirty="0" err="1">
                <a:latin typeface="Segoe UI Variable Display Semib" pitchFamily="2" charset="0"/>
              </a:rPr>
              <a:t>Stanislaus</a:t>
            </a:r>
            <a:endParaRPr lang="en-US" dirty="0"/>
          </a:p>
        </p:txBody>
      </p:sp>
      <p:sp>
        <p:nvSpPr>
          <p:cNvPr id="12" name="TextBox 11"/>
          <p:cNvSpPr txBox="1"/>
          <p:nvPr/>
        </p:nvSpPr>
        <p:spPr>
          <a:xfrm>
            <a:off x="1828800" y="6096001"/>
            <a:ext cx="8610600" cy="276999"/>
          </a:xfrm>
          <a:prstGeom prst="rect">
            <a:avLst/>
          </a:prstGeom>
          <a:noFill/>
        </p:spPr>
        <p:txBody>
          <a:bodyPr wrap="square" rtlCol="0">
            <a:spAutoFit/>
          </a:bodyPr>
          <a:lstStyle/>
          <a:p>
            <a:r>
              <a:rPr lang="en-US" sz="1200" i="1" dirty="0"/>
              <a:t>Source: StanCOG Option 1B RHNA, Figure 17; 2020 American Community Survey, and Mintier Harnish, 2022.</a:t>
            </a:r>
          </a:p>
        </p:txBody>
      </p:sp>
      <p:pic>
        <p:nvPicPr>
          <p:cNvPr id="10" name="Audio 9">
            <a:hlinkClick r:id="" action="ppaction://media"/>
            <a:extLst>
              <a:ext uri="{FF2B5EF4-FFF2-40B4-BE49-F238E27FC236}">
                <a16:creationId xmlns:a16="http://schemas.microsoft.com/office/drawing/2014/main" id="{93FBCF08-AC72-4DEB-5785-A46DE6F3E8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19998">
        <p:fade/>
      </p:transition>
    </mc:Choice>
    <mc:Fallback xmlns="">
      <p:transition spd="med" advTm="1199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E0BAAA-D670-4356-B199-9B885B28C678}"/>
              </a:ext>
            </a:extLst>
          </p:cNvPr>
          <p:cNvSpPr>
            <a:spLocks noGrp="1"/>
          </p:cNvSpPr>
          <p:nvPr>
            <p:ph type="title"/>
          </p:nvPr>
        </p:nvSpPr>
        <p:spPr/>
        <p:txBody>
          <a:bodyPr/>
          <a:lstStyle/>
          <a:p>
            <a:r>
              <a:rPr lang="es-ES" dirty="0"/>
              <a:t>Cumpliendo con RHNA</a:t>
            </a:r>
            <a:endParaRPr lang="en-US" dirty="0"/>
          </a:p>
        </p:txBody>
      </p:sp>
      <p:sp>
        <p:nvSpPr>
          <p:cNvPr id="3" name="Content Placeholder 2">
            <a:extLst>
              <a:ext uri="{FF2B5EF4-FFF2-40B4-BE49-F238E27FC236}">
                <a16:creationId xmlns:a16="http://schemas.microsoft.com/office/drawing/2014/main" id="{5945209F-CD73-4D68-B90F-FB10D0C6903F}"/>
              </a:ext>
            </a:extLst>
          </p:cNvPr>
          <p:cNvSpPr>
            <a:spLocks noGrp="1"/>
          </p:cNvSpPr>
          <p:nvPr>
            <p:ph idx="1"/>
          </p:nvPr>
        </p:nvSpPr>
        <p:spPr>
          <a:xfrm>
            <a:off x="457200" y="1447800"/>
            <a:ext cx="11125200" cy="4678364"/>
          </a:xfrm>
        </p:spPr>
        <p:txBody>
          <a:bodyPr>
            <a:normAutofit lnSpcReduction="10000"/>
          </a:bodyPr>
          <a:lstStyle/>
          <a:p>
            <a:pPr marL="0" indent="0">
              <a:spcAft>
                <a:spcPts val="1200"/>
              </a:spcAft>
              <a:buNone/>
            </a:pPr>
            <a:r>
              <a:rPr lang="es-ES" sz="3000" b="1" dirty="0"/>
              <a:t>Los sitios o créditos en el inventario pueden incluir:</a:t>
            </a:r>
          </a:p>
          <a:p>
            <a:pPr>
              <a:spcAft>
                <a:spcPts val="1200"/>
              </a:spcAft>
            </a:pPr>
            <a:r>
              <a:rPr lang="es-ES" sz="2400" dirty="0"/>
              <a:t>Proyectos de vivienda en revisión o aprobados a través de Planificación y que se espera que se construyan durante el período de planificación.</a:t>
            </a:r>
          </a:p>
          <a:p>
            <a:pPr>
              <a:spcAft>
                <a:spcPts val="1200"/>
              </a:spcAft>
            </a:pPr>
            <a:r>
              <a:rPr lang="es-ES" sz="2400" dirty="0"/>
              <a:t>Tendencias ADU (unidades de vivienda accesorias)</a:t>
            </a:r>
          </a:p>
          <a:p>
            <a:pPr>
              <a:spcAft>
                <a:spcPts val="1200"/>
              </a:spcAft>
            </a:pPr>
            <a:r>
              <a:rPr lang="es-ES" sz="2400" dirty="0"/>
              <a:t>Sitios propiedad del condado con viviendas acordes con los objetivos del condado</a:t>
            </a:r>
          </a:p>
          <a:p>
            <a:pPr>
              <a:spcAft>
                <a:spcPts val="1200"/>
              </a:spcAft>
            </a:pPr>
            <a:r>
              <a:rPr lang="es-ES" sz="2400" dirty="0"/>
              <a:t>Sitios desocupadas con zonas residenciales o </a:t>
            </a:r>
            <a:r>
              <a:rPr lang="es-ES" sz="2400"/>
              <a:t>sitios ocupadas con </a:t>
            </a:r>
            <a:r>
              <a:rPr lang="es-ES" sz="2400" dirty="0"/>
              <a:t>potencial de reurbanización</a:t>
            </a:r>
          </a:p>
          <a:p>
            <a:pPr>
              <a:spcAft>
                <a:spcPts val="1200"/>
              </a:spcAft>
            </a:pPr>
            <a:r>
              <a:rPr lang="es-ES" sz="2400" dirty="0"/>
              <a:t>Sitios que serían </a:t>
            </a:r>
            <a:r>
              <a:rPr lang="es-ES" sz="2400" dirty="0" err="1"/>
              <a:t>rezonificados</a:t>
            </a:r>
            <a:r>
              <a:rPr lang="es-ES" sz="2400" dirty="0"/>
              <a:t> para permitir usos residenciales o mayor densidad</a:t>
            </a:r>
            <a:endParaRPr lang="en-US" sz="2400" dirty="0"/>
          </a:p>
        </p:txBody>
      </p:sp>
      <p:pic>
        <p:nvPicPr>
          <p:cNvPr id="5" name="Audio 4">
            <a:hlinkClick r:id="" action="ppaction://media"/>
            <a:extLst>
              <a:ext uri="{FF2B5EF4-FFF2-40B4-BE49-F238E27FC236}">
                <a16:creationId xmlns:a16="http://schemas.microsoft.com/office/drawing/2014/main" id="{9FD89E50-2C24-59D4-1114-289F143615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1610847"/>
      </p:ext>
    </p:extLst>
  </p:cSld>
  <p:clrMapOvr>
    <a:masterClrMapping/>
  </p:clrMapOvr>
  <mc:AlternateContent xmlns:mc="http://schemas.openxmlformats.org/markup-compatibility/2006" xmlns:p14="http://schemas.microsoft.com/office/powerpoint/2010/main">
    <mc:Choice Requires="p14">
      <p:transition spd="med" p14:dur="700" advTm="88536">
        <p:fade/>
      </p:transition>
    </mc:Choice>
    <mc:Fallback xmlns="">
      <p:transition spd="med" advTm="885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E0BAAA-D670-4356-B199-9B885B28C678}"/>
              </a:ext>
            </a:extLst>
          </p:cNvPr>
          <p:cNvSpPr>
            <a:spLocks noGrp="1"/>
          </p:cNvSpPr>
          <p:nvPr>
            <p:ph type="title"/>
          </p:nvPr>
        </p:nvSpPr>
        <p:spPr/>
        <p:txBody>
          <a:bodyPr/>
          <a:lstStyle/>
          <a:p>
            <a:r>
              <a:rPr lang="es-ES" dirty="0"/>
              <a:t>Créditos para vivienda y tendencias de ADU</a:t>
            </a:r>
            <a:endParaRPr lang="en-US" dirty="0"/>
          </a:p>
        </p:txBody>
      </p:sp>
      <p:sp>
        <p:nvSpPr>
          <p:cNvPr id="3" name="Content Placeholder 2">
            <a:extLst>
              <a:ext uri="{FF2B5EF4-FFF2-40B4-BE49-F238E27FC236}">
                <a16:creationId xmlns:a16="http://schemas.microsoft.com/office/drawing/2014/main" id="{5945209F-CD73-4D68-B90F-FB10D0C6903F}"/>
              </a:ext>
            </a:extLst>
          </p:cNvPr>
          <p:cNvSpPr>
            <a:spLocks noGrp="1"/>
          </p:cNvSpPr>
          <p:nvPr>
            <p:ph idx="1"/>
          </p:nvPr>
        </p:nvSpPr>
        <p:spPr>
          <a:xfrm>
            <a:off x="457200" y="4114800"/>
            <a:ext cx="11125200" cy="2011364"/>
          </a:xfrm>
        </p:spPr>
        <p:txBody>
          <a:bodyPr>
            <a:normAutofit/>
          </a:bodyPr>
          <a:lstStyle/>
          <a:p>
            <a:pPr>
              <a:lnSpc>
                <a:spcPts val="3900"/>
              </a:lnSpc>
              <a:spcBef>
                <a:spcPts val="0"/>
              </a:spcBef>
            </a:pPr>
            <a:r>
              <a:rPr lang="es-ES" sz="2400" dirty="0"/>
              <a:t>Tendencia de ADU basada en el número permitido de ADU en los últimos años (aproximadamente 23 por año en los últimos años)</a:t>
            </a:r>
            <a:endParaRPr lang="en-US" sz="2400" dirty="0"/>
          </a:p>
        </p:txBody>
      </p:sp>
      <p:graphicFrame>
        <p:nvGraphicFramePr>
          <p:cNvPr id="2" name="Table 9">
            <a:extLst>
              <a:ext uri="{FF2B5EF4-FFF2-40B4-BE49-F238E27FC236}">
                <a16:creationId xmlns:a16="http://schemas.microsoft.com/office/drawing/2014/main" id="{72BA6752-D34F-1617-981B-1387BA5F8D0B}"/>
              </a:ext>
            </a:extLst>
          </p:cNvPr>
          <p:cNvGraphicFramePr>
            <a:graphicFrameLocks noGrp="1"/>
          </p:cNvGraphicFramePr>
          <p:nvPr>
            <p:extLst>
              <p:ext uri="{D42A27DB-BD31-4B8C-83A1-F6EECF244321}">
                <p14:modId xmlns:p14="http://schemas.microsoft.com/office/powerpoint/2010/main" val="2868315780"/>
              </p:ext>
            </p:extLst>
          </p:nvPr>
        </p:nvGraphicFramePr>
        <p:xfrm>
          <a:off x="641349" y="1290568"/>
          <a:ext cx="10756902" cy="219141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071338">
                  <a:extLst>
                    <a:ext uri="{9D8B030D-6E8A-4147-A177-3AD203B41FA5}">
                      <a16:colId xmlns:a16="http://schemas.microsoft.com/office/drawing/2014/main" val="1319143900"/>
                    </a:ext>
                  </a:extLst>
                </a:gridCol>
                <a:gridCol w="1371398">
                  <a:extLst>
                    <a:ext uri="{9D8B030D-6E8A-4147-A177-3AD203B41FA5}">
                      <a16:colId xmlns:a16="http://schemas.microsoft.com/office/drawing/2014/main" val="422420381"/>
                    </a:ext>
                  </a:extLst>
                </a:gridCol>
                <a:gridCol w="1628535">
                  <a:extLst>
                    <a:ext uri="{9D8B030D-6E8A-4147-A177-3AD203B41FA5}">
                      <a16:colId xmlns:a16="http://schemas.microsoft.com/office/drawing/2014/main" val="3982650527"/>
                    </a:ext>
                  </a:extLst>
                </a:gridCol>
                <a:gridCol w="1885672">
                  <a:extLst>
                    <a:ext uri="{9D8B030D-6E8A-4147-A177-3AD203B41FA5}">
                      <a16:colId xmlns:a16="http://schemas.microsoft.com/office/drawing/2014/main" val="3893080225"/>
                    </a:ext>
                  </a:extLst>
                </a:gridCol>
                <a:gridCol w="1799959">
                  <a:extLst>
                    <a:ext uri="{9D8B030D-6E8A-4147-A177-3AD203B41FA5}">
                      <a16:colId xmlns:a16="http://schemas.microsoft.com/office/drawing/2014/main" val="1229738666"/>
                    </a:ext>
                  </a:extLst>
                </a:gridCol>
              </a:tblGrid>
              <a:tr h="862468">
                <a:tc>
                  <a:txBody>
                    <a:bodyPr/>
                    <a:lstStyle/>
                    <a:p>
                      <a:pPr algn="ctr"/>
                      <a:endParaRPr lang="en-US" sz="1900" dirty="0"/>
                    </a:p>
                  </a:txBody>
                  <a:tcPr marL="95839" marR="95839" marT="47919" marB="47919" anchor="ctr">
                    <a:lnR w="38100" cap="flat" cmpd="sng" algn="ctr">
                      <a:solidFill>
                        <a:schemeClr val="bg1"/>
                      </a:solidFill>
                      <a:prstDash val="solid"/>
                      <a:round/>
                      <a:headEnd type="none" w="med" len="med"/>
                      <a:tailEnd type="none" w="med" len="med"/>
                    </a:lnR>
                    <a:solidFill>
                      <a:srgbClr val="0C479D"/>
                    </a:solidFill>
                  </a:tcPr>
                </a:tc>
                <a:tc>
                  <a:txBody>
                    <a:bodyPr/>
                    <a:lstStyle/>
                    <a:p>
                      <a:pPr algn="ctr"/>
                      <a:r>
                        <a:rPr lang="en-US" sz="1900" dirty="0" err="1"/>
                        <a:t>Unidades</a:t>
                      </a:r>
                      <a:r>
                        <a:rPr lang="en-US" sz="1900" dirty="0"/>
                        <a:t> </a:t>
                      </a:r>
                      <a:r>
                        <a:rPr lang="en-US" sz="1900" dirty="0" err="1"/>
                        <a:t>totales</a:t>
                      </a:r>
                      <a:endParaRPr lang="en-US" sz="1900" dirty="0"/>
                    </a:p>
                  </a:txBody>
                  <a:tcPr marL="95839" marR="95839" marT="47919" marB="47919" anchor="ctr">
                    <a:lnL w="38100" cap="flat" cmpd="sng" algn="ctr">
                      <a:solidFill>
                        <a:schemeClr val="bg1"/>
                      </a:solidFill>
                      <a:prstDash val="solid"/>
                      <a:round/>
                      <a:headEnd type="none" w="med" len="med"/>
                      <a:tailEnd type="none" w="med" len="med"/>
                    </a:lnL>
                    <a:solidFill>
                      <a:srgbClr val="0C479D"/>
                    </a:solidFill>
                  </a:tcPr>
                </a:tc>
                <a:tc>
                  <a:txBody>
                    <a:bodyPr/>
                    <a:lstStyle/>
                    <a:p>
                      <a:pPr algn="ctr"/>
                      <a:r>
                        <a:rPr lang="en-US" sz="1900" dirty="0" err="1"/>
                        <a:t>Bajos</a:t>
                      </a:r>
                      <a:r>
                        <a:rPr lang="en-US" sz="1900" dirty="0"/>
                        <a:t> </a:t>
                      </a:r>
                      <a:r>
                        <a:rPr lang="en-US" sz="1900" dirty="0" err="1"/>
                        <a:t>ingresos</a:t>
                      </a:r>
                      <a:endParaRPr lang="en-US" sz="1900" dirty="0"/>
                    </a:p>
                  </a:txBody>
                  <a:tcPr marL="95839" marR="95839" marT="47919" marB="47919" anchor="ctr">
                    <a:lnR w="38100" cap="flat" cmpd="sng" algn="ctr">
                      <a:solidFill>
                        <a:schemeClr val="bg1"/>
                      </a:solidFill>
                      <a:prstDash val="solid"/>
                      <a:round/>
                      <a:headEnd type="none" w="med" len="med"/>
                      <a:tailEnd type="none" w="med" len="med"/>
                    </a:lnR>
                    <a:solidFill>
                      <a:srgbClr val="0C479D"/>
                    </a:solidFill>
                  </a:tcPr>
                </a:tc>
                <a:tc>
                  <a:txBody>
                    <a:bodyPr/>
                    <a:lstStyle/>
                    <a:p>
                      <a:pPr algn="ctr"/>
                      <a:r>
                        <a:rPr lang="en-US" sz="1900" dirty="0" err="1"/>
                        <a:t>Ingresos</a:t>
                      </a:r>
                      <a:r>
                        <a:rPr lang="en-US" sz="1900" dirty="0"/>
                        <a:t> </a:t>
                      </a:r>
                      <a:r>
                        <a:rPr lang="en-US" sz="1900" dirty="0" err="1"/>
                        <a:t>moderados</a:t>
                      </a:r>
                      <a:endParaRPr lang="en-US" sz="1900" dirty="0"/>
                    </a:p>
                  </a:txBody>
                  <a:tcPr marL="95839" marR="95839" marT="47919" marB="4791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a:txBody>
                    <a:bodyPr/>
                    <a:lstStyle/>
                    <a:p>
                      <a:pPr algn="ctr"/>
                      <a:r>
                        <a:rPr lang="en-US" sz="1900" dirty="0"/>
                        <a:t>Por </a:t>
                      </a:r>
                      <a:r>
                        <a:rPr lang="en-US" sz="1900" dirty="0" err="1"/>
                        <a:t>encima</a:t>
                      </a:r>
                      <a:r>
                        <a:rPr lang="en-US" sz="1900" dirty="0"/>
                        <a:t> de </a:t>
                      </a:r>
                      <a:r>
                        <a:rPr lang="en-US" sz="1900" dirty="0" err="1"/>
                        <a:t>moderado</a:t>
                      </a:r>
                      <a:endParaRPr lang="en-US" sz="1900" dirty="0"/>
                    </a:p>
                  </a:txBody>
                  <a:tcPr marL="95839" marR="95839" marT="47919" marB="4791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extLst>
                  <a:ext uri="{0D108BD9-81ED-4DB2-BD59-A6C34878D82A}">
                    <a16:rowId xmlns:a16="http://schemas.microsoft.com/office/drawing/2014/main" val="1211321385"/>
                  </a:ext>
                </a:extLst>
              </a:tr>
              <a:tr h="641332">
                <a:tc>
                  <a:txBody>
                    <a:bodyPr/>
                    <a:lstStyle/>
                    <a:p>
                      <a:pPr algn="ctr"/>
                      <a:r>
                        <a:rPr lang="en-US" sz="1900" b="1" dirty="0" err="1"/>
                        <a:t>Proyectos</a:t>
                      </a:r>
                      <a:r>
                        <a:rPr lang="en-US" sz="1900" b="1" dirty="0"/>
                        <a:t> </a:t>
                      </a:r>
                      <a:r>
                        <a:rPr lang="en-US" sz="1900" b="1" dirty="0" err="1"/>
                        <a:t>Pendientes</a:t>
                      </a:r>
                      <a:endParaRPr lang="en-US" sz="1900" b="1" dirty="0"/>
                    </a:p>
                  </a:txBody>
                  <a:tcPr marL="95839" marR="95839" marT="47919" marB="47919" anchor="ctr"/>
                </a:tc>
                <a:tc>
                  <a:txBody>
                    <a:bodyPr/>
                    <a:lstStyle/>
                    <a:p>
                      <a:pPr algn="ctr"/>
                      <a:r>
                        <a:rPr lang="en-US" sz="1900" dirty="0"/>
                        <a:t>253</a:t>
                      </a:r>
                    </a:p>
                  </a:txBody>
                  <a:tcPr marL="95839" marR="95839" marT="47919" marB="47919" anchor="ctr"/>
                </a:tc>
                <a:tc>
                  <a:txBody>
                    <a:bodyPr/>
                    <a:lstStyle/>
                    <a:p>
                      <a:pPr algn="ctr"/>
                      <a:r>
                        <a:rPr lang="en-US" sz="1900" dirty="0"/>
                        <a:t>0</a:t>
                      </a:r>
                    </a:p>
                  </a:txBody>
                  <a:tcPr marL="95839" marR="95839" marT="47919" marB="47919" anchor="ctr"/>
                </a:tc>
                <a:tc>
                  <a:txBody>
                    <a:bodyPr/>
                    <a:lstStyle/>
                    <a:p>
                      <a:pPr algn="ctr"/>
                      <a:r>
                        <a:rPr lang="en-US" sz="1900" dirty="0"/>
                        <a:t>0</a:t>
                      </a:r>
                    </a:p>
                  </a:txBody>
                  <a:tcPr marL="95839" marR="95839" marT="47919" marB="47919" anchor="ctr"/>
                </a:tc>
                <a:tc>
                  <a:txBody>
                    <a:bodyPr/>
                    <a:lstStyle/>
                    <a:p>
                      <a:pPr algn="ctr"/>
                      <a:r>
                        <a:rPr lang="en-US" sz="1900" dirty="0"/>
                        <a:t>253</a:t>
                      </a:r>
                    </a:p>
                  </a:txBody>
                  <a:tcPr marL="95839" marR="95839" marT="47919" marB="47919" anchor="ctr"/>
                </a:tc>
                <a:extLst>
                  <a:ext uri="{0D108BD9-81ED-4DB2-BD59-A6C34878D82A}">
                    <a16:rowId xmlns:a16="http://schemas.microsoft.com/office/drawing/2014/main" val="2212458936"/>
                  </a:ext>
                </a:extLst>
              </a:tr>
              <a:tr h="687614">
                <a:tc>
                  <a:txBody>
                    <a:bodyPr/>
                    <a:lstStyle/>
                    <a:p>
                      <a:pPr algn="ctr"/>
                      <a:r>
                        <a:rPr lang="es-ES" sz="2000" dirty="0"/>
                        <a:t>Tendencia de ADU </a:t>
                      </a:r>
                      <a:endParaRPr lang="en-US" sz="1900" b="1" dirty="0"/>
                    </a:p>
                  </a:txBody>
                  <a:tcPr marL="95839" marR="95839" marT="47919" marB="47919" anchor="ctr"/>
                </a:tc>
                <a:tc>
                  <a:txBody>
                    <a:bodyPr/>
                    <a:lstStyle/>
                    <a:p>
                      <a:pPr algn="ctr"/>
                      <a:r>
                        <a:rPr lang="en-US" sz="1900" b="0" dirty="0"/>
                        <a:t>184</a:t>
                      </a:r>
                    </a:p>
                  </a:txBody>
                  <a:tcPr marL="95839" marR="95839" marT="47919" marB="47919" anchor="ctr"/>
                </a:tc>
                <a:tc>
                  <a:txBody>
                    <a:bodyPr/>
                    <a:lstStyle/>
                    <a:p>
                      <a:pPr algn="ctr"/>
                      <a:r>
                        <a:rPr lang="en-US" sz="1900" b="0" dirty="0"/>
                        <a:t>0</a:t>
                      </a:r>
                    </a:p>
                  </a:txBody>
                  <a:tcPr marL="95839" marR="95839" marT="47919" marB="47919" anchor="ctr"/>
                </a:tc>
                <a:tc>
                  <a:txBody>
                    <a:bodyPr/>
                    <a:lstStyle/>
                    <a:p>
                      <a:pPr algn="ctr"/>
                      <a:r>
                        <a:rPr lang="en-US" sz="1900" b="0" dirty="0"/>
                        <a:t>0</a:t>
                      </a:r>
                    </a:p>
                  </a:txBody>
                  <a:tcPr marL="95839" marR="95839" marT="47919" marB="47919" anchor="ctr"/>
                </a:tc>
                <a:tc>
                  <a:txBody>
                    <a:bodyPr/>
                    <a:lstStyle/>
                    <a:p>
                      <a:pPr algn="ctr"/>
                      <a:r>
                        <a:rPr lang="en-US" sz="1900" b="0" dirty="0"/>
                        <a:t>184</a:t>
                      </a:r>
                    </a:p>
                  </a:txBody>
                  <a:tcPr marL="95839" marR="95839" marT="47919" marB="47919" anchor="ctr"/>
                </a:tc>
                <a:extLst>
                  <a:ext uri="{0D108BD9-81ED-4DB2-BD59-A6C34878D82A}">
                    <a16:rowId xmlns:a16="http://schemas.microsoft.com/office/drawing/2014/main" val="351870593"/>
                  </a:ext>
                </a:extLst>
              </a:tr>
            </a:tbl>
          </a:graphicData>
        </a:graphic>
      </p:graphicFrame>
      <p:pic>
        <p:nvPicPr>
          <p:cNvPr id="5" name="Audio 4">
            <a:hlinkClick r:id="" action="ppaction://media"/>
            <a:extLst>
              <a:ext uri="{FF2B5EF4-FFF2-40B4-BE49-F238E27FC236}">
                <a16:creationId xmlns:a16="http://schemas.microsoft.com/office/drawing/2014/main" id="{417159E7-1CE2-56BB-C420-7C08FE2E92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086399"/>
      </p:ext>
    </p:extLst>
  </p:cSld>
  <p:clrMapOvr>
    <a:masterClrMapping/>
  </p:clrMapOvr>
  <mc:AlternateContent xmlns:mc="http://schemas.openxmlformats.org/markup-compatibility/2006" xmlns:p14="http://schemas.microsoft.com/office/powerpoint/2010/main">
    <mc:Choice Requires="p14">
      <p:transition spd="med" p14:dur="700" advTm="37869">
        <p:fade/>
      </p:transition>
    </mc:Choice>
    <mc:Fallback xmlns="">
      <p:transition spd="med" advTm="37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bout Stanislaus County Affordable Housing Corp.">
            <a:extLst>
              <a:ext uri="{FF2B5EF4-FFF2-40B4-BE49-F238E27FC236}">
                <a16:creationId xmlns:a16="http://schemas.microsoft.com/office/drawing/2014/main" id="{C83D3021-7702-DE01-59B8-5AAB5BC982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383" b="27490"/>
          <a:stretch/>
        </p:blipFill>
        <p:spPr bwMode="auto">
          <a:xfrm>
            <a:off x="0" y="-76200"/>
            <a:ext cx="12192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62600CE-0D28-4F4A-3126-1798AA4F146D}"/>
              </a:ext>
            </a:extLst>
          </p:cNvPr>
          <p:cNvSpPr/>
          <p:nvPr/>
        </p:nvSpPr>
        <p:spPr>
          <a:xfrm>
            <a:off x="0" y="2667000"/>
            <a:ext cx="12211050" cy="1905000"/>
          </a:xfrm>
          <a:prstGeom prst="rect">
            <a:avLst/>
          </a:prstGeom>
          <a:solidFill>
            <a:srgbClr val="0C479D">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6" name="Title 1">
            <a:extLst>
              <a:ext uri="{FF2B5EF4-FFF2-40B4-BE49-F238E27FC236}">
                <a16:creationId xmlns:a16="http://schemas.microsoft.com/office/drawing/2014/main" id="{FF5820B7-24C3-BDD9-8A61-3A35834F7A05}"/>
              </a:ext>
            </a:extLst>
          </p:cNvPr>
          <p:cNvSpPr txBox="1">
            <a:spLocks/>
          </p:cNvSpPr>
          <p:nvPr/>
        </p:nvSpPr>
        <p:spPr>
          <a:xfrm>
            <a:off x="2438400" y="3124200"/>
            <a:ext cx="8612459" cy="838200"/>
          </a:xfrm>
          <a:prstGeom prst="rect">
            <a:avLst/>
          </a:prstGeom>
        </p:spPr>
        <p:txBody>
          <a:bodyPr vert="horz" lIns="91440" tIns="45720" rIns="91440" bIns="45720" rtlCol="0" anchor="ctr">
            <a:normAutofit fontScale="77500" lnSpcReduction="20000"/>
          </a:bodyPr>
          <a:lstStyle>
            <a:lvl1pPr marL="0" algn="l" defTabSz="914400" rtl="0" eaLnBrk="1" latinLnBrk="0" hangingPunct="1">
              <a:spcBef>
                <a:spcPct val="0"/>
              </a:spcBef>
              <a:buNone/>
              <a:defRPr sz="4400" kern="1200" baseline="0">
                <a:solidFill>
                  <a:schemeClr val="bg1"/>
                </a:solidFill>
                <a:latin typeface="Segoe UI Variable Display Semib" pitchFamily="2" charset="0"/>
                <a:ea typeface="+mj-ea"/>
                <a:cs typeface="+mj-cs"/>
              </a:defRPr>
            </a:lvl1pPr>
          </a:lstStyle>
          <a:p>
            <a:pPr algn="ctr"/>
            <a:r>
              <a:rPr lang="es-ES" dirty="0"/>
              <a:t>Descripción general del inventario de sitios</a:t>
            </a:r>
            <a:endParaRPr lang="en-US" dirty="0"/>
          </a:p>
        </p:txBody>
      </p:sp>
      <p:sp>
        <p:nvSpPr>
          <p:cNvPr id="13" name="TextBox 12">
            <a:extLst>
              <a:ext uri="{FF2B5EF4-FFF2-40B4-BE49-F238E27FC236}">
                <a16:creationId xmlns:a16="http://schemas.microsoft.com/office/drawing/2014/main" id="{606B2D7C-9140-765C-DF00-BA0F22A98F44}"/>
              </a:ext>
            </a:extLst>
          </p:cNvPr>
          <p:cNvSpPr txBox="1"/>
          <p:nvPr/>
        </p:nvSpPr>
        <p:spPr>
          <a:xfrm>
            <a:off x="9898100" y="6688202"/>
            <a:ext cx="2335871" cy="184666"/>
          </a:xfrm>
          <a:prstGeom prst="rect">
            <a:avLst/>
          </a:prstGeom>
          <a:noFill/>
        </p:spPr>
        <p:txBody>
          <a:bodyPr wrap="square" rtlCol="0">
            <a:spAutoFit/>
          </a:bodyPr>
          <a:lstStyle/>
          <a:p>
            <a:pPr algn="r"/>
            <a:r>
              <a:rPr lang="en-US" sz="600">
                <a:solidFill>
                  <a:schemeClr val="bg1"/>
                </a:solidFill>
                <a:latin typeface="Segoe UI Variable Display" pitchFamily="2" charset="0"/>
              </a:rPr>
              <a:t>Source: Stanislaus County Affordable Housing Corporation</a:t>
            </a:r>
          </a:p>
        </p:txBody>
      </p:sp>
      <p:pic>
        <p:nvPicPr>
          <p:cNvPr id="11" name="Picture 2" descr="Stanislaus County striving to be the best">
            <a:extLst>
              <a:ext uri="{FF2B5EF4-FFF2-40B4-BE49-F238E27FC236}">
                <a16:creationId xmlns:a16="http://schemas.microsoft.com/office/drawing/2014/main" id="{6DCF84A2-1360-913F-5BA9-2F7F0F6C3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075" y="3000154"/>
            <a:ext cx="1615525" cy="134324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6ED05A3-9987-77D0-4E01-872276B04EF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76618810"/>
      </p:ext>
    </p:extLst>
  </p:cSld>
  <p:clrMapOvr>
    <a:masterClrMapping/>
  </p:clrMapOvr>
  <mc:AlternateContent xmlns:mc="http://schemas.openxmlformats.org/markup-compatibility/2006" xmlns:p14="http://schemas.microsoft.com/office/powerpoint/2010/main">
    <mc:Choice Requires="p14">
      <p:transition spd="med" p14:dur="700" advTm="28491">
        <p:fade/>
      </p:transition>
    </mc:Choice>
    <mc:Fallback xmlns="">
      <p:transition spd="med" advTm="284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6E39E6-77AF-4D3D-9EAB-B0548514024B}"/>
              </a:ext>
            </a:extLst>
          </p:cNvPr>
          <p:cNvSpPr>
            <a:spLocks noGrp="1"/>
          </p:cNvSpPr>
          <p:nvPr>
            <p:ph type="title"/>
          </p:nvPr>
        </p:nvSpPr>
        <p:spPr/>
        <p:txBody>
          <a:bodyPr/>
          <a:lstStyle/>
          <a:p>
            <a:r>
              <a:rPr lang="es-ES" dirty="0">
                <a:latin typeface="Segoe UI Variable Display Semib"/>
              </a:rPr>
              <a:t>¿Cómo se seleccionaron los sitios?</a:t>
            </a:r>
            <a:endParaRPr lang="en-US" dirty="0"/>
          </a:p>
        </p:txBody>
      </p:sp>
      <p:graphicFrame>
        <p:nvGraphicFramePr>
          <p:cNvPr id="2" name="Diagram 1">
            <a:extLst>
              <a:ext uri="{FF2B5EF4-FFF2-40B4-BE49-F238E27FC236}">
                <a16:creationId xmlns:a16="http://schemas.microsoft.com/office/drawing/2014/main" id="{1EE294C7-59E4-8C7D-C5CF-6F299FF46C13}"/>
              </a:ext>
            </a:extLst>
          </p:cNvPr>
          <p:cNvGraphicFramePr/>
          <p:nvPr>
            <p:extLst>
              <p:ext uri="{D42A27DB-BD31-4B8C-83A1-F6EECF244321}">
                <p14:modId xmlns:p14="http://schemas.microsoft.com/office/powerpoint/2010/main" val="2252441616"/>
              </p:ext>
            </p:extLst>
          </p:nvPr>
        </p:nvGraphicFramePr>
        <p:xfrm>
          <a:off x="2452254" y="1280006"/>
          <a:ext cx="7287491" cy="48583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C6E201E5-267D-FA39-BA81-AEC12F87B74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8322986"/>
      </p:ext>
    </p:extLst>
  </p:cSld>
  <p:clrMapOvr>
    <a:masterClrMapping/>
  </p:clrMapOvr>
  <mc:AlternateContent xmlns:mc="http://schemas.openxmlformats.org/markup-compatibility/2006" xmlns:p14="http://schemas.microsoft.com/office/powerpoint/2010/main">
    <mc:Choice Requires="p14">
      <p:transition spd="med" p14:dur="700" advTm="71366">
        <p:fade/>
      </p:transition>
    </mc:Choice>
    <mc:Fallback xmlns="">
      <p:transition spd="med" advTm="713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00D58-A882-A05A-B704-3878D4517E13}"/>
              </a:ext>
            </a:extLst>
          </p:cNvPr>
          <p:cNvSpPr>
            <a:spLocks noGrp="1"/>
          </p:cNvSpPr>
          <p:nvPr>
            <p:ph type="title"/>
          </p:nvPr>
        </p:nvSpPr>
        <p:spPr>
          <a:xfrm>
            <a:off x="304800" y="142737"/>
            <a:ext cx="6984822" cy="838200"/>
          </a:xfrm>
        </p:spPr>
        <p:txBody>
          <a:bodyPr/>
          <a:lstStyle/>
          <a:p>
            <a:r>
              <a:rPr lang="es-ES" dirty="0">
                <a:latin typeface="Segoe UI Variable Display Semib"/>
              </a:rPr>
              <a:t>Descripción general de los sitios</a:t>
            </a:r>
            <a:endParaRPr lang="en-US" dirty="0"/>
          </a:p>
        </p:txBody>
      </p:sp>
      <p:sp>
        <p:nvSpPr>
          <p:cNvPr id="4" name="Title 1">
            <a:extLst>
              <a:ext uri="{FF2B5EF4-FFF2-40B4-BE49-F238E27FC236}">
                <a16:creationId xmlns:a16="http://schemas.microsoft.com/office/drawing/2014/main" id="{78C9B545-52B9-373B-6924-57838690052D}"/>
              </a:ext>
            </a:extLst>
          </p:cNvPr>
          <p:cNvSpPr txBox="1">
            <a:spLocks/>
          </p:cNvSpPr>
          <p:nvPr/>
        </p:nvSpPr>
        <p:spPr>
          <a:xfrm>
            <a:off x="1833274" y="222852"/>
            <a:ext cx="5359400" cy="838200"/>
          </a:xfrm>
          <a:prstGeom prst="rect">
            <a:avLst/>
          </a:prstGeom>
        </p:spPr>
        <p:txBody>
          <a:bodyPr vert="horz" lIns="91440" tIns="45720" rIns="91440" bIns="45720" rtlCol="0" anchor="ctr">
            <a:normAutofit/>
          </a:bodyPr>
          <a:lstStyle>
            <a:lvl1pPr marL="0" algn="l" defTabSz="914400" rtl="0" eaLnBrk="1" latinLnBrk="0" hangingPunct="1">
              <a:spcBef>
                <a:spcPct val="0"/>
              </a:spcBef>
              <a:buNone/>
              <a:defRPr sz="3200" b="0" kern="1200" baseline="0">
                <a:solidFill>
                  <a:schemeClr val="bg1"/>
                </a:solidFill>
                <a:latin typeface="Segoe UI Variable Display Semib" pitchFamily="2" charset="0"/>
                <a:ea typeface="+mj-ea"/>
                <a:cs typeface="+mj-cs"/>
              </a:defRPr>
            </a:lvl1pPr>
          </a:lstStyle>
          <a:p>
            <a:pPr algn="r"/>
            <a:endParaRPr lang="en-US" sz="2000"/>
          </a:p>
        </p:txBody>
      </p:sp>
      <p:sp>
        <p:nvSpPr>
          <p:cNvPr id="3" name="Content Placeholder 2">
            <a:extLst>
              <a:ext uri="{FF2B5EF4-FFF2-40B4-BE49-F238E27FC236}">
                <a16:creationId xmlns:a16="http://schemas.microsoft.com/office/drawing/2014/main" id="{07206E0A-4D7C-2237-98E0-D4C85B44331A}"/>
              </a:ext>
            </a:extLst>
          </p:cNvPr>
          <p:cNvSpPr txBox="1">
            <a:spLocks/>
          </p:cNvSpPr>
          <p:nvPr/>
        </p:nvSpPr>
        <p:spPr>
          <a:xfrm>
            <a:off x="512282" y="1456980"/>
            <a:ext cx="10215191" cy="4608842"/>
          </a:xfrm>
          <a:prstGeom prst="rect">
            <a:avLst/>
          </a:prstGeom>
          <a:noFill/>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egoe UI Variable Display"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Variable Display"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Variable Display"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s-ES" sz="2800" dirty="0">
                <a:latin typeface="Segoe UI Variable Display"/>
              </a:rPr>
              <a:t>Se revisaron sitios de oportunidades de vivienda en todo el condado no incorporado que cumplieron con los criterios.</a:t>
            </a:r>
          </a:p>
          <a:p>
            <a:pPr>
              <a:spcAft>
                <a:spcPts val="1200"/>
              </a:spcAft>
            </a:pPr>
            <a:r>
              <a:rPr lang="es-ES" sz="2800" dirty="0">
                <a:latin typeface="Segoe UI Variable Display"/>
              </a:rPr>
              <a:t>Se identificaron 458 sitios en total</a:t>
            </a:r>
          </a:p>
          <a:p>
            <a:pPr>
              <a:spcAft>
                <a:spcPts val="1200"/>
              </a:spcAft>
            </a:pPr>
            <a:r>
              <a:rPr lang="es-ES" sz="2800" dirty="0">
                <a:latin typeface="Segoe UI Variable Display"/>
              </a:rPr>
              <a:t>54 </a:t>
            </a:r>
            <a:r>
              <a:rPr lang="es-ES" sz="2800" dirty="0" err="1">
                <a:latin typeface="Segoe UI Variable Display"/>
              </a:rPr>
              <a:t>rezonas</a:t>
            </a:r>
            <a:r>
              <a:rPr lang="es-ES" sz="2800" dirty="0">
                <a:latin typeface="Segoe UI Variable Display"/>
              </a:rPr>
              <a:t> para facilitar la vivienda a hogares de menores ingresos</a:t>
            </a:r>
          </a:p>
          <a:p>
            <a:pPr>
              <a:spcAft>
                <a:spcPts val="1200"/>
              </a:spcAft>
            </a:pPr>
            <a:r>
              <a:rPr lang="es-ES" sz="2800" dirty="0">
                <a:latin typeface="Segoe UI Variable Display"/>
              </a:rPr>
              <a:t>404 sitios vacantes o infrautilizados, que no serían </a:t>
            </a:r>
            <a:r>
              <a:rPr lang="es-ES" sz="2800" dirty="0" err="1">
                <a:latin typeface="Segoe UI Variable Display"/>
              </a:rPr>
              <a:t>rezonificados</a:t>
            </a:r>
            <a:endParaRPr lang="en-US" dirty="0"/>
          </a:p>
        </p:txBody>
      </p:sp>
      <p:pic>
        <p:nvPicPr>
          <p:cNvPr id="6" name="Audio 5">
            <a:hlinkClick r:id="" action="ppaction://media"/>
            <a:extLst>
              <a:ext uri="{FF2B5EF4-FFF2-40B4-BE49-F238E27FC236}">
                <a16:creationId xmlns:a16="http://schemas.microsoft.com/office/drawing/2014/main" id="{700C1DCC-B066-8EDA-B5CB-FB177EE9BE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0359957"/>
      </p:ext>
    </p:extLst>
  </p:cSld>
  <p:clrMapOvr>
    <a:masterClrMapping/>
  </p:clrMapOvr>
  <mc:AlternateContent xmlns:mc="http://schemas.openxmlformats.org/markup-compatibility/2006" xmlns:p14="http://schemas.microsoft.com/office/powerpoint/2010/main">
    <mc:Choice Requires="p14">
      <p:transition spd="med" p14:dur="700" advTm="23788">
        <p:fade/>
      </p:transition>
    </mc:Choice>
    <mc:Fallback xmlns="">
      <p:transition spd="med" advTm="237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87639-3655-4726-A8DD-ECD476131598}"/>
              </a:ext>
            </a:extLst>
          </p:cNvPr>
          <p:cNvSpPr>
            <a:spLocks noGrp="1"/>
          </p:cNvSpPr>
          <p:nvPr>
            <p:ph type="title"/>
          </p:nvPr>
        </p:nvSpPr>
        <p:spPr/>
        <p:txBody>
          <a:bodyPr/>
          <a:lstStyle/>
          <a:p>
            <a:r>
              <a:rPr lang="en-US" dirty="0" err="1"/>
              <a:t>Resumen</a:t>
            </a:r>
            <a:r>
              <a:rPr lang="en-US" dirty="0"/>
              <a:t> de la </a:t>
            </a:r>
            <a:r>
              <a:rPr lang="en-US" dirty="0" err="1"/>
              <a:t>presentación</a:t>
            </a:r>
            <a:endParaRPr lang="en-US" dirty="0"/>
          </a:p>
        </p:txBody>
      </p:sp>
      <p:sp>
        <p:nvSpPr>
          <p:cNvPr id="2" name="Content Placeholder 1">
            <a:extLst>
              <a:ext uri="{FF2B5EF4-FFF2-40B4-BE49-F238E27FC236}">
                <a16:creationId xmlns:a16="http://schemas.microsoft.com/office/drawing/2014/main" id="{0AD1633F-FD1D-4E12-BAC2-AA0C2F29EC38}"/>
              </a:ext>
            </a:extLst>
          </p:cNvPr>
          <p:cNvSpPr>
            <a:spLocks noGrp="1"/>
          </p:cNvSpPr>
          <p:nvPr>
            <p:ph idx="1"/>
          </p:nvPr>
        </p:nvSpPr>
        <p:spPr>
          <a:xfrm>
            <a:off x="457200" y="1371600"/>
            <a:ext cx="11125200" cy="4754564"/>
          </a:xfrm>
        </p:spPr>
        <p:txBody>
          <a:bodyPr/>
          <a:lstStyle/>
          <a:p>
            <a:pPr>
              <a:spcAft>
                <a:spcPts val="1200"/>
              </a:spcAft>
            </a:pPr>
            <a:r>
              <a:rPr lang="es-ES" dirty="0"/>
              <a:t>Descripción general del elemento de vivienda</a:t>
            </a:r>
          </a:p>
          <a:p>
            <a:pPr>
              <a:spcAft>
                <a:spcPts val="1200"/>
              </a:spcAft>
            </a:pPr>
            <a:r>
              <a:rPr lang="es-ES" dirty="0"/>
              <a:t>Asignación Regional de Necesidades de Vivienda (RHNA)</a:t>
            </a:r>
          </a:p>
          <a:p>
            <a:pPr>
              <a:spcAft>
                <a:spcPts val="1200"/>
              </a:spcAft>
            </a:pPr>
            <a:r>
              <a:rPr lang="es-ES" dirty="0"/>
              <a:t>Descripción general del inventario de sitios</a:t>
            </a:r>
            <a:endParaRPr lang="en-US" dirty="0"/>
          </a:p>
          <a:p>
            <a:pPr>
              <a:spcAft>
                <a:spcPts val="1200"/>
              </a:spcAft>
            </a:pPr>
            <a:r>
              <a:rPr lang="en-US" dirty="0"/>
              <a:t>Plan de Vivienda</a:t>
            </a:r>
          </a:p>
          <a:p>
            <a:pPr>
              <a:spcAft>
                <a:spcPts val="1200"/>
              </a:spcAft>
            </a:pPr>
            <a:r>
              <a:rPr lang="es-ES" dirty="0"/>
              <a:t>Calendario del proyecto y participación comunitaria</a:t>
            </a:r>
            <a:endParaRPr lang="en-US" dirty="0"/>
          </a:p>
        </p:txBody>
      </p:sp>
      <p:pic>
        <p:nvPicPr>
          <p:cNvPr id="7" name="Audio 6">
            <a:hlinkClick r:id="" action="ppaction://media"/>
            <a:extLst>
              <a:ext uri="{FF2B5EF4-FFF2-40B4-BE49-F238E27FC236}">
                <a16:creationId xmlns:a16="http://schemas.microsoft.com/office/drawing/2014/main" id="{BCC0B77C-6A69-062E-FB83-73C3C59EB4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42380674"/>
      </p:ext>
    </p:extLst>
  </p:cSld>
  <p:clrMapOvr>
    <a:masterClrMapping/>
  </p:clrMapOvr>
  <mc:AlternateContent xmlns:mc="http://schemas.openxmlformats.org/markup-compatibility/2006" xmlns:p14="http://schemas.microsoft.com/office/powerpoint/2010/main">
    <mc:Choice Requires="p14">
      <p:transition spd="med" p14:dur="700" advTm="52350">
        <p:fade/>
      </p:transition>
    </mc:Choice>
    <mc:Fallback xmlns="">
      <p:transition spd="med" advTm="52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00D58-A882-A05A-B704-3878D4517E13}"/>
              </a:ext>
            </a:extLst>
          </p:cNvPr>
          <p:cNvSpPr>
            <a:spLocks noGrp="1"/>
          </p:cNvSpPr>
          <p:nvPr>
            <p:ph type="title"/>
          </p:nvPr>
        </p:nvSpPr>
        <p:spPr>
          <a:xfrm>
            <a:off x="304800" y="142737"/>
            <a:ext cx="8477930" cy="838200"/>
          </a:xfrm>
        </p:spPr>
        <p:txBody>
          <a:bodyPr/>
          <a:lstStyle/>
          <a:p>
            <a:r>
              <a:rPr lang="es-ES" dirty="0">
                <a:latin typeface="Segoe UI Variable Display Semib"/>
              </a:rPr>
              <a:t>Descripción general de los sitios</a:t>
            </a:r>
            <a:endParaRPr lang="en-US" dirty="0">
              <a:latin typeface="Segoe UI Variable Display Semib"/>
            </a:endParaRPr>
          </a:p>
        </p:txBody>
      </p:sp>
      <p:sp>
        <p:nvSpPr>
          <p:cNvPr id="4" name="Title 1">
            <a:extLst>
              <a:ext uri="{FF2B5EF4-FFF2-40B4-BE49-F238E27FC236}">
                <a16:creationId xmlns:a16="http://schemas.microsoft.com/office/drawing/2014/main" id="{78C9B545-52B9-373B-6924-57838690052D}"/>
              </a:ext>
            </a:extLst>
          </p:cNvPr>
          <p:cNvSpPr txBox="1">
            <a:spLocks/>
          </p:cNvSpPr>
          <p:nvPr/>
        </p:nvSpPr>
        <p:spPr>
          <a:xfrm>
            <a:off x="1833274" y="222852"/>
            <a:ext cx="5359400" cy="838200"/>
          </a:xfrm>
          <a:prstGeom prst="rect">
            <a:avLst/>
          </a:prstGeom>
        </p:spPr>
        <p:txBody>
          <a:bodyPr vert="horz" lIns="91440" tIns="45720" rIns="91440" bIns="45720" rtlCol="0" anchor="ctr">
            <a:normAutofit/>
          </a:bodyPr>
          <a:lstStyle>
            <a:lvl1pPr marL="0" algn="l" defTabSz="914400" rtl="0" eaLnBrk="1" latinLnBrk="0" hangingPunct="1">
              <a:spcBef>
                <a:spcPct val="0"/>
              </a:spcBef>
              <a:buNone/>
              <a:defRPr sz="3200" b="0" kern="1200" baseline="0">
                <a:solidFill>
                  <a:schemeClr val="bg1"/>
                </a:solidFill>
                <a:latin typeface="Segoe UI Variable Display Semib" pitchFamily="2" charset="0"/>
                <a:ea typeface="+mj-ea"/>
                <a:cs typeface="+mj-cs"/>
              </a:defRPr>
            </a:lvl1pPr>
          </a:lstStyle>
          <a:p>
            <a:pPr algn="r"/>
            <a:endParaRPr lang="en-US" sz="2000"/>
          </a:p>
        </p:txBody>
      </p:sp>
      <p:sp>
        <p:nvSpPr>
          <p:cNvPr id="3" name="TextBox 2">
            <a:extLst>
              <a:ext uri="{FF2B5EF4-FFF2-40B4-BE49-F238E27FC236}">
                <a16:creationId xmlns:a16="http://schemas.microsoft.com/office/drawing/2014/main" id="{2D777960-0274-B94E-07CC-EA9FA1DB5E74}"/>
              </a:ext>
            </a:extLst>
          </p:cNvPr>
          <p:cNvSpPr txBox="1"/>
          <p:nvPr/>
        </p:nvSpPr>
        <p:spPr>
          <a:xfrm>
            <a:off x="8796177" y="1254345"/>
            <a:ext cx="2037737" cy="430887"/>
          </a:xfrm>
          <a:prstGeom prst="rect">
            <a:avLst/>
          </a:prstGeom>
          <a:noFill/>
        </p:spPr>
        <p:txBody>
          <a:bodyPr wrap="none" lIns="91440" tIns="45720" rIns="91440" bIns="45720" rtlCol="0" anchor="t">
            <a:spAutoFit/>
          </a:bodyPr>
          <a:lstStyle/>
          <a:p>
            <a:r>
              <a:rPr lang="en-US" sz="2200" b="1" dirty="0">
                <a:latin typeface="Segoe UI Variable Display"/>
              </a:rPr>
              <a:t>Communities:</a:t>
            </a:r>
            <a:endParaRPr lang="en-US" dirty="0"/>
          </a:p>
        </p:txBody>
      </p:sp>
      <p:sp>
        <p:nvSpPr>
          <p:cNvPr id="5" name="TextBox 4">
            <a:extLst>
              <a:ext uri="{FF2B5EF4-FFF2-40B4-BE49-F238E27FC236}">
                <a16:creationId xmlns:a16="http://schemas.microsoft.com/office/drawing/2014/main" id="{58BBEB81-959E-6804-AFC3-665E188F3191}"/>
              </a:ext>
            </a:extLst>
          </p:cNvPr>
          <p:cNvSpPr txBox="1"/>
          <p:nvPr/>
        </p:nvSpPr>
        <p:spPr>
          <a:xfrm>
            <a:off x="8796177" y="1600200"/>
            <a:ext cx="3548223" cy="4801314"/>
          </a:xfrm>
          <a:prstGeom prst="rect">
            <a:avLst/>
          </a:prstGeom>
          <a:noFill/>
        </p:spPr>
        <p:txBody>
          <a:bodyPr wrap="square" numCol="2" rtlCol="0">
            <a:spAutoFit/>
          </a:bodyPr>
          <a:lstStyle/>
          <a:p>
            <a:pPr marL="285750" indent="-285750">
              <a:buFont typeface="Arial" panose="020B0604020202020204" pitchFamily="34" charset="0"/>
              <a:buChar char="•"/>
            </a:pPr>
            <a:r>
              <a:rPr lang="en-US" dirty="0"/>
              <a:t>Airport</a:t>
            </a:r>
          </a:p>
          <a:p>
            <a:pPr marL="285750" indent="-285750">
              <a:buFont typeface="Arial" panose="020B0604020202020204" pitchFamily="34" charset="0"/>
              <a:buChar char="•"/>
            </a:pPr>
            <a:r>
              <a:rPr lang="en-US" dirty="0"/>
              <a:t>Bret Harte</a:t>
            </a:r>
          </a:p>
          <a:p>
            <a:pPr marL="285750" indent="-285750">
              <a:buFont typeface="Arial" panose="020B0604020202020204" pitchFamily="34" charset="0"/>
              <a:buChar char="•"/>
            </a:pPr>
            <a:r>
              <a:rPr lang="en-US" dirty="0"/>
              <a:t>Crows Landing</a:t>
            </a:r>
          </a:p>
          <a:p>
            <a:pPr marL="285750" indent="-285750">
              <a:buFont typeface="Arial" panose="020B0604020202020204" pitchFamily="34" charset="0"/>
              <a:buChar char="•"/>
            </a:pPr>
            <a:r>
              <a:rPr lang="en-US" dirty="0"/>
              <a:t>Del Rio</a:t>
            </a:r>
          </a:p>
          <a:p>
            <a:pPr marL="285750" indent="-285750">
              <a:buFont typeface="Arial" panose="020B0604020202020204" pitchFamily="34" charset="0"/>
              <a:buChar char="•"/>
            </a:pPr>
            <a:r>
              <a:rPr lang="en-US" dirty="0"/>
              <a:t>Denair</a:t>
            </a:r>
          </a:p>
          <a:p>
            <a:pPr marL="285750" indent="-285750">
              <a:buFont typeface="Arial" panose="020B0604020202020204" pitchFamily="34" charset="0"/>
              <a:buChar char="•"/>
            </a:pPr>
            <a:r>
              <a:rPr lang="en-US" dirty="0"/>
              <a:t>Diablo Grande</a:t>
            </a:r>
          </a:p>
          <a:p>
            <a:pPr marL="285750" indent="-285750">
              <a:buFont typeface="Arial" panose="020B0604020202020204" pitchFamily="34" charset="0"/>
              <a:buChar char="•"/>
            </a:pPr>
            <a:r>
              <a:rPr lang="en-US" dirty="0"/>
              <a:t>Grayson</a:t>
            </a:r>
          </a:p>
          <a:p>
            <a:pPr marL="285750" indent="-285750">
              <a:buFont typeface="Arial" panose="020B0604020202020204" pitchFamily="34" charset="0"/>
              <a:buChar char="•"/>
            </a:pPr>
            <a:r>
              <a:rPr lang="en-US" dirty="0"/>
              <a:t>Hickman</a:t>
            </a:r>
          </a:p>
          <a:p>
            <a:pPr marL="285750" indent="-285750">
              <a:buFont typeface="Arial" panose="020B0604020202020204" pitchFamily="34" charset="0"/>
              <a:buChar char="•"/>
            </a:pPr>
            <a:r>
              <a:rPr lang="en-US" dirty="0"/>
              <a:t>Keyes</a:t>
            </a:r>
          </a:p>
          <a:p>
            <a:pPr marL="285750" indent="-285750">
              <a:buFont typeface="Arial" panose="020B0604020202020204" pitchFamily="34" charset="0"/>
              <a:buChar char="•"/>
            </a:pPr>
            <a:r>
              <a:rPr lang="en-US" dirty="0"/>
              <a:t>Modesto</a:t>
            </a:r>
          </a:p>
          <a:p>
            <a:pPr marL="285750" indent="-285750">
              <a:buFont typeface="Arial" panose="020B0604020202020204" pitchFamily="34" charset="0"/>
              <a:buChar char="•"/>
            </a:pPr>
            <a:r>
              <a:rPr lang="en-US" dirty="0"/>
              <a:t>North Ceres</a:t>
            </a:r>
          </a:p>
          <a:p>
            <a:pPr marL="285750" indent="-285750">
              <a:buFont typeface="Arial" panose="020B0604020202020204" pitchFamily="34" charset="0"/>
              <a:buChar char="•"/>
            </a:pPr>
            <a:r>
              <a:rPr lang="en-US" dirty="0"/>
              <a:t>Oakdale</a:t>
            </a:r>
          </a:p>
          <a:p>
            <a:pPr marL="285750" indent="-285750">
              <a:buFont typeface="Arial" panose="020B0604020202020204" pitchFamily="34" charset="0"/>
              <a:buChar char="•"/>
            </a:pPr>
            <a:r>
              <a:rPr lang="en-US" dirty="0"/>
              <a:t>Salida</a:t>
            </a:r>
          </a:p>
          <a:p>
            <a:pPr marL="285750" indent="-285750">
              <a:buFont typeface="Arial" panose="020B0604020202020204" pitchFamily="34" charset="0"/>
              <a:buChar char="•"/>
            </a:pPr>
            <a:r>
              <a:rPr lang="en-US" dirty="0"/>
              <a:t>South Ceres</a:t>
            </a:r>
          </a:p>
          <a:p>
            <a:pPr marL="285750" indent="-285750">
              <a:buFont typeface="Arial" panose="020B0604020202020204" pitchFamily="34" charset="0"/>
              <a:buChar char="•"/>
            </a:pPr>
            <a:r>
              <a:rPr lang="en-US" dirty="0"/>
              <a:t>Turlock</a:t>
            </a:r>
          </a:p>
          <a:p>
            <a:pPr marL="285750" indent="-285750">
              <a:buFont typeface="Arial" panose="020B0604020202020204" pitchFamily="34" charset="0"/>
              <a:buChar char="•"/>
            </a:pPr>
            <a:r>
              <a:rPr lang="en-US" dirty="0"/>
              <a:t>Valley Home</a:t>
            </a:r>
          </a:p>
          <a:p>
            <a:pPr marL="285750" indent="-285750">
              <a:buFont typeface="Arial" panose="020B0604020202020204" pitchFamily="34" charset="0"/>
              <a:buChar char="•"/>
            </a:pPr>
            <a:r>
              <a:rPr lang="en-US" dirty="0"/>
              <a:t>West Modesto</a:t>
            </a:r>
          </a:p>
        </p:txBody>
      </p:sp>
      <p:pic>
        <p:nvPicPr>
          <p:cNvPr id="8" name="Picture 7" descr="A map of the area&#10;&#10;Description automatically generated with medium confidence">
            <a:extLst>
              <a:ext uri="{FF2B5EF4-FFF2-40B4-BE49-F238E27FC236}">
                <a16:creationId xmlns:a16="http://schemas.microsoft.com/office/drawing/2014/main" id="{B96F0A91-BB4E-1AC4-FC97-3A812F56AC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578" y="1061052"/>
            <a:ext cx="7420610" cy="5340462"/>
          </a:xfrm>
          <a:prstGeom prst="rect">
            <a:avLst/>
          </a:prstGeom>
        </p:spPr>
      </p:pic>
      <p:pic>
        <p:nvPicPr>
          <p:cNvPr id="7" name="Audio 6">
            <a:hlinkClick r:id="" action="ppaction://media"/>
            <a:extLst>
              <a:ext uri="{FF2B5EF4-FFF2-40B4-BE49-F238E27FC236}">
                <a16:creationId xmlns:a16="http://schemas.microsoft.com/office/drawing/2014/main" id="{612F26C5-6DB3-E780-D8CE-C18F4FE3706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0766809"/>
      </p:ext>
    </p:extLst>
  </p:cSld>
  <p:clrMapOvr>
    <a:masterClrMapping/>
  </p:clrMapOvr>
  <mc:AlternateContent xmlns:mc="http://schemas.openxmlformats.org/markup-compatibility/2006" xmlns:p14="http://schemas.microsoft.com/office/powerpoint/2010/main">
    <mc:Choice Requires="p14">
      <p:transition spd="med" p14:dur="700" advTm="38815">
        <p:fade/>
      </p:transition>
    </mc:Choice>
    <mc:Fallback xmlns="">
      <p:transition spd="med" advTm="38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6E39E6-77AF-4D3D-9EAB-B0548514024B}"/>
              </a:ext>
            </a:extLst>
          </p:cNvPr>
          <p:cNvSpPr>
            <a:spLocks noGrp="1"/>
          </p:cNvSpPr>
          <p:nvPr>
            <p:ph type="title"/>
          </p:nvPr>
        </p:nvSpPr>
        <p:spPr/>
        <p:txBody>
          <a:bodyPr/>
          <a:lstStyle/>
          <a:p>
            <a:r>
              <a:rPr lang="en-US" dirty="0" err="1">
                <a:latin typeface="Segoe UI Variable Display Semib"/>
              </a:rPr>
              <a:t>Resumen</a:t>
            </a:r>
            <a:r>
              <a:rPr lang="en-US" dirty="0">
                <a:latin typeface="Segoe UI Variable Display Semib"/>
              </a:rPr>
              <a:t> </a:t>
            </a:r>
            <a:r>
              <a:rPr lang="en-US" dirty="0" err="1">
                <a:latin typeface="Segoe UI Variable Display Semib"/>
              </a:rPr>
              <a:t>por</a:t>
            </a:r>
            <a:r>
              <a:rPr lang="en-US" dirty="0">
                <a:latin typeface="Segoe UI Variable Display Semib"/>
              </a:rPr>
              <a:t> </a:t>
            </a:r>
            <a:r>
              <a:rPr lang="en-US" dirty="0" err="1">
                <a:latin typeface="Segoe UI Variable Display Semib"/>
              </a:rPr>
              <a:t>comunidad</a:t>
            </a:r>
            <a:endParaRPr lang="en-US" dirty="0"/>
          </a:p>
        </p:txBody>
      </p:sp>
      <p:graphicFrame>
        <p:nvGraphicFramePr>
          <p:cNvPr id="4" name="Table 4">
            <a:extLst>
              <a:ext uri="{FF2B5EF4-FFF2-40B4-BE49-F238E27FC236}">
                <a16:creationId xmlns:a16="http://schemas.microsoft.com/office/drawing/2014/main" id="{3BA6E13E-D2B8-2A9A-691F-72FFD3AEFA22}"/>
              </a:ext>
            </a:extLst>
          </p:cNvPr>
          <p:cNvGraphicFramePr>
            <a:graphicFrameLocks noGrp="1"/>
          </p:cNvGraphicFramePr>
          <p:nvPr>
            <p:extLst>
              <p:ext uri="{D42A27DB-BD31-4B8C-83A1-F6EECF244321}">
                <p14:modId xmlns:p14="http://schemas.microsoft.com/office/powerpoint/2010/main" val="1263986706"/>
              </p:ext>
            </p:extLst>
          </p:nvPr>
        </p:nvGraphicFramePr>
        <p:xfrm>
          <a:off x="152401" y="1219200"/>
          <a:ext cx="5867400" cy="4704512"/>
        </p:xfrm>
        <a:graphic>
          <a:graphicData uri="http://schemas.openxmlformats.org/drawingml/2006/table">
            <a:tbl>
              <a:tblPr firstRow="1" bandRow="1">
                <a:tableStyleId>{5C22544A-7EE6-4342-B048-85BDC9FD1C3A}</a:tableStyleId>
              </a:tblPr>
              <a:tblGrid>
                <a:gridCol w="1955800">
                  <a:extLst>
                    <a:ext uri="{9D8B030D-6E8A-4147-A177-3AD203B41FA5}">
                      <a16:colId xmlns:a16="http://schemas.microsoft.com/office/drawing/2014/main" val="666374895"/>
                    </a:ext>
                  </a:extLst>
                </a:gridCol>
                <a:gridCol w="1955800">
                  <a:extLst>
                    <a:ext uri="{9D8B030D-6E8A-4147-A177-3AD203B41FA5}">
                      <a16:colId xmlns:a16="http://schemas.microsoft.com/office/drawing/2014/main" val="1567196705"/>
                    </a:ext>
                  </a:extLst>
                </a:gridCol>
                <a:gridCol w="1955800">
                  <a:extLst>
                    <a:ext uri="{9D8B030D-6E8A-4147-A177-3AD203B41FA5}">
                      <a16:colId xmlns:a16="http://schemas.microsoft.com/office/drawing/2014/main" val="3750751756"/>
                    </a:ext>
                  </a:extLst>
                </a:gridCol>
              </a:tblGrid>
              <a:tr h="634624">
                <a:tc>
                  <a:txBody>
                    <a:bodyPr/>
                    <a:lstStyle/>
                    <a:p>
                      <a:pPr algn="ctr"/>
                      <a:r>
                        <a:rPr lang="en-US" dirty="0" err="1"/>
                        <a:t>Comunidad</a:t>
                      </a:r>
                      <a:endParaRPr lang="en-US" dirty="0"/>
                    </a:p>
                  </a:txBody>
                  <a:tcPr anchor="ctr">
                    <a:solidFill>
                      <a:srgbClr val="0C479D"/>
                    </a:solidFill>
                  </a:tcPr>
                </a:tc>
                <a:tc>
                  <a:txBody>
                    <a:bodyPr/>
                    <a:lstStyle/>
                    <a:p>
                      <a:pPr algn="ctr"/>
                      <a:r>
                        <a:rPr lang="en-US" dirty="0" err="1"/>
                        <a:t>Número</a:t>
                      </a:r>
                      <a:r>
                        <a:rPr lang="en-US" dirty="0"/>
                        <a:t> de </a:t>
                      </a:r>
                      <a:r>
                        <a:rPr lang="en-US" dirty="0" err="1"/>
                        <a:t>parcelas</a:t>
                      </a:r>
                      <a:endParaRPr lang="en-US" dirty="0"/>
                    </a:p>
                  </a:txBody>
                  <a:tcPr anchor="ctr">
                    <a:solidFill>
                      <a:srgbClr val="0C479D"/>
                    </a:solidFill>
                  </a:tcPr>
                </a:tc>
                <a:tc>
                  <a:txBody>
                    <a:bodyPr/>
                    <a:lstStyle/>
                    <a:p>
                      <a:pPr algn="ctr"/>
                      <a:r>
                        <a:rPr lang="en-US" dirty="0" err="1"/>
                        <a:t>Número</a:t>
                      </a:r>
                      <a:r>
                        <a:rPr lang="en-US" dirty="0"/>
                        <a:t> de </a:t>
                      </a:r>
                      <a:r>
                        <a:rPr lang="en-US" dirty="0" err="1"/>
                        <a:t>unidades</a:t>
                      </a:r>
                      <a:endParaRPr lang="en-US" dirty="0"/>
                    </a:p>
                  </a:txBody>
                  <a:tcPr anchor="ctr">
                    <a:solidFill>
                      <a:srgbClr val="0C479D"/>
                    </a:solidFill>
                  </a:tcPr>
                </a:tc>
                <a:extLst>
                  <a:ext uri="{0D108BD9-81ED-4DB2-BD59-A6C34878D82A}">
                    <a16:rowId xmlns:a16="http://schemas.microsoft.com/office/drawing/2014/main" val="769252747"/>
                  </a:ext>
                </a:extLst>
              </a:tr>
              <a:tr h="508054">
                <a:tc>
                  <a:txBody>
                    <a:bodyPr/>
                    <a:lstStyle/>
                    <a:p>
                      <a:r>
                        <a:rPr lang="en-US" b="1" dirty="0"/>
                        <a:t>Airport</a:t>
                      </a:r>
                    </a:p>
                  </a:txBody>
                  <a:tcPr anchor="ctr"/>
                </a:tc>
                <a:tc>
                  <a:txBody>
                    <a:bodyPr/>
                    <a:lstStyle/>
                    <a:p>
                      <a:pPr algn="ctr"/>
                      <a:r>
                        <a:rPr lang="en-US" dirty="0"/>
                        <a:t>10</a:t>
                      </a:r>
                    </a:p>
                  </a:txBody>
                  <a:tcPr anchor="ctr"/>
                </a:tc>
                <a:tc>
                  <a:txBody>
                    <a:bodyPr/>
                    <a:lstStyle/>
                    <a:p>
                      <a:pPr algn="ctr"/>
                      <a:r>
                        <a:rPr lang="en-US" dirty="0"/>
                        <a:t>44</a:t>
                      </a:r>
                    </a:p>
                  </a:txBody>
                  <a:tcPr anchor="ctr"/>
                </a:tc>
                <a:extLst>
                  <a:ext uri="{0D108BD9-81ED-4DB2-BD59-A6C34878D82A}">
                    <a16:rowId xmlns:a16="http://schemas.microsoft.com/office/drawing/2014/main" val="1242688089"/>
                  </a:ext>
                </a:extLst>
              </a:tr>
              <a:tr h="508054">
                <a:tc>
                  <a:txBody>
                    <a:bodyPr/>
                    <a:lstStyle/>
                    <a:p>
                      <a:r>
                        <a:rPr lang="en-US" b="1" dirty="0"/>
                        <a:t>Bret Harte</a:t>
                      </a:r>
                    </a:p>
                  </a:txBody>
                  <a:tcPr anchor="ctr">
                    <a:solidFill>
                      <a:srgbClr val="E5F7F5"/>
                    </a:solidFill>
                  </a:tcPr>
                </a:tc>
                <a:tc>
                  <a:txBody>
                    <a:bodyPr/>
                    <a:lstStyle/>
                    <a:p>
                      <a:pPr algn="ctr"/>
                      <a:r>
                        <a:rPr lang="en-US" dirty="0"/>
                        <a:t>28</a:t>
                      </a:r>
                    </a:p>
                  </a:txBody>
                  <a:tcPr anchor="ctr">
                    <a:solidFill>
                      <a:srgbClr val="E5F7F5"/>
                    </a:solidFill>
                  </a:tcPr>
                </a:tc>
                <a:tc>
                  <a:txBody>
                    <a:bodyPr/>
                    <a:lstStyle/>
                    <a:p>
                      <a:pPr algn="ctr"/>
                      <a:r>
                        <a:rPr lang="en-US" dirty="0"/>
                        <a:t>494</a:t>
                      </a:r>
                    </a:p>
                  </a:txBody>
                  <a:tcPr anchor="ctr">
                    <a:solidFill>
                      <a:srgbClr val="E5F7F5"/>
                    </a:solidFill>
                  </a:tcPr>
                </a:tc>
                <a:extLst>
                  <a:ext uri="{0D108BD9-81ED-4DB2-BD59-A6C34878D82A}">
                    <a16:rowId xmlns:a16="http://schemas.microsoft.com/office/drawing/2014/main" val="3056286853"/>
                  </a:ext>
                </a:extLst>
              </a:tr>
              <a:tr h="508054">
                <a:tc>
                  <a:txBody>
                    <a:bodyPr/>
                    <a:lstStyle/>
                    <a:p>
                      <a:r>
                        <a:rPr lang="en-US" b="1" dirty="0"/>
                        <a:t>Crows Landing</a:t>
                      </a:r>
                    </a:p>
                  </a:txBody>
                  <a:tcPr anchor="ctr"/>
                </a:tc>
                <a:tc>
                  <a:txBody>
                    <a:bodyPr/>
                    <a:lstStyle/>
                    <a:p>
                      <a:pPr algn="ctr"/>
                      <a:r>
                        <a:rPr lang="en-US" dirty="0"/>
                        <a:t>5</a:t>
                      </a:r>
                    </a:p>
                  </a:txBody>
                  <a:tcPr anchor="ctr"/>
                </a:tc>
                <a:tc>
                  <a:txBody>
                    <a:bodyPr/>
                    <a:lstStyle/>
                    <a:p>
                      <a:pPr algn="ctr"/>
                      <a:r>
                        <a:rPr lang="en-US" dirty="0"/>
                        <a:t>5</a:t>
                      </a:r>
                    </a:p>
                  </a:txBody>
                  <a:tcPr anchor="ctr"/>
                </a:tc>
                <a:extLst>
                  <a:ext uri="{0D108BD9-81ED-4DB2-BD59-A6C34878D82A}">
                    <a16:rowId xmlns:a16="http://schemas.microsoft.com/office/drawing/2014/main" val="2971750930"/>
                  </a:ext>
                </a:extLst>
              </a:tr>
              <a:tr h="508054">
                <a:tc>
                  <a:txBody>
                    <a:bodyPr/>
                    <a:lstStyle/>
                    <a:p>
                      <a:r>
                        <a:rPr lang="en-US" b="1" dirty="0"/>
                        <a:t>Del Rio</a:t>
                      </a:r>
                    </a:p>
                  </a:txBody>
                  <a:tcPr anchor="ctr">
                    <a:solidFill>
                      <a:srgbClr val="E5F7F5"/>
                    </a:solidFill>
                  </a:tcPr>
                </a:tc>
                <a:tc>
                  <a:txBody>
                    <a:bodyPr/>
                    <a:lstStyle/>
                    <a:p>
                      <a:pPr algn="ctr"/>
                      <a:r>
                        <a:rPr lang="en-US" dirty="0"/>
                        <a:t>57</a:t>
                      </a:r>
                    </a:p>
                  </a:txBody>
                  <a:tcPr anchor="ctr">
                    <a:solidFill>
                      <a:srgbClr val="E5F7F5"/>
                    </a:solidFill>
                  </a:tcPr>
                </a:tc>
                <a:tc>
                  <a:txBody>
                    <a:bodyPr/>
                    <a:lstStyle/>
                    <a:p>
                      <a:pPr algn="ctr"/>
                      <a:r>
                        <a:rPr lang="en-US" dirty="0"/>
                        <a:t>129</a:t>
                      </a:r>
                    </a:p>
                  </a:txBody>
                  <a:tcPr anchor="ctr">
                    <a:solidFill>
                      <a:srgbClr val="E5F7F5"/>
                    </a:solidFill>
                  </a:tcPr>
                </a:tc>
                <a:extLst>
                  <a:ext uri="{0D108BD9-81ED-4DB2-BD59-A6C34878D82A}">
                    <a16:rowId xmlns:a16="http://schemas.microsoft.com/office/drawing/2014/main" val="2301487103"/>
                  </a:ext>
                </a:extLst>
              </a:tr>
              <a:tr h="508054">
                <a:tc>
                  <a:txBody>
                    <a:bodyPr/>
                    <a:lstStyle/>
                    <a:p>
                      <a:r>
                        <a:rPr lang="en-US" b="1" dirty="0"/>
                        <a:t>Denair</a:t>
                      </a:r>
                    </a:p>
                  </a:txBody>
                  <a:tcPr anchor="ctr"/>
                </a:tc>
                <a:tc>
                  <a:txBody>
                    <a:bodyPr/>
                    <a:lstStyle/>
                    <a:p>
                      <a:pPr algn="ctr"/>
                      <a:r>
                        <a:rPr lang="en-US" dirty="0"/>
                        <a:t>28</a:t>
                      </a:r>
                    </a:p>
                  </a:txBody>
                  <a:tcPr anchor="ctr"/>
                </a:tc>
                <a:tc>
                  <a:txBody>
                    <a:bodyPr/>
                    <a:lstStyle/>
                    <a:p>
                      <a:pPr algn="ctr"/>
                      <a:r>
                        <a:rPr lang="en-US" dirty="0"/>
                        <a:t>353</a:t>
                      </a:r>
                    </a:p>
                  </a:txBody>
                  <a:tcPr anchor="ctr"/>
                </a:tc>
                <a:extLst>
                  <a:ext uri="{0D108BD9-81ED-4DB2-BD59-A6C34878D82A}">
                    <a16:rowId xmlns:a16="http://schemas.microsoft.com/office/drawing/2014/main" val="3226996646"/>
                  </a:ext>
                </a:extLst>
              </a:tr>
              <a:tr h="508054">
                <a:tc>
                  <a:txBody>
                    <a:bodyPr/>
                    <a:lstStyle/>
                    <a:p>
                      <a:r>
                        <a:rPr lang="en-US" b="1" dirty="0"/>
                        <a:t>Diablo</a:t>
                      </a:r>
                      <a:r>
                        <a:rPr lang="en-US" b="1" baseline="0" dirty="0"/>
                        <a:t> Grande</a:t>
                      </a:r>
                      <a:endParaRPr lang="en-US" b="1" dirty="0"/>
                    </a:p>
                  </a:txBody>
                  <a:tcPr anchor="ctr">
                    <a:solidFill>
                      <a:srgbClr val="E5F7F5"/>
                    </a:solidFill>
                  </a:tcPr>
                </a:tc>
                <a:tc>
                  <a:txBody>
                    <a:bodyPr/>
                    <a:lstStyle/>
                    <a:p>
                      <a:pPr algn="ctr"/>
                      <a:r>
                        <a:rPr lang="en-US" dirty="0"/>
                        <a:t>112</a:t>
                      </a:r>
                    </a:p>
                  </a:txBody>
                  <a:tcPr anchor="ctr">
                    <a:solidFill>
                      <a:srgbClr val="E5F7F5"/>
                    </a:solidFill>
                  </a:tcPr>
                </a:tc>
                <a:tc>
                  <a:txBody>
                    <a:bodyPr/>
                    <a:lstStyle/>
                    <a:p>
                      <a:pPr algn="ctr"/>
                      <a:r>
                        <a:rPr lang="en-US" dirty="0"/>
                        <a:t>112</a:t>
                      </a:r>
                    </a:p>
                  </a:txBody>
                  <a:tcPr anchor="ctr">
                    <a:solidFill>
                      <a:srgbClr val="E5F7F5"/>
                    </a:solidFill>
                  </a:tcPr>
                </a:tc>
                <a:extLst>
                  <a:ext uri="{0D108BD9-81ED-4DB2-BD59-A6C34878D82A}">
                    <a16:rowId xmlns:a16="http://schemas.microsoft.com/office/drawing/2014/main" val="203939119"/>
                  </a:ext>
                </a:extLst>
              </a:tr>
              <a:tr h="508054">
                <a:tc>
                  <a:txBody>
                    <a:bodyPr/>
                    <a:lstStyle/>
                    <a:p>
                      <a:r>
                        <a:rPr lang="en-US" b="1" dirty="0"/>
                        <a:t>Empire</a:t>
                      </a:r>
                    </a:p>
                  </a:txBody>
                  <a:tcPr anchor="ctr"/>
                </a:tc>
                <a:tc>
                  <a:txBody>
                    <a:bodyPr/>
                    <a:lstStyle/>
                    <a:p>
                      <a:pPr algn="ctr"/>
                      <a:r>
                        <a:rPr lang="en-US" dirty="0"/>
                        <a:t>18</a:t>
                      </a:r>
                    </a:p>
                  </a:txBody>
                  <a:tcPr anchor="ctr"/>
                </a:tc>
                <a:tc>
                  <a:txBody>
                    <a:bodyPr/>
                    <a:lstStyle/>
                    <a:p>
                      <a:pPr algn="ctr"/>
                      <a:r>
                        <a:rPr lang="en-US" dirty="0"/>
                        <a:t>154</a:t>
                      </a:r>
                    </a:p>
                  </a:txBody>
                  <a:tcPr anchor="ctr"/>
                </a:tc>
                <a:extLst>
                  <a:ext uri="{0D108BD9-81ED-4DB2-BD59-A6C34878D82A}">
                    <a16:rowId xmlns:a16="http://schemas.microsoft.com/office/drawing/2014/main" val="840156519"/>
                  </a:ext>
                </a:extLst>
              </a:tr>
              <a:tr h="508054">
                <a:tc>
                  <a:txBody>
                    <a:bodyPr/>
                    <a:lstStyle/>
                    <a:p>
                      <a:r>
                        <a:rPr lang="en-US" b="1" dirty="0"/>
                        <a:t>Grayson</a:t>
                      </a:r>
                    </a:p>
                  </a:txBody>
                  <a:tcPr anchor="ctr">
                    <a:solidFill>
                      <a:srgbClr val="E5F7F5"/>
                    </a:solidFill>
                  </a:tcPr>
                </a:tc>
                <a:tc>
                  <a:txBody>
                    <a:bodyPr/>
                    <a:lstStyle/>
                    <a:p>
                      <a:pPr algn="ctr"/>
                      <a:r>
                        <a:rPr lang="en-US" dirty="0"/>
                        <a:t>4</a:t>
                      </a:r>
                    </a:p>
                  </a:txBody>
                  <a:tcPr anchor="ctr">
                    <a:solidFill>
                      <a:srgbClr val="E5F7F5"/>
                    </a:solidFill>
                  </a:tcPr>
                </a:tc>
                <a:tc>
                  <a:txBody>
                    <a:bodyPr/>
                    <a:lstStyle/>
                    <a:p>
                      <a:pPr algn="ctr"/>
                      <a:r>
                        <a:rPr lang="en-US" dirty="0"/>
                        <a:t>8</a:t>
                      </a:r>
                    </a:p>
                  </a:txBody>
                  <a:tcPr anchor="ctr">
                    <a:solidFill>
                      <a:srgbClr val="E5F7F5"/>
                    </a:solidFill>
                  </a:tcPr>
                </a:tc>
                <a:extLst>
                  <a:ext uri="{0D108BD9-81ED-4DB2-BD59-A6C34878D82A}">
                    <a16:rowId xmlns:a16="http://schemas.microsoft.com/office/drawing/2014/main" val="461679209"/>
                  </a:ext>
                </a:extLst>
              </a:tr>
            </a:tbl>
          </a:graphicData>
        </a:graphic>
      </p:graphicFrame>
      <p:graphicFrame>
        <p:nvGraphicFramePr>
          <p:cNvPr id="7" name="Table 4">
            <a:extLst>
              <a:ext uri="{FF2B5EF4-FFF2-40B4-BE49-F238E27FC236}">
                <a16:creationId xmlns:a16="http://schemas.microsoft.com/office/drawing/2014/main" id="{C46C80E0-BADF-EC95-461E-18E82CF51C8A}"/>
              </a:ext>
            </a:extLst>
          </p:cNvPr>
          <p:cNvGraphicFramePr>
            <a:graphicFrameLocks noGrp="1"/>
          </p:cNvGraphicFramePr>
          <p:nvPr>
            <p:extLst>
              <p:ext uri="{D42A27DB-BD31-4B8C-83A1-F6EECF244321}">
                <p14:modId xmlns:p14="http://schemas.microsoft.com/office/powerpoint/2010/main" val="4121530656"/>
              </p:ext>
            </p:extLst>
          </p:nvPr>
        </p:nvGraphicFramePr>
        <p:xfrm>
          <a:off x="6172201" y="1219200"/>
          <a:ext cx="5867400" cy="4196458"/>
        </p:xfrm>
        <a:graphic>
          <a:graphicData uri="http://schemas.openxmlformats.org/drawingml/2006/table">
            <a:tbl>
              <a:tblPr firstRow="1" bandRow="1">
                <a:tableStyleId>{5C22544A-7EE6-4342-B048-85BDC9FD1C3A}</a:tableStyleId>
              </a:tblPr>
              <a:tblGrid>
                <a:gridCol w="1955800">
                  <a:extLst>
                    <a:ext uri="{9D8B030D-6E8A-4147-A177-3AD203B41FA5}">
                      <a16:colId xmlns:a16="http://schemas.microsoft.com/office/drawing/2014/main" val="666374895"/>
                    </a:ext>
                  </a:extLst>
                </a:gridCol>
                <a:gridCol w="1955800">
                  <a:extLst>
                    <a:ext uri="{9D8B030D-6E8A-4147-A177-3AD203B41FA5}">
                      <a16:colId xmlns:a16="http://schemas.microsoft.com/office/drawing/2014/main" val="1567196705"/>
                    </a:ext>
                  </a:extLst>
                </a:gridCol>
                <a:gridCol w="1955800">
                  <a:extLst>
                    <a:ext uri="{9D8B030D-6E8A-4147-A177-3AD203B41FA5}">
                      <a16:colId xmlns:a16="http://schemas.microsoft.com/office/drawing/2014/main" val="3750751756"/>
                    </a:ext>
                  </a:extLst>
                </a:gridCol>
              </a:tblGrid>
              <a:tr h="634624">
                <a:tc>
                  <a:txBody>
                    <a:bodyPr/>
                    <a:lstStyle/>
                    <a:p>
                      <a:pPr algn="ctr"/>
                      <a:r>
                        <a:rPr lang="en-US" dirty="0" err="1"/>
                        <a:t>Comunidad</a:t>
                      </a:r>
                      <a:endParaRPr lang="en-US" dirty="0"/>
                    </a:p>
                  </a:txBody>
                  <a:tcPr anchor="ctr">
                    <a:solidFill>
                      <a:srgbClr val="0C479D"/>
                    </a:solidFill>
                  </a:tcPr>
                </a:tc>
                <a:tc>
                  <a:txBody>
                    <a:bodyPr/>
                    <a:lstStyle/>
                    <a:p>
                      <a:pPr algn="ctr"/>
                      <a:r>
                        <a:rPr lang="en-US" dirty="0" err="1"/>
                        <a:t>Número</a:t>
                      </a:r>
                      <a:r>
                        <a:rPr lang="en-US" dirty="0"/>
                        <a:t> de </a:t>
                      </a:r>
                      <a:r>
                        <a:rPr lang="en-US" dirty="0" err="1"/>
                        <a:t>parcelas</a:t>
                      </a:r>
                      <a:endParaRPr lang="en-US" dirty="0"/>
                    </a:p>
                  </a:txBody>
                  <a:tcPr anchor="ctr">
                    <a:solidFill>
                      <a:srgbClr val="0C479D"/>
                    </a:solidFill>
                  </a:tcPr>
                </a:tc>
                <a:tc>
                  <a:txBody>
                    <a:bodyPr/>
                    <a:lstStyle/>
                    <a:p>
                      <a:pPr algn="ctr"/>
                      <a:r>
                        <a:rPr lang="en-US" dirty="0" err="1"/>
                        <a:t>Número</a:t>
                      </a:r>
                      <a:r>
                        <a:rPr lang="en-US" dirty="0"/>
                        <a:t> de </a:t>
                      </a:r>
                      <a:r>
                        <a:rPr lang="en-US" dirty="0" err="1"/>
                        <a:t>unidades</a:t>
                      </a:r>
                      <a:endParaRPr lang="en-US" dirty="0"/>
                    </a:p>
                  </a:txBody>
                  <a:tcPr anchor="ctr">
                    <a:solidFill>
                      <a:srgbClr val="0C479D"/>
                    </a:solidFill>
                  </a:tcPr>
                </a:tc>
                <a:extLst>
                  <a:ext uri="{0D108BD9-81ED-4DB2-BD59-A6C34878D82A}">
                    <a16:rowId xmlns:a16="http://schemas.microsoft.com/office/drawing/2014/main" val="769252747"/>
                  </a:ext>
                </a:extLst>
              </a:tr>
              <a:tr h="508054">
                <a:tc>
                  <a:txBody>
                    <a:bodyPr/>
                    <a:lstStyle/>
                    <a:p>
                      <a:r>
                        <a:rPr lang="en-US" b="1" dirty="0"/>
                        <a:t>Hickman</a:t>
                      </a:r>
                    </a:p>
                  </a:txBody>
                  <a:tcPr anchor="ctr"/>
                </a:tc>
                <a:tc>
                  <a:txBody>
                    <a:bodyPr/>
                    <a:lstStyle/>
                    <a:p>
                      <a:pPr algn="ctr"/>
                      <a:r>
                        <a:rPr lang="en-US" dirty="0"/>
                        <a:t>4</a:t>
                      </a:r>
                    </a:p>
                  </a:txBody>
                  <a:tcPr anchor="ctr"/>
                </a:tc>
                <a:tc>
                  <a:txBody>
                    <a:bodyPr/>
                    <a:lstStyle/>
                    <a:p>
                      <a:pPr algn="ctr"/>
                      <a:r>
                        <a:rPr lang="en-US" dirty="0"/>
                        <a:t>27</a:t>
                      </a:r>
                    </a:p>
                  </a:txBody>
                  <a:tcPr anchor="ctr"/>
                </a:tc>
                <a:extLst>
                  <a:ext uri="{0D108BD9-81ED-4DB2-BD59-A6C34878D82A}">
                    <a16:rowId xmlns:a16="http://schemas.microsoft.com/office/drawing/2014/main" val="1242688089"/>
                  </a:ext>
                </a:extLst>
              </a:tr>
              <a:tr h="508054">
                <a:tc>
                  <a:txBody>
                    <a:bodyPr/>
                    <a:lstStyle/>
                    <a:p>
                      <a:r>
                        <a:rPr lang="en-US" b="1" dirty="0"/>
                        <a:t>Keyes</a:t>
                      </a:r>
                    </a:p>
                  </a:txBody>
                  <a:tcPr anchor="ctr">
                    <a:solidFill>
                      <a:srgbClr val="E5F7F5"/>
                    </a:solidFill>
                  </a:tcPr>
                </a:tc>
                <a:tc>
                  <a:txBody>
                    <a:bodyPr/>
                    <a:lstStyle/>
                    <a:p>
                      <a:pPr algn="ctr"/>
                      <a:r>
                        <a:rPr lang="en-US" dirty="0"/>
                        <a:t>20</a:t>
                      </a:r>
                    </a:p>
                  </a:txBody>
                  <a:tcPr anchor="ctr">
                    <a:solidFill>
                      <a:srgbClr val="E5F7F5"/>
                    </a:solidFill>
                  </a:tcPr>
                </a:tc>
                <a:tc>
                  <a:txBody>
                    <a:bodyPr/>
                    <a:lstStyle/>
                    <a:p>
                      <a:pPr algn="ctr"/>
                      <a:r>
                        <a:rPr lang="en-US" dirty="0"/>
                        <a:t>121</a:t>
                      </a:r>
                    </a:p>
                  </a:txBody>
                  <a:tcPr anchor="ctr">
                    <a:solidFill>
                      <a:srgbClr val="E5F7F5"/>
                    </a:solidFill>
                  </a:tcPr>
                </a:tc>
                <a:extLst>
                  <a:ext uri="{0D108BD9-81ED-4DB2-BD59-A6C34878D82A}">
                    <a16:rowId xmlns:a16="http://schemas.microsoft.com/office/drawing/2014/main" val="3056286853"/>
                  </a:ext>
                </a:extLst>
              </a:tr>
              <a:tr h="508054">
                <a:tc>
                  <a:txBody>
                    <a:bodyPr/>
                    <a:lstStyle/>
                    <a:p>
                      <a:r>
                        <a:rPr lang="en-US" b="1" dirty="0"/>
                        <a:t>North Ceres</a:t>
                      </a:r>
                    </a:p>
                  </a:txBody>
                  <a:tcPr anchor="ctr"/>
                </a:tc>
                <a:tc>
                  <a:txBody>
                    <a:bodyPr/>
                    <a:lstStyle/>
                    <a:p>
                      <a:pPr algn="ctr"/>
                      <a:r>
                        <a:rPr lang="en-US" dirty="0"/>
                        <a:t>25</a:t>
                      </a:r>
                    </a:p>
                  </a:txBody>
                  <a:tcPr anchor="ctr"/>
                </a:tc>
                <a:tc>
                  <a:txBody>
                    <a:bodyPr/>
                    <a:lstStyle/>
                    <a:p>
                      <a:pPr algn="ctr"/>
                      <a:r>
                        <a:rPr lang="en-US" dirty="0"/>
                        <a:t>207</a:t>
                      </a:r>
                    </a:p>
                  </a:txBody>
                  <a:tcPr anchor="ctr"/>
                </a:tc>
                <a:extLst>
                  <a:ext uri="{0D108BD9-81ED-4DB2-BD59-A6C34878D82A}">
                    <a16:rowId xmlns:a16="http://schemas.microsoft.com/office/drawing/2014/main" val="2971750930"/>
                  </a:ext>
                </a:extLst>
              </a:tr>
              <a:tr h="508054">
                <a:tc>
                  <a:txBody>
                    <a:bodyPr/>
                    <a:lstStyle/>
                    <a:p>
                      <a:r>
                        <a:rPr lang="en-US" b="1" dirty="0"/>
                        <a:t>East Oakdale</a:t>
                      </a:r>
                    </a:p>
                  </a:txBody>
                  <a:tcPr anchor="ctr">
                    <a:solidFill>
                      <a:srgbClr val="E5F7F5"/>
                    </a:solidFill>
                  </a:tcPr>
                </a:tc>
                <a:tc>
                  <a:txBody>
                    <a:bodyPr/>
                    <a:lstStyle/>
                    <a:p>
                      <a:pPr algn="ctr"/>
                      <a:r>
                        <a:rPr lang="en-US" dirty="0"/>
                        <a:t>51</a:t>
                      </a:r>
                    </a:p>
                  </a:txBody>
                  <a:tcPr anchor="ctr">
                    <a:solidFill>
                      <a:srgbClr val="E5F7F5"/>
                    </a:solidFill>
                  </a:tcPr>
                </a:tc>
                <a:tc>
                  <a:txBody>
                    <a:bodyPr/>
                    <a:lstStyle/>
                    <a:p>
                      <a:pPr algn="ctr"/>
                      <a:r>
                        <a:rPr lang="en-US" dirty="0"/>
                        <a:t>168</a:t>
                      </a:r>
                    </a:p>
                  </a:txBody>
                  <a:tcPr anchor="ctr">
                    <a:solidFill>
                      <a:srgbClr val="E5F7F5"/>
                    </a:solidFill>
                  </a:tcPr>
                </a:tc>
                <a:extLst>
                  <a:ext uri="{0D108BD9-81ED-4DB2-BD59-A6C34878D82A}">
                    <a16:rowId xmlns:a16="http://schemas.microsoft.com/office/drawing/2014/main" val="2301487103"/>
                  </a:ext>
                </a:extLst>
              </a:tr>
              <a:tr h="508054">
                <a:tc>
                  <a:txBody>
                    <a:bodyPr/>
                    <a:lstStyle/>
                    <a:p>
                      <a:r>
                        <a:rPr lang="en-US" b="1" dirty="0"/>
                        <a:t>Salida</a:t>
                      </a:r>
                    </a:p>
                  </a:txBody>
                  <a:tcPr anchor="ctr"/>
                </a:tc>
                <a:tc>
                  <a:txBody>
                    <a:bodyPr/>
                    <a:lstStyle/>
                    <a:p>
                      <a:pPr algn="ctr"/>
                      <a:r>
                        <a:rPr lang="en-US" dirty="0"/>
                        <a:t>6</a:t>
                      </a:r>
                    </a:p>
                  </a:txBody>
                  <a:tcPr anchor="ctr"/>
                </a:tc>
                <a:tc>
                  <a:txBody>
                    <a:bodyPr/>
                    <a:lstStyle/>
                    <a:p>
                      <a:pPr algn="ctr"/>
                      <a:r>
                        <a:rPr lang="en-US" dirty="0"/>
                        <a:t>51</a:t>
                      </a:r>
                    </a:p>
                  </a:txBody>
                  <a:tcPr anchor="ctr"/>
                </a:tc>
                <a:extLst>
                  <a:ext uri="{0D108BD9-81ED-4DB2-BD59-A6C34878D82A}">
                    <a16:rowId xmlns:a16="http://schemas.microsoft.com/office/drawing/2014/main" val="3226996646"/>
                  </a:ext>
                </a:extLst>
              </a:tr>
              <a:tr h="508054">
                <a:tc>
                  <a:txBody>
                    <a:bodyPr/>
                    <a:lstStyle/>
                    <a:p>
                      <a:r>
                        <a:rPr lang="en-US" b="1" dirty="0"/>
                        <a:t>South Ceres</a:t>
                      </a:r>
                    </a:p>
                  </a:txBody>
                  <a:tcPr anchor="ctr">
                    <a:solidFill>
                      <a:srgbClr val="E5F7F5"/>
                    </a:solidFill>
                  </a:tcPr>
                </a:tc>
                <a:tc>
                  <a:txBody>
                    <a:bodyPr/>
                    <a:lstStyle/>
                    <a:p>
                      <a:pPr algn="ctr"/>
                      <a:r>
                        <a:rPr lang="en-US" dirty="0"/>
                        <a:t>5</a:t>
                      </a:r>
                    </a:p>
                  </a:txBody>
                  <a:tcPr anchor="ctr">
                    <a:solidFill>
                      <a:srgbClr val="E5F7F5"/>
                    </a:solidFill>
                  </a:tcPr>
                </a:tc>
                <a:tc>
                  <a:txBody>
                    <a:bodyPr/>
                    <a:lstStyle/>
                    <a:p>
                      <a:pPr algn="ctr"/>
                      <a:r>
                        <a:rPr lang="en-US" dirty="0"/>
                        <a:t>97</a:t>
                      </a:r>
                    </a:p>
                  </a:txBody>
                  <a:tcPr anchor="ctr">
                    <a:solidFill>
                      <a:srgbClr val="E5F7F5"/>
                    </a:solidFill>
                  </a:tcPr>
                </a:tc>
                <a:extLst>
                  <a:ext uri="{0D108BD9-81ED-4DB2-BD59-A6C34878D82A}">
                    <a16:rowId xmlns:a16="http://schemas.microsoft.com/office/drawing/2014/main" val="203939119"/>
                  </a:ext>
                </a:extLst>
              </a:tr>
              <a:tr h="508054">
                <a:tc>
                  <a:txBody>
                    <a:bodyPr/>
                    <a:lstStyle/>
                    <a:p>
                      <a:r>
                        <a:rPr lang="en-US" b="1" dirty="0"/>
                        <a:t>Turlock</a:t>
                      </a:r>
                    </a:p>
                  </a:txBody>
                  <a:tcPr anchor="ctr"/>
                </a:tc>
                <a:tc>
                  <a:txBody>
                    <a:bodyPr/>
                    <a:lstStyle/>
                    <a:p>
                      <a:pPr algn="ctr"/>
                      <a:r>
                        <a:rPr lang="en-US" dirty="0"/>
                        <a:t>3</a:t>
                      </a:r>
                    </a:p>
                  </a:txBody>
                  <a:tcPr anchor="ctr"/>
                </a:tc>
                <a:tc>
                  <a:txBody>
                    <a:bodyPr/>
                    <a:lstStyle/>
                    <a:p>
                      <a:pPr algn="ctr"/>
                      <a:r>
                        <a:rPr lang="en-US" dirty="0"/>
                        <a:t>10</a:t>
                      </a:r>
                    </a:p>
                  </a:txBody>
                  <a:tcPr anchor="ctr"/>
                </a:tc>
                <a:extLst>
                  <a:ext uri="{0D108BD9-81ED-4DB2-BD59-A6C34878D82A}">
                    <a16:rowId xmlns:a16="http://schemas.microsoft.com/office/drawing/2014/main" val="840156519"/>
                  </a:ext>
                </a:extLst>
              </a:tr>
            </a:tbl>
          </a:graphicData>
        </a:graphic>
      </p:graphicFrame>
      <p:pic>
        <p:nvPicPr>
          <p:cNvPr id="3" name="Audio 2">
            <a:hlinkClick r:id="" action="ppaction://media"/>
            <a:extLst>
              <a:ext uri="{FF2B5EF4-FFF2-40B4-BE49-F238E27FC236}">
                <a16:creationId xmlns:a16="http://schemas.microsoft.com/office/drawing/2014/main" id="{9016BF68-F61E-A322-2D6F-AE131C0DDC2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8173919"/>
      </p:ext>
    </p:extLst>
  </p:cSld>
  <p:clrMapOvr>
    <a:masterClrMapping/>
  </p:clrMapOvr>
  <mc:AlternateContent xmlns:mc="http://schemas.openxmlformats.org/markup-compatibility/2006" xmlns:p14="http://schemas.microsoft.com/office/powerpoint/2010/main">
    <mc:Choice Requires="p14">
      <p:transition spd="med" p14:dur="700" advTm="24542">
        <p:fade/>
      </p:transition>
    </mc:Choice>
    <mc:Fallback xmlns="">
      <p:transition spd="med" advTm="24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6E39E6-77AF-4D3D-9EAB-B0548514024B}"/>
              </a:ext>
            </a:extLst>
          </p:cNvPr>
          <p:cNvSpPr>
            <a:spLocks noGrp="1"/>
          </p:cNvSpPr>
          <p:nvPr>
            <p:ph type="title"/>
          </p:nvPr>
        </p:nvSpPr>
        <p:spPr/>
        <p:txBody>
          <a:bodyPr/>
          <a:lstStyle/>
          <a:p>
            <a:r>
              <a:rPr lang="en-US" dirty="0" err="1">
                <a:latin typeface="Segoe UI Variable Display Semib"/>
              </a:rPr>
              <a:t>Resumen</a:t>
            </a:r>
            <a:r>
              <a:rPr lang="en-US" dirty="0">
                <a:latin typeface="Segoe UI Variable Display Semib"/>
              </a:rPr>
              <a:t> del </a:t>
            </a:r>
            <a:r>
              <a:rPr lang="en-US" dirty="0" err="1">
                <a:latin typeface="Segoe UI Variable Display Semib"/>
              </a:rPr>
              <a:t>inventario</a:t>
            </a:r>
            <a:r>
              <a:rPr lang="en-US" dirty="0">
                <a:latin typeface="Segoe UI Variable Display Semib"/>
              </a:rPr>
              <a:t> del sitio</a:t>
            </a:r>
            <a:endParaRPr lang="en-US" dirty="0"/>
          </a:p>
        </p:txBody>
      </p:sp>
      <p:graphicFrame>
        <p:nvGraphicFramePr>
          <p:cNvPr id="3" name="Table 2">
            <a:extLst>
              <a:ext uri="{FF2B5EF4-FFF2-40B4-BE49-F238E27FC236}">
                <a16:creationId xmlns:a16="http://schemas.microsoft.com/office/drawing/2014/main" id="{E50921DF-964F-1C29-CD81-97A4E53791B9}"/>
              </a:ext>
            </a:extLst>
          </p:cNvPr>
          <p:cNvGraphicFramePr>
            <a:graphicFrameLocks noGrp="1"/>
          </p:cNvGraphicFramePr>
          <p:nvPr>
            <p:extLst>
              <p:ext uri="{D42A27DB-BD31-4B8C-83A1-F6EECF244321}">
                <p14:modId xmlns:p14="http://schemas.microsoft.com/office/powerpoint/2010/main" val="690298328"/>
              </p:ext>
            </p:extLst>
          </p:nvPr>
        </p:nvGraphicFramePr>
        <p:xfrm>
          <a:off x="1333500" y="1600200"/>
          <a:ext cx="9525000" cy="3809998"/>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43200">
                  <a:extLst>
                    <a:ext uri="{9D8B030D-6E8A-4147-A177-3AD203B41FA5}">
                      <a16:colId xmlns:a16="http://schemas.microsoft.com/office/drawing/2014/main" val="960916282"/>
                    </a:ext>
                  </a:extLst>
                </a:gridCol>
                <a:gridCol w="1752600">
                  <a:extLst>
                    <a:ext uri="{9D8B030D-6E8A-4147-A177-3AD203B41FA5}">
                      <a16:colId xmlns:a16="http://schemas.microsoft.com/office/drawing/2014/main" val="3643380463"/>
                    </a:ext>
                  </a:extLst>
                </a:gridCol>
                <a:gridCol w="1676400">
                  <a:extLst>
                    <a:ext uri="{9D8B030D-6E8A-4147-A177-3AD203B41FA5}">
                      <a16:colId xmlns:a16="http://schemas.microsoft.com/office/drawing/2014/main" val="1047645908"/>
                    </a:ext>
                  </a:extLst>
                </a:gridCol>
                <a:gridCol w="1750573">
                  <a:extLst>
                    <a:ext uri="{9D8B030D-6E8A-4147-A177-3AD203B41FA5}">
                      <a16:colId xmlns:a16="http://schemas.microsoft.com/office/drawing/2014/main" val="4175840739"/>
                    </a:ext>
                  </a:extLst>
                </a:gridCol>
                <a:gridCol w="1602227">
                  <a:extLst>
                    <a:ext uri="{9D8B030D-6E8A-4147-A177-3AD203B41FA5}">
                      <a16:colId xmlns:a16="http://schemas.microsoft.com/office/drawing/2014/main" val="2836893004"/>
                    </a:ext>
                  </a:extLst>
                </a:gridCol>
              </a:tblGrid>
              <a:tr h="849528">
                <a:tc>
                  <a:txBody>
                    <a:bodyPr/>
                    <a:lstStyle/>
                    <a:p>
                      <a:pPr algn="ctr"/>
                      <a:endParaRPr lang="en-US" sz="1800" dirty="0"/>
                    </a:p>
                  </a:txBody>
                  <a:tcPr marL="95839" marR="95839" marT="47919" marB="4791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a:txBody>
                    <a:bodyPr/>
                    <a:lstStyle/>
                    <a:p>
                      <a:pPr algn="ctr"/>
                      <a:r>
                        <a:rPr lang="en-US" sz="1800" dirty="0"/>
                        <a:t>Más bajo</a:t>
                      </a:r>
                    </a:p>
                  </a:txBody>
                  <a:tcPr marL="95839" marR="95839" marT="47919" marB="47919" anchor="ctr">
                    <a:lnL w="38100" cap="flat" cmpd="sng" algn="ctr">
                      <a:solidFill>
                        <a:schemeClr val="bg1"/>
                      </a:solidFill>
                      <a:prstDash val="solid"/>
                      <a:round/>
                      <a:headEnd type="none" w="med" len="med"/>
                      <a:tailEnd type="none" w="med" len="med"/>
                    </a:lnL>
                    <a:solidFill>
                      <a:srgbClr val="0C479D"/>
                    </a:solidFill>
                  </a:tcPr>
                </a:tc>
                <a:tc>
                  <a:txBody>
                    <a:bodyPr/>
                    <a:lstStyle/>
                    <a:p>
                      <a:pPr algn="ctr"/>
                      <a:r>
                        <a:rPr lang="en-US" sz="1800" dirty="0" err="1"/>
                        <a:t>Moderado</a:t>
                      </a:r>
                      <a:endParaRPr lang="en-US" sz="1800" dirty="0"/>
                    </a:p>
                  </a:txBody>
                  <a:tcPr marL="95839" marR="95839" marT="47919" marB="47919" anchor="ctr">
                    <a:lnR w="38100" cap="flat" cmpd="sng" algn="ctr">
                      <a:solidFill>
                        <a:schemeClr val="bg1"/>
                      </a:solidFill>
                      <a:prstDash val="solid"/>
                      <a:round/>
                      <a:headEnd type="none" w="med" len="med"/>
                      <a:tailEnd type="none" w="med" len="med"/>
                    </a:lnR>
                    <a:solidFill>
                      <a:srgbClr val="0C479D"/>
                    </a:solidFill>
                  </a:tcPr>
                </a:tc>
                <a:tc>
                  <a:txBody>
                    <a:bodyPr/>
                    <a:lstStyle/>
                    <a:p>
                      <a:pPr algn="ctr"/>
                      <a:r>
                        <a:rPr lang="en-US" sz="1800" dirty="0"/>
                        <a:t>Por </a:t>
                      </a:r>
                      <a:r>
                        <a:rPr lang="en-US" sz="1800" dirty="0" err="1"/>
                        <a:t>encima</a:t>
                      </a:r>
                      <a:r>
                        <a:rPr lang="en-US" sz="1800" dirty="0"/>
                        <a:t> de </a:t>
                      </a:r>
                      <a:r>
                        <a:rPr lang="en-US" sz="1800" dirty="0" err="1"/>
                        <a:t>moderado</a:t>
                      </a:r>
                      <a:endParaRPr lang="en-US" sz="1800" dirty="0"/>
                    </a:p>
                  </a:txBody>
                  <a:tcPr marL="95839" marR="95839" marT="47919" marB="4791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C479D"/>
                    </a:solidFill>
                  </a:tcPr>
                </a:tc>
                <a:tc>
                  <a:txBody>
                    <a:bodyPr/>
                    <a:lstStyle/>
                    <a:p>
                      <a:pPr algn="ctr"/>
                      <a:r>
                        <a:rPr lang="en-US" sz="1800" dirty="0"/>
                        <a:t>Total</a:t>
                      </a:r>
                    </a:p>
                  </a:txBody>
                  <a:tcPr marL="95839" marR="95839" marT="47919" marB="47919" anchor="ctr">
                    <a:lnL w="38100" cap="flat" cmpd="sng" algn="ctr">
                      <a:solidFill>
                        <a:schemeClr val="bg1"/>
                      </a:solidFill>
                      <a:prstDash val="solid"/>
                      <a:round/>
                      <a:headEnd type="none" w="med" len="med"/>
                      <a:tailEnd type="none" w="med" len="med"/>
                    </a:lnL>
                    <a:solidFill>
                      <a:srgbClr val="0C479D"/>
                    </a:solidFill>
                  </a:tcPr>
                </a:tc>
                <a:extLst>
                  <a:ext uri="{0D108BD9-81ED-4DB2-BD59-A6C34878D82A}">
                    <a16:rowId xmlns:a16="http://schemas.microsoft.com/office/drawing/2014/main" val="399901711"/>
                  </a:ext>
                </a:extLst>
              </a:tr>
              <a:tr h="490730">
                <a:tc>
                  <a:txBody>
                    <a:bodyPr/>
                    <a:lstStyle/>
                    <a:p>
                      <a:pPr lvl="0" algn="l">
                        <a:buNone/>
                      </a:pPr>
                      <a:r>
                        <a:rPr lang="en-US" sz="1800" b="1" dirty="0" err="1"/>
                        <a:t>Asignación</a:t>
                      </a:r>
                      <a:r>
                        <a:rPr lang="en-US" sz="1800" b="1" dirty="0"/>
                        <a:t> de RHNA</a:t>
                      </a:r>
                    </a:p>
                  </a:txBody>
                  <a:tcPr marL="95838" marR="95838" marT="47918" marB="47918" anchor="ctr">
                    <a:solidFill>
                      <a:schemeClr val="tx2">
                        <a:lumMod val="40000"/>
                        <a:lumOff val="60000"/>
                      </a:schemeClr>
                    </a:solidFill>
                  </a:tcPr>
                </a:tc>
                <a:tc>
                  <a:txBody>
                    <a:bodyPr/>
                    <a:lstStyle/>
                    <a:p>
                      <a:pPr lvl="0" algn="ctr">
                        <a:buNone/>
                      </a:pPr>
                      <a:r>
                        <a:rPr lang="en-US" sz="1800" b="1"/>
                        <a:t>1,167</a:t>
                      </a:r>
                    </a:p>
                  </a:txBody>
                  <a:tcPr marL="95838" marR="95838" marT="47918" marB="47918" anchor="ctr">
                    <a:solidFill>
                      <a:schemeClr val="tx2">
                        <a:lumMod val="40000"/>
                        <a:lumOff val="60000"/>
                      </a:schemeClr>
                    </a:solidFill>
                  </a:tcPr>
                </a:tc>
                <a:tc>
                  <a:txBody>
                    <a:bodyPr/>
                    <a:lstStyle/>
                    <a:p>
                      <a:pPr lvl="0" algn="ctr">
                        <a:buNone/>
                      </a:pPr>
                      <a:r>
                        <a:rPr lang="en-US" sz="1800" b="1"/>
                        <a:t>458</a:t>
                      </a:r>
                    </a:p>
                  </a:txBody>
                  <a:tcPr marL="95838" marR="95838" marT="47918" marB="47918" anchor="ctr">
                    <a:solidFill>
                      <a:schemeClr val="tx2">
                        <a:lumMod val="40000"/>
                        <a:lumOff val="60000"/>
                      </a:schemeClr>
                    </a:solidFill>
                  </a:tcPr>
                </a:tc>
                <a:tc>
                  <a:txBody>
                    <a:bodyPr/>
                    <a:lstStyle/>
                    <a:p>
                      <a:pPr lvl="0" algn="ctr">
                        <a:buNone/>
                      </a:pPr>
                      <a:r>
                        <a:rPr lang="en-US" sz="1800" b="1"/>
                        <a:t>1,045</a:t>
                      </a:r>
                    </a:p>
                  </a:txBody>
                  <a:tcPr marL="95838" marR="95838" marT="47918" marB="47918" anchor="ctr">
                    <a:solidFill>
                      <a:schemeClr val="tx2">
                        <a:lumMod val="40000"/>
                        <a:lumOff val="60000"/>
                      </a:schemeClr>
                    </a:solidFill>
                  </a:tcPr>
                </a:tc>
                <a:tc>
                  <a:txBody>
                    <a:bodyPr/>
                    <a:lstStyle/>
                    <a:p>
                      <a:pPr lvl="0" algn="ctr">
                        <a:buNone/>
                      </a:pPr>
                      <a:r>
                        <a:rPr lang="en-US" sz="1800" b="1"/>
                        <a:t>2,475</a:t>
                      </a:r>
                    </a:p>
                  </a:txBody>
                  <a:tcPr marL="95838" marR="95838" marT="47918" marB="47918" anchor="ctr">
                    <a:solidFill>
                      <a:schemeClr val="tx2">
                        <a:lumMod val="40000"/>
                        <a:lumOff val="60000"/>
                      </a:schemeClr>
                    </a:solidFill>
                  </a:tcPr>
                </a:tc>
                <a:extLst>
                  <a:ext uri="{0D108BD9-81ED-4DB2-BD59-A6C34878D82A}">
                    <a16:rowId xmlns:a16="http://schemas.microsoft.com/office/drawing/2014/main" val="2546414310"/>
                  </a:ext>
                </a:extLst>
              </a:tr>
              <a:tr h="506820">
                <a:tc>
                  <a:txBody>
                    <a:bodyPr/>
                    <a:lstStyle/>
                    <a:p>
                      <a:pPr algn="l"/>
                      <a:r>
                        <a:rPr lang="en-US" sz="1800" b="0" dirty="0" err="1"/>
                        <a:t>Proyectos</a:t>
                      </a:r>
                      <a:r>
                        <a:rPr lang="en-US" sz="1800" b="0" dirty="0"/>
                        <a:t> </a:t>
                      </a:r>
                      <a:r>
                        <a:rPr lang="en-US" sz="1800" b="0" dirty="0" err="1"/>
                        <a:t>Pendientes</a:t>
                      </a:r>
                      <a:endParaRPr lang="en-US" sz="1800" b="0" dirty="0"/>
                    </a:p>
                  </a:txBody>
                  <a:tcPr marL="95839" marR="95839" marT="47919" marB="47919" anchor="ctr">
                    <a:solidFill>
                      <a:srgbClr val="E9EDF4"/>
                    </a:solidFill>
                  </a:tcPr>
                </a:tc>
                <a:tc>
                  <a:txBody>
                    <a:bodyPr/>
                    <a:lstStyle/>
                    <a:p>
                      <a:pPr algn="ctr"/>
                      <a:r>
                        <a:rPr lang="en-US" sz="1800"/>
                        <a:t>0</a:t>
                      </a:r>
                    </a:p>
                  </a:txBody>
                  <a:tcPr marL="95839" marR="95839" marT="47919" marB="47919" anchor="ctr"/>
                </a:tc>
                <a:tc>
                  <a:txBody>
                    <a:bodyPr/>
                    <a:lstStyle/>
                    <a:p>
                      <a:pPr lvl="0" algn="ctr">
                        <a:buNone/>
                      </a:pPr>
                      <a:r>
                        <a:rPr lang="en-US" sz="1800"/>
                        <a:t>0</a:t>
                      </a:r>
                    </a:p>
                  </a:txBody>
                  <a:tcPr marL="95839" marR="95839" marT="47919" marB="47919" anchor="ctr"/>
                </a:tc>
                <a:tc>
                  <a:txBody>
                    <a:bodyPr/>
                    <a:lstStyle/>
                    <a:p>
                      <a:pPr lvl="0" algn="ctr">
                        <a:buNone/>
                      </a:pPr>
                      <a:r>
                        <a:rPr lang="en-US" sz="1800" dirty="0"/>
                        <a:t>253</a:t>
                      </a:r>
                    </a:p>
                  </a:txBody>
                  <a:tcPr marL="95839" marR="95839" marT="47919" marB="47919" anchor="ctr"/>
                </a:tc>
                <a:tc>
                  <a:txBody>
                    <a:bodyPr/>
                    <a:lstStyle/>
                    <a:p>
                      <a:pPr lvl="0" algn="ctr">
                        <a:buNone/>
                      </a:pPr>
                      <a:r>
                        <a:rPr lang="en-US" sz="1800" dirty="0"/>
                        <a:t>253</a:t>
                      </a:r>
                    </a:p>
                  </a:txBody>
                  <a:tcPr marL="95839" marR="95839" marT="47919" marB="47919" anchor="ctr"/>
                </a:tc>
                <a:extLst>
                  <a:ext uri="{0D108BD9-81ED-4DB2-BD59-A6C34878D82A}">
                    <a16:rowId xmlns:a16="http://schemas.microsoft.com/office/drawing/2014/main" val="1075003965"/>
                  </a:ext>
                </a:extLst>
              </a:tr>
              <a:tr h="490730">
                <a:tc>
                  <a:txBody>
                    <a:bodyPr/>
                    <a:lstStyle/>
                    <a:p>
                      <a:pPr lvl="0" algn="l">
                        <a:buNone/>
                      </a:pPr>
                      <a:r>
                        <a:rPr lang="en-US" sz="1800" b="0" dirty="0"/>
                        <a:t>ADU </a:t>
                      </a:r>
                      <a:r>
                        <a:rPr lang="en-US" sz="1800" b="0" dirty="0" err="1"/>
                        <a:t>proyectadas</a:t>
                      </a:r>
                      <a:endParaRPr lang="en-US" sz="1800" b="0" dirty="0"/>
                    </a:p>
                  </a:txBody>
                  <a:tcPr marL="95838" marR="95838" marT="47918" marB="47918" anchor="ctr"/>
                </a:tc>
                <a:tc>
                  <a:txBody>
                    <a:bodyPr/>
                    <a:lstStyle/>
                    <a:p>
                      <a:pPr lvl="0" algn="ctr">
                        <a:buNone/>
                      </a:pPr>
                      <a:r>
                        <a:rPr lang="en-US" sz="1800"/>
                        <a:t>0</a:t>
                      </a:r>
                    </a:p>
                  </a:txBody>
                  <a:tcPr marL="95838" marR="95838" marT="47918" marB="47918" anchor="ctr"/>
                </a:tc>
                <a:tc>
                  <a:txBody>
                    <a:bodyPr/>
                    <a:lstStyle/>
                    <a:p>
                      <a:pPr lvl="0" algn="ctr">
                        <a:buNone/>
                      </a:pPr>
                      <a:r>
                        <a:rPr lang="en-US" sz="1800"/>
                        <a:t>0</a:t>
                      </a:r>
                    </a:p>
                  </a:txBody>
                  <a:tcPr marL="95838" marR="95838" marT="47918" marB="47918" anchor="ctr"/>
                </a:tc>
                <a:tc>
                  <a:txBody>
                    <a:bodyPr/>
                    <a:lstStyle/>
                    <a:p>
                      <a:pPr lvl="0" algn="ctr">
                        <a:buNone/>
                      </a:pPr>
                      <a:r>
                        <a:rPr lang="en-US" sz="1800" dirty="0"/>
                        <a:t>184</a:t>
                      </a:r>
                    </a:p>
                  </a:txBody>
                  <a:tcPr marL="95838" marR="95838" marT="47918" marB="47918" anchor="ctr"/>
                </a:tc>
                <a:tc>
                  <a:txBody>
                    <a:bodyPr/>
                    <a:lstStyle/>
                    <a:p>
                      <a:pPr lvl="0" algn="ctr">
                        <a:buNone/>
                      </a:pPr>
                      <a:r>
                        <a:rPr lang="en-US" sz="1800" dirty="0"/>
                        <a:t>184</a:t>
                      </a:r>
                    </a:p>
                  </a:txBody>
                  <a:tcPr marL="95838" marR="95838" marT="47918" marB="47918" anchor="ctr"/>
                </a:tc>
                <a:extLst>
                  <a:ext uri="{0D108BD9-81ED-4DB2-BD59-A6C34878D82A}">
                    <a16:rowId xmlns:a16="http://schemas.microsoft.com/office/drawing/2014/main" val="2285996973"/>
                  </a:ext>
                </a:extLst>
              </a:tr>
              <a:tr h="490730">
                <a:tc>
                  <a:txBody>
                    <a:bodyPr/>
                    <a:lstStyle/>
                    <a:p>
                      <a:pPr lvl="0" algn="l">
                        <a:buNone/>
                      </a:pPr>
                      <a:r>
                        <a:rPr lang="en-US" sz="1800" b="0" dirty="0" err="1"/>
                        <a:t>Unidades</a:t>
                      </a:r>
                      <a:r>
                        <a:rPr lang="en-US" sz="1800" b="0" dirty="0"/>
                        <a:t> </a:t>
                      </a:r>
                      <a:r>
                        <a:rPr lang="en-US" sz="1800" b="0" dirty="0" err="1"/>
                        <a:t>preliminares</a:t>
                      </a:r>
                      <a:endParaRPr lang="en-US" b="0" dirty="0"/>
                    </a:p>
                  </a:txBody>
                  <a:tcPr marL="95837" marR="95837" marT="47918" marB="47918"/>
                </a:tc>
                <a:tc>
                  <a:txBody>
                    <a:bodyPr/>
                    <a:lstStyle/>
                    <a:p>
                      <a:pPr lvl="0" algn="ctr">
                        <a:buNone/>
                      </a:pPr>
                      <a:r>
                        <a:rPr lang="en-US" sz="1800" b="0" dirty="0"/>
                        <a:t>1,268</a:t>
                      </a:r>
                      <a:endParaRPr lang="en-US" b="0" dirty="0"/>
                    </a:p>
                  </a:txBody>
                  <a:tcPr marL="95837" marR="95837" marT="47918" marB="47918"/>
                </a:tc>
                <a:tc>
                  <a:txBody>
                    <a:bodyPr/>
                    <a:lstStyle/>
                    <a:p>
                      <a:pPr lvl="0" algn="ctr">
                        <a:buNone/>
                      </a:pPr>
                      <a:r>
                        <a:rPr lang="en-US" sz="1800" b="0" dirty="0"/>
                        <a:t>581</a:t>
                      </a:r>
                      <a:endParaRPr lang="en-US" b="0" dirty="0"/>
                    </a:p>
                  </a:txBody>
                  <a:tcPr marL="95837" marR="95837" marT="47918" marB="47918"/>
                </a:tc>
                <a:tc>
                  <a:txBody>
                    <a:bodyPr/>
                    <a:lstStyle/>
                    <a:p>
                      <a:pPr lvl="0" algn="ctr">
                        <a:buNone/>
                      </a:pPr>
                      <a:r>
                        <a:rPr lang="en-US" sz="1800" b="0" dirty="0"/>
                        <a:t>712</a:t>
                      </a:r>
                      <a:endParaRPr lang="en-US" b="0" dirty="0"/>
                    </a:p>
                  </a:txBody>
                  <a:tcPr marL="95837" marR="95837" marT="47918" marB="47918"/>
                </a:tc>
                <a:tc>
                  <a:txBody>
                    <a:bodyPr/>
                    <a:lstStyle/>
                    <a:p>
                      <a:pPr lvl="0" algn="ctr">
                        <a:buNone/>
                      </a:pPr>
                      <a:r>
                        <a:rPr lang="en-US" sz="1800" b="0" dirty="0"/>
                        <a:t>2,561</a:t>
                      </a:r>
                      <a:endParaRPr lang="en-US" b="0" dirty="0"/>
                    </a:p>
                  </a:txBody>
                  <a:tcPr marL="95837" marR="95837" marT="47918" marB="47918"/>
                </a:tc>
                <a:extLst>
                  <a:ext uri="{0D108BD9-81ED-4DB2-BD59-A6C34878D82A}">
                    <a16:rowId xmlns:a16="http://schemas.microsoft.com/office/drawing/2014/main" val="1266732286"/>
                  </a:ext>
                </a:extLst>
              </a:tr>
              <a:tr h="490730">
                <a:tc>
                  <a:txBody>
                    <a:bodyPr/>
                    <a:lstStyle/>
                    <a:p>
                      <a:pPr lvl="0" algn="l">
                        <a:buNone/>
                      </a:pPr>
                      <a:r>
                        <a:rPr lang="en-US" sz="1800" b="1" dirty="0" err="1"/>
                        <a:t>Unidades</a:t>
                      </a:r>
                      <a:r>
                        <a:rPr lang="en-US" sz="1800" b="1" dirty="0"/>
                        <a:t> </a:t>
                      </a:r>
                      <a:r>
                        <a:rPr lang="en-US" sz="1800" b="1" dirty="0" err="1"/>
                        <a:t>totales</a:t>
                      </a:r>
                      <a:endParaRPr lang="en-US" dirty="0"/>
                    </a:p>
                  </a:txBody>
                  <a:tcPr marL="95837" marR="95837" marT="47918" marB="47918" anchor="ctr">
                    <a:solidFill>
                      <a:schemeClr val="tx2">
                        <a:lumMod val="40000"/>
                        <a:lumOff val="60000"/>
                      </a:schemeClr>
                    </a:solidFill>
                  </a:tcPr>
                </a:tc>
                <a:tc>
                  <a:txBody>
                    <a:bodyPr/>
                    <a:lstStyle/>
                    <a:p>
                      <a:pPr lvl="0" algn="ctr">
                        <a:buNone/>
                      </a:pPr>
                      <a:r>
                        <a:rPr lang="en-US" sz="1800" b="1" dirty="0"/>
                        <a:t>1,268</a:t>
                      </a:r>
                      <a:endParaRPr lang="en-US" b="1" dirty="0"/>
                    </a:p>
                  </a:txBody>
                  <a:tcPr marL="95837" marR="95837" marT="47918" marB="47918" anchor="ctr">
                    <a:solidFill>
                      <a:schemeClr val="tx2">
                        <a:lumMod val="40000"/>
                        <a:lumOff val="60000"/>
                      </a:schemeClr>
                    </a:solidFill>
                  </a:tcPr>
                </a:tc>
                <a:tc>
                  <a:txBody>
                    <a:bodyPr/>
                    <a:lstStyle/>
                    <a:p>
                      <a:pPr lvl="0" algn="ctr">
                        <a:buNone/>
                      </a:pPr>
                      <a:r>
                        <a:rPr lang="en-US" sz="1800" b="1" dirty="0"/>
                        <a:t>581</a:t>
                      </a:r>
                      <a:endParaRPr lang="en-US" b="1" dirty="0"/>
                    </a:p>
                  </a:txBody>
                  <a:tcPr marL="95837" marR="95837" marT="47918" marB="47918" anchor="ctr">
                    <a:solidFill>
                      <a:schemeClr val="tx2">
                        <a:lumMod val="40000"/>
                        <a:lumOff val="60000"/>
                      </a:schemeClr>
                    </a:solidFill>
                  </a:tcPr>
                </a:tc>
                <a:tc>
                  <a:txBody>
                    <a:bodyPr/>
                    <a:lstStyle/>
                    <a:p>
                      <a:pPr lvl="0" algn="ctr">
                        <a:buNone/>
                      </a:pPr>
                      <a:r>
                        <a:rPr lang="en-US" sz="1800" b="1" dirty="0"/>
                        <a:t>1,149</a:t>
                      </a:r>
                      <a:endParaRPr lang="en-US" dirty="0"/>
                    </a:p>
                  </a:txBody>
                  <a:tcPr marL="95837" marR="95837" marT="47918" marB="47918" anchor="ctr">
                    <a:solidFill>
                      <a:schemeClr val="tx2">
                        <a:lumMod val="40000"/>
                        <a:lumOff val="60000"/>
                      </a:schemeClr>
                    </a:solidFill>
                  </a:tcPr>
                </a:tc>
                <a:tc>
                  <a:txBody>
                    <a:bodyPr/>
                    <a:lstStyle/>
                    <a:p>
                      <a:pPr lvl="0" algn="ctr">
                        <a:buNone/>
                      </a:pPr>
                      <a:r>
                        <a:rPr lang="en-US" sz="1800" b="1" dirty="0"/>
                        <a:t>2,998</a:t>
                      </a:r>
                      <a:endParaRPr lang="en-US" dirty="0"/>
                    </a:p>
                  </a:txBody>
                  <a:tcPr marL="95837" marR="95837" marT="47918" marB="47918" anchor="ctr">
                    <a:solidFill>
                      <a:schemeClr val="tx2">
                        <a:lumMod val="40000"/>
                        <a:lumOff val="60000"/>
                      </a:schemeClr>
                    </a:solidFill>
                  </a:tcPr>
                </a:tc>
                <a:extLst>
                  <a:ext uri="{0D108BD9-81ED-4DB2-BD59-A6C34878D82A}">
                    <a16:rowId xmlns:a16="http://schemas.microsoft.com/office/drawing/2014/main" val="571969681"/>
                  </a:ext>
                </a:extLst>
              </a:tr>
              <a:tr h="490730">
                <a:tc>
                  <a:txBody>
                    <a:bodyPr/>
                    <a:lstStyle/>
                    <a:p>
                      <a:pPr lvl="0" algn="l">
                        <a:buNone/>
                      </a:pPr>
                      <a:r>
                        <a:rPr lang="en-US" sz="1800" b="1" dirty="0" err="1"/>
                        <a:t>Excedente</a:t>
                      </a:r>
                      <a:r>
                        <a:rPr lang="en-US" sz="1800" b="1" dirty="0"/>
                        <a:t> </a:t>
                      </a:r>
                      <a:r>
                        <a:rPr lang="en-US" sz="1800" b="1" dirty="0" err="1"/>
                        <a:t>unitario</a:t>
                      </a:r>
                      <a:endParaRPr lang="en-US" sz="1800" b="1" dirty="0"/>
                    </a:p>
                  </a:txBody>
                  <a:tcPr marL="95837" marR="95837" marT="47918" marB="47918" anchor="ctr"/>
                </a:tc>
                <a:tc>
                  <a:txBody>
                    <a:bodyPr/>
                    <a:lstStyle/>
                    <a:p>
                      <a:pPr lvl="0" algn="ctr">
                        <a:buNone/>
                      </a:pPr>
                      <a:r>
                        <a:rPr lang="en-US" sz="1800" b="1" dirty="0"/>
                        <a:t>296</a:t>
                      </a:r>
                    </a:p>
                  </a:txBody>
                  <a:tcPr marL="95837" marR="95837" marT="47918" marB="47918" anchor="ctr"/>
                </a:tc>
                <a:tc>
                  <a:txBody>
                    <a:bodyPr/>
                    <a:lstStyle/>
                    <a:p>
                      <a:pPr lvl="0" algn="ctr">
                        <a:buNone/>
                      </a:pPr>
                      <a:r>
                        <a:rPr lang="en-US" sz="1800" b="1" dirty="0"/>
                        <a:t>123</a:t>
                      </a:r>
                    </a:p>
                  </a:txBody>
                  <a:tcPr marL="95837" marR="95837" marT="47918" marB="47918" anchor="ctr"/>
                </a:tc>
                <a:tc>
                  <a:txBody>
                    <a:bodyPr/>
                    <a:lstStyle/>
                    <a:p>
                      <a:pPr lvl="0" algn="ctr">
                        <a:buNone/>
                      </a:pPr>
                      <a:r>
                        <a:rPr lang="en-US" sz="1800" b="1" dirty="0"/>
                        <a:t>104</a:t>
                      </a:r>
                    </a:p>
                  </a:txBody>
                  <a:tcPr marL="95837" marR="95837" marT="47918" marB="47918" anchor="ctr"/>
                </a:tc>
                <a:tc>
                  <a:txBody>
                    <a:bodyPr/>
                    <a:lstStyle/>
                    <a:p>
                      <a:pPr lvl="0" algn="ctr">
                        <a:buNone/>
                      </a:pPr>
                      <a:r>
                        <a:rPr lang="en-US" sz="1800" b="1" dirty="0"/>
                        <a:t>523</a:t>
                      </a:r>
                    </a:p>
                  </a:txBody>
                  <a:tcPr marL="95837" marR="95837" marT="47918" marB="47918" anchor="ctr"/>
                </a:tc>
                <a:extLst>
                  <a:ext uri="{0D108BD9-81ED-4DB2-BD59-A6C34878D82A}">
                    <a16:rowId xmlns:a16="http://schemas.microsoft.com/office/drawing/2014/main" val="2081992437"/>
                  </a:ext>
                </a:extLst>
              </a:tr>
            </a:tbl>
          </a:graphicData>
        </a:graphic>
      </p:graphicFrame>
      <p:pic>
        <p:nvPicPr>
          <p:cNvPr id="4" name="Audio 3">
            <a:hlinkClick r:id="" action="ppaction://media"/>
            <a:extLst>
              <a:ext uri="{FF2B5EF4-FFF2-40B4-BE49-F238E27FC236}">
                <a16:creationId xmlns:a16="http://schemas.microsoft.com/office/drawing/2014/main" id="{B82B5273-D478-A753-35DA-B3E71B6ACA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3334592"/>
      </p:ext>
    </p:extLst>
  </p:cSld>
  <p:clrMapOvr>
    <a:masterClrMapping/>
  </p:clrMapOvr>
  <mc:AlternateContent xmlns:mc="http://schemas.openxmlformats.org/markup-compatibility/2006" xmlns:p14="http://schemas.microsoft.com/office/powerpoint/2010/main">
    <mc:Choice Requires="p14">
      <p:transition spd="med" p14:dur="700" advTm="29985">
        <p:fade/>
      </p:transition>
    </mc:Choice>
    <mc:Fallback xmlns="">
      <p:transition spd="med" advTm="29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C3BE883E-6B5A-68B0-17A0-4ABC04DEB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503" b="8503"/>
          <a:stretch/>
        </p:blipFill>
        <p:spPr bwMode="auto">
          <a:xfrm>
            <a:off x="-11152" y="-152399"/>
            <a:ext cx="12203151" cy="701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80D731E-1515-3BBF-ED59-78925DD9950C}"/>
              </a:ext>
            </a:extLst>
          </p:cNvPr>
          <p:cNvSpPr txBox="1"/>
          <p:nvPr/>
        </p:nvSpPr>
        <p:spPr>
          <a:xfrm>
            <a:off x="9898100" y="6688202"/>
            <a:ext cx="2335871" cy="184666"/>
          </a:xfrm>
          <a:prstGeom prst="rect">
            <a:avLst/>
          </a:prstGeom>
          <a:noFill/>
        </p:spPr>
        <p:txBody>
          <a:bodyPr wrap="square" rtlCol="0">
            <a:spAutoFit/>
          </a:bodyPr>
          <a:lstStyle/>
          <a:p>
            <a:pPr algn="r"/>
            <a:r>
              <a:rPr lang="en-US" sz="600" dirty="0">
                <a:solidFill>
                  <a:schemeClr val="bg1"/>
                </a:solidFill>
                <a:latin typeface="Segoe UI Variable Display" pitchFamily="2" charset="0"/>
              </a:rPr>
              <a:t>Source: Stanislaus County Affordable Housing Corporation</a:t>
            </a:r>
          </a:p>
        </p:txBody>
      </p:sp>
      <p:sp>
        <p:nvSpPr>
          <p:cNvPr id="9" name="Rectangle 8">
            <a:extLst>
              <a:ext uri="{FF2B5EF4-FFF2-40B4-BE49-F238E27FC236}">
                <a16:creationId xmlns:a16="http://schemas.microsoft.com/office/drawing/2014/main" id="{DA8B51A7-047B-EB9F-88CA-8D01B083DD42}"/>
              </a:ext>
            </a:extLst>
          </p:cNvPr>
          <p:cNvSpPr/>
          <p:nvPr/>
        </p:nvSpPr>
        <p:spPr>
          <a:xfrm>
            <a:off x="0" y="2438400"/>
            <a:ext cx="12211050" cy="1905000"/>
          </a:xfrm>
          <a:prstGeom prst="rect">
            <a:avLst/>
          </a:prstGeom>
          <a:solidFill>
            <a:srgbClr val="0C479D">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0" name="Title 1">
            <a:extLst>
              <a:ext uri="{FF2B5EF4-FFF2-40B4-BE49-F238E27FC236}">
                <a16:creationId xmlns:a16="http://schemas.microsoft.com/office/drawing/2014/main" id="{38234A0A-8B1D-E702-9339-7A2D00089A3C}"/>
              </a:ext>
            </a:extLst>
          </p:cNvPr>
          <p:cNvSpPr txBox="1">
            <a:spLocks/>
          </p:cNvSpPr>
          <p:nvPr/>
        </p:nvSpPr>
        <p:spPr>
          <a:xfrm>
            <a:off x="2133600" y="2757377"/>
            <a:ext cx="9601200" cy="1343246"/>
          </a:xfrm>
          <a:prstGeom prst="rect">
            <a:avLst/>
          </a:prstGeom>
        </p:spPr>
        <p:txBody>
          <a:bodyPr vert="horz" lIns="91440" tIns="45720" rIns="91440" bIns="45720" rtlCol="0" anchor="ctr">
            <a:normAutofit/>
          </a:bodyPr>
          <a:lstStyle>
            <a:lvl1pPr marL="0" algn="l" defTabSz="914400" rtl="0" eaLnBrk="1" latinLnBrk="0" hangingPunct="1">
              <a:spcBef>
                <a:spcPct val="0"/>
              </a:spcBef>
              <a:buNone/>
              <a:defRPr sz="4400" kern="1200" baseline="0">
                <a:solidFill>
                  <a:schemeClr val="bg1"/>
                </a:solidFill>
                <a:latin typeface="Segoe UI Variable Display Semib" pitchFamily="2" charset="0"/>
                <a:ea typeface="+mj-ea"/>
                <a:cs typeface="+mj-cs"/>
              </a:defRPr>
            </a:lvl1pPr>
          </a:lstStyle>
          <a:p>
            <a:pPr algn="ctr"/>
            <a:r>
              <a:rPr lang="en-US" dirty="0"/>
              <a:t>Plan de Vivienda</a:t>
            </a:r>
          </a:p>
        </p:txBody>
      </p:sp>
      <p:pic>
        <p:nvPicPr>
          <p:cNvPr id="11" name="Picture 2" descr="Stanislaus County striving to be the best">
            <a:extLst>
              <a:ext uri="{FF2B5EF4-FFF2-40B4-BE49-F238E27FC236}">
                <a16:creationId xmlns:a16="http://schemas.microsoft.com/office/drawing/2014/main" id="{CEDA0974-8A91-C374-637C-5D540F981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719277"/>
            <a:ext cx="1615525" cy="134324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B8C2263-5015-27EF-329E-D67F5E923E3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8900619"/>
      </p:ext>
    </p:extLst>
  </p:cSld>
  <p:clrMapOvr>
    <a:masterClrMapping/>
  </p:clrMapOvr>
  <mc:AlternateContent xmlns:mc="http://schemas.openxmlformats.org/markup-compatibility/2006" xmlns:p14="http://schemas.microsoft.com/office/powerpoint/2010/main">
    <mc:Choice Requires="p14">
      <p:transition spd="med" p14:dur="700" advTm="52189">
        <p:fade/>
      </p:transition>
    </mc:Choice>
    <mc:Fallback xmlns="">
      <p:transition spd="med" advTm="52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198CFB-85CD-5844-ECBD-8ACEEBAB92CB}"/>
              </a:ext>
            </a:extLst>
          </p:cNvPr>
          <p:cNvSpPr>
            <a:spLocks noGrp="1"/>
          </p:cNvSpPr>
          <p:nvPr>
            <p:ph idx="1"/>
          </p:nvPr>
        </p:nvSpPr>
        <p:spPr>
          <a:xfrm>
            <a:off x="533400" y="1219200"/>
            <a:ext cx="10972800" cy="4800600"/>
          </a:xfrm>
        </p:spPr>
        <p:txBody>
          <a:bodyPr>
            <a:normAutofit/>
          </a:bodyPr>
          <a:lstStyle/>
          <a:p>
            <a:pPr>
              <a:lnSpc>
                <a:spcPct val="100000"/>
              </a:lnSpc>
              <a:spcBef>
                <a:spcPts val="600"/>
              </a:spcBef>
            </a:pPr>
            <a:r>
              <a:rPr lang="en-US" sz="2400" dirty="0"/>
              <a:t>Program 1-1: Home Rehabilitation</a:t>
            </a:r>
          </a:p>
          <a:p>
            <a:pPr lvl="1">
              <a:lnSpc>
                <a:spcPct val="100000"/>
              </a:lnSpc>
              <a:spcBef>
                <a:spcPts val="600"/>
              </a:spcBef>
            </a:pPr>
            <a:r>
              <a:rPr lang="en-US" sz="1800" dirty="0"/>
              <a:t>Provide housing rehabilitation assistance for owner-occupied lower-income households</a:t>
            </a:r>
          </a:p>
          <a:p>
            <a:pPr lvl="1">
              <a:lnSpc>
                <a:spcPct val="100000"/>
              </a:lnSpc>
              <a:spcBef>
                <a:spcPts val="600"/>
              </a:spcBef>
              <a:spcAft>
                <a:spcPts val="1200"/>
              </a:spcAft>
            </a:pPr>
            <a:r>
              <a:rPr lang="en-US" sz="1800" dirty="0"/>
              <a:t>Spread awareness of home and accessibility rehabilitation programs</a:t>
            </a:r>
          </a:p>
          <a:p>
            <a:pPr>
              <a:lnSpc>
                <a:spcPct val="100000"/>
              </a:lnSpc>
              <a:spcBef>
                <a:spcPts val="600"/>
              </a:spcBef>
            </a:pPr>
            <a:r>
              <a:rPr lang="es-ES" sz="2400" dirty="0"/>
              <a:t>Programa 2-1: Asistencia para el desarrollo de viviendas asequibles</a:t>
            </a:r>
            <a:endParaRPr lang="en-US" sz="2400" dirty="0"/>
          </a:p>
          <a:p>
            <a:pPr lvl="1">
              <a:spcBef>
                <a:spcPts val="600"/>
              </a:spcBef>
            </a:pPr>
            <a:r>
              <a:rPr lang="es-ES" sz="1800" dirty="0"/>
              <a:t>Identificar oportunidades de desarrollo de viviendas asequibles y promover opciones de vivienda para poblaciones con necesidades especiales.</a:t>
            </a:r>
          </a:p>
          <a:p>
            <a:pPr lvl="1">
              <a:spcBef>
                <a:spcPts val="600"/>
              </a:spcBef>
            </a:pPr>
            <a:r>
              <a:rPr lang="es-ES" sz="1800" dirty="0"/>
              <a:t>Garantizar un proceso simplificado para el desarrollo de viviendas asequibles.</a:t>
            </a:r>
            <a:r>
              <a:rPr lang="en-US" sz="1800" dirty="0"/>
              <a:t> </a:t>
            </a:r>
          </a:p>
          <a:p>
            <a:pPr>
              <a:spcBef>
                <a:spcPts val="600"/>
              </a:spcBef>
            </a:pPr>
            <a:r>
              <a:rPr lang="es-ES" sz="2400" dirty="0"/>
              <a:t>Programa 3-1: Garantizar sitios adecuados para acomodar una participación regional justa en el crecimiento de la vivienda</a:t>
            </a:r>
            <a:endParaRPr lang="en-US" sz="2400" dirty="0"/>
          </a:p>
          <a:p>
            <a:pPr lvl="1">
              <a:spcBef>
                <a:spcPts val="600"/>
              </a:spcBef>
            </a:pPr>
            <a:r>
              <a:rPr lang="es-ES" sz="1800" dirty="0"/>
              <a:t>Promocionar activamente los sitios disponibles para el desarrollo de viviendas asequibles.</a:t>
            </a:r>
          </a:p>
          <a:p>
            <a:pPr lvl="1">
              <a:spcBef>
                <a:spcPts val="600"/>
              </a:spcBef>
            </a:pPr>
            <a:r>
              <a:rPr lang="es-ES" sz="1800" dirty="0"/>
              <a:t>Modificar la Ordenanza de Zonificación para prohibir el desarrollo de viviendas unifamiliares en zonas multifamiliares</a:t>
            </a:r>
            <a:endParaRPr lang="en-US" sz="2200" dirty="0"/>
          </a:p>
          <a:p>
            <a:pPr lvl="1">
              <a:lnSpc>
                <a:spcPct val="100000"/>
              </a:lnSpc>
              <a:spcBef>
                <a:spcPts val="600"/>
              </a:spcBef>
            </a:pPr>
            <a:endParaRPr lang="en-US" sz="2000" dirty="0"/>
          </a:p>
        </p:txBody>
      </p:sp>
      <p:sp>
        <p:nvSpPr>
          <p:cNvPr id="4" name="Title 3">
            <a:extLst>
              <a:ext uri="{FF2B5EF4-FFF2-40B4-BE49-F238E27FC236}">
                <a16:creationId xmlns:a16="http://schemas.microsoft.com/office/drawing/2014/main" id="{52EBE297-A444-B299-D576-6146E11FE545}"/>
              </a:ext>
            </a:extLst>
          </p:cNvPr>
          <p:cNvSpPr>
            <a:spLocks noGrp="1"/>
          </p:cNvSpPr>
          <p:nvPr>
            <p:ph type="title"/>
          </p:nvPr>
        </p:nvSpPr>
        <p:spPr/>
        <p:txBody>
          <a:bodyPr/>
          <a:lstStyle/>
          <a:p>
            <a:r>
              <a:rPr lang="en-US" dirty="0"/>
              <a:t>Significant Programs and Actions</a:t>
            </a:r>
          </a:p>
        </p:txBody>
      </p:sp>
      <p:pic>
        <p:nvPicPr>
          <p:cNvPr id="5" name="Audio 4">
            <a:hlinkClick r:id="" action="ppaction://media"/>
            <a:extLst>
              <a:ext uri="{FF2B5EF4-FFF2-40B4-BE49-F238E27FC236}">
                <a16:creationId xmlns:a16="http://schemas.microsoft.com/office/drawing/2014/main" id="{C92A1D75-4B02-D92F-619B-115BF70D45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25079599"/>
      </p:ext>
    </p:extLst>
  </p:cSld>
  <p:clrMapOvr>
    <a:masterClrMapping/>
  </p:clrMapOvr>
  <mc:AlternateContent xmlns:mc="http://schemas.openxmlformats.org/markup-compatibility/2006" xmlns:p14="http://schemas.microsoft.com/office/powerpoint/2010/main">
    <mc:Choice Requires="p14">
      <p:transition spd="slow" p14:dur="2000" advTm="90499"/>
    </mc:Choice>
    <mc:Fallback xmlns="">
      <p:transition spd="slow" advTm="90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198CFB-85CD-5844-ECBD-8ACEEBAB92CB}"/>
              </a:ext>
            </a:extLst>
          </p:cNvPr>
          <p:cNvSpPr>
            <a:spLocks noGrp="1"/>
          </p:cNvSpPr>
          <p:nvPr>
            <p:ph idx="1"/>
          </p:nvPr>
        </p:nvSpPr>
        <p:spPr>
          <a:xfrm>
            <a:off x="533400" y="1219200"/>
            <a:ext cx="11201400" cy="5181600"/>
          </a:xfrm>
        </p:spPr>
        <p:txBody>
          <a:bodyPr>
            <a:normAutofit/>
          </a:bodyPr>
          <a:lstStyle/>
          <a:p>
            <a:pPr>
              <a:lnSpc>
                <a:spcPct val="100000"/>
              </a:lnSpc>
              <a:spcBef>
                <a:spcPts val="600"/>
              </a:spcBef>
            </a:pPr>
            <a:r>
              <a:rPr lang="es-ES" sz="2400" dirty="0"/>
              <a:t>Programa 4-1: Vivienda para poblaciones con necesidades especiales</a:t>
            </a:r>
            <a:endParaRPr lang="en-US" sz="2400" dirty="0"/>
          </a:p>
          <a:p>
            <a:pPr lvl="1">
              <a:lnSpc>
                <a:spcPct val="100000"/>
              </a:lnSpc>
              <a:spcBef>
                <a:spcPts val="600"/>
              </a:spcBef>
            </a:pPr>
            <a:r>
              <a:rPr lang="es-ES" sz="1800" dirty="0"/>
              <a:t>Fomentar la inclusión de unidades y servicios necesarios para apoyar a personas con necesidades especiales.</a:t>
            </a:r>
          </a:p>
          <a:p>
            <a:pPr lvl="1">
              <a:lnSpc>
                <a:spcPct val="100000"/>
              </a:lnSpc>
              <a:spcBef>
                <a:spcPts val="600"/>
              </a:spcBef>
            </a:pPr>
            <a:r>
              <a:rPr lang="es-ES" sz="1800" dirty="0"/>
              <a:t>Fomentar el uso de los Principios de Diseño Universal en la construcción nueva y/o rehabilitación de viviendas.</a:t>
            </a:r>
            <a:endParaRPr lang="en-US" sz="1800" dirty="0"/>
          </a:p>
          <a:p>
            <a:pPr>
              <a:lnSpc>
                <a:spcPct val="100000"/>
              </a:lnSpc>
              <a:spcBef>
                <a:spcPts val="600"/>
              </a:spcBef>
            </a:pPr>
            <a:r>
              <a:rPr lang="en-US" sz="2400" dirty="0" err="1"/>
              <a:t>Programa</a:t>
            </a:r>
            <a:r>
              <a:rPr lang="en-US" sz="2400" dirty="0"/>
              <a:t> 5-1: </a:t>
            </a:r>
            <a:r>
              <a:rPr lang="es-ES" sz="2400" dirty="0"/>
              <a:t>Fomentar afirmativamente la vivienda justa y la justicia ambiental</a:t>
            </a:r>
            <a:endParaRPr lang="en-US" sz="1800" dirty="0"/>
          </a:p>
          <a:p>
            <a:pPr lvl="1">
              <a:spcBef>
                <a:spcPts val="600"/>
              </a:spcBef>
            </a:pPr>
            <a:r>
              <a:rPr lang="es-ES" sz="1800" dirty="0"/>
              <a:t>Garantizar que los programas de vivienda locales respondan a las necesidades de una comunidad culturalmente diversa que incluya familias multigeneracionales, una variedad de condiciones de vivienda y hogares con dominio limitado del inglés.</a:t>
            </a:r>
          </a:p>
          <a:p>
            <a:pPr lvl="1">
              <a:spcBef>
                <a:spcPts val="600"/>
              </a:spcBef>
            </a:pPr>
            <a:r>
              <a:rPr lang="es-ES" sz="1800" dirty="0"/>
              <a:t>Esforzarse por lograr y mantener el reconocimiento como jurisdicción “</a:t>
            </a:r>
            <a:r>
              <a:rPr lang="es-ES" sz="1800" dirty="0" err="1"/>
              <a:t>Prohousing</a:t>
            </a:r>
            <a:r>
              <a:rPr lang="es-ES" sz="1800" dirty="0"/>
              <a:t>”</a:t>
            </a:r>
            <a:endParaRPr lang="en-US" sz="1800" dirty="0"/>
          </a:p>
          <a:p>
            <a:pPr marL="342900" lvl="1" indent="-342900">
              <a:spcBef>
                <a:spcPts val="600"/>
              </a:spcBef>
              <a:buFont typeface="Arial" pitchFamily="34" charset="0"/>
              <a:buChar char="•"/>
            </a:pPr>
            <a:r>
              <a:rPr lang="en-US" sz="2400" dirty="0" err="1"/>
              <a:t>Programa</a:t>
            </a:r>
            <a:r>
              <a:rPr lang="en-US" sz="2400" dirty="0"/>
              <a:t> 5-2: </a:t>
            </a:r>
            <a:r>
              <a:rPr lang="en-US" sz="2400" dirty="0" err="1"/>
              <a:t>Servicios</a:t>
            </a:r>
            <a:r>
              <a:rPr lang="en-US" sz="2400" dirty="0"/>
              <a:t> de </a:t>
            </a:r>
            <a:r>
              <a:rPr lang="en-US" sz="2400" dirty="0" err="1"/>
              <a:t>vivienda</a:t>
            </a:r>
            <a:r>
              <a:rPr lang="en-US" sz="2400" dirty="0"/>
              <a:t> </a:t>
            </a:r>
            <a:r>
              <a:rPr lang="en-US" sz="2400" dirty="0" err="1"/>
              <a:t>justa</a:t>
            </a:r>
            <a:endParaRPr lang="en-US" sz="2400" dirty="0"/>
          </a:p>
          <a:p>
            <a:pPr lvl="1">
              <a:spcBef>
                <a:spcPts val="600"/>
              </a:spcBef>
            </a:pPr>
            <a:r>
              <a:rPr lang="es-ES" sz="1800" dirty="0"/>
              <a:t>Proporcionar vivienda justa y servicios para inquilinos/propietarios, incluido asesoramiento y educación sobre vivienda y asesoramiento y mediación para inquilinos/propietarios.</a:t>
            </a:r>
          </a:p>
          <a:p>
            <a:pPr lvl="1">
              <a:spcBef>
                <a:spcPts val="600"/>
              </a:spcBef>
            </a:pPr>
            <a:r>
              <a:rPr lang="es-ES" sz="1800" dirty="0"/>
              <a:t>Requerir que el proveedor de vivienda justa contratado realice pruebas de vivienda justa al azar</a:t>
            </a:r>
          </a:p>
        </p:txBody>
      </p:sp>
      <p:sp>
        <p:nvSpPr>
          <p:cNvPr id="4" name="Title 3">
            <a:extLst>
              <a:ext uri="{FF2B5EF4-FFF2-40B4-BE49-F238E27FC236}">
                <a16:creationId xmlns:a16="http://schemas.microsoft.com/office/drawing/2014/main" id="{52EBE297-A444-B299-D576-6146E11FE545}"/>
              </a:ext>
            </a:extLst>
          </p:cNvPr>
          <p:cNvSpPr>
            <a:spLocks noGrp="1"/>
          </p:cNvSpPr>
          <p:nvPr>
            <p:ph type="title"/>
          </p:nvPr>
        </p:nvSpPr>
        <p:spPr/>
        <p:txBody>
          <a:bodyPr/>
          <a:lstStyle/>
          <a:p>
            <a:r>
              <a:rPr lang="en-US" dirty="0"/>
              <a:t>Significant Programs and Actions Continued</a:t>
            </a:r>
          </a:p>
        </p:txBody>
      </p:sp>
      <p:pic>
        <p:nvPicPr>
          <p:cNvPr id="14" name="Audio 13">
            <a:hlinkClick r:id="" action="ppaction://media"/>
            <a:extLst>
              <a:ext uri="{FF2B5EF4-FFF2-40B4-BE49-F238E27FC236}">
                <a16:creationId xmlns:a16="http://schemas.microsoft.com/office/drawing/2014/main" id="{85BF39F7-553E-283C-A586-2333BE8B880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5263968"/>
      </p:ext>
    </p:extLst>
  </p:cSld>
  <p:clrMapOvr>
    <a:masterClrMapping/>
  </p:clrMapOvr>
  <mc:AlternateContent xmlns:mc="http://schemas.openxmlformats.org/markup-compatibility/2006" xmlns:p14="http://schemas.microsoft.com/office/powerpoint/2010/main">
    <mc:Choice Requires="p14">
      <p:transition spd="slow" p14:dur="2000" advTm="83426"/>
    </mc:Choice>
    <mc:Fallback xmlns="">
      <p:transition spd="slow" advTm="83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use being built&#10;&#10;Description automatically generated with low confidence">
            <a:extLst>
              <a:ext uri="{FF2B5EF4-FFF2-40B4-BE49-F238E27FC236}">
                <a16:creationId xmlns:a16="http://schemas.microsoft.com/office/drawing/2014/main" id="{F1D0EB8C-A6D1-F8EF-8FB1-8D404F4D9C5F}"/>
              </a:ext>
            </a:extLst>
          </p:cNvPr>
          <p:cNvPicPr>
            <a:picLocks noChangeAspect="1"/>
          </p:cNvPicPr>
          <p:nvPr/>
        </p:nvPicPr>
        <p:blipFill rotWithShape="1">
          <a:blip r:embed="rId5">
            <a:extLst>
              <a:ext uri="{28A0092B-C50C-407E-A947-70E740481C1C}">
                <a14:useLocalDpi xmlns:a14="http://schemas.microsoft.com/office/drawing/2010/main" val="0"/>
              </a:ext>
            </a:extLst>
          </a:blip>
          <a:srcRect l="2286" t="19456" r="6285" b="11211"/>
          <a:stretch/>
        </p:blipFill>
        <p:spPr>
          <a:xfrm>
            <a:off x="0" y="-76200"/>
            <a:ext cx="12192000" cy="6934200"/>
          </a:xfrm>
          <a:prstGeom prst="rect">
            <a:avLst/>
          </a:prstGeom>
        </p:spPr>
      </p:pic>
      <p:sp>
        <p:nvSpPr>
          <p:cNvPr id="8" name="TextBox 7">
            <a:extLst>
              <a:ext uri="{FF2B5EF4-FFF2-40B4-BE49-F238E27FC236}">
                <a16:creationId xmlns:a16="http://schemas.microsoft.com/office/drawing/2014/main" id="{895E97B8-636F-2A6D-44E3-6A9A9D86EB05}"/>
              </a:ext>
            </a:extLst>
          </p:cNvPr>
          <p:cNvSpPr txBox="1"/>
          <p:nvPr/>
        </p:nvSpPr>
        <p:spPr>
          <a:xfrm>
            <a:off x="9594850" y="6673334"/>
            <a:ext cx="2743200" cy="184666"/>
          </a:xfrm>
          <a:prstGeom prst="rect">
            <a:avLst/>
          </a:prstGeom>
          <a:noFill/>
        </p:spPr>
        <p:txBody>
          <a:bodyPr wrap="square" rtlCol="0">
            <a:spAutoFit/>
          </a:bodyPr>
          <a:lstStyle/>
          <a:p>
            <a:r>
              <a:rPr lang="en-US" sz="600" dirty="0">
                <a:solidFill>
                  <a:schemeClr val="bg1"/>
                </a:solidFill>
                <a:latin typeface="Segoe UI Variable Display" pitchFamily="2" charset="0"/>
              </a:rPr>
              <a:t>Source: New Home Construction by Great Valley Center (Flickr, </a:t>
            </a:r>
            <a:r>
              <a:rPr lang="en-US" sz="600" dirty="0">
                <a:solidFill>
                  <a:schemeClr val="bg1"/>
                </a:solidFill>
                <a:latin typeface="Segoe UI Variable Display" pitchFamily="2" charset="0"/>
                <a:hlinkClick r:id="rId6">
                  <a:extLst>
                    <a:ext uri="{A12FA001-AC4F-418D-AE19-62706E023703}">
                      <ahyp:hlinkClr xmlns:ahyp="http://schemas.microsoft.com/office/drawing/2018/hyperlinkcolor" val="tx"/>
                    </a:ext>
                  </a:extLst>
                </a:hlinkClick>
              </a:rPr>
              <a:t>CC 2.0</a:t>
            </a:r>
            <a:r>
              <a:rPr lang="en-US" sz="600" dirty="0">
                <a:solidFill>
                  <a:schemeClr val="bg1"/>
                </a:solidFill>
                <a:latin typeface="Segoe UI Variable Display" pitchFamily="2" charset="0"/>
              </a:rPr>
              <a:t>)</a:t>
            </a:r>
          </a:p>
        </p:txBody>
      </p:sp>
      <p:sp>
        <p:nvSpPr>
          <p:cNvPr id="9" name="Rectangle 8">
            <a:extLst>
              <a:ext uri="{FF2B5EF4-FFF2-40B4-BE49-F238E27FC236}">
                <a16:creationId xmlns:a16="http://schemas.microsoft.com/office/drawing/2014/main" id="{51C0BC18-77B7-501A-699C-FE4B8021C013}"/>
              </a:ext>
            </a:extLst>
          </p:cNvPr>
          <p:cNvSpPr/>
          <p:nvPr/>
        </p:nvSpPr>
        <p:spPr>
          <a:xfrm>
            <a:off x="0" y="2438400"/>
            <a:ext cx="12211050" cy="1905000"/>
          </a:xfrm>
          <a:prstGeom prst="rect">
            <a:avLst/>
          </a:prstGeom>
          <a:solidFill>
            <a:srgbClr val="0C479D">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0" name="Title 1">
            <a:extLst>
              <a:ext uri="{FF2B5EF4-FFF2-40B4-BE49-F238E27FC236}">
                <a16:creationId xmlns:a16="http://schemas.microsoft.com/office/drawing/2014/main" id="{B7E83E5F-505F-0A90-7341-EA1862164F9A}"/>
              </a:ext>
            </a:extLst>
          </p:cNvPr>
          <p:cNvSpPr txBox="1">
            <a:spLocks/>
          </p:cNvSpPr>
          <p:nvPr/>
        </p:nvSpPr>
        <p:spPr>
          <a:xfrm>
            <a:off x="2133600" y="2757377"/>
            <a:ext cx="9601200" cy="1343246"/>
          </a:xfrm>
          <a:prstGeom prst="rect">
            <a:avLst/>
          </a:prstGeom>
        </p:spPr>
        <p:txBody>
          <a:bodyPr vert="horz" lIns="91440" tIns="45720" rIns="91440" bIns="45720" rtlCol="0" anchor="ctr">
            <a:normAutofit lnSpcReduction="10000"/>
          </a:bodyPr>
          <a:lstStyle>
            <a:lvl1pPr marL="0" algn="l" defTabSz="914400" rtl="0" eaLnBrk="1" latinLnBrk="0" hangingPunct="1">
              <a:spcBef>
                <a:spcPct val="0"/>
              </a:spcBef>
              <a:buNone/>
              <a:defRPr sz="4400" kern="1200" baseline="0">
                <a:solidFill>
                  <a:schemeClr val="bg1"/>
                </a:solidFill>
                <a:latin typeface="Segoe UI Variable Display Semib" pitchFamily="2" charset="0"/>
                <a:ea typeface="+mj-ea"/>
                <a:cs typeface="+mj-cs"/>
              </a:defRPr>
            </a:lvl1pPr>
          </a:lstStyle>
          <a:p>
            <a:pPr algn="ctr"/>
            <a:r>
              <a:rPr lang="es-ES" dirty="0"/>
              <a:t>Cronograma del proyecto y participación comunitaria</a:t>
            </a:r>
            <a:endParaRPr lang="en-US" dirty="0"/>
          </a:p>
        </p:txBody>
      </p:sp>
      <p:pic>
        <p:nvPicPr>
          <p:cNvPr id="11" name="Picture 2" descr="Stanislaus County striving to be the best">
            <a:extLst>
              <a:ext uri="{FF2B5EF4-FFF2-40B4-BE49-F238E27FC236}">
                <a16:creationId xmlns:a16="http://schemas.microsoft.com/office/drawing/2014/main" id="{F9BC1B70-F97B-3640-68DC-AEB485DF8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719277"/>
            <a:ext cx="1615525" cy="1343246"/>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DF8FB8E1-511F-F5CE-38D7-3A4EF5E7735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7008887"/>
      </p:ext>
    </p:extLst>
  </p:cSld>
  <p:clrMapOvr>
    <a:masterClrMapping/>
  </p:clrMapOvr>
  <mc:AlternateContent xmlns:mc="http://schemas.openxmlformats.org/markup-compatibility/2006" xmlns:p14="http://schemas.microsoft.com/office/powerpoint/2010/main">
    <mc:Choice Requires="p14">
      <p:transition spd="med" p14:dur="700" advTm="13486">
        <p:fade/>
      </p:transition>
    </mc:Choice>
    <mc:Fallback xmlns="">
      <p:transition spd="med" advTm="13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8"/>
          <p:cNvGraphicFramePr>
            <a:graphicFrameLocks noGrp="1"/>
          </p:cNvGraphicFramePr>
          <p:nvPr>
            <p:ph sz="quarter" idx="1"/>
            <p:extLst>
              <p:ext uri="{D42A27DB-BD31-4B8C-83A1-F6EECF244321}">
                <p14:modId xmlns:p14="http://schemas.microsoft.com/office/powerpoint/2010/main" val="1899412248"/>
              </p:ext>
            </p:extLst>
          </p:nvPr>
        </p:nvGraphicFramePr>
        <p:xfrm>
          <a:off x="1828800" y="1090385"/>
          <a:ext cx="8534400" cy="5201892"/>
        </p:xfrm>
        <a:graphic>
          <a:graphicData uri="http://schemas.openxmlformats.org/drawingml/2006/table">
            <a:tbl>
              <a:tblPr firstRow="1" bandRow="1">
                <a:tableStyleId>{5C22544A-7EE6-4342-B048-85BDC9FD1C3A}</a:tableStyleId>
              </a:tblPr>
              <a:tblGrid>
                <a:gridCol w="5462016">
                  <a:extLst>
                    <a:ext uri="{9D8B030D-6E8A-4147-A177-3AD203B41FA5}">
                      <a16:colId xmlns:a16="http://schemas.microsoft.com/office/drawing/2014/main" val="20000"/>
                    </a:ext>
                  </a:extLst>
                </a:gridCol>
                <a:gridCol w="3072384">
                  <a:extLst>
                    <a:ext uri="{9D8B030D-6E8A-4147-A177-3AD203B41FA5}">
                      <a16:colId xmlns:a16="http://schemas.microsoft.com/office/drawing/2014/main" val="20001"/>
                    </a:ext>
                  </a:extLst>
                </a:gridCol>
              </a:tblGrid>
              <a:tr h="704529">
                <a:tc>
                  <a:txBody>
                    <a:bodyPr/>
                    <a:lstStyle/>
                    <a:p>
                      <a:pPr algn="ctr"/>
                      <a:r>
                        <a:rPr lang="en-US" sz="2000" dirty="0" err="1"/>
                        <a:t>Hitos</a:t>
                      </a:r>
                      <a:endParaRPr lang="en-US" sz="2000" dirty="0"/>
                    </a:p>
                  </a:txBody>
                  <a:tcPr anchor="ctr">
                    <a:lnR w="38100" cap="flat" cmpd="sng" algn="ctr">
                      <a:solidFill>
                        <a:schemeClr val="bg1"/>
                      </a:solidFill>
                      <a:prstDash val="solid"/>
                      <a:round/>
                      <a:headEnd type="none" w="med" len="med"/>
                      <a:tailEnd type="none" w="med" len="med"/>
                    </a:lnR>
                    <a:solidFill>
                      <a:srgbClr val="0C479D"/>
                    </a:solidFill>
                  </a:tcPr>
                </a:tc>
                <a:tc>
                  <a:txBody>
                    <a:bodyPr/>
                    <a:lstStyle/>
                    <a:p>
                      <a:pPr algn="ctr"/>
                      <a:r>
                        <a:rPr lang="en-US" sz="2000" dirty="0" err="1"/>
                        <a:t>Fecha</a:t>
                      </a:r>
                      <a:r>
                        <a:rPr lang="en-US" sz="2000" dirty="0"/>
                        <a:t> </a:t>
                      </a:r>
                      <a:r>
                        <a:rPr lang="en-US" sz="2000" dirty="0" err="1"/>
                        <a:t>estimada</a:t>
                      </a:r>
                      <a:endParaRPr lang="en-US" sz="2000" dirty="0"/>
                    </a:p>
                  </a:txBody>
                  <a:tcPr anchor="ctr">
                    <a:lnL w="38100" cap="flat" cmpd="sng" algn="ctr">
                      <a:solidFill>
                        <a:schemeClr val="bg1"/>
                      </a:solidFill>
                      <a:prstDash val="solid"/>
                      <a:round/>
                      <a:headEnd type="none" w="med" len="med"/>
                      <a:tailEnd type="none" w="med" len="med"/>
                    </a:lnL>
                    <a:solidFill>
                      <a:srgbClr val="0C479D"/>
                    </a:solidFill>
                  </a:tcPr>
                </a:tc>
                <a:extLst>
                  <a:ext uri="{0D108BD9-81ED-4DB2-BD59-A6C34878D82A}">
                    <a16:rowId xmlns:a16="http://schemas.microsoft.com/office/drawing/2014/main" val="10000"/>
                  </a:ext>
                </a:extLst>
              </a:tr>
              <a:tr h="428587">
                <a:tc>
                  <a:txBody>
                    <a:bodyPr/>
                    <a:lstStyle/>
                    <a:p>
                      <a:pPr marL="0" algn="l" defTabSz="914400" rtl="0" eaLnBrk="1" latinLnBrk="0" hangingPunct="1"/>
                      <a:r>
                        <a:rPr lang="en-US" sz="1800" kern="1200" dirty="0">
                          <a:solidFill>
                            <a:schemeClr val="dk1"/>
                          </a:solidFill>
                          <a:latin typeface="+mn-lt"/>
                          <a:ea typeface="+mn-ea"/>
                          <a:cs typeface="+mn-cs"/>
                        </a:rPr>
                        <a:t>Taller #1: </a:t>
                      </a:r>
                      <a:r>
                        <a:rPr lang="es-ES" sz="1800" kern="1200" dirty="0">
                          <a:solidFill>
                            <a:schemeClr val="dk1"/>
                          </a:solidFill>
                          <a:latin typeface="+mn-lt"/>
                          <a:ea typeface="+mn-ea"/>
                          <a:cs typeface="+mn-cs"/>
                        </a:rPr>
                        <a:t>Vivienda, seguridad y justicia ambiental</a:t>
                      </a:r>
                      <a:endParaRPr lang="en-US" sz="1800" kern="1200" dirty="0">
                        <a:solidFill>
                          <a:schemeClr val="dk1"/>
                        </a:solidFill>
                        <a:latin typeface="+mn-lt"/>
                        <a:ea typeface="+mn-ea"/>
                        <a:cs typeface="+mn-cs"/>
                      </a:endParaRPr>
                    </a:p>
                  </a:txBody>
                  <a:tcPr>
                    <a:solidFill>
                      <a:srgbClr val="E5F7F5"/>
                    </a:solidFill>
                  </a:tcPr>
                </a:tc>
                <a:tc>
                  <a:txBody>
                    <a:bodyPr/>
                    <a:lstStyle/>
                    <a:p>
                      <a:pPr marL="0" algn="l" defTabSz="914400" rtl="0" eaLnBrk="1" latinLnBrk="0" hangingPunct="1"/>
                      <a:r>
                        <a:rPr lang="es-ES" sz="1800" kern="1200" dirty="0">
                          <a:solidFill>
                            <a:schemeClr val="dk1"/>
                          </a:solidFill>
                          <a:latin typeface="+mn-lt"/>
                          <a:ea typeface="+mn-ea"/>
                          <a:cs typeface="+mn-cs"/>
                        </a:rPr>
                        <a:t>23 de junio de 2022</a:t>
                      </a:r>
                      <a:endParaRPr lang="en-US" sz="1800" kern="1200" dirty="0">
                        <a:solidFill>
                          <a:schemeClr val="dk1"/>
                        </a:solidFill>
                        <a:latin typeface="+mn-lt"/>
                        <a:ea typeface="+mn-ea"/>
                        <a:cs typeface="+mn-cs"/>
                      </a:endParaRPr>
                    </a:p>
                  </a:txBody>
                  <a:tcPr>
                    <a:solidFill>
                      <a:srgbClr val="E5F7F5"/>
                    </a:solidFill>
                  </a:tcPr>
                </a:tc>
                <a:extLst>
                  <a:ext uri="{0D108BD9-81ED-4DB2-BD59-A6C34878D82A}">
                    <a16:rowId xmlns:a16="http://schemas.microsoft.com/office/drawing/2014/main" val="10001"/>
                  </a:ext>
                </a:extLst>
              </a:tr>
              <a:tr h="428587">
                <a:tc>
                  <a:txBody>
                    <a:bodyPr/>
                    <a:lstStyle/>
                    <a:p>
                      <a:r>
                        <a:rPr lang="en-US" b="0" dirty="0">
                          <a:solidFill>
                            <a:schemeClr val="tx1"/>
                          </a:solidFill>
                        </a:rPr>
                        <a:t>Taller #2: </a:t>
                      </a:r>
                      <a:r>
                        <a:rPr lang="en-US" b="0" dirty="0" err="1">
                          <a:solidFill>
                            <a:schemeClr val="tx1"/>
                          </a:solidFill>
                        </a:rPr>
                        <a:t>Inventario</a:t>
                      </a:r>
                      <a:r>
                        <a:rPr lang="en-US" b="0" dirty="0">
                          <a:solidFill>
                            <a:schemeClr val="tx1"/>
                          </a:solidFill>
                        </a:rPr>
                        <a:t> </a:t>
                      </a:r>
                      <a:r>
                        <a:rPr lang="en-US" b="0" dirty="0" err="1">
                          <a:solidFill>
                            <a:schemeClr val="tx1"/>
                          </a:solidFill>
                        </a:rPr>
                        <a:t>preliminar</a:t>
                      </a:r>
                      <a:r>
                        <a:rPr lang="en-US" b="0" dirty="0">
                          <a:solidFill>
                            <a:schemeClr val="tx1"/>
                          </a:solidFill>
                        </a:rPr>
                        <a:t> del sitio</a:t>
                      </a:r>
                    </a:p>
                  </a:txBody>
                  <a:tcPr>
                    <a:solidFill>
                      <a:srgbClr val="D9DDEE"/>
                    </a:solidFill>
                  </a:tcPr>
                </a:tc>
                <a:tc>
                  <a:txBody>
                    <a:bodyPr/>
                    <a:lstStyle/>
                    <a:p>
                      <a:r>
                        <a:rPr lang="es-ES" b="0" dirty="0">
                          <a:solidFill>
                            <a:schemeClr val="tx1"/>
                          </a:solidFill>
                        </a:rPr>
                        <a:t>11 de octubre de 2022</a:t>
                      </a:r>
                      <a:endParaRPr lang="en-US" b="0" dirty="0">
                        <a:solidFill>
                          <a:schemeClr val="tx1"/>
                        </a:solidFill>
                      </a:endParaRPr>
                    </a:p>
                  </a:txBody>
                  <a:tcPr>
                    <a:solidFill>
                      <a:srgbClr val="D9DDEE"/>
                    </a:solidFill>
                  </a:tcPr>
                </a:tc>
                <a:extLst>
                  <a:ext uri="{0D108BD9-81ED-4DB2-BD59-A6C34878D82A}">
                    <a16:rowId xmlns:a16="http://schemas.microsoft.com/office/drawing/2014/main" val="1128061775"/>
                  </a:ext>
                </a:extLst>
              </a:tr>
              <a:tr h="428587">
                <a:tc>
                  <a:txBody>
                    <a:bodyPr/>
                    <a:lstStyle/>
                    <a:p>
                      <a:r>
                        <a:rPr lang="es-ES" dirty="0"/>
                        <a:t>Sesión de estudio de la Comisión de Planificación</a:t>
                      </a:r>
                      <a:endParaRPr lang="en-US" dirty="0"/>
                    </a:p>
                  </a:txBody>
                  <a:tcPr>
                    <a:solidFill>
                      <a:srgbClr val="E5F7F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Octubre</a:t>
                      </a:r>
                      <a:r>
                        <a:rPr lang="en-US" dirty="0"/>
                        <a:t> 2022</a:t>
                      </a:r>
                    </a:p>
                  </a:txBody>
                  <a:tcPr>
                    <a:solidFill>
                      <a:srgbClr val="E5F7F5"/>
                    </a:solidFill>
                  </a:tcPr>
                </a:tc>
                <a:extLst>
                  <a:ext uri="{0D108BD9-81ED-4DB2-BD59-A6C34878D82A}">
                    <a16:rowId xmlns:a16="http://schemas.microsoft.com/office/drawing/2014/main" val="10003"/>
                  </a:ext>
                </a:extLst>
              </a:tr>
              <a:tr h="4285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Sesión de estudio de la Junta de Supervisores</a:t>
                      </a:r>
                      <a:endParaRPr lang="en-US" dirty="0"/>
                    </a:p>
                  </a:txBody>
                  <a:tcPr>
                    <a:solidFill>
                      <a:srgbClr val="D9DD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Noviembre</a:t>
                      </a:r>
                      <a:r>
                        <a:rPr lang="en-US" dirty="0"/>
                        <a:t> 2022</a:t>
                      </a:r>
                    </a:p>
                  </a:txBody>
                  <a:tcPr>
                    <a:solidFill>
                      <a:srgbClr val="D9DDEE"/>
                    </a:solidFill>
                  </a:tcPr>
                </a:tc>
                <a:extLst>
                  <a:ext uri="{0D108BD9-81ED-4DB2-BD59-A6C34878D82A}">
                    <a16:rowId xmlns:a16="http://schemas.microsoft.com/office/drawing/2014/main" val="10004"/>
                  </a:ext>
                </a:extLst>
              </a:tr>
              <a:tr h="428587">
                <a:tc>
                  <a:txBody>
                    <a:bodyPr/>
                    <a:lstStyle/>
                    <a:p>
                      <a:r>
                        <a:rPr lang="es-ES" b="1" dirty="0">
                          <a:solidFill>
                            <a:schemeClr val="bg1"/>
                          </a:solidFill>
                        </a:rPr>
                        <a:t>Proyecto de elemento de vivienda para revisión pública</a:t>
                      </a:r>
                      <a:endParaRPr lang="en-US" b="1" dirty="0">
                        <a:solidFill>
                          <a:schemeClr val="bg1"/>
                        </a:solidFill>
                      </a:endParaRPr>
                    </a:p>
                  </a:txBody>
                  <a:tcPr>
                    <a:solidFill>
                      <a:srgbClr val="29867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Agosto/</a:t>
                      </a:r>
                      <a:r>
                        <a:rPr lang="en-US" b="1" dirty="0" err="1">
                          <a:solidFill>
                            <a:schemeClr val="bg1"/>
                          </a:solidFill>
                        </a:rPr>
                        <a:t>septiembre</a:t>
                      </a:r>
                      <a:r>
                        <a:rPr lang="en-US" b="1" dirty="0">
                          <a:solidFill>
                            <a:schemeClr val="bg1"/>
                          </a:solidFill>
                        </a:rPr>
                        <a:t> 2023</a:t>
                      </a:r>
                    </a:p>
                  </a:txBody>
                  <a:tcPr>
                    <a:solidFill>
                      <a:srgbClr val="29867B"/>
                    </a:solidFill>
                  </a:tcPr>
                </a:tc>
                <a:extLst>
                  <a:ext uri="{0D108BD9-81ED-4DB2-BD59-A6C34878D82A}">
                    <a16:rowId xmlns:a16="http://schemas.microsoft.com/office/drawing/2014/main" val="247183067"/>
                  </a:ext>
                </a:extLst>
              </a:tr>
              <a:tr h="428587">
                <a:tc>
                  <a:txBody>
                    <a:bodyPr/>
                    <a:lstStyle/>
                    <a:p>
                      <a:r>
                        <a:rPr lang="es-ES" dirty="0"/>
                        <a:t>Revisión del HCD del borrador del elemento de vivienda</a:t>
                      </a:r>
                      <a:endParaRPr lang="en-US" dirty="0"/>
                    </a:p>
                  </a:txBody>
                  <a:tcPr>
                    <a:solidFill>
                      <a:srgbClr val="D9DDEE"/>
                    </a:solidFill>
                  </a:tcPr>
                </a:tc>
                <a:tc>
                  <a:txBody>
                    <a:bodyPr/>
                    <a:lstStyle/>
                    <a:p>
                      <a:r>
                        <a:rPr lang="en-US" dirty="0" err="1">
                          <a:solidFill>
                            <a:schemeClr val="tx1"/>
                          </a:solidFill>
                        </a:rPr>
                        <a:t>Otoño</a:t>
                      </a:r>
                      <a:r>
                        <a:rPr lang="en-US" dirty="0">
                          <a:solidFill>
                            <a:schemeClr val="tx1"/>
                          </a:solidFill>
                        </a:rPr>
                        <a:t> 2023</a:t>
                      </a:r>
                    </a:p>
                  </a:txBody>
                  <a:tcPr>
                    <a:solidFill>
                      <a:srgbClr val="D9DDEE"/>
                    </a:solidFill>
                  </a:tcPr>
                </a:tc>
                <a:extLst>
                  <a:ext uri="{0D108BD9-81ED-4DB2-BD59-A6C34878D82A}">
                    <a16:rowId xmlns:a16="http://schemas.microsoft.com/office/drawing/2014/main" val="10005"/>
                  </a:ext>
                </a:extLst>
              </a:tr>
              <a:tr h="428587">
                <a:tc>
                  <a:txBody>
                    <a:bodyPr/>
                    <a:lstStyle/>
                    <a:p>
                      <a:r>
                        <a:rPr lang="es-ES" dirty="0"/>
                        <a:t>Proyecto de audiencia pública sobre elemento de vivienda</a:t>
                      </a:r>
                      <a:endParaRPr lang="en-US" dirty="0"/>
                    </a:p>
                  </a:txBody>
                  <a:tcPr>
                    <a:solidFill>
                      <a:srgbClr val="E5F7F5"/>
                    </a:solidFill>
                  </a:tcPr>
                </a:tc>
                <a:tc>
                  <a:txBody>
                    <a:bodyPr/>
                    <a:lstStyle/>
                    <a:p>
                      <a:r>
                        <a:rPr lang="en-US" dirty="0" err="1"/>
                        <a:t>Invierno</a:t>
                      </a:r>
                      <a:r>
                        <a:rPr lang="en-US" dirty="0"/>
                        <a:t> 2023</a:t>
                      </a:r>
                    </a:p>
                  </a:txBody>
                  <a:tcPr>
                    <a:solidFill>
                      <a:srgbClr val="E5F7F5"/>
                    </a:solidFill>
                  </a:tcPr>
                </a:tc>
                <a:extLst>
                  <a:ext uri="{0D108BD9-81ED-4DB2-BD59-A6C34878D82A}">
                    <a16:rowId xmlns:a16="http://schemas.microsoft.com/office/drawing/2014/main" val="2296265969"/>
                  </a:ext>
                </a:extLst>
              </a:tr>
              <a:tr h="428587">
                <a:tc>
                  <a:txBody>
                    <a:bodyPr/>
                    <a:lstStyle/>
                    <a:p>
                      <a:r>
                        <a:rPr lang="es-ES" dirty="0">
                          <a:solidFill>
                            <a:schemeClr val="tx1"/>
                          </a:solidFill>
                        </a:rPr>
                        <a:t>Audiencias de la Comisión de Planificación</a:t>
                      </a:r>
                      <a:endParaRPr lang="en-US" dirty="0">
                        <a:solidFill>
                          <a:schemeClr val="tx1"/>
                        </a:solidFill>
                      </a:endParaRPr>
                    </a:p>
                  </a:txBody>
                  <a:tcPr>
                    <a:solidFill>
                      <a:srgbClr val="E5F7F5"/>
                    </a:solidFill>
                  </a:tcPr>
                </a:tc>
                <a:tc>
                  <a:txBody>
                    <a:bodyPr/>
                    <a:lstStyle/>
                    <a:p>
                      <a:r>
                        <a:rPr lang="en-US" dirty="0" err="1">
                          <a:solidFill>
                            <a:schemeClr val="tx1"/>
                          </a:solidFill>
                        </a:rPr>
                        <a:t>Invierno</a:t>
                      </a:r>
                      <a:r>
                        <a:rPr lang="en-US" dirty="0">
                          <a:solidFill>
                            <a:schemeClr val="tx1"/>
                          </a:solidFill>
                        </a:rPr>
                        <a:t> 2023</a:t>
                      </a:r>
                    </a:p>
                  </a:txBody>
                  <a:tcPr>
                    <a:solidFill>
                      <a:srgbClr val="E5F7F5"/>
                    </a:solidFill>
                  </a:tcPr>
                </a:tc>
                <a:extLst>
                  <a:ext uri="{0D108BD9-81ED-4DB2-BD59-A6C34878D82A}">
                    <a16:rowId xmlns:a16="http://schemas.microsoft.com/office/drawing/2014/main" val="10008"/>
                  </a:ext>
                </a:extLst>
              </a:tr>
              <a:tr h="428587">
                <a:tc>
                  <a:txBody>
                    <a:bodyPr/>
                    <a:lstStyle/>
                    <a:p>
                      <a:r>
                        <a:rPr lang="en-US" dirty="0">
                          <a:solidFill>
                            <a:schemeClr val="tx1"/>
                          </a:solidFill>
                        </a:rPr>
                        <a:t>Audiencias de la Junta de </a:t>
                      </a:r>
                      <a:r>
                        <a:rPr lang="en-US" dirty="0" err="1">
                          <a:solidFill>
                            <a:schemeClr val="tx1"/>
                          </a:solidFill>
                        </a:rPr>
                        <a:t>Supervisores</a:t>
                      </a:r>
                      <a:endParaRPr lang="en-US" dirty="0">
                        <a:solidFill>
                          <a:schemeClr val="tx1"/>
                        </a:solidFill>
                      </a:endParaRPr>
                    </a:p>
                  </a:txBody>
                  <a:tcPr>
                    <a:solidFill>
                      <a:srgbClr val="D9DDEE"/>
                    </a:solidFill>
                  </a:tcPr>
                </a:tc>
                <a:tc>
                  <a:txBody>
                    <a:bodyPr/>
                    <a:lstStyle/>
                    <a:p>
                      <a:r>
                        <a:rPr lang="en-US" dirty="0" err="1">
                          <a:solidFill>
                            <a:schemeClr val="tx1"/>
                          </a:solidFill>
                        </a:rPr>
                        <a:t>Invierno</a:t>
                      </a:r>
                      <a:r>
                        <a:rPr lang="en-US" dirty="0">
                          <a:solidFill>
                            <a:schemeClr val="tx1"/>
                          </a:solidFill>
                        </a:rPr>
                        <a:t> 2023</a:t>
                      </a:r>
                    </a:p>
                  </a:txBody>
                  <a:tcPr>
                    <a:solidFill>
                      <a:srgbClr val="D9DDEE"/>
                    </a:solidFill>
                  </a:tcPr>
                </a:tc>
                <a:extLst>
                  <a:ext uri="{0D108BD9-81ED-4DB2-BD59-A6C34878D82A}">
                    <a16:rowId xmlns:a16="http://schemas.microsoft.com/office/drawing/2014/main" val="10009"/>
                  </a:ext>
                </a:extLst>
              </a:tr>
              <a:tr h="428587">
                <a:tc>
                  <a:txBody>
                    <a:bodyPr/>
                    <a:lstStyle/>
                    <a:p>
                      <a:r>
                        <a:rPr lang="es-ES" dirty="0">
                          <a:solidFill>
                            <a:schemeClr val="tx1"/>
                          </a:solidFill>
                        </a:rPr>
                        <a:t>Enviar a HCD para certificación</a:t>
                      </a:r>
                      <a:endParaRPr lang="en-US" dirty="0">
                        <a:solidFill>
                          <a:schemeClr val="tx1"/>
                        </a:solidFill>
                      </a:endParaRPr>
                    </a:p>
                  </a:txBody>
                  <a:tcPr>
                    <a:solidFill>
                      <a:srgbClr val="E5F7F5"/>
                    </a:solidFill>
                  </a:tcPr>
                </a:tc>
                <a:tc>
                  <a:txBody>
                    <a:bodyPr/>
                    <a:lstStyle/>
                    <a:p>
                      <a:r>
                        <a:rPr lang="en-US" dirty="0" err="1">
                          <a:solidFill>
                            <a:schemeClr val="tx1"/>
                          </a:solidFill>
                        </a:rPr>
                        <a:t>Enero</a:t>
                      </a:r>
                      <a:r>
                        <a:rPr lang="en-US" dirty="0">
                          <a:solidFill>
                            <a:schemeClr val="tx1"/>
                          </a:solidFill>
                        </a:rPr>
                        <a:t> 2024</a:t>
                      </a:r>
                    </a:p>
                  </a:txBody>
                  <a:tcPr>
                    <a:solidFill>
                      <a:srgbClr val="E5F7F5"/>
                    </a:solidFill>
                  </a:tcPr>
                </a:tc>
                <a:extLst>
                  <a:ext uri="{0D108BD9-81ED-4DB2-BD59-A6C34878D82A}">
                    <a16:rowId xmlns:a16="http://schemas.microsoft.com/office/drawing/2014/main" val="10010"/>
                  </a:ext>
                </a:extLst>
              </a:tr>
            </a:tbl>
          </a:graphicData>
        </a:graphic>
      </p:graphicFrame>
      <p:sp>
        <p:nvSpPr>
          <p:cNvPr id="7" name="Right Arrow 6"/>
          <p:cNvSpPr/>
          <p:nvPr/>
        </p:nvSpPr>
        <p:spPr>
          <a:xfrm>
            <a:off x="838200" y="3310331"/>
            <a:ext cx="990600" cy="762000"/>
          </a:xfrm>
          <a:prstGeom prst="rightArrow">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outerShdw blurRad="38100" dist="38100" dir="2700000" algn="tl">
                    <a:srgbClr val="000000">
                      <a:alpha val="43137"/>
                    </a:srgbClr>
                  </a:outerShdw>
                </a:effectLst>
                <a:latin typeface="Segoe UI Variable Display" pitchFamily="2" charset="0"/>
              </a:rPr>
              <a:t>Estamos </a:t>
            </a:r>
            <a:r>
              <a:rPr lang="en-US" sz="1200" b="1" dirty="0" err="1">
                <a:solidFill>
                  <a:schemeClr val="bg1"/>
                </a:solidFill>
                <a:effectLst>
                  <a:outerShdw blurRad="38100" dist="38100" dir="2700000" algn="tl">
                    <a:srgbClr val="000000">
                      <a:alpha val="43137"/>
                    </a:srgbClr>
                  </a:outerShdw>
                </a:effectLst>
                <a:latin typeface="Segoe UI Variable Display" pitchFamily="2" charset="0"/>
              </a:rPr>
              <a:t>Aqui</a:t>
            </a:r>
            <a:endParaRPr lang="en-US" sz="1200" b="1" dirty="0">
              <a:solidFill>
                <a:schemeClr val="bg1"/>
              </a:solidFill>
              <a:effectLst>
                <a:outerShdw blurRad="38100" dist="38100" dir="2700000" algn="tl">
                  <a:srgbClr val="000000">
                    <a:alpha val="43137"/>
                  </a:srgbClr>
                </a:outerShdw>
              </a:effectLst>
              <a:latin typeface="Segoe UI Variable Display" pitchFamily="2" charset="0"/>
            </a:endParaRPr>
          </a:p>
        </p:txBody>
      </p:sp>
      <p:sp>
        <p:nvSpPr>
          <p:cNvPr id="8" name="Title 3">
            <a:extLst>
              <a:ext uri="{FF2B5EF4-FFF2-40B4-BE49-F238E27FC236}">
                <a16:creationId xmlns:a16="http://schemas.microsoft.com/office/drawing/2014/main" id="{E166B6BB-DBA2-92E8-7C77-966A69270C14}"/>
              </a:ext>
            </a:extLst>
          </p:cNvPr>
          <p:cNvSpPr>
            <a:spLocks noGrp="1"/>
          </p:cNvSpPr>
          <p:nvPr>
            <p:ph type="title"/>
          </p:nvPr>
        </p:nvSpPr>
        <p:spPr>
          <a:xfrm>
            <a:off x="304800" y="142737"/>
            <a:ext cx="9855200" cy="838200"/>
          </a:xfrm>
        </p:spPr>
        <p:txBody>
          <a:bodyPr/>
          <a:lstStyle/>
          <a:p>
            <a:r>
              <a:rPr lang="en-US" dirty="0" err="1"/>
              <a:t>Cronograma</a:t>
            </a:r>
            <a:r>
              <a:rPr lang="en-US" dirty="0"/>
              <a:t> del </a:t>
            </a:r>
            <a:r>
              <a:rPr lang="en-US" dirty="0" err="1"/>
              <a:t>proyecto</a:t>
            </a:r>
            <a:endParaRPr lang="en-US" dirty="0"/>
          </a:p>
        </p:txBody>
      </p:sp>
      <p:pic>
        <p:nvPicPr>
          <p:cNvPr id="10" name="Audio 9">
            <a:hlinkClick r:id="" action="ppaction://media"/>
            <a:extLst>
              <a:ext uri="{FF2B5EF4-FFF2-40B4-BE49-F238E27FC236}">
                <a16:creationId xmlns:a16="http://schemas.microsoft.com/office/drawing/2014/main" id="{9121932C-D5A5-0E60-E098-66F4778918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34145955"/>
      </p:ext>
    </p:extLst>
  </p:cSld>
  <p:clrMapOvr>
    <a:masterClrMapping/>
  </p:clrMapOvr>
  <mc:AlternateContent xmlns:mc="http://schemas.openxmlformats.org/markup-compatibility/2006" xmlns:p14="http://schemas.microsoft.com/office/powerpoint/2010/main">
    <mc:Choice Requires="p14">
      <p:transition spd="med" p14:dur="700" advTm="142148">
        <p:fade/>
      </p:transition>
    </mc:Choice>
    <mc:Fallback xmlns="">
      <p:transition spd="med" advTm="142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A68C-D6B0-4B50-B9CA-A790C62D0A59}"/>
              </a:ext>
            </a:extLst>
          </p:cNvPr>
          <p:cNvSpPr>
            <a:spLocks noGrp="1"/>
          </p:cNvSpPr>
          <p:nvPr>
            <p:ph type="title"/>
          </p:nvPr>
        </p:nvSpPr>
        <p:spPr/>
        <p:txBody>
          <a:bodyPr/>
          <a:lstStyle/>
          <a:p>
            <a:r>
              <a:rPr lang="en-US" dirty="0" err="1"/>
              <a:t>Eventos</a:t>
            </a:r>
            <a:r>
              <a:rPr lang="en-US" dirty="0"/>
              <a:t> de </a:t>
            </a:r>
            <a:r>
              <a:rPr lang="en-US" dirty="0" err="1"/>
              <a:t>participación</a:t>
            </a:r>
            <a:r>
              <a:rPr lang="en-US" dirty="0"/>
              <a:t> </a:t>
            </a:r>
            <a:r>
              <a:rPr lang="en-US" dirty="0" err="1"/>
              <a:t>comunitaria</a:t>
            </a:r>
            <a:endParaRPr lang="en-US" dirty="0"/>
          </a:p>
        </p:txBody>
      </p:sp>
      <p:sp>
        <p:nvSpPr>
          <p:cNvPr id="3" name="Content Placeholder 2">
            <a:extLst>
              <a:ext uri="{FF2B5EF4-FFF2-40B4-BE49-F238E27FC236}">
                <a16:creationId xmlns:a16="http://schemas.microsoft.com/office/drawing/2014/main" id="{B5E5FC90-6488-4373-8E83-FE4AA7F2D4AE}"/>
              </a:ext>
            </a:extLst>
          </p:cNvPr>
          <p:cNvSpPr>
            <a:spLocks noGrp="1"/>
          </p:cNvSpPr>
          <p:nvPr>
            <p:ph idx="1"/>
          </p:nvPr>
        </p:nvSpPr>
        <p:spPr>
          <a:xfrm>
            <a:off x="609600" y="1143001"/>
            <a:ext cx="10972800" cy="4983163"/>
          </a:xfrm>
        </p:spPr>
        <p:txBody>
          <a:bodyPr vert="horz" lIns="91440" tIns="45720" rIns="91440" bIns="45720" rtlCol="0" anchor="t">
            <a:normAutofit/>
          </a:bodyPr>
          <a:lstStyle/>
          <a:p>
            <a:pPr>
              <a:spcAft>
                <a:spcPts val="1200"/>
              </a:spcAft>
            </a:pPr>
            <a:r>
              <a:rPr lang="en-US" dirty="0"/>
              <a:t>Dos </a:t>
            </a:r>
            <a:r>
              <a:rPr lang="en-US" dirty="0" err="1"/>
              <a:t>talleres</a:t>
            </a:r>
            <a:r>
              <a:rPr lang="en-US" dirty="0"/>
              <a:t> </a:t>
            </a:r>
            <a:r>
              <a:rPr lang="en-US" dirty="0" err="1"/>
              <a:t>comunitarios</a:t>
            </a:r>
            <a:r>
              <a:rPr lang="en-US" dirty="0"/>
              <a:t> (</a:t>
            </a:r>
            <a:r>
              <a:rPr lang="en-US" dirty="0" err="1"/>
              <a:t>ya</a:t>
            </a:r>
            <a:r>
              <a:rPr lang="en-US" dirty="0"/>
              <a:t> </a:t>
            </a:r>
            <a:r>
              <a:rPr lang="en-US" dirty="0" err="1"/>
              <a:t>ocurrió</a:t>
            </a:r>
            <a:r>
              <a:rPr lang="en-US" dirty="0"/>
              <a:t>)</a:t>
            </a:r>
          </a:p>
          <a:p>
            <a:pPr>
              <a:spcAft>
                <a:spcPts val="1200"/>
              </a:spcAft>
            </a:pPr>
            <a:r>
              <a:rPr lang="en-US">
                <a:latin typeface="Segoe UI Variable Display"/>
              </a:rPr>
              <a:t>Dos sesiones de estudio (ya ocurrió)</a:t>
            </a:r>
            <a:endParaRPr lang="en-US" dirty="0"/>
          </a:p>
          <a:p>
            <a:pPr lvl="1">
              <a:spcAft>
                <a:spcPts val="1200"/>
              </a:spcAft>
            </a:pPr>
            <a:r>
              <a:rPr lang="en-US" dirty="0" err="1"/>
              <a:t>Comisión</a:t>
            </a:r>
            <a:r>
              <a:rPr lang="en-US" dirty="0"/>
              <a:t> de </a:t>
            </a:r>
            <a:r>
              <a:rPr lang="en-US" dirty="0" err="1"/>
              <a:t>Planificación</a:t>
            </a:r>
            <a:r>
              <a:rPr lang="en-US" dirty="0"/>
              <a:t>(1)</a:t>
            </a:r>
          </a:p>
          <a:p>
            <a:pPr lvl="1">
              <a:spcAft>
                <a:spcPts val="1200"/>
              </a:spcAft>
            </a:pPr>
            <a:r>
              <a:rPr lang="en-US" dirty="0"/>
              <a:t>Junta de </a:t>
            </a:r>
            <a:r>
              <a:rPr lang="en-US" dirty="0" err="1"/>
              <a:t>Supervisores</a:t>
            </a:r>
            <a:r>
              <a:rPr lang="en-US" dirty="0"/>
              <a:t>(1)</a:t>
            </a:r>
          </a:p>
          <a:p>
            <a:pPr>
              <a:spcAft>
                <a:spcPts val="1200"/>
              </a:spcAft>
            </a:pPr>
            <a:r>
              <a:rPr lang="en-US" dirty="0"/>
              <a:t>Cuatro audiencias </a:t>
            </a:r>
            <a:r>
              <a:rPr lang="en-US" dirty="0" err="1"/>
              <a:t>públicas</a:t>
            </a:r>
            <a:endParaRPr lang="en-US" dirty="0"/>
          </a:p>
          <a:p>
            <a:pPr lvl="1">
              <a:spcAft>
                <a:spcPts val="1200"/>
              </a:spcAft>
            </a:pPr>
            <a:r>
              <a:rPr lang="en-US" dirty="0" err="1"/>
              <a:t>Comisión</a:t>
            </a:r>
            <a:r>
              <a:rPr lang="en-US" dirty="0"/>
              <a:t> de </a:t>
            </a:r>
            <a:r>
              <a:rPr lang="en-US" dirty="0" err="1"/>
              <a:t>Planificación</a:t>
            </a:r>
            <a:r>
              <a:rPr lang="en-US" dirty="0"/>
              <a:t>(2)</a:t>
            </a:r>
          </a:p>
          <a:p>
            <a:pPr lvl="1">
              <a:spcAft>
                <a:spcPts val="1200"/>
              </a:spcAft>
            </a:pPr>
            <a:r>
              <a:rPr lang="en-US" dirty="0"/>
              <a:t>Junta de </a:t>
            </a:r>
            <a:r>
              <a:rPr lang="en-US" dirty="0" err="1"/>
              <a:t>Supervisores</a:t>
            </a:r>
            <a:r>
              <a:rPr lang="en-US" dirty="0"/>
              <a:t>(2)</a:t>
            </a:r>
          </a:p>
        </p:txBody>
      </p:sp>
      <p:pic>
        <p:nvPicPr>
          <p:cNvPr id="7" name="Audio 6">
            <a:hlinkClick r:id="" action="ppaction://media"/>
            <a:extLst>
              <a:ext uri="{FF2B5EF4-FFF2-40B4-BE49-F238E27FC236}">
                <a16:creationId xmlns:a16="http://schemas.microsoft.com/office/drawing/2014/main" id="{E16D1AD3-F342-6F58-58BD-D8DA501FA6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8246142"/>
      </p:ext>
    </p:extLst>
  </p:cSld>
  <p:clrMapOvr>
    <a:masterClrMapping/>
  </p:clrMapOvr>
  <mc:AlternateContent xmlns:mc="http://schemas.openxmlformats.org/markup-compatibility/2006" xmlns:p14="http://schemas.microsoft.com/office/powerpoint/2010/main">
    <mc:Choice Requires="p14">
      <p:transition spd="med" p14:dur="700" advTm="67243">
        <p:fade/>
      </p:transition>
    </mc:Choice>
    <mc:Fallback xmlns="">
      <p:transition spd="med" advTm="67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A53C7B-AA6B-4E9E-BCFF-CEB122BED037}"/>
              </a:ext>
            </a:extLst>
          </p:cNvPr>
          <p:cNvSpPr>
            <a:spLocks noGrp="1"/>
          </p:cNvSpPr>
          <p:nvPr>
            <p:ph type="title"/>
          </p:nvPr>
        </p:nvSpPr>
        <p:spPr/>
        <p:txBody>
          <a:bodyPr/>
          <a:lstStyle/>
          <a:p>
            <a:r>
              <a:rPr lang="en-US" dirty="0" err="1"/>
              <a:t>Información</a:t>
            </a:r>
            <a:r>
              <a:rPr lang="en-US" dirty="0"/>
              <a:t> </a:t>
            </a:r>
            <a:r>
              <a:rPr lang="en-US" dirty="0" err="1"/>
              <a:t>pública</a:t>
            </a:r>
            <a:r>
              <a:rPr lang="en-US" dirty="0"/>
              <a:t> y </a:t>
            </a:r>
            <a:r>
              <a:rPr lang="en-US" dirty="0" err="1"/>
              <a:t>participación</a:t>
            </a:r>
            <a:endParaRPr lang="en-US" dirty="0"/>
          </a:p>
        </p:txBody>
      </p:sp>
      <p:sp>
        <p:nvSpPr>
          <p:cNvPr id="2" name="Content Placeholder 1">
            <a:extLst>
              <a:ext uri="{FF2B5EF4-FFF2-40B4-BE49-F238E27FC236}">
                <a16:creationId xmlns:a16="http://schemas.microsoft.com/office/drawing/2014/main" id="{91679B7E-A009-481A-853A-5E9DF51226D0}"/>
              </a:ext>
            </a:extLst>
          </p:cNvPr>
          <p:cNvSpPr>
            <a:spLocks noGrp="1"/>
          </p:cNvSpPr>
          <p:nvPr>
            <p:ph idx="1"/>
          </p:nvPr>
        </p:nvSpPr>
        <p:spPr>
          <a:xfrm>
            <a:off x="457200" y="1371600"/>
            <a:ext cx="6096000" cy="4754564"/>
          </a:xfrm>
        </p:spPr>
        <p:txBody>
          <a:bodyPr>
            <a:normAutofit/>
          </a:bodyPr>
          <a:lstStyle/>
          <a:p>
            <a:r>
              <a:rPr lang="es-ES" sz="2000" dirty="0"/>
              <a:t>Sitio web:</a:t>
            </a:r>
          </a:p>
          <a:p>
            <a:pPr marL="0" indent="0">
              <a:buNone/>
            </a:pPr>
            <a:r>
              <a:rPr lang="en-US" sz="1400" b="0" i="0" u="sng" strike="noStrike" dirty="0">
                <a:solidFill>
                  <a:srgbClr val="0000FF"/>
                </a:solidFill>
                <a:effectLst/>
                <a:latin typeface="Calibri" panose="020F0502020204030204" pitchFamily="34" charset="0"/>
                <a:hlinkClick r:id="rId5"/>
              </a:rPr>
              <a:t>www.stancounty.com/planning/pl/housing-element.shtm</a:t>
            </a:r>
            <a:endParaRPr lang="es-ES" sz="1400" dirty="0"/>
          </a:p>
          <a:p>
            <a:r>
              <a:rPr lang="es-ES" sz="2000" dirty="0"/>
              <a:t>Explosiones de correo electrónico</a:t>
            </a:r>
          </a:p>
          <a:p>
            <a:r>
              <a:rPr lang="es-ES" sz="2000" dirty="0"/>
              <a:t>Participación en las redes sociales</a:t>
            </a:r>
          </a:p>
          <a:p>
            <a:r>
              <a:rPr lang="es-ES" sz="2000" dirty="0"/>
              <a:t>Entrevistas con las partes interesadas</a:t>
            </a:r>
          </a:p>
          <a:p>
            <a:r>
              <a:rPr lang="es-ES" sz="2000" dirty="0"/>
              <a:t>Encuesta bilingüe en línea</a:t>
            </a:r>
          </a:p>
          <a:p>
            <a:r>
              <a:rPr lang="es-ES" sz="2000" dirty="0"/>
              <a:t>Ejercicio de mapeo participativo</a:t>
            </a:r>
            <a:endParaRPr lang="en-US" sz="2400" dirty="0"/>
          </a:p>
        </p:txBody>
      </p:sp>
      <p:pic>
        <p:nvPicPr>
          <p:cNvPr id="6" name="Picture 5">
            <a:extLst>
              <a:ext uri="{FF2B5EF4-FFF2-40B4-BE49-F238E27FC236}">
                <a16:creationId xmlns:a16="http://schemas.microsoft.com/office/drawing/2014/main" id="{B2E19202-A5D4-05DF-6AAB-75495B790EAC}"/>
              </a:ext>
            </a:extLst>
          </p:cNvPr>
          <p:cNvPicPr>
            <a:picLocks noChangeAspect="1"/>
          </p:cNvPicPr>
          <p:nvPr/>
        </p:nvPicPr>
        <p:blipFill rotWithShape="1">
          <a:blip r:embed="rId6"/>
          <a:srcRect l="7716" t="10000" r="57999" b="5555"/>
          <a:stretch/>
        </p:blipFill>
        <p:spPr>
          <a:xfrm>
            <a:off x="5237748" y="1445816"/>
            <a:ext cx="6863730" cy="4754564"/>
          </a:xfrm>
          <a:prstGeom prst="rect">
            <a:avLst/>
          </a:prstGeom>
          <a:ln>
            <a:solidFill>
              <a:schemeClr val="tx1"/>
            </a:solidFill>
          </a:ln>
        </p:spPr>
      </p:pic>
      <p:pic>
        <p:nvPicPr>
          <p:cNvPr id="14" name="Audio 13">
            <a:hlinkClick r:id="" action="ppaction://media"/>
            <a:extLst>
              <a:ext uri="{FF2B5EF4-FFF2-40B4-BE49-F238E27FC236}">
                <a16:creationId xmlns:a16="http://schemas.microsoft.com/office/drawing/2014/main" id="{1904101E-70E9-CD3E-9F03-17AE5E7CA8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2918675"/>
      </p:ext>
    </p:extLst>
  </p:cSld>
  <p:clrMapOvr>
    <a:masterClrMapping/>
  </p:clrMapOvr>
  <mc:AlternateContent xmlns:mc="http://schemas.openxmlformats.org/markup-compatibility/2006" xmlns:p14="http://schemas.microsoft.com/office/powerpoint/2010/main">
    <mc:Choice Requires="p14">
      <p:transition spd="med" p14:dur="700" advTm="81851">
        <p:fade/>
      </p:transition>
    </mc:Choice>
    <mc:Fallback xmlns="">
      <p:transition spd="med" advTm="81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83D3021-7702-DE01-59B8-5AAB5BC982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86" t="17601" r="5399" b="9371"/>
          <a:stretch/>
        </p:blipFill>
        <p:spPr bwMode="auto">
          <a:xfrm>
            <a:off x="0" y="-76200"/>
            <a:ext cx="12192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62600CE-0D28-4F4A-3126-1798AA4F146D}"/>
              </a:ext>
            </a:extLst>
          </p:cNvPr>
          <p:cNvSpPr/>
          <p:nvPr/>
        </p:nvSpPr>
        <p:spPr>
          <a:xfrm>
            <a:off x="0" y="2667000"/>
            <a:ext cx="12211050" cy="1905000"/>
          </a:xfrm>
          <a:prstGeom prst="rect">
            <a:avLst/>
          </a:prstGeom>
          <a:solidFill>
            <a:srgbClr val="0C479D">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6" name="Title 1">
            <a:extLst>
              <a:ext uri="{FF2B5EF4-FFF2-40B4-BE49-F238E27FC236}">
                <a16:creationId xmlns:a16="http://schemas.microsoft.com/office/drawing/2014/main" id="{FF5820B7-24C3-BDD9-8A61-3A35834F7A05}"/>
              </a:ext>
            </a:extLst>
          </p:cNvPr>
          <p:cNvSpPr txBox="1">
            <a:spLocks/>
          </p:cNvSpPr>
          <p:nvPr/>
        </p:nvSpPr>
        <p:spPr>
          <a:xfrm>
            <a:off x="2438400" y="3124200"/>
            <a:ext cx="12096750" cy="838200"/>
          </a:xfrm>
          <a:prstGeom prst="rect">
            <a:avLst/>
          </a:prstGeom>
        </p:spPr>
        <p:txBody>
          <a:bodyPr vert="horz" lIns="91440" tIns="45720" rIns="91440" bIns="45720" rtlCol="0" anchor="ctr">
            <a:normAutofit/>
          </a:bodyPr>
          <a:lstStyle>
            <a:lvl1pPr marL="0" algn="l" defTabSz="914400" rtl="0" eaLnBrk="1" latinLnBrk="0" hangingPunct="1">
              <a:spcBef>
                <a:spcPct val="0"/>
              </a:spcBef>
              <a:buNone/>
              <a:defRPr sz="4400" kern="1200" baseline="0">
                <a:solidFill>
                  <a:schemeClr val="bg1"/>
                </a:solidFill>
                <a:latin typeface="Segoe UI Variable Display Semib" pitchFamily="2" charset="0"/>
                <a:ea typeface="+mj-ea"/>
                <a:cs typeface="+mj-cs"/>
              </a:defRPr>
            </a:lvl1pPr>
          </a:lstStyle>
          <a:p>
            <a:r>
              <a:rPr lang="es-ES" sz="3200" dirty="0"/>
              <a:t>Descripción general del Elemento de Vivienda</a:t>
            </a:r>
            <a:endParaRPr lang="en-US" sz="3200" dirty="0"/>
          </a:p>
        </p:txBody>
      </p:sp>
      <p:sp>
        <p:nvSpPr>
          <p:cNvPr id="13" name="TextBox 12">
            <a:extLst>
              <a:ext uri="{FF2B5EF4-FFF2-40B4-BE49-F238E27FC236}">
                <a16:creationId xmlns:a16="http://schemas.microsoft.com/office/drawing/2014/main" id="{606B2D7C-9140-765C-DF00-BA0F22A98F44}"/>
              </a:ext>
            </a:extLst>
          </p:cNvPr>
          <p:cNvSpPr txBox="1"/>
          <p:nvPr/>
        </p:nvSpPr>
        <p:spPr>
          <a:xfrm>
            <a:off x="9898100" y="6688202"/>
            <a:ext cx="2335871" cy="184666"/>
          </a:xfrm>
          <a:prstGeom prst="rect">
            <a:avLst/>
          </a:prstGeom>
          <a:noFill/>
        </p:spPr>
        <p:txBody>
          <a:bodyPr wrap="square" rtlCol="0">
            <a:spAutoFit/>
          </a:bodyPr>
          <a:lstStyle/>
          <a:p>
            <a:pPr algn="r"/>
            <a:r>
              <a:rPr lang="en-US" sz="600" dirty="0">
                <a:solidFill>
                  <a:schemeClr val="bg1"/>
                </a:solidFill>
                <a:latin typeface="Segoe UI Variable Display" pitchFamily="2" charset="0"/>
              </a:rPr>
              <a:t>Source: Stanislaus County Affordable Housing Corporation</a:t>
            </a:r>
          </a:p>
        </p:txBody>
      </p:sp>
      <p:pic>
        <p:nvPicPr>
          <p:cNvPr id="11" name="Picture 2" descr="Stanislaus County striving to be the best">
            <a:extLst>
              <a:ext uri="{FF2B5EF4-FFF2-40B4-BE49-F238E27FC236}">
                <a16:creationId xmlns:a16="http://schemas.microsoft.com/office/drawing/2014/main" id="{6DCF84A2-1360-913F-5BA9-2F7F0F6C3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075" y="3000154"/>
            <a:ext cx="1615525" cy="134324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53915E4-818B-09DE-1C1F-9E198DCDB3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1177506"/>
      </p:ext>
    </p:extLst>
  </p:cSld>
  <p:clrMapOvr>
    <a:masterClrMapping/>
  </p:clrMapOvr>
  <mc:AlternateContent xmlns:mc="http://schemas.openxmlformats.org/markup-compatibility/2006" xmlns:p14="http://schemas.microsoft.com/office/powerpoint/2010/main">
    <mc:Choice Requires="p14">
      <p:transition spd="med" p14:dur="700" advTm="11459">
        <p:fade/>
      </p:transition>
    </mc:Choice>
    <mc:Fallback xmlns="">
      <p:transition spd="med" advTm="11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FDF75-41FB-4024-83F9-A152485C129C}"/>
              </a:ext>
            </a:extLst>
          </p:cNvPr>
          <p:cNvSpPr>
            <a:spLocks noGrp="1"/>
          </p:cNvSpPr>
          <p:nvPr>
            <p:ph type="title"/>
          </p:nvPr>
        </p:nvSpPr>
        <p:spPr/>
        <p:txBody>
          <a:bodyPr/>
          <a:lstStyle/>
          <a:p>
            <a:r>
              <a:rPr lang="en-US" dirty="0"/>
              <a:t>¿</a:t>
            </a:r>
            <a:r>
              <a:rPr lang="en-US" dirty="0" err="1"/>
              <a:t>Preguntas</a:t>
            </a:r>
            <a:r>
              <a:rPr lang="en-US" dirty="0"/>
              <a:t>?</a:t>
            </a:r>
          </a:p>
        </p:txBody>
      </p:sp>
      <p:sp>
        <p:nvSpPr>
          <p:cNvPr id="2" name="Content Placeholder 1">
            <a:extLst>
              <a:ext uri="{FF2B5EF4-FFF2-40B4-BE49-F238E27FC236}">
                <a16:creationId xmlns:a16="http://schemas.microsoft.com/office/drawing/2014/main" id="{1970542D-94BF-4DE0-9B18-8D39AF32EEEB}"/>
              </a:ext>
            </a:extLst>
          </p:cNvPr>
          <p:cNvSpPr>
            <a:spLocks noGrp="1"/>
          </p:cNvSpPr>
          <p:nvPr>
            <p:ph idx="1"/>
          </p:nvPr>
        </p:nvSpPr>
        <p:spPr>
          <a:xfrm>
            <a:off x="457200" y="1676400"/>
            <a:ext cx="11125200" cy="4525964"/>
          </a:xfrm>
        </p:spPr>
        <p:txBody>
          <a:bodyPr>
            <a:normAutofit/>
          </a:bodyPr>
          <a:lstStyle/>
          <a:p>
            <a:pPr marL="0" indent="0" algn="ctr">
              <a:spcAft>
                <a:spcPts val="1200"/>
              </a:spcAft>
              <a:buClr>
                <a:srgbClr val="5E708C"/>
              </a:buClr>
              <a:buNone/>
            </a:pPr>
            <a:r>
              <a:rPr lang="en-US" sz="3200" b="1" dirty="0"/>
              <a:t>Personal del </a:t>
            </a:r>
            <a:r>
              <a:rPr lang="en-US" sz="3200" b="1" dirty="0" err="1"/>
              <a:t>condado</a:t>
            </a:r>
            <a:endParaRPr lang="en-US" sz="3200" b="1" dirty="0"/>
          </a:p>
          <a:p>
            <a:pPr marL="0" indent="0" algn="ctr">
              <a:spcAft>
                <a:spcPts val="1200"/>
              </a:spcAft>
              <a:buClr>
                <a:srgbClr val="5E708C"/>
              </a:buClr>
              <a:buNone/>
            </a:pPr>
            <a:r>
              <a:rPr lang="en-US" sz="2800" dirty="0"/>
              <a:t>Kristy Doud</a:t>
            </a:r>
            <a:br>
              <a:rPr lang="en-US" sz="2800" dirty="0"/>
            </a:br>
            <a:r>
              <a:rPr lang="en-US" sz="2800" dirty="0" err="1"/>
              <a:t>Directora</a:t>
            </a:r>
            <a:r>
              <a:rPr lang="en-US" sz="2800" dirty="0"/>
              <a:t> </a:t>
            </a:r>
            <a:r>
              <a:rPr lang="en-US" sz="2800" dirty="0" err="1"/>
              <a:t>Adjunta</a:t>
            </a:r>
            <a:r>
              <a:rPr lang="en-US" sz="2800" dirty="0"/>
              <a:t> de </a:t>
            </a:r>
            <a:r>
              <a:rPr lang="en-US" sz="2800" dirty="0" err="1"/>
              <a:t>Planificación</a:t>
            </a:r>
            <a:br>
              <a:rPr lang="en-US" sz="2800" dirty="0"/>
            </a:br>
            <a:r>
              <a:rPr lang="en-US" sz="2800" dirty="0">
                <a:hlinkClick r:id="rId5"/>
              </a:rPr>
              <a:t>doudk@stancounty.com</a:t>
            </a:r>
            <a:br>
              <a:rPr lang="en-US" sz="2800" dirty="0"/>
            </a:br>
            <a:r>
              <a:rPr lang="en-US" sz="2800" dirty="0"/>
              <a:t>(209) 525-7652</a:t>
            </a:r>
          </a:p>
        </p:txBody>
      </p:sp>
      <p:pic>
        <p:nvPicPr>
          <p:cNvPr id="10" name="Audio 9">
            <a:hlinkClick r:id="" action="ppaction://media"/>
            <a:extLst>
              <a:ext uri="{FF2B5EF4-FFF2-40B4-BE49-F238E27FC236}">
                <a16:creationId xmlns:a16="http://schemas.microsoft.com/office/drawing/2014/main" id="{B8F7BBDE-D310-84B7-76AD-85BCACB21E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3599976"/>
      </p:ext>
    </p:extLst>
  </p:cSld>
  <p:clrMapOvr>
    <a:masterClrMapping/>
  </p:clrMapOvr>
  <mc:AlternateContent xmlns:mc="http://schemas.openxmlformats.org/markup-compatibility/2006" xmlns:p14="http://schemas.microsoft.com/office/powerpoint/2010/main">
    <mc:Choice Requires="p14">
      <p:transition spd="med" p14:dur="700" advTm="42726">
        <p:fade/>
      </p:transition>
    </mc:Choice>
    <mc:Fallback xmlns="">
      <p:transition spd="med" advTm="42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08E91C-5793-915D-E9EF-CE104C13D439}"/>
              </a:ext>
            </a:extLst>
          </p:cNvPr>
          <p:cNvSpPr txBox="1"/>
          <p:nvPr/>
        </p:nvSpPr>
        <p:spPr>
          <a:xfrm>
            <a:off x="10820400" y="5257800"/>
            <a:ext cx="1219200" cy="1066800"/>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04712CA0-083B-4C87-90FF-660C66D8D4EF}"/>
              </a:ext>
            </a:extLst>
          </p:cNvPr>
          <p:cNvSpPr>
            <a:spLocks noGrp="1"/>
          </p:cNvSpPr>
          <p:nvPr>
            <p:ph idx="1"/>
          </p:nvPr>
        </p:nvSpPr>
        <p:spPr>
          <a:xfrm>
            <a:off x="328442" y="1371600"/>
            <a:ext cx="7748758" cy="4805363"/>
          </a:xfrm>
        </p:spPr>
        <p:txBody>
          <a:bodyPr>
            <a:normAutofit/>
          </a:bodyPr>
          <a:lstStyle/>
          <a:p>
            <a:r>
              <a:rPr lang="es-ES" sz="2800" dirty="0"/>
              <a:t>Uno de los ocho elementos del Plan General del Condado</a:t>
            </a:r>
          </a:p>
          <a:p>
            <a:r>
              <a:rPr lang="es-ES" sz="2800" dirty="0"/>
              <a:t>Actualizaciones de los elementos de vivienda requeridas por la ley estatal en “ciclos” de ocho años.</a:t>
            </a:r>
            <a:r>
              <a:rPr lang="en-US" sz="2800" dirty="0"/>
              <a:t> </a:t>
            </a:r>
          </a:p>
          <a:p>
            <a:r>
              <a:rPr lang="es-ES" sz="2800" dirty="0"/>
              <a:t>Actualmente preparando la actualización del Elemento de Vivienda del 6to ciclo.</a:t>
            </a:r>
          </a:p>
          <a:p>
            <a:r>
              <a:rPr lang="es-ES" sz="2800" dirty="0"/>
              <a:t>Actualizaciones realizadas según un cronograma prescrito por el Estado.</a:t>
            </a:r>
            <a:r>
              <a:rPr lang="en-US" sz="2800" dirty="0"/>
              <a:t>( La </a:t>
            </a:r>
            <a:r>
              <a:rPr lang="es-ES" sz="2400" dirty="0"/>
              <a:t>fecha límite de adopción 31 de diciembre de 2023</a:t>
            </a:r>
            <a:r>
              <a:rPr lang="en-US" sz="2400" dirty="0"/>
              <a:t>)</a:t>
            </a:r>
          </a:p>
          <a:p>
            <a:pPr>
              <a:spcBef>
                <a:spcPts val="1800"/>
              </a:spcBef>
            </a:pPr>
            <a:endParaRPr lang="en-US" sz="2800" dirty="0"/>
          </a:p>
        </p:txBody>
      </p:sp>
      <p:sp>
        <p:nvSpPr>
          <p:cNvPr id="2" name="Title 1">
            <a:extLst>
              <a:ext uri="{FF2B5EF4-FFF2-40B4-BE49-F238E27FC236}">
                <a16:creationId xmlns:a16="http://schemas.microsoft.com/office/drawing/2014/main" id="{DF2DBF43-78DA-40EE-865D-C184C7B027E8}"/>
              </a:ext>
            </a:extLst>
          </p:cNvPr>
          <p:cNvSpPr>
            <a:spLocks noGrp="1"/>
          </p:cNvSpPr>
          <p:nvPr>
            <p:ph type="title"/>
          </p:nvPr>
        </p:nvSpPr>
        <p:spPr/>
        <p:txBody>
          <a:bodyPr/>
          <a:lstStyle/>
          <a:p>
            <a:r>
              <a:rPr lang="es-ES" dirty="0"/>
              <a:t>¿Qué es un elemento de vivienda?</a:t>
            </a:r>
            <a:endParaRPr lang="en-US" dirty="0"/>
          </a:p>
        </p:txBody>
      </p:sp>
      <p:pic>
        <p:nvPicPr>
          <p:cNvPr id="7" name="Picture 6">
            <a:extLst>
              <a:ext uri="{FF2B5EF4-FFF2-40B4-BE49-F238E27FC236}">
                <a16:creationId xmlns:a16="http://schemas.microsoft.com/office/drawing/2014/main" id="{3521E535-9566-45BD-920A-30DE774EE59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97148">
            <a:off x="7997953" y="1170153"/>
            <a:ext cx="3667579" cy="4746279"/>
          </a:xfrm>
          <a:prstGeom prst="rect">
            <a:avLst/>
          </a:prstGeom>
          <a:effectLst>
            <a:outerShdw blurRad="50800" dist="63500" dir="2700000" sx="101000" sy="101000" algn="tl" rotWithShape="0">
              <a:prstClr val="black">
                <a:alpha val="25000"/>
              </a:prstClr>
            </a:outerShdw>
          </a:effectLst>
        </p:spPr>
      </p:pic>
      <p:pic>
        <p:nvPicPr>
          <p:cNvPr id="6" name="Audio 5">
            <a:hlinkClick r:id="" action="ppaction://media"/>
            <a:extLst>
              <a:ext uri="{FF2B5EF4-FFF2-40B4-BE49-F238E27FC236}">
                <a16:creationId xmlns:a16="http://schemas.microsoft.com/office/drawing/2014/main" id="{F3040857-A227-E90A-6EC6-1144CD4EA5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0075046"/>
      </p:ext>
    </p:extLst>
  </p:cSld>
  <p:clrMapOvr>
    <a:masterClrMapping/>
  </p:clrMapOvr>
  <mc:AlternateContent xmlns:mc="http://schemas.openxmlformats.org/markup-compatibility/2006" xmlns:p14="http://schemas.microsoft.com/office/powerpoint/2010/main">
    <mc:Choice Requires="p14">
      <p:transition spd="med" p14:dur="700" advTm="47996">
        <p:fade/>
      </p:transition>
    </mc:Choice>
    <mc:Fallback xmlns="">
      <p:transition spd="med" advTm="47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E0BAAA-D670-4356-B199-9B885B28C678}"/>
              </a:ext>
            </a:extLst>
          </p:cNvPr>
          <p:cNvSpPr>
            <a:spLocks noGrp="1"/>
          </p:cNvSpPr>
          <p:nvPr>
            <p:ph type="title"/>
          </p:nvPr>
        </p:nvSpPr>
        <p:spPr/>
        <p:txBody>
          <a:bodyPr/>
          <a:lstStyle/>
          <a:p>
            <a:r>
              <a:rPr lang="es-ES" dirty="0"/>
              <a:t>¿Qué hace un elemento de vivienda?</a:t>
            </a:r>
            <a:endParaRPr lang="en-US" dirty="0"/>
          </a:p>
        </p:txBody>
      </p:sp>
      <p:sp>
        <p:nvSpPr>
          <p:cNvPr id="3" name="Content Placeholder 2">
            <a:extLst>
              <a:ext uri="{FF2B5EF4-FFF2-40B4-BE49-F238E27FC236}">
                <a16:creationId xmlns:a16="http://schemas.microsoft.com/office/drawing/2014/main" id="{5945209F-CD73-4D68-B90F-FB10D0C6903F}"/>
              </a:ext>
            </a:extLst>
          </p:cNvPr>
          <p:cNvSpPr>
            <a:spLocks noGrp="1"/>
          </p:cNvSpPr>
          <p:nvPr>
            <p:ph idx="1"/>
          </p:nvPr>
        </p:nvSpPr>
        <p:spPr>
          <a:xfrm>
            <a:off x="457200" y="1447800"/>
            <a:ext cx="11125200" cy="4678364"/>
          </a:xfrm>
        </p:spPr>
        <p:txBody>
          <a:bodyPr>
            <a:normAutofit/>
          </a:bodyPr>
          <a:lstStyle/>
          <a:p>
            <a:pPr>
              <a:spcAft>
                <a:spcPts val="1200"/>
              </a:spcAft>
            </a:pPr>
            <a:r>
              <a:rPr lang="es-ES" sz="2800" dirty="0"/>
              <a:t>Proporciona una evaluación de las necesidades de vivienda actuales y futuras.</a:t>
            </a:r>
          </a:p>
          <a:p>
            <a:pPr>
              <a:spcAft>
                <a:spcPts val="1200"/>
              </a:spcAft>
            </a:pPr>
            <a:r>
              <a:rPr lang="es-ES" sz="2800" dirty="0"/>
              <a:t>Identifica oportunidades y limitaciones en la producción de viviendas.</a:t>
            </a:r>
          </a:p>
          <a:p>
            <a:pPr>
              <a:spcAft>
                <a:spcPts val="1200"/>
              </a:spcAft>
            </a:pPr>
            <a:r>
              <a:rPr lang="es-ES" sz="2800" dirty="0"/>
              <a:t>Establece metas, políticas y programas para satisfacer las necesidades de vivienda.</a:t>
            </a:r>
          </a:p>
          <a:p>
            <a:pPr>
              <a:spcAft>
                <a:spcPts val="1200"/>
              </a:spcAft>
            </a:pPr>
            <a:r>
              <a:rPr lang="es-ES" sz="2800" dirty="0"/>
              <a:t>Actualiza las prácticas y regulaciones del condado para reflejar las nuevas leyes estatales.</a:t>
            </a:r>
            <a:endParaRPr lang="en-US" dirty="0"/>
          </a:p>
        </p:txBody>
      </p:sp>
      <p:pic>
        <p:nvPicPr>
          <p:cNvPr id="4" name="Audio 3">
            <a:hlinkClick r:id="" action="ppaction://media"/>
            <a:extLst>
              <a:ext uri="{FF2B5EF4-FFF2-40B4-BE49-F238E27FC236}">
                <a16:creationId xmlns:a16="http://schemas.microsoft.com/office/drawing/2014/main" id="{1BD8D11F-2E48-A9EE-F62C-0937F60780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980023"/>
      </p:ext>
    </p:extLst>
  </p:cSld>
  <p:clrMapOvr>
    <a:masterClrMapping/>
  </p:clrMapOvr>
  <mc:AlternateContent xmlns:mc="http://schemas.openxmlformats.org/markup-compatibility/2006" xmlns:p14="http://schemas.microsoft.com/office/powerpoint/2010/main">
    <mc:Choice Requires="p14">
      <p:transition spd="med" p14:dur="700" advTm="72823">
        <p:fade/>
      </p:transition>
    </mc:Choice>
    <mc:Fallback xmlns="">
      <p:transition spd="med" advTm="72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083BA382-F116-42FA-B0D0-166059AAB115}"/>
              </a:ext>
            </a:extLst>
          </p:cNvPr>
          <p:cNvGraphicFramePr/>
          <p:nvPr>
            <p:extLst>
              <p:ext uri="{D42A27DB-BD31-4B8C-83A1-F6EECF244321}">
                <p14:modId xmlns:p14="http://schemas.microsoft.com/office/powerpoint/2010/main" val="660600802"/>
              </p:ext>
            </p:extLst>
          </p:nvPr>
        </p:nvGraphicFramePr>
        <p:xfrm>
          <a:off x="300247" y="1066800"/>
          <a:ext cx="10744200" cy="502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 Placeholder 8">
            <a:extLst>
              <a:ext uri="{FF2B5EF4-FFF2-40B4-BE49-F238E27FC236}">
                <a16:creationId xmlns:a16="http://schemas.microsoft.com/office/drawing/2014/main" id="{AB41B6C1-EEB1-6090-DED8-06D819C948A1}"/>
              </a:ext>
            </a:extLst>
          </p:cNvPr>
          <p:cNvSpPr txBox="1">
            <a:spLocks/>
          </p:cNvSpPr>
          <p:nvPr/>
        </p:nvSpPr>
        <p:spPr>
          <a:xfrm>
            <a:off x="279400" y="304800"/>
            <a:ext cx="11074400" cy="5334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egoe UI Variable Display"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Variable Display"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Variable Display"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Variable Display"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dirty="0">
                <a:solidFill>
                  <a:schemeClr val="bg1"/>
                </a:solidFill>
                <a:latin typeface="Segoe UI Variable Display Semib" pitchFamily="2" charset="0"/>
              </a:rPr>
              <a:t>Conceptos básicos de los elementos de vivienda</a:t>
            </a:r>
            <a:endParaRPr lang="en-US" dirty="0">
              <a:solidFill>
                <a:schemeClr val="bg1"/>
              </a:solidFill>
              <a:latin typeface="Segoe UI Variable Display Semib" pitchFamily="2" charset="0"/>
            </a:endParaRPr>
          </a:p>
        </p:txBody>
      </p:sp>
      <p:pic>
        <p:nvPicPr>
          <p:cNvPr id="3" name="Audio 2">
            <a:hlinkClick r:id="" action="ppaction://media"/>
            <a:extLst>
              <a:ext uri="{FF2B5EF4-FFF2-40B4-BE49-F238E27FC236}">
                <a16:creationId xmlns:a16="http://schemas.microsoft.com/office/drawing/2014/main" id="{B3BB7168-55A5-712B-CFC4-3A864090A42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9523196"/>
      </p:ext>
    </p:extLst>
  </p:cSld>
  <p:clrMapOvr>
    <a:masterClrMapping/>
  </p:clrMapOvr>
  <mc:AlternateContent xmlns:mc="http://schemas.openxmlformats.org/markup-compatibility/2006" xmlns:p14="http://schemas.microsoft.com/office/powerpoint/2010/main">
    <mc:Choice Requires="p14">
      <p:transition spd="med" p14:dur="700" advTm="86063">
        <p:fade/>
      </p:transition>
    </mc:Choice>
    <mc:Fallback xmlns="">
      <p:transition spd="med" advTm="86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4530-DA35-4AA3-B32A-B212F7A544F0}"/>
              </a:ext>
            </a:extLst>
          </p:cNvPr>
          <p:cNvSpPr>
            <a:spLocks noGrp="1"/>
          </p:cNvSpPr>
          <p:nvPr>
            <p:ph type="title"/>
          </p:nvPr>
        </p:nvSpPr>
        <p:spPr/>
        <p:txBody>
          <a:bodyPr/>
          <a:lstStyle/>
          <a:p>
            <a:r>
              <a:rPr lang="es-ES" dirty="0"/>
              <a:t>Conceptos básicos de los elementos de vivienda</a:t>
            </a:r>
            <a:endParaRPr lang="en-US" dirty="0"/>
          </a:p>
        </p:txBody>
      </p:sp>
      <p:sp>
        <p:nvSpPr>
          <p:cNvPr id="3" name="Content Placeholder 2">
            <a:extLst>
              <a:ext uri="{FF2B5EF4-FFF2-40B4-BE49-F238E27FC236}">
                <a16:creationId xmlns:a16="http://schemas.microsoft.com/office/drawing/2014/main" id="{6F689D02-890C-4A7C-BF04-050D39CE02DD}"/>
              </a:ext>
            </a:extLst>
          </p:cNvPr>
          <p:cNvSpPr>
            <a:spLocks noGrp="1"/>
          </p:cNvSpPr>
          <p:nvPr>
            <p:ph idx="1"/>
          </p:nvPr>
        </p:nvSpPr>
        <p:spPr>
          <a:xfrm>
            <a:off x="304800" y="1295400"/>
            <a:ext cx="11277600" cy="4830764"/>
          </a:xfrm>
        </p:spPr>
        <p:txBody>
          <a:bodyPr>
            <a:normAutofit fontScale="92500"/>
          </a:bodyPr>
          <a:lstStyle/>
          <a:p>
            <a:pPr marL="0" indent="0">
              <a:spcAft>
                <a:spcPts val="1200"/>
              </a:spcAft>
              <a:buNone/>
            </a:pPr>
            <a:r>
              <a:rPr lang="en-US" sz="2600" b="1" dirty="0"/>
              <a:t>El </a:t>
            </a:r>
            <a:r>
              <a:rPr lang="en-US" sz="2600" b="1" dirty="0" err="1"/>
              <a:t>elemento</a:t>
            </a:r>
            <a:r>
              <a:rPr lang="en-US" sz="2600" b="1" dirty="0"/>
              <a:t> de Vivienda </a:t>
            </a:r>
            <a:r>
              <a:rPr lang="en-US" sz="2600" b="1" dirty="0" err="1"/>
              <a:t>identifica</a:t>
            </a:r>
            <a:r>
              <a:rPr lang="en-US" sz="2600" b="1" dirty="0"/>
              <a:t> </a:t>
            </a:r>
            <a:r>
              <a:rPr lang="en-US" sz="2600" b="1" dirty="0" err="1"/>
              <a:t>estrategias</a:t>
            </a:r>
            <a:r>
              <a:rPr lang="en-US" sz="2600" b="1" dirty="0"/>
              <a:t> y </a:t>
            </a:r>
            <a:r>
              <a:rPr lang="en-US" sz="2600" b="1" dirty="0" err="1"/>
              <a:t>programas</a:t>
            </a:r>
            <a:r>
              <a:rPr lang="en-US" sz="2600" b="1" dirty="0"/>
              <a:t> que se </a:t>
            </a:r>
            <a:r>
              <a:rPr lang="en-US" sz="2600" b="1" dirty="0" err="1"/>
              <a:t>centran</a:t>
            </a:r>
            <a:r>
              <a:rPr lang="en-US" sz="2600" b="1" dirty="0"/>
              <a:t> </a:t>
            </a:r>
            <a:r>
              <a:rPr lang="en-US" sz="2600" b="1" dirty="0" err="1"/>
              <a:t>en</a:t>
            </a:r>
            <a:r>
              <a:rPr lang="en-US" sz="2600" b="1" dirty="0"/>
              <a:t>:</a:t>
            </a:r>
          </a:p>
          <a:p>
            <a:pPr>
              <a:spcAft>
                <a:spcPts val="1200"/>
              </a:spcAft>
            </a:pPr>
            <a:r>
              <a:rPr lang="es-ES" sz="2600" dirty="0"/>
              <a:t>Conservar y mejorar las viviendas asequibles existentes</a:t>
            </a:r>
          </a:p>
          <a:p>
            <a:pPr>
              <a:spcAft>
                <a:spcPts val="1200"/>
              </a:spcAft>
            </a:pPr>
            <a:r>
              <a:rPr lang="es-ES" sz="2600" dirty="0"/>
              <a:t>Ayudar a la provisión de viviendas asequibles.</a:t>
            </a:r>
          </a:p>
          <a:p>
            <a:pPr>
              <a:spcAft>
                <a:spcPts val="1200"/>
              </a:spcAft>
            </a:pPr>
            <a:r>
              <a:rPr lang="es-ES" sz="2600" dirty="0"/>
              <a:t>Maximizar las oportunidades de vivienda en toda la comunidad</a:t>
            </a:r>
          </a:p>
          <a:p>
            <a:pPr>
              <a:spcAft>
                <a:spcPts val="1200"/>
              </a:spcAft>
            </a:pPr>
            <a:r>
              <a:rPr lang="es-ES" sz="2600" dirty="0"/>
              <a:t>Proporcionar opciones de vivienda que satisfagan las necesidades de las poblaciones con necesidades especiales.</a:t>
            </a:r>
          </a:p>
          <a:p>
            <a:pPr>
              <a:spcAft>
                <a:spcPts val="1200"/>
              </a:spcAft>
            </a:pPr>
            <a:r>
              <a:rPr lang="es-ES" sz="2600" dirty="0"/>
              <a:t>Eliminar las limitaciones gubernamentales y de otro tipo a la inversión en vivienda</a:t>
            </a:r>
          </a:p>
          <a:p>
            <a:pPr>
              <a:spcAft>
                <a:spcPts val="1200"/>
              </a:spcAft>
            </a:pPr>
            <a:r>
              <a:rPr lang="es-ES" sz="2600" dirty="0"/>
              <a:t>Garantizar oportunidades de vivienda justas e igualitarias</a:t>
            </a:r>
            <a:endParaRPr lang="en-US" dirty="0"/>
          </a:p>
        </p:txBody>
      </p:sp>
      <p:pic>
        <p:nvPicPr>
          <p:cNvPr id="5" name="Audio 4">
            <a:hlinkClick r:id="" action="ppaction://media"/>
            <a:extLst>
              <a:ext uri="{FF2B5EF4-FFF2-40B4-BE49-F238E27FC236}">
                <a16:creationId xmlns:a16="http://schemas.microsoft.com/office/drawing/2014/main" id="{6F5AA6A0-6B48-81F3-61E7-88E339123B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7199341"/>
      </p:ext>
    </p:extLst>
  </p:cSld>
  <p:clrMapOvr>
    <a:masterClrMapping/>
  </p:clrMapOvr>
  <mc:AlternateContent xmlns:mc="http://schemas.openxmlformats.org/markup-compatibility/2006" xmlns:p14="http://schemas.microsoft.com/office/powerpoint/2010/main">
    <mc:Choice Requires="p14">
      <p:transition spd="med" p14:dur="700" advTm="53958">
        <p:fade/>
      </p:transition>
    </mc:Choice>
    <mc:Fallback xmlns="">
      <p:transition spd="med" advTm="53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E281-DE00-1E58-77A9-D85145DE3CF4}"/>
              </a:ext>
            </a:extLst>
          </p:cNvPr>
          <p:cNvSpPr>
            <a:spLocks noGrp="1"/>
          </p:cNvSpPr>
          <p:nvPr>
            <p:ph type="title"/>
          </p:nvPr>
        </p:nvSpPr>
        <p:spPr>
          <a:xfrm>
            <a:off x="304800" y="142737"/>
            <a:ext cx="11430000" cy="838200"/>
          </a:xfrm>
        </p:spPr>
        <p:txBody>
          <a:bodyPr>
            <a:normAutofit fontScale="90000"/>
          </a:bodyPr>
          <a:lstStyle/>
          <a:p>
            <a:r>
              <a:rPr lang="es-ES" sz="3200" b="0" dirty="0">
                <a:latin typeface="Segoe UI Variable Display Semib" pitchFamily="2" charset="0"/>
              </a:rPr>
              <a:t>¿Qué sucede si el Condado no actualiza el Elemento de Vivienda?</a:t>
            </a:r>
            <a:endParaRPr lang="en-US" dirty="0"/>
          </a:p>
        </p:txBody>
      </p:sp>
      <p:sp>
        <p:nvSpPr>
          <p:cNvPr id="3" name="Content Placeholder 2"/>
          <p:cNvSpPr>
            <a:spLocks noGrp="1"/>
          </p:cNvSpPr>
          <p:nvPr>
            <p:ph idx="1"/>
          </p:nvPr>
        </p:nvSpPr>
        <p:spPr>
          <a:xfrm>
            <a:off x="304800" y="1371600"/>
            <a:ext cx="11277600" cy="4754564"/>
          </a:xfrm>
        </p:spPr>
        <p:txBody>
          <a:bodyPr>
            <a:normAutofit/>
          </a:bodyPr>
          <a:lstStyle/>
          <a:p>
            <a:r>
              <a:rPr lang="es-ES" sz="2800" dirty="0"/>
              <a:t>Fuera de cumplimiento de la ley estatal</a:t>
            </a:r>
          </a:p>
          <a:p>
            <a:r>
              <a:rPr lang="es-ES" sz="2800" dirty="0"/>
              <a:t>El Plan General podría considerarse inadecuado y por tanto inválido</a:t>
            </a:r>
          </a:p>
          <a:p>
            <a:r>
              <a:rPr lang="es-ES" sz="2800" dirty="0"/>
              <a:t>Un Plan General que no cumple o no es válido crea la posibilidad de que el Condado sea demandado al tomar decisiones sobre el uso de propiedades.</a:t>
            </a:r>
          </a:p>
          <a:p>
            <a:r>
              <a:rPr lang="es-ES" sz="2800" dirty="0"/>
              <a:t>El condado no sería elegible para varios programas de subvenciones y financiamiento de infraestructura, desarrollo comunitario y vivienda federal y estatal.</a:t>
            </a:r>
            <a:endParaRPr lang="en-US" dirty="0"/>
          </a:p>
        </p:txBody>
      </p:sp>
      <p:pic>
        <p:nvPicPr>
          <p:cNvPr id="5" name="Audio 4">
            <a:hlinkClick r:id="" action="ppaction://media"/>
            <a:extLst>
              <a:ext uri="{FF2B5EF4-FFF2-40B4-BE49-F238E27FC236}">
                <a16:creationId xmlns:a16="http://schemas.microsoft.com/office/drawing/2014/main" id="{50812858-1BD6-0E65-EF26-7C01E8B769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4944934"/>
      </p:ext>
    </p:extLst>
  </p:cSld>
  <p:clrMapOvr>
    <a:masterClrMapping/>
  </p:clrMapOvr>
  <mc:AlternateContent xmlns:mc="http://schemas.openxmlformats.org/markup-compatibility/2006" xmlns:p14="http://schemas.microsoft.com/office/powerpoint/2010/main">
    <mc:Choice Requires="p14">
      <p:transition spd="med" p14:dur="700" advTm="60628">
        <p:fade/>
      </p:transition>
    </mc:Choice>
    <mc:Fallback xmlns="">
      <p:transition spd="med" advTm="606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63422A6-4602-9329-5535-14DD38D34D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3" t="19167" r="4647" b="1552"/>
          <a:stretch/>
        </p:blipFill>
        <p:spPr bwMode="auto">
          <a:xfrm>
            <a:off x="0" y="-76200"/>
            <a:ext cx="12205010" cy="6934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366DB2-DC61-337E-974B-8286527446F3}"/>
              </a:ext>
            </a:extLst>
          </p:cNvPr>
          <p:cNvSpPr txBox="1"/>
          <p:nvPr/>
        </p:nvSpPr>
        <p:spPr>
          <a:xfrm>
            <a:off x="9898100" y="6688202"/>
            <a:ext cx="2335871" cy="184666"/>
          </a:xfrm>
          <a:prstGeom prst="rect">
            <a:avLst/>
          </a:prstGeom>
          <a:noFill/>
        </p:spPr>
        <p:txBody>
          <a:bodyPr wrap="square" rtlCol="0">
            <a:spAutoFit/>
          </a:bodyPr>
          <a:lstStyle/>
          <a:p>
            <a:pPr algn="r"/>
            <a:r>
              <a:rPr lang="en-US" sz="600" dirty="0">
                <a:latin typeface="Segoe UI Variable Display" pitchFamily="2" charset="0"/>
              </a:rPr>
              <a:t>Source: Stanislaus County Affordable Housing Corporation</a:t>
            </a:r>
          </a:p>
        </p:txBody>
      </p:sp>
      <p:sp>
        <p:nvSpPr>
          <p:cNvPr id="7" name="Rectangle 6">
            <a:extLst>
              <a:ext uri="{FF2B5EF4-FFF2-40B4-BE49-F238E27FC236}">
                <a16:creationId xmlns:a16="http://schemas.microsoft.com/office/drawing/2014/main" id="{EE7151E3-8C9F-08E4-467E-2029AE704F20}"/>
              </a:ext>
            </a:extLst>
          </p:cNvPr>
          <p:cNvSpPr/>
          <p:nvPr/>
        </p:nvSpPr>
        <p:spPr>
          <a:xfrm>
            <a:off x="0" y="2438400"/>
            <a:ext cx="12211050" cy="1905000"/>
          </a:xfrm>
          <a:prstGeom prst="rect">
            <a:avLst/>
          </a:prstGeom>
          <a:solidFill>
            <a:srgbClr val="0C479D">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9" name="Title 1">
            <a:extLst>
              <a:ext uri="{FF2B5EF4-FFF2-40B4-BE49-F238E27FC236}">
                <a16:creationId xmlns:a16="http://schemas.microsoft.com/office/drawing/2014/main" id="{5A5D2C7F-71C5-19A9-B8C9-C6CD57DFFC95}"/>
              </a:ext>
            </a:extLst>
          </p:cNvPr>
          <p:cNvSpPr txBox="1">
            <a:spLocks/>
          </p:cNvSpPr>
          <p:nvPr/>
        </p:nvSpPr>
        <p:spPr>
          <a:xfrm>
            <a:off x="2133600" y="2757377"/>
            <a:ext cx="9601200" cy="1343246"/>
          </a:xfrm>
          <a:prstGeom prst="rect">
            <a:avLst/>
          </a:prstGeom>
        </p:spPr>
        <p:txBody>
          <a:bodyPr vert="horz" lIns="91440" tIns="45720" rIns="91440" bIns="45720" rtlCol="0" anchor="ctr">
            <a:normAutofit lnSpcReduction="10000"/>
          </a:bodyPr>
          <a:lstStyle>
            <a:lvl1pPr marL="0" algn="l" defTabSz="914400" rtl="0" eaLnBrk="1" latinLnBrk="0" hangingPunct="1">
              <a:spcBef>
                <a:spcPct val="0"/>
              </a:spcBef>
              <a:buNone/>
              <a:defRPr sz="4400" kern="1200" baseline="0">
                <a:solidFill>
                  <a:schemeClr val="bg1"/>
                </a:solidFill>
                <a:latin typeface="Segoe UI Variable Display Semib" pitchFamily="2" charset="0"/>
                <a:ea typeface="+mj-ea"/>
                <a:cs typeface="+mj-cs"/>
              </a:defRPr>
            </a:lvl1pPr>
          </a:lstStyle>
          <a:p>
            <a:pPr algn="ctr"/>
            <a:r>
              <a:rPr lang="es-ES" dirty="0"/>
              <a:t>Asignación de necesidades de vivienda regional </a:t>
            </a:r>
            <a:r>
              <a:rPr lang="en-US" dirty="0"/>
              <a:t>(RHNA)</a:t>
            </a:r>
          </a:p>
        </p:txBody>
      </p:sp>
      <p:pic>
        <p:nvPicPr>
          <p:cNvPr id="12" name="Picture 2" descr="Stanislaus County striving to be the best">
            <a:extLst>
              <a:ext uri="{FF2B5EF4-FFF2-40B4-BE49-F238E27FC236}">
                <a16:creationId xmlns:a16="http://schemas.microsoft.com/office/drawing/2014/main" id="{723CDAC7-4685-B824-CDC5-1D2083802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719277"/>
            <a:ext cx="1615525" cy="1343246"/>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0F27BF37-0B62-AD8F-F7C3-D71230DDF32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421205"/>
      </p:ext>
    </p:extLst>
  </p:cSld>
  <p:clrMapOvr>
    <a:masterClrMapping/>
  </p:clrMapOvr>
  <mc:AlternateContent xmlns:mc="http://schemas.openxmlformats.org/markup-compatibility/2006" xmlns:p14="http://schemas.microsoft.com/office/powerpoint/2010/main">
    <mc:Choice Requires="p14">
      <p:transition spd="med" p14:dur="700" advTm="44957">
        <p:fade/>
      </p:transition>
    </mc:Choice>
    <mc:Fallback xmlns="">
      <p:transition spd="med" advTm="44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3AB419500211409C117D89F4DCB79B" ma:contentTypeVersion="21" ma:contentTypeDescription="Create a new document." ma:contentTypeScope="" ma:versionID="8aa07a337841c231d2ae366c049eaffa">
  <xsd:schema xmlns:xsd="http://www.w3.org/2001/XMLSchema" xmlns:xs="http://www.w3.org/2001/XMLSchema" xmlns:p="http://schemas.microsoft.com/office/2006/metadata/properties" xmlns:ns2="f99c466e-687a-40a7-b58f-fa1a35ff4024" xmlns:ns3="758512fb-df87-4f05-99c9-1ec1a25be646" targetNamespace="http://schemas.microsoft.com/office/2006/metadata/properties" ma:root="true" ma:fieldsID="acf0ed4caa9d54945f93d333d2ffeca4" ns2:_="" ns3:_="">
    <xsd:import namespace="f99c466e-687a-40a7-b58f-fa1a35ff4024"/>
    <xsd:import namespace="758512fb-df87-4f05-99c9-1ec1a25be646"/>
    <xsd:element name="properties">
      <xsd:complexType>
        <xsd:sequence>
          <xsd:element name="documentManagement">
            <xsd:complexType>
              <xsd:all>
                <xsd:element ref="ns2:Document_x0020_Type" minOccurs="0"/>
                <xsd:element ref="ns2:Document_x0020_Phases" minOccurs="0"/>
                <xsd:element ref="ns2:kaa11b13d30147ec8e52b7bd4a47d900" minOccurs="0"/>
                <xsd:element ref="ns3:TaxCatchAll" minOccurs="0"/>
                <xsd:element ref="ns2:md63b744cbb04c27bc1a54042f99b07e"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c466e-687a-40a7-b58f-fa1a35ff4024" elementFormDefault="qualified">
    <xsd:import namespace="http://schemas.microsoft.com/office/2006/documentManagement/types"/>
    <xsd:import namespace="http://schemas.microsoft.com/office/infopath/2007/PartnerControls"/>
    <xsd:element name="Document_x0020_Type" ma:index="8" nillable="true" ma:displayName="Document Type" ma:format="Dropdown" ma:internalName="Document_x0020_Type">
      <xsd:simpleType>
        <xsd:restriction base="dms:Choice">
          <xsd:enumeration value="Admin"/>
          <xsd:enumeration value="Fieldwork"/>
          <xsd:enumeration value="Graphics"/>
          <xsd:enumeration value="Proposals"/>
          <xsd:enumeration value="Reports"/>
          <xsd:enumeration value="Safety"/>
          <xsd:enumeration value="Other"/>
        </xsd:restriction>
      </xsd:simpleType>
    </xsd:element>
    <xsd:element name="Document_x0020_Phases" ma:index="9" nillable="true" ma:displayName="Document Phases" ma:format="Dropdown" ma:internalName="Document_x0020_Phases">
      <xsd:simpleType>
        <xsd:restriction base="dms:Choice">
          <xsd:enumeration value="Draft for Internal"/>
          <xsd:enumeration value="Draft for External"/>
          <xsd:enumeration value="Final for Internal"/>
          <xsd:enumeration value="Final For External"/>
          <xsd:enumeration value="Working Client"/>
          <xsd:enumeration value="Working Sub"/>
        </xsd:restriction>
      </xsd:simpleType>
    </xsd:element>
    <xsd:element name="kaa11b13d30147ec8e52b7bd4a47d900" ma:index="11" nillable="true" ma:taxonomy="true" ma:internalName="kaa11b13d30147ec8e52b7bd4a47d900" ma:taxonomyFieldName="Document_x0020_Tags" ma:displayName="Document Tags" ma:default="" ma:fieldId="{4aa11b13-d301-47ec-8e52-b7bd4a47d900}" ma:taxonomyMulti="true" ma:sspId="1168e105-8a3e-447e-97b0-a583245e944a" ma:termSetId="12bafc98-0c79-4b15-8524-16ce926aaa10" ma:anchorId="00000000-0000-0000-0000-000000000000" ma:open="false" ma:isKeyword="false">
      <xsd:complexType>
        <xsd:sequence>
          <xsd:element ref="pc:Terms" minOccurs="0" maxOccurs="1"/>
        </xsd:sequence>
      </xsd:complexType>
    </xsd:element>
    <xsd:element name="md63b744cbb04c27bc1a54042f99b07e" ma:index="14" nillable="true" ma:taxonomy="true" ma:internalName="md63b744cbb04c27bc1a54042f99b07e" ma:taxonomyFieldName="Project_x0020_Nickname" ma:displayName="Project Nickname" ma:default="" ma:fieldId="{6d63b744-cbb0-4c27-bc1a-54042f99b07e}" ma:sspId="1168e105-8a3e-447e-97b0-a583245e944a" ma:termSetId="05cd5926-3b29-4914-89b2-c7bbc04f4098" ma:anchorId="00000000-0000-0000-0000-000000000000" ma:open="tru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68e105-8a3e-447e-97b0-a583245e944a"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8512fb-df87-4f05-99c9-1ec1a25be64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5028f3-379e-4abc-ae6e-f09800157808}" ma:internalName="TaxCatchAll" ma:showField="CatchAllData" ma:web="758512fb-df87-4f05-99c9-1ec1a25be64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2A76A4-2F21-4FBD-8A0E-67A2EBCFD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c466e-687a-40a7-b58f-fa1a35ff4024"/>
    <ds:schemaRef ds:uri="758512fb-df87-4f05-99c9-1ec1a25b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7FF58E-71C6-4166-A28F-781D19E4D7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Gilroy</Template>
  <TotalTime>8348</TotalTime>
  <Words>5228</Words>
  <Application>Microsoft Office PowerPoint</Application>
  <PresentationFormat>Widescreen</PresentationFormat>
  <Paragraphs>577</Paragraphs>
  <Slides>30</Slides>
  <Notes>30</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Candara</vt:lpstr>
      <vt:lpstr>OpenSans</vt:lpstr>
      <vt:lpstr>Segoe UI Semilight</vt:lpstr>
      <vt:lpstr>Segoe UI Variable Display</vt:lpstr>
      <vt:lpstr>Segoe UI Variable Display Semib</vt:lpstr>
      <vt:lpstr>Wingdings</vt:lpstr>
      <vt:lpstr>Office Theme</vt:lpstr>
      <vt:lpstr>PowerPoint Presentation</vt:lpstr>
      <vt:lpstr>Resumen de la presentación</vt:lpstr>
      <vt:lpstr>PowerPoint Presentation</vt:lpstr>
      <vt:lpstr>¿Qué es un elemento de vivienda?</vt:lpstr>
      <vt:lpstr>¿Qué hace un elemento de vivienda?</vt:lpstr>
      <vt:lpstr>PowerPoint Presentation</vt:lpstr>
      <vt:lpstr>Conceptos básicos de los elementos de vivienda</vt:lpstr>
      <vt:lpstr>¿Qué sucede si el Condado no actualiza el Elemento de Vivienda?</vt:lpstr>
      <vt:lpstr>PowerPoint Presentation</vt:lpstr>
      <vt:lpstr>PowerPoint Presentation</vt:lpstr>
      <vt:lpstr>PowerPoint Presentation</vt:lpstr>
      <vt:lpstr>PowerPoint Presentation</vt:lpstr>
      <vt:lpstr>Cambio de RHNA desde la última actualización del elemento de vivienda</vt:lpstr>
      <vt:lpstr>Requisito de necesidad de vivienda del condado de Stanislaus</vt:lpstr>
      <vt:lpstr>Cumpliendo con RHNA</vt:lpstr>
      <vt:lpstr>Créditos para vivienda y tendencias de ADU</vt:lpstr>
      <vt:lpstr>PowerPoint Presentation</vt:lpstr>
      <vt:lpstr>¿Cómo se seleccionaron los sitios?</vt:lpstr>
      <vt:lpstr>Descripción general de los sitios</vt:lpstr>
      <vt:lpstr>Descripción general de los sitios</vt:lpstr>
      <vt:lpstr>Resumen por comunidad</vt:lpstr>
      <vt:lpstr>Resumen del inventario del sitio</vt:lpstr>
      <vt:lpstr>PowerPoint Presentation</vt:lpstr>
      <vt:lpstr>Significant Programs and Actions</vt:lpstr>
      <vt:lpstr>Significant Programs and Actions Continued</vt:lpstr>
      <vt:lpstr>PowerPoint Presentation</vt:lpstr>
      <vt:lpstr>Cronograma del proyecto</vt:lpstr>
      <vt:lpstr>Eventos de participación comunitaria</vt:lpstr>
      <vt:lpstr>Información pública y participación</vt:lpstr>
      <vt:lpstr>¿Preguntas?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matthew@mintierharnish.com</dc:creator>
  <cp:lastModifiedBy>Kristin Doud</cp:lastModifiedBy>
  <cp:revision>565</cp:revision>
  <cp:lastPrinted>2014-05-06T21:13:48Z</cp:lastPrinted>
  <dcterms:created xsi:type="dcterms:W3CDTF">2014-04-28T20:57:55Z</dcterms:created>
  <dcterms:modified xsi:type="dcterms:W3CDTF">2023-09-14T17:51:41Z</dcterms:modified>
</cp:coreProperties>
</file>