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256" r:id="rId5"/>
    <p:sldId id="270" r:id="rId6"/>
    <p:sldId id="564" r:id="rId7"/>
    <p:sldId id="258" r:id="rId8"/>
    <p:sldId id="259" r:id="rId9"/>
    <p:sldId id="539" r:id="rId10"/>
    <p:sldId id="561" r:id="rId11"/>
    <p:sldId id="374" r:id="rId12"/>
    <p:sldId id="565" r:id="rId13"/>
    <p:sldId id="262" r:id="rId14"/>
    <p:sldId id="307" r:id="rId15"/>
    <p:sldId id="562" r:id="rId16"/>
    <p:sldId id="264" r:id="rId17"/>
    <p:sldId id="308" r:id="rId18"/>
    <p:sldId id="572" r:id="rId19"/>
    <p:sldId id="577" r:id="rId20"/>
    <p:sldId id="597" r:id="rId21"/>
    <p:sldId id="323" r:id="rId22"/>
    <p:sldId id="599" r:id="rId23"/>
    <p:sldId id="584" r:id="rId24"/>
    <p:sldId id="600" r:id="rId25"/>
    <p:sldId id="598" r:id="rId26"/>
    <p:sldId id="373" r:id="rId27"/>
    <p:sldId id="506" r:id="rId28"/>
    <p:sldId id="601" r:id="rId29"/>
    <p:sldId id="563" r:id="rId30"/>
    <p:sldId id="569" r:id="rId31"/>
    <p:sldId id="268" r:id="rId32"/>
    <p:sldId id="286" r:id="rId33"/>
    <p:sldId id="28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55589-C74D-FCD9-E8D8-C483EFCA962E}" name="Kimiko Lizardi" initials="KL" userId="S::klizardi@rinconconsultants.com::55cc7935-3898-4cd9-96e0-8b6eb7b13909" providerId="AD"/>
  <p188:author id="{592C4991-11A1-70F7-39F0-FDFE3E080521}" name="Ryan" initials="rl" userId="Ryan" providerId="None"/>
  <p188:author id="{BFEB25B7-A592-0B28-356F-49341A32730B}" name="Matthew Jumamoy" initials="MJ" userId="S-1-5-21-1238725086-568869553-2625216153-11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elsey" initials="C" lastIdx="14" clrIdx="0"/>
  <p:cmAuthor id="1" name="Amy"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7F5"/>
    <a:srgbClr val="E9EDF4"/>
    <a:srgbClr val="0C479D"/>
    <a:srgbClr val="D9DDEE"/>
    <a:srgbClr val="29867B"/>
    <a:srgbClr val="A1E3DB"/>
    <a:srgbClr val="86DAD0"/>
    <a:srgbClr val="256390"/>
    <a:srgbClr val="66FFFF"/>
    <a:srgbClr val="7FA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25C75-D48D-03D0-6D17-34203B844E8E}" v="8" dt="2023-09-14T18:01:12.133"/>
    <p1510:client id="{C66A0082-7D75-1281-6178-8915DF9CD7A7}" v="48" dt="2023-09-14T16:49:18.664"/>
    <p1510:client id="{DEB1A0CF-A17C-8ACF-C6D9-20444BD0460D}" v="2" dt="2023-09-14T14:03:14.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4365" autoAdjust="0"/>
  </p:normalViewPr>
  <p:slideViewPr>
    <p:cSldViewPr>
      <p:cViewPr varScale="1">
        <p:scale>
          <a:sx n="89" d="100"/>
          <a:sy n="89" d="100"/>
        </p:scale>
        <p:origin x="90" y="3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87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FF791-3963-E541-8CB0-92239CF6A822}"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8AB7A365-8AF4-304B-8C89-7DD21BBFEC93}">
      <dgm:prSet phldrT="[Text]" custT="1"/>
      <dgm:spPr>
        <a:solidFill>
          <a:srgbClr val="29867B"/>
        </a:solidFill>
      </dgm:spPr>
      <dgm:t>
        <a:bodyPr/>
        <a:lstStyle/>
        <a:p>
          <a:r>
            <a:rPr lang="en-US" sz="1800" dirty="0">
              <a:solidFill>
                <a:schemeClr val="bg1"/>
              </a:solidFill>
              <a:latin typeface="Segoe UI Variable Display" pitchFamily="2" charset="0"/>
            </a:rPr>
            <a:t>Community Profile</a:t>
          </a:r>
        </a:p>
      </dgm:t>
    </dgm:pt>
    <dgm:pt modelId="{6C5600A7-BC6D-FB4F-83B6-44DAA2C36F2F}" type="parTrans" cxnId="{3C4F9FF3-752D-9641-9928-649B7C47DA2A}">
      <dgm:prSet/>
      <dgm:spPr/>
      <dgm:t>
        <a:bodyPr/>
        <a:lstStyle/>
        <a:p>
          <a:endParaRPr lang="en-US" sz="1200"/>
        </a:p>
      </dgm:t>
    </dgm:pt>
    <dgm:pt modelId="{D2AD72FF-5A3B-4247-8998-A7502C364140}" type="sibTrans" cxnId="{3C4F9FF3-752D-9641-9928-649B7C47DA2A}">
      <dgm:prSet/>
      <dgm:spPr/>
      <dgm:t>
        <a:bodyPr/>
        <a:lstStyle/>
        <a:p>
          <a:endParaRPr lang="en-US" sz="1200"/>
        </a:p>
      </dgm:t>
    </dgm:pt>
    <dgm:pt modelId="{9E72A731-BA84-674B-A3B0-90E999A9D244}">
      <dgm:prSet phldrT="[Text]" custT="1"/>
      <dgm:spPr>
        <a:ln>
          <a:solidFill>
            <a:srgbClr val="FFC000"/>
          </a:solidFill>
        </a:ln>
      </dgm:spPr>
      <dgm:t>
        <a:bodyPr/>
        <a:lstStyle/>
        <a:p>
          <a:r>
            <a:rPr lang="en-US" sz="1400" dirty="0">
              <a:latin typeface="Segoe UI Variable Display" pitchFamily="2" charset="0"/>
            </a:rPr>
            <a:t>Demographics</a:t>
          </a:r>
        </a:p>
      </dgm:t>
    </dgm:pt>
    <dgm:pt modelId="{3748BD74-5D3E-9E46-AF6B-BE1E0C08488E}" type="parTrans" cxnId="{4F739878-52EA-AB49-8EFF-5F4F8B2D368B}">
      <dgm:prSet/>
      <dgm:spPr/>
      <dgm:t>
        <a:bodyPr/>
        <a:lstStyle/>
        <a:p>
          <a:endParaRPr lang="en-US" sz="1200"/>
        </a:p>
      </dgm:t>
    </dgm:pt>
    <dgm:pt modelId="{4B2C4BE1-4855-BC4C-9755-F721CC002886}" type="sibTrans" cxnId="{4F739878-52EA-AB49-8EFF-5F4F8B2D368B}">
      <dgm:prSet/>
      <dgm:spPr/>
      <dgm:t>
        <a:bodyPr/>
        <a:lstStyle/>
        <a:p>
          <a:endParaRPr lang="en-US" sz="1200"/>
        </a:p>
      </dgm:t>
    </dgm:pt>
    <dgm:pt modelId="{36A3B979-0162-DE44-96AC-A57932CB2AC7}">
      <dgm:prSet phldrT="[Text]" custT="1"/>
      <dgm:spPr>
        <a:ln>
          <a:solidFill>
            <a:srgbClr val="FFC000"/>
          </a:solidFill>
        </a:ln>
      </dgm:spPr>
      <dgm:t>
        <a:bodyPr/>
        <a:lstStyle/>
        <a:p>
          <a:r>
            <a:rPr lang="en-US" sz="1400" dirty="0">
              <a:latin typeface="Segoe UI Variable Display" pitchFamily="2" charset="0"/>
            </a:rPr>
            <a:t>Housing stock characteristics</a:t>
          </a:r>
        </a:p>
      </dgm:t>
    </dgm:pt>
    <dgm:pt modelId="{FF3BD2F8-475F-104E-AB3D-57E0B1B40A2B}" type="parTrans" cxnId="{18F4712A-9921-8C4A-BC12-024CB35C30D0}">
      <dgm:prSet/>
      <dgm:spPr/>
      <dgm:t>
        <a:bodyPr/>
        <a:lstStyle/>
        <a:p>
          <a:endParaRPr lang="en-US" sz="1200"/>
        </a:p>
      </dgm:t>
    </dgm:pt>
    <dgm:pt modelId="{5750C3DB-0375-DC49-936E-F071C6804827}" type="sibTrans" cxnId="{18F4712A-9921-8C4A-BC12-024CB35C30D0}">
      <dgm:prSet/>
      <dgm:spPr/>
      <dgm:t>
        <a:bodyPr/>
        <a:lstStyle/>
        <a:p>
          <a:endParaRPr lang="en-US" sz="1200"/>
        </a:p>
      </dgm:t>
    </dgm:pt>
    <dgm:pt modelId="{547BFC53-008C-1F49-980A-5655EAA624B0}">
      <dgm:prSet phldrT="[Text]" custT="1"/>
      <dgm:spPr>
        <a:solidFill>
          <a:srgbClr val="002060"/>
        </a:solidFill>
      </dgm:spPr>
      <dgm:t>
        <a:bodyPr/>
        <a:lstStyle/>
        <a:p>
          <a:r>
            <a:rPr lang="en-US" sz="1800" dirty="0">
              <a:solidFill>
                <a:schemeClr val="bg1"/>
              </a:solidFill>
              <a:latin typeface="Segoe UI Variable Display" pitchFamily="2" charset="0"/>
            </a:rPr>
            <a:t>Housing Constraints</a:t>
          </a:r>
        </a:p>
      </dgm:t>
    </dgm:pt>
    <dgm:pt modelId="{6723400F-CF14-A64C-BB07-25FEEF617DB0}" type="parTrans" cxnId="{74394606-EB4E-4F42-8E5B-A28E398D0FDF}">
      <dgm:prSet/>
      <dgm:spPr/>
      <dgm:t>
        <a:bodyPr/>
        <a:lstStyle/>
        <a:p>
          <a:endParaRPr lang="en-US" sz="1200"/>
        </a:p>
      </dgm:t>
    </dgm:pt>
    <dgm:pt modelId="{12722D8D-E253-4F4A-B724-A50FC30DCA4B}" type="sibTrans" cxnId="{74394606-EB4E-4F42-8E5B-A28E398D0FDF}">
      <dgm:prSet/>
      <dgm:spPr/>
      <dgm:t>
        <a:bodyPr/>
        <a:lstStyle/>
        <a:p>
          <a:endParaRPr lang="en-US" sz="1200"/>
        </a:p>
      </dgm:t>
    </dgm:pt>
    <dgm:pt modelId="{E71EC805-9159-DB47-85AF-1E3AC9C3ED84}">
      <dgm:prSet phldrT="[Text]" custT="1"/>
      <dgm:spPr>
        <a:ln>
          <a:solidFill>
            <a:srgbClr val="FFC000"/>
          </a:solidFill>
        </a:ln>
      </dgm:spPr>
      <dgm:t>
        <a:bodyPr/>
        <a:lstStyle/>
        <a:p>
          <a:r>
            <a:rPr lang="en-US" sz="1400" dirty="0">
              <a:latin typeface="Segoe UI Variable Display" pitchFamily="2" charset="0"/>
            </a:rPr>
            <a:t>Governmental constraints</a:t>
          </a:r>
        </a:p>
      </dgm:t>
    </dgm:pt>
    <dgm:pt modelId="{FB2B13C4-B148-454D-977F-883471C160F3}" type="parTrans" cxnId="{03F0037B-ACD6-E844-8D7A-6358ABA0C49A}">
      <dgm:prSet/>
      <dgm:spPr/>
      <dgm:t>
        <a:bodyPr/>
        <a:lstStyle/>
        <a:p>
          <a:endParaRPr lang="en-US" sz="1200"/>
        </a:p>
      </dgm:t>
    </dgm:pt>
    <dgm:pt modelId="{BCC90EA2-A834-8C40-9595-3018246FDECD}" type="sibTrans" cxnId="{03F0037B-ACD6-E844-8D7A-6358ABA0C49A}">
      <dgm:prSet/>
      <dgm:spPr/>
      <dgm:t>
        <a:bodyPr/>
        <a:lstStyle/>
        <a:p>
          <a:endParaRPr lang="en-US" sz="1200"/>
        </a:p>
      </dgm:t>
    </dgm:pt>
    <dgm:pt modelId="{24BD69A1-5AE2-8D45-BE13-8AC75877DE7A}">
      <dgm:prSet phldrT="[Text]" custT="1"/>
      <dgm:spPr>
        <a:solidFill>
          <a:srgbClr val="29867B"/>
        </a:solidFill>
      </dgm:spPr>
      <dgm:t>
        <a:bodyPr/>
        <a:lstStyle/>
        <a:p>
          <a:r>
            <a:rPr lang="en-US" sz="1800" dirty="0">
              <a:latin typeface="Segoe UI Variable Display" pitchFamily="2" charset="0"/>
            </a:rPr>
            <a:t>Housing Resources</a:t>
          </a:r>
        </a:p>
      </dgm:t>
    </dgm:pt>
    <dgm:pt modelId="{83EB3A8D-2E48-F645-9A01-BA395D90B75D}" type="parTrans" cxnId="{75BA8752-D1E8-3448-A112-894AD259782E}">
      <dgm:prSet/>
      <dgm:spPr/>
      <dgm:t>
        <a:bodyPr/>
        <a:lstStyle/>
        <a:p>
          <a:endParaRPr lang="en-US" sz="1200"/>
        </a:p>
      </dgm:t>
    </dgm:pt>
    <dgm:pt modelId="{0B5514DD-8589-A04D-A0DD-A0561AB2BA9C}" type="sibTrans" cxnId="{75BA8752-D1E8-3448-A112-894AD259782E}">
      <dgm:prSet/>
      <dgm:spPr/>
      <dgm:t>
        <a:bodyPr/>
        <a:lstStyle/>
        <a:p>
          <a:endParaRPr lang="en-US" sz="1200"/>
        </a:p>
      </dgm:t>
    </dgm:pt>
    <dgm:pt modelId="{6B7268D4-5F1C-5D41-9CB9-DC1B5A047967}">
      <dgm:prSet phldrT="[Text]" custT="1"/>
      <dgm:spPr>
        <a:ln>
          <a:solidFill>
            <a:srgbClr val="FFC000"/>
          </a:solidFill>
        </a:ln>
      </dgm:spPr>
      <dgm:t>
        <a:bodyPr/>
        <a:lstStyle/>
        <a:p>
          <a:r>
            <a:rPr lang="en-US" sz="1400" dirty="0">
              <a:latin typeface="Segoe UI Variable Display" pitchFamily="2" charset="0"/>
            </a:rPr>
            <a:t>Non-governmental constraints</a:t>
          </a:r>
        </a:p>
      </dgm:t>
    </dgm:pt>
    <dgm:pt modelId="{4D79E8E9-AA02-A24E-AB62-A9B7D4AC43BA}" type="parTrans" cxnId="{917A7BB2-8F2A-C940-8B3E-E8202FA62561}">
      <dgm:prSet/>
      <dgm:spPr/>
      <dgm:t>
        <a:bodyPr/>
        <a:lstStyle/>
        <a:p>
          <a:endParaRPr lang="en-US" sz="1200"/>
        </a:p>
      </dgm:t>
    </dgm:pt>
    <dgm:pt modelId="{1ECC79FD-6FCD-364B-8669-C0FBC1B2007A}" type="sibTrans" cxnId="{917A7BB2-8F2A-C940-8B3E-E8202FA62561}">
      <dgm:prSet/>
      <dgm:spPr/>
      <dgm:t>
        <a:bodyPr/>
        <a:lstStyle/>
        <a:p>
          <a:endParaRPr lang="en-US" sz="1200"/>
        </a:p>
      </dgm:t>
    </dgm:pt>
    <dgm:pt modelId="{1A6A8831-50B2-0043-AFFD-3BB780C1D294}">
      <dgm:prSet phldrT="[Text]" custT="1"/>
      <dgm:spPr>
        <a:solidFill>
          <a:srgbClr val="002060"/>
        </a:solidFill>
      </dgm:spPr>
      <dgm:t>
        <a:bodyPr/>
        <a:lstStyle/>
        <a:p>
          <a:r>
            <a:rPr lang="en-US" sz="1800" dirty="0">
              <a:latin typeface="Segoe UI Variable Display" pitchFamily="2" charset="0"/>
            </a:rPr>
            <a:t>Housing Plan</a:t>
          </a:r>
        </a:p>
      </dgm:t>
    </dgm:pt>
    <dgm:pt modelId="{95BB47C0-21E2-C240-A398-2E45D1CDF94B}" type="parTrans" cxnId="{93B0435C-3939-AD41-B9B2-2F307D243C6F}">
      <dgm:prSet/>
      <dgm:spPr/>
      <dgm:t>
        <a:bodyPr/>
        <a:lstStyle/>
        <a:p>
          <a:endParaRPr lang="en-US" sz="1200"/>
        </a:p>
      </dgm:t>
    </dgm:pt>
    <dgm:pt modelId="{82162DAC-E83A-664C-B151-77129F7D56C1}" type="sibTrans" cxnId="{93B0435C-3939-AD41-B9B2-2F307D243C6F}">
      <dgm:prSet/>
      <dgm:spPr/>
      <dgm:t>
        <a:bodyPr/>
        <a:lstStyle/>
        <a:p>
          <a:endParaRPr lang="en-US" sz="1200"/>
        </a:p>
      </dgm:t>
    </dgm:pt>
    <dgm:pt modelId="{DD198A7F-138E-8946-A1F9-B844B13386FC}">
      <dgm:prSet phldrT="[Text]" custT="1"/>
      <dgm:spPr>
        <a:ln>
          <a:solidFill>
            <a:srgbClr val="FFC000"/>
          </a:solidFill>
        </a:ln>
      </dgm:spPr>
      <dgm:t>
        <a:bodyPr/>
        <a:lstStyle/>
        <a:p>
          <a:pPr>
            <a:spcAft>
              <a:spcPts val="0"/>
            </a:spcAft>
          </a:pPr>
          <a:r>
            <a:rPr lang="en-US" sz="1400" dirty="0">
              <a:latin typeface="Segoe UI Variable Display" pitchFamily="2" charset="0"/>
            </a:rPr>
            <a:t>Goals, policies, and implementation programs  to address housing needs, constraints, and AFFH. </a:t>
          </a:r>
        </a:p>
      </dgm:t>
    </dgm:pt>
    <dgm:pt modelId="{3CFE0AC9-97D0-1948-B10B-610E5E92643E}" type="parTrans" cxnId="{6116E5A1-3F76-ED49-8227-01052F7BDD92}">
      <dgm:prSet/>
      <dgm:spPr/>
      <dgm:t>
        <a:bodyPr/>
        <a:lstStyle/>
        <a:p>
          <a:endParaRPr lang="en-US" sz="1200"/>
        </a:p>
      </dgm:t>
    </dgm:pt>
    <dgm:pt modelId="{14978960-E038-3E44-A088-7D2588DF7B67}" type="sibTrans" cxnId="{6116E5A1-3F76-ED49-8227-01052F7BDD92}">
      <dgm:prSet/>
      <dgm:spPr/>
      <dgm:t>
        <a:bodyPr/>
        <a:lstStyle/>
        <a:p>
          <a:endParaRPr lang="en-US" sz="1200"/>
        </a:p>
      </dgm:t>
    </dgm:pt>
    <dgm:pt modelId="{EEB3A7A2-F112-43C3-8502-4960BD8E5F27}">
      <dgm:prSet phldrT="[Text]" custT="1"/>
      <dgm:spPr>
        <a:noFill/>
        <a:ln>
          <a:solidFill>
            <a:srgbClr val="FFC000"/>
          </a:solidFill>
        </a:ln>
      </dgm:spPr>
      <dgm:t>
        <a:bodyPr/>
        <a:lstStyle/>
        <a:p>
          <a:r>
            <a:rPr lang="en-US" sz="1400" dirty="0">
              <a:latin typeface="Segoe UI Variable Display" pitchFamily="2" charset="0"/>
            </a:rPr>
            <a:t>Projected housing needs and RHNA requirements</a:t>
          </a:r>
        </a:p>
      </dgm:t>
    </dgm:pt>
    <dgm:pt modelId="{CA124636-9774-4438-B219-4BA84E029D94}" type="parTrans" cxnId="{6948FA54-6A98-463A-9D35-0CE88FA8DDF1}">
      <dgm:prSet/>
      <dgm:spPr/>
      <dgm:t>
        <a:bodyPr/>
        <a:lstStyle/>
        <a:p>
          <a:endParaRPr lang="en-US" sz="1200"/>
        </a:p>
      </dgm:t>
    </dgm:pt>
    <dgm:pt modelId="{B9BA4212-2687-4C0E-8A8B-11991F77F00E}" type="sibTrans" cxnId="{6948FA54-6A98-463A-9D35-0CE88FA8DDF1}">
      <dgm:prSet/>
      <dgm:spPr/>
      <dgm:t>
        <a:bodyPr/>
        <a:lstStyle/>
        <a:p>
          <a:endParaRPr lang="en-US" sz="1200"/>
        </a:p>
      </dgm:t>
    </dgm:pt>
    <dgm:pt modelId="{09789089-BB3F-4687-BDDE-20E203AD5546}">
      <dgm:prSet phldrT="[Text]" custT="1"/>
      <dgm:spPr>
        <a:noFill/>
        <a:ln>
          <a:solidFill>
            <a:srgbClr val="FFC000"/>
          </a:solidFill>
        </a:ln>
      </dgm:spPr>
      <dgm:t>
        <a:bodyPr/>
        <a:lstStyle/>
        <a:p>
          <a:r>
            <a:rPr lang="en-US" sz="1400" dirty="0">
              <a:latin typeface="Segoe UI Variable Display" pitchFamily="2" charset="0"/>
            </a:rPr>
            <a:t>Housing preservation</a:t>
          </a:r>
        </a:p>
      </dgm:t>
    </dgm:pt>
    <dgm:pt modelId="{D6650D1A-4ADA-4766-A569-B3FC3D1BDA7D}" type="parTrans" cxnId="{63601B16-780F-46D0-BDE3-5B66956021E0}">
      <dgm:prSet/>
      <dgm:spPr/>
      <dgm:t>
        <a:bodyPr/>
        <a:lstStyle/>
        <a:p>
          <a:endParaRPr lang="en-US" sz="1200"/>
        </a:p>
      </dgm:t>
    </dgm:pt>
    <dgm:pt modelId="{825080FD-4F21-4A7E-BC18-FD571D21AEE0}" type="sibTrans" cxnId="{63601B16-780F-46D0-BDE3-5B66956021E0}">
      <dgm:prSet/>
      <dgm:spPr/>
      <dgm:t>
        <a:bodyPr/>
        <a:lstStyle/>
        <a:p>
          <a:endParaRPr lang="en-US" sz="1200"/>
        </a:p>
      </dgm:t>
    </dgm:pt>
    <dgm:pt modelId="{C4C81366-61A9-4323-88ED-E4ECEF2D6AEA}">
      <dgm:prSet phldrT="[Text]" custT="1"/>
      <dgm:spPr>
        <a:noFill/>
        <a:ln>
          <a:solidFill>
            <a:srgbClr val="FFC000"/>
          </a:solidFill>
        </a:ln>
      </dgm:spPr>
      <dgm:t>
        <a:bodyPr/>
        <a:lstStyle/>
        <a:p>
          <a:r>
            <a:rPr lang="en-US" sz="1400" dirty="0">
              <a:latin typeface="Segoe UI Variable Display" pitchFamily="2" charset="0"/>
            </a:rPr>
            <a:t>Housing sites inventory</a:t>
          </a:r>
        </a:p>
      </dgm:t>
    </dgm:pt>
    <dgm:pt modelId="{BCE79442-4E9A-4B81-A8D5-2FE20CF789D0}" type="parTrans" cxnId="{3691DD0F-E760-4710-9131-F9D28E7E4DD5}">
      <dgm:prSet/>
      <dgm:spPr/>
      <dgm:t>
        <a:bodyPr/>
        <a:lstStyle/>
        <a:p>
          <a:endParaRPr lang="en-US" sz="1200"/>
        </a:p>
      </dgm:t>
    </dgm:pt>
    <dgm:pt modelId="{5CEE6AF8-ED94-4723-8F29-03AF6E3EFA41}" type="sibTrans" cxnId="{3691DD0F-E760-4710-9131-F9D28E7E4DD5}">
      <dgm:prSet/>
      <dgm:spPr/>
      <dgm:t>
        <a:bodyPr/>
        <a:lstStyle/>
        <a:p>
          <a:endParaRPr lang="en-US" sz="1200"/>
        </a:p>
      </dgm:t>
    </dgm:pt>
    <dgm:pt modelId="{8FDB84FB-875B-42EE-9D18-A6A93AE9FEF5}">
      <dgm:prSet phldrT="[Text]" custT="1"/>
      <dgm:spPr>
        <a:ln>
          <a:solidFill>
            <a:srgbClr val="FFC000"/>
          </a:solidFill>
        </a:ln>
      </dgm:spPr>
      <dgm:t>
        <a:bodyPr/>
        <a:lstStyle/>
        <a:p>
          <a:r>
            <a:rPr lang="en-US" sz="1400" dirty="0">
              <a:latin typeface="Segoe UI Variable Display" pitchFamily="2" charset="0"/>
            </a:rPr>
            <a:t>Affirmatively Furthering Fair Housing Analysis</a:t>
          </a:r>
        </a:p>
      </dgm:t>
    </dgm:pt>
    <dgm:pt modelId="{97906556-240F-46AB-B286-9BB78E2ABD15}" type="parTrans" cxnId="{B1969F37-C541-400F-840E-F6713A1470C9}">
      <dgm:prSet/>
      <dgm:spPr/>
      <dgm:t>
        <a:bodyPr/>
        <a:lstStyle/>
        <a:p>
          <a:endParaRPr lang="en-US"/>
        </a:p>
      </dgm:t>
    </dgm:pt>
    <dgm:pt modelId="{EBE7BEFE-8618-49D6-BC63-9A1EF08887B7}" type="sibTrans" cxnId="{B1969F37-C541-400F-840E-F6713A1470C9}">
      <dgm:prSet/>
      <dgm:spPr/>
      <dgm:t>
        <a:bodyPr/>
        <a:lstStyle/>
        <a:p>
          <a:endParaRPr lang="en-US"/>
        </a:p>
      </dgm:t>
    </dgm:pt>
    <dgm:pt modelId="{2D56901B-1199-4528-9CE9-1FA2C84C1B1E}">
      <dgm:prSet phldrT="[Text]" custT="1"/>
      <dgm:spPr>
        <a:ln>
          <a:solidFill>
            <a:srgbClr val="FFC000"/>
          </a:solidFill>
        </a:ln>
      </dgm:spPr>
      <dgm:t>
        <a:bodyPr/>
        <a:lstStyle/>
        <a:p>
          <a:r>
            <a:rPr lang="en-US" sz="1400" dirty="0">
              <a:latin typeface="Segoe UI Variable Display" pitchFamily="2" charset="0"/>
            </a:rPr>
            <a:t>Zoning for a variety of housing types</a:t>
          </a:r>
        </a:p>
      </dgm:t>
    </dgm:pt>
    <dgm:pt modelId="{1C59D3FE-67E4-4BF5-9A6C-296D5D0F365A}" type="parTrans" cxnId="{B430D516-C0E1-40ED-A04E-B8D27B087A34}">
      <dgm:prSet/>
      <dgm:spPr/>
      <dgm:t>
        <a:bodyPr/>
        <a:lstStyle/>
        <a:p>
          <a:endParaRPr lang="en-US"/>
        </a:p>
      </dgm:t>
    </dgm:pt>
    <dgm:pt modelId="{DB2885CF-3101-48B3-8AEA-C98CD3C88787}" type="sibTrans" cxnId="{B430D516-C0E1-40ED-A04E-B8D27B087A34}">
      <dgm:prSet/>
      <dgm:spPr/>
      <dgm:t>
        <a:bodyPr/>
        <a:lstStyle/>
        <a:p>
          <a:endParaRPr lang="en-US"/>
        </a:p>
      </dgm:t>
    </dgm:pt>
    <dgm:pt modelId="{D4251BD6-E4D5-4E34-BB98-F6627CE11BF2}">
      <dgm:prSet phldrT="[Text]" custT="1"/>
      <dgm:spPr>
        <a:noFill/>
        <a:ln>
          <a:solidFill>
            <a:srgbClr val="FFC000"/>
          </a:solidFill>
        </a:ln>
      </dgm:spPr>
      <dgm:t>
        <a:bodyPr/>
        <a:lstStyle/>
        <a:p>
          <a:r>
            <a:rPr lang="en-US" sz="1400" dirty="0">
              <a:latin typeface="Segoe UI Variable Display" pitchFamily="2" charset="0"/>
            </a:rPr>
            <a:t>Opportunities for energy conservation</a:t>
          </a:r>
        </a:p>
      </dgm:t>
    </dgm:pt>
    <dgm:pt modelId="{1FAEBE3F-C883-41DE-81C0-FF70CA654644}" type="parTrans" cxnId="{BA134BDE-65CA-4E20-882C-1905F98528E7}">
      <dgm:prSet/>
      <dgm:spPr/>
      <dgm:t>
        <a:bodyPr/>
        <a:lstStyle/>
        <a:p>
          <a:endParaRPr lang="en-US"/>
        </a:p>
      </dgm:t>
    </dgm:pt>
    <dgm:pt modelId="{B0EA7867-B188-4ECC-A39D-590805A2EDFA}" type="sibTrans" cxnId="{BA134BDE-65CA-4E20-882C-1905F98528E7}">
      <dgm:prSet/>
      <dgm:spPr/>
      <dgm:t>
        <a:bodyPr/>
        <a:lstStyle/>
        <a:p>
          <a:endParaRPr lang="en-US"/>
        </a:p>
      </dgm:t>
    </dgm:pt>
    <dgm:pt modelId="{415BCE92-52E3-4B41-A73F-FED3F3154885}" type="pres">
      <dgm:prSet presAssocID="{F54FF791-3963-E541-8CB0-92239CF6A822}" presName="cycleMatrixDiagram" presStyleCnt="0">
        <dgm:presLayoutVars>
          <dgm:chMax val="1"/>
          <dgm:dir/>
          <dgm:animLvl val="lvl"/>
          <dgm:resizeHandles val="exact"/>
        </dgm:presLayoutVars>
      </dgm:prSet>
      <dgm:spPr/>
    </dgm:pt>
    <dgm:pt modelId="{9DE270C1-265D-5A4F-8354-8B4F508BF5DE}" type="pres">
      <dgm:prSet presAssocID="{F54FF791-3963-E541-8CB0-92239CF6A822}" presName="children" presStyleCnt="0"/>
      <dgm:spPr/>
    </dgm:pt>
    <dgm:pt modelId="{8C440688-118C-284C-8638-833ECDFA90DB}" type="pres">
      <dgm:prSet presAssocID="{F54FF791-3963-E541-8CB0-92239CF6A822}" presName="child1group" presStyleCnt="0"/>
      <dgm:spPr/>
    </dgm:pt>
    <dgm:pt modelId="{A0B405F0-6651-A540-8643-5F91E4C28843}" type="pres">
      <dgm:prSet presAssocID="{F54FF791-3963-E541-8CB0-92239CF6A822}" presName="child1" presStyleLbl="bgAcc1" presStyleIdx="0" presStyleCnt="4" custScaleX="160958" custScaleY="81982" custLinFactNeighborX="-25851" custLinFactNeighborY="33494"/>
      <dgm:spPr/>
    </dgm:pt>
    <dgm:pt modelId="{B1CA0B38-BC60-AE4F-AAD3-564A0921F058}" type="pres">
      <dgm:prSet presAssocID="{F54FF791-3963-E541-8CB0-92239CF6A822}" presName="child1Text" presStyleLbl="bgAcc1" presStyleIdx="0" presStyleCnt="4">
        <dgm:presLayoutVars>
          <dgm:bulletEnabled val="1"/>
        </dgm:presLayoutVars>
      </dgm:prSet>
      <dgm:spPr/>
    </dgm:pt>
    <dgm:pt modelId="{9C874D8F-AAA0-D84A-9C88-4AC4D0830768}" type="pres">
      <dgm:prSet presAssocID="{F54FF791-3963-E541-8CB0-92239CF6A822}" presName="child2group" presStyleCnt="0"/>
      <dgm:spPr/>
    </dgm:pt>
    <dgm:pt modelId="{FC7C4410-6659-3B4F-AE99-0A018E2941A7}" type="pres">
      <dgm:prSet presAssocID="{F54FF791-3963-E541-8CB0-92239CF6A822}" presName="child2" presStyleLbl="bgAcc1" presStyleIdx="1" presStyleCnt="4" custScaleX="181467" custScaleY="92919" custLinFactNeighborX="60510" custLinFactNeighborY="39680"/>
      <dgm:spPr/>
    </dgm:pt>
    <dgm:pt modelId="{F1F5142B-5F58-3841-845B-C92CCB99880D}" type="pres">
      <dgm:prSet presAssocID="{F54FF791-3963-E541-8CB0-92239CF6A822}" presName="child2Text" presStyleLbl="bgAcc1" presStyleIdx="1" presStyleCnt="4">
        <dgm:presLayoutVars>
          <dgm:bulletEnabled val="1"/>
        </dgm:presLayoutVars>
      </dgm:prSet>
      <dgm:spPr/>
    </dgm:pt>
    <dgm:pt modelId="{80B1FC69-5930-2F4D-A338-AFE0A41AB658}" type="pres">
      <dgm:prSet presAssocID="{F54FF791-3963-E541-8CB0-92239CF6A822}" presName="child3group" presStyleCnt="0"/>
      <dgm:spPr/>
    </dgm:pt>
    <dgm:pt modelId="{0EA7AF01-42D0-E746-BE84-CE4E397E3928}" type="pres">
      <dgm:prSet presAssocID="{F54FF791-3963-E541-8CB0-92239CF6A822}" presName="child3" presStyleLbl="bgAcc1" presStyleIdx="2" presStyleCnt="4" custScaleX="191772" custScaleY="136576" custLinFactNeighborX="52015" custLinFactNeighborY="-23942"/>
      <dgm:spPr/>
    </dgm:pt>
    <dgm:pt modelId="{276486B7-A687-BF42-A9B2-EA133926245F}" type="pres">
      <dgm:prSet presAssocID="{F54FF791-3963-E541-8CB0-92239CF6A822}" presName="child3Text" presStyleLbl="bgAcc1" presStyleIdx="2" presStyleCnt="4">
        <dgm:presLayoutVars>
          <dgm:bulletEnabled val="1"/>
        </dgm:presLayoutVars>
      </dgm:prSet>
      <dgm:spPr/>
    </dgm:pt>
    <dgm:pt modelId="{C6BD06AF-AC4D-3847-AAD2-FCD33E6C1D66}" type="pres">
      <dgm:prSet presAssocID="{F54FF791-3963-E541-8CB0-92239CF6A822}" presName="child4group" presStyleCnt="0"/>
      <dgm:spPr/>
    </dgm:pt>
    <dgm:pt modelId="{65412981-DE4D-C743-99E9-A9D1B1C788B0}" type="pres">
      <dgm:prSet presAssocID="{F54FF791-3963-E541-8CB0-92239CF6A822}" presName="child4" presStyleLbl="bgAcc1" presStyleIdx="3" presStyleCnt="4" custScaleX="147879" custScaleY="101906" custLinFactNeighborX="-32505" custLinFactNeighborY="-18748"/>
      <dgm:spPr/>
    </dgm:pt>
    <dgm:pt modelId="{17A512B2-5850-534E-857A-34C2B90B2582}" type="pres">
      <dgm:prSet presAssocID="{F54FF791-3963-E541-8CB0-92239CF6A822}" presName="child4Text" presStyleLbl="bgAcc1" presStyleIdx="3" presStyleCnt="4">
        <dgm:presLayoutVars>
          <dgm:bulletEnabled val="1"/>
        </dgm:presLayoutVars>
      </dgm:prSet>
      <dgm:spPr/>
    </dgm:pt>
    <dgm:pt modelId="{AE282E5E-99F7-1742-BDEC-D7A29915C3BA}" type="pres">
      <dgm:prSet presAssocID="{F54FF791-3963-E541-8CB0-92239CF6A822}" presName="childPlaceholder" presStyleCnt="0"/>
      <dgm:spPr/>
    </dgm:pt>
    <dgm:pt modelId="{BE4297C1-2937-C143-A3D4-18EF8047FBA8}" type="pres">
      <dgm:prSet presAssocID="{F54FF791-3963-E541-8CB0-92239CF6A822}" presName="circle" presStyleCnt="0"/>
      <dgm:spPr/>
    </dgm:pt>
    <dgm:pt modelId="{CA9E4C35-B8F9-6D44-B6A0-8348DF403653}" type="pres">
      <dgm:prSet presAssocID="{F54FF791-3963-E541-8CB0-92239CF6A822}" presName="quadrant1" presStyleLbl="node1" presStyleIdx="0" presStyleCnt="4">
        <dgm:presLayoutVars>
          <dgm:chMax val="1"/>
          <dgm:bulletEnabled val="1"/>
        </dgm:presLayoutVars>
      </dgm:prSet>
      <dgm:spPr/>
    </dgm:pt>
    <dgm:pt modelId="{9AFF298A-8677-CC41-A5E8-AEBB9CE48793}" type="pres">
      <dgm:prSet presAssocID="{F54FF791-3963-E541-8CB0-92239CF6A822}" presName="quadrant2" presStyleLbl="node1" presStyleIdx="1" presStyleCnt="4">
        <dgm:presLayoutVars>
          <dgm:chMax val="1"/>
          <dgm:bulletEnabled val="1"/>
        </dgm:presLayoutVars>
      </dgm:prSet>
      <dgm:spPr/>
    </dgm:pt>
    <dgm:pt modelId="{A33D0B1B-1347-8541-A6FE-04B23B30380D}" type="pres">
      <dgm:prSet presAssocID="{F54FF791-3963-E541-8CB0-92239CF6A822}" presName="quadrant3" presStyleLbl="node1" presStyleIdx="2" presStyleCnt="4">
        <dgm:presLayoutVars>
          <dgm:chMax val="1"/>
          <dgm:bulletEnabled val="1"/>
        </dgm:presLayoutVars>
      </dgm:prSet>
      <dgm:spPr/>
    </dgm:pt>
    <dgm:pt modelId="{8146F317-D96D-BE40-8D24-40737B516B04}" type="pres">
      <dgm:prSet presAssocID="{F54FF791-3963-E541-8CB0-92239CF6A822}" presName="quadrant4" presStyleLbl="node1" presStyleIdx="3" presStyleCnt="4">
        <dgm:presLayoutVars>
          <dgm:chMax val="1"/>
          <dgm:bulletEnabled val="1"/>
        </dgm:presLayoutVars>
      </dgm:prSet>
      <dgm:spPr/>
    </dgm:pt>
    <dgm:pt modelId="{786B2BC8-F644-4D4B-AD59-10942C4044EC}" type="pres">
      <dgm:prSet presAssocID="{F54FF791-3963-E541-8CB0-92239CF6A822}" presName="quadrantPlaceholder" presStyleCnt="0"/>
      <dgm:spPr/>
    </dgm:pt>
    <dgm:pt modelId="{8621E6F6-0BD9-024C-8BF3-54F628AEF109}" type="pres">
      <dgm:prSet presAssocID="{F54FF791-3963-E541-8CB0-92239CF6A822}" presName="center1" presStyleLbl="fgShp" presStyleIdx="0" presStyleCnt="2"/>
      <dgm:spPr>
        <a:solidFill>
          <a:srgbClr val="FFC000"/>
        </a:solidFill>
      </dgm:spPr>
    </dgm:pt>
    <dgm:pt modelId="{B15FB13C-204A-634C-A58E-5638B4A8A4C5}" type="pres">
      <dgm:prSet presAssocID="{F54FF791-3963-E541-8CB0-92239CF6A822}" presName="center2" presStyleLbl="fgShp" presStyleIdx="1" presStyleCnt="2"/>
      <dgm:spPr>
        <a:solidFill>
          <a:srgbClr val="FFC000"/>
        </a:solidFill>
      </dgm:spPr>
    </dgm:pt>
  </dgm:ptLst>
  <dgm:cxnLst>
    <dgm:cxn modelId="{74394606-EB4E-4F42-8E5B-A28E398D0FDF}" srcId="{F54FF791-3963-E541-8CB0-92239CF6A822}" destId="{547BFC53-008C-1F49-980A-5655EAA624B0}" srcOrd="1" destOrd="0" parTransId="{6723400F-CF14-A64C-BB07-25FEEF617DB0}" sibTransId="{12722D8D-E253-4F4A-B724-A50FC30DCA4B}"/>
    <dgm:cxn modelId="{876A3008-BF62-4C45-BEBF-D540E543D7E5}" type="presOf" srcId="{8FDB84FB-875B-42EE-9D18-A6A93AE9FEF5}" destId="{A0B405F0-6651-A540-8643-5F91E4C28843}" srcOrd="0" destOrd="2" presId="urn:microsoft.com/office/officeart/2005/8/layout/cycle4"/>
    <dgm:cxn modelId="{3691DD0F-E760-4710-9131-F9D28E7E4DD5}" srcId="{24BD69A1-5AE2-8D45-BE13-8AC75877DE7A}" destId="{C4C81366-61A9-4323-88ED-E4ECEF2D6AEA}" srcOrd="1" destOrd="0" parTransId="{BCE79442-4E9A-4B81-A8D5-2FE20CF789D0}" sibTransId="{5CEE6AF8-ED94-4723-8F29-03AF6E3EFA41}"/>
    <dgm:cxn modelId="{9BAB4A14-8407-F343-913C-3E917C13FA63}" type="presOf" srcId="{DD198A7F-138E-8946-A1F9-B844B13386FC}" destId="{17A512B2-5850-534E-857A-34C2B90B2582}" srcOrd="1" destOrd="0" presId="urn:microsoft.com/office/officeart/2005/8/layout/cycle4"/>
    <dgm:cxn modelId="{63601B16-780F-46D0-BDE3-5B66956021E0}" srcId="{24BD69A1-5AE2-8D45-BE13-8AC75877DE7A}" destId="{09789089-BB3F-4687-BDDE-20E203AD5546}" srcOrd="2" destOrd="0" parTransId="{D6650D1A-4ADA-4766-A569-B3FC3D1BDA7D}" sibTransId="{825080FD-4F21-4A7E-BC18-FD571D21AEE0}"/>
    <dgm:cxn modelId="{97285216-EFF2-DC46-9ACD-D1DCB51B8653}" type="presOf" srcId="{E71EC805-9159-DB47-85AF-1E3AC9C3ED84}" destId="{FC7C4410-6659-3B4F-AE99-0A018E2941A7}" srcOrd="0" destOrd="0" presId="urn:microsoft.com/office/officeart/2005/8/layout/cycle4"/>
    <dgm:cxn modelId="{B430D516-C0E1-40ED-A04E-B8D27B087A34}" srcId="{547BFC53-008C-1F49-980A-5655EAA624B0}" destId="{2D56901B-1199-4528-9CE9-1FA2C84C1B1E}" srcOrd="2" destOrd="0" parTransId="{1C59D3FE-67E4-4BF5-9A6C-296D5D0F365A}" sibTransId="{DB2885CF-3101-48B3-8AEA-C98CD3C88787}"/>
    <dgm:cxn modelId="{7B4AD523-9A42-B943-8BDB-A8AD95ABAC17}" type="presOf" srcId="{24BD69A1-5AE2-8D45-BE13-8AC75877DE7A}" destId="{A33D0B1B-1347-8541-A6FE-04B23B30380D}" srcOrd="0" destOrd="0" presId="urn:microsoft.com/office/officeart/2005/8/layout/cycle4"/>
    <dgm:cxn modelId="{18F4712A-9921-8C4A-BC12-024CB35C30D0}" srcId="{8AB7A365-8AF4-304B-8C89-7DD21BBFEC93}" destId="{36A3B979-0162-DE44-96AC-A57932CB2AC7}" srcOrd="1" destOrd="0" parTransId="{FF3BD2F8-475F-104E-AB3D-57E0B1B40A2B}" sibTransId="{5750C3DB-0375-DC49-936E-F071C6804827}"/>
    <dgm:cxn modelId="{B1969F37-C541-400F-840E-F6713A1470C9}" srcId="{8AB7A365-8AF4-304B-8C89-7DD21BBFEC93}" destId="{8FDB84FB-875B-42EE-9D18-A6A93AE9FEF5}" srcOrd="2" destOrd="0" parTransId="{97906556-240F-46AB-B286-9BB78E2ABD15}" sibTransId="{EBE7BEFE-8618-49D6-BC63-9A1EF08887B7}"/>
    <dgm:cxn modelId="{933B8139-AA0C-2045-A8B3-4C69A7341409}" type="presOf" srcId="{1A6A8831-50B2-0043-AFFD-3BB780C1D294}" destId="{8146F317-D96D-BE40-8D24-40737B516B04}" srcOrd="0" destOrd="0" presId="urn:microsoft.com/office/officeart/2005/8/layout/cycle4"/>
    <dgm:cxn modelId="{93B0435C-3939-AD41-B9B2-2F307D243C6F}" srcId="{F54FF791-3963-E541-8CB0-92239CF6A822}" destId="{1A6A8831-50B2-0043-AFFD-3BB780C1D294}" srcOrd="3" destOrd="0" parTransId="{95BB47C0-21E2-C240-A398-2E45D1CDF94B}" sibTransId="{82162DAC-E83A-664C-B151-77129F7D56C1}"/>
    <dgm:cxn modelId="{2F482F43-D892-6A49-B15A-9922E9708A1C}" type="presOf" srcId="{6B7268D4-5F1C-5D41-9CB9-DC1B5A047967}" destId="{F1F5142B-5F58-3841-845B-C92CCB99880D}" srcOrd="1" destOrd="1" presId="urn:microsoft.com/office/officeart/2005/8/layout/cycle4"/>
    <dgm:cxn modelId="{879D7A64-E4B7-4E0F-B0C9-414216830E70}" type="presOf" srcId="{C4C81366-61A9-4323-88ED-E4ECEF2D6AEA}" destId="{276486B7-A687-BF42-A9B2-EA133926245F}" srcOrd="1" destOrd="1" presId="urn:microsoft.com/office/officeart/2005/8/layout/cycle4"/>
    <dgm:cxn modelId="{BC578944-F3C8-4C20-9112-0ADED506F9B9}" type="presOf" srcId="{D4251BD6-E4D5-4E34-BB98-F6627CE11BF2}" destId="{0EA7AF01-42D0-E746-BE84-CE4E397E3928}" srcOrd="0" destOrd="3" presId="urn:microsoft.com/office/officeart/2005/8/layout/cycle4"/>
    <dgm:cxn modelId="{9EFE5246-7953-4A4F-ADC0-D2D2A0B02334}" type="presOf" srcId="{6B7268D4-5F1C-5D41-9CB9-DC1B5A047967}" destId="{FC7C4410-6659-3B4F-AE99-0A018E2941A7}" srcOrd="0" destOrd="1" presId="urn:microsoft.com/office/officeart/2005/8/layout/cycle4"/>
    <dgm:cxn modelId="{45B7444F-48E8-1044-A629-3979DE868894}" type="presOf" srcId="{F54FF791-3963-E541-8CB0-92239CF6A822}" destId="{415BCE92-52E3-4B41-A73F-FED3F3154885}" srcOrd="0" destOrd="0" presId="urn:microsoft.com/office/officeart/2005/8/layout/cycle4"/>
    <dgm:cxn modelId="{D610A851-596F-4007-820D-FBA28BE24B6E}" type="presOf" srcId="{D4251BD6-E4D5-4E34-BB98-F6627CE11BF2}" destId="{276486B7-A687-BF42-A9B2-EA133926245F}" srcOrd="1" destOrd="3" presId="urn:microsoft.com/office/officeart/2005/8/layout/cycle4"/>
    <dgm:cxn modelId="{75BA8752-D1E8-3448-A112-894AD259782E}" srcId="{F54FF791-3963-E541-8CB0-92239CF6A822}" destId="{24BD69A1-5AE2-8D45-BE13-8AC75877DE7A}" srcOrd="2" destOrd="0" parTransId="{83EB3A8D-2E48-F645-9A01-BA395D90B75D}" sibTransId="{0B5514DD-8589-A04D-A0DD-A0561AB2BA9C}"/>
    <dgm:cxn modelId="{D35A9A73-70E0-9343-A92E-CC6018C7580E}" type="presOf" srcId="{DD198A7F-138E-8946-A1F9-B844B13386FC}" destId="{65412981-DE4D-C743-99E9-A9D1B1C788B0}" srcOrd="0" destOrd="0" presId="urn:microsoft.com/office/officeart/2005/8/layout/cycle4"/>
    <dgm:cxn modelId="{6948FA54-6A98-463A-9D35-0CE88FA8DDF1}" srcId="{24BD69A1-5AE2-8D45-BE13-8AC75877DE7A}" destId="{EEB3A7A2-F112-43C3-8502-4960BD8E5F27}" srcOrd="0" destOrd="0" parTransId="{CA124636-9774-4438-B219-4BA84E029D94}" sibTransId="{B9BA4212-2687-4C0E-8A8B-11991F77F00E}"/>
    <dgm:cxn modelId="{4F739878-52EA-AB49-8EFF-5F4F8B2D368B}" srcId="{8AB7A365-8AF4-304B-8C89-7DD21BBFEC93}" destId="{9E72A731-BA84-674B-A3B0-90E999A9D244}" srcOrd="0" destOrd="0" parTransId="{3748BD74-5D3E-9E46-AF6B-BE1E0C08488E}" sibTransId="{4B2C4BE1-4855-BC4C-9755-F721CC002886}"/>
    <dgm:cxn modelId="{30A85879-D63A-E746-8A09-D1A77CA95E02}" type="presOf" srcId="{547BFC53-008C-1F49-980A-5655EAA624B0}" destId="{9AFF298A-8677-CC41-A5E8-AEBB9CE48793}" srcOrd="0" destOrd="0" presId="urn:microsoft.com/office/officeart/2005/8/layout/cycle4"/>
    <dgm:cxn modelId="{03F0037B-ACD6-E844-8D7A-6358ABA0C49A}" srcId="{547BFC53-008C-1F49-980A-5655EAA624B0}" destId="{E71EC805-9159-DB47-85AF-1E3AC9C3ED84}" srcOrd="0" destOrd="0" parTransId="{FB2B13C4-B148-454D-977F-883471C160F3}" sibTransId="{BCC90EA2-A834-8C40-9595-3018246FDECD}"/>
    <dgm:cxn modelId="{3FC9527F-9053-4275-A21A-402D79B4F70C}" type="presOf" srcId="{8FDB84FB-875B-42EE-9D18-A6A93AE9FEF5}" destId="{B1CA0B38-BC60-AE4F-AAD3-564A0921F058}" srcOrd="1" destOrd="2" presId="urn:microsoft.com/office/officeart/2005/8/layout/cycle4"/>
    <dgm:cxn modelId="{E176BE8F-EAB4-0A40-883E-28EBC1B32B41}" type="presOf" srcId="{9E72A731-BA84-674B-A3B0-90E999A9D244}" destId="{A0B405F0-6651-A540-8643-5F91E4C28843}" srcOrd="0" destOrd="0" presId="urn:microsoft.com/office/officeart/2005/8/layout/cycle4"/>
    <dgm:cxn modelId="{4573D69E-3640-4A43-8C11-C885638EAC31}" type="presOf" srcId="{8AB7A365-8AF4-304B-8C89-7DD21BBFEC93}" destId="{CA9E4C35-B8F9-6D44-B6A0-8348DF403653}" srcOrd="0" destOrd="0" presId="urn:microsoft.com/office/officeart/2005/8/layout/cycle4"/>
    <dgm:cxn modelId="{6116E5A1-3F76-ED49-8227-01052F7BDD92}" srcId="{1A6A8831-50B2-0043-AFFD-3BB780C1D294}" destId="{DD198A7F-138E-8946-A1F9-B844B13386FC}" srcOrd="0" destOrd="0" parTransId="{3CFE0AC9-97D0-1948-B10B-610E5E92643E}" sibTransId="{14978960-E038-3E44-A088-7D2588DF7B67}"/>
    <dgm:cxn modelId="{9A2E4BA4-46A3-434D-B0A2-5DD9349BAA4A}" type="presOf" srcId="{36A3B979-0162-DE44-96AC-A57932CB2AC7}" destId="{A0B405F0-6651-A540-8643-5F91E4C28843}" srcOrd="0" destOrd="1" presId="urn:microsoft.com/office/officeart/2005/8/layout/cycle4"/>
    <dgm:cxn modelId="{F966D0A9-5BA2-4751-BEBC-3469FAC4F5B1}" type="presOf" srcId="{09789089-BB3F-4687-BDDE-20E203AD5546}" destId="{0EA7AF01-42D0-E746-BE84-CE4E397E3928}" srcOrd="0" destOrd="2" presId="urn:microsoft.com/office/officeart/2005/8/layout/cycle4"/>
    <dgm:cxn modelId="{917A7BB2-8F2A-C940-8B3E-E8202FA62561}" srcId="{547BFC53-008C-1F49-980A-5655EAA624B0}" destId="{6B7268D4-5F1C-5D41-9CB9-DC1B5A047967}" srcOrd="1" destOrd="0" parTransId="{4D79E8E9-AA02-A24E-AB62-A9B7D4AC43BA}" sibTransId="{1ECC79FD-6FCD-364B-8669-C0FBC1B2007A}"/>
    <dgm:cxn modelId="{F60A69BA-7219-43D6-B2CF-B3525245506E}" type="presOf" srcId="{2D56901B-1199-4528-9CE9-1FA2C84C1B1E}" destId="{FC7C4410-6659-3B4F-AE99-0A018E2941A7}" srcOrd="0" destOrd="2" presId="urn:microsoft.com/office/officeart/2005/8/layout/cycle4"/>
    <dgm:cxn modelId="{308140C4-E589-4119-BA2E-942D04D07D02}" type="presOf" srcId="{EEB3A7A2-F112-43C3-8502-4960BD8E5F27}" destId="{276486B7-A687-BF42-A9B2-EA133926245F}" srcOrd="1" destOrd="0" presId="urn:microsoft.com/office/officeart/2005/8/layout/cycle4"/>
    <dgm:cxn modelId="{A6381DCF-7B88-4C0F-844F-A91CF23CB681}" type="presOf" srcId="{09789089-BB3F-4687-BDDE-20E203AD5546}" destId="{276486B7-A687-BF42-A9B2-EA133926245F}" srcOrd="1" destOrd="2" presId="urn:microsoft.com/office/officeart/2005/8/layout/cycle4"/>
    <dgm:cxn modelId="{1BB89DD8-D703-8A42-ADE2-3E742D4EDB6E}" type="presOf" srcId="{36A3B979-0162-DE44-96AC-A57932CB2AC7}" destId="{B1CA0B38-BC60-AE4F-AAD3-564A0921F058}" srcOrd="1" destOrd="1" presId="urn:microsoft.com/office/officeart/2005/8/layout/cycle4"/>
    <dgm:cxn modelId="{B28618D9-1D18-47AF-A6A2-2CFE5CD19510}" type="presOf" srcId="{EEB3A7A2-F112-43C3-8502-4960BD8E5F27}" destId="{0EA7AF01-42D0-E746-BE84-CE4E397E3928}" srcOrd="0" destOrd="0" presId="urn:microsoft.com/office/officeart/2005/8/layout/cycle4"/>
    <dgm:cxn modelId="{BA134BDE-65CA-4E20-882C-1905F98528E7}" srcId="{24BD69A1-5AE2-8D45-BE13-8AC75877DE7A}" destId="{D4251BD6-E4D5-4E34-BB98-F6627CE11BF2}" srcOrd="3" destOrd="0" parTransId="{1FAEBE3F-C883-41DE-81C0-FF70CA654644}" sibTransId="{B0EA7867-B188-4ECC-A39D-590805A2EDFA}"/>
    <dgm:cxn modelId="{F21080EA-5CE4-431E-8886-D9F19EDB7ADD}" type="presOf" srcId="{2D56901B-1199-4528-9CE9-1FA2C84C1B1E}" destId="{F1F5142B-5F58-3841-845B-C92CCB99880D}" srcOrd="1" destOrd="2" presId="urn:microsoft.com/office/officeart/2005/8/layout/cycle4"/>
    <dgm:cxn modelId="{2B05FDEA-F567-4247-A0CA-A81E917DCCBC}" type="presOf" srcId="{C4C81366-61A9-4323-88ED-E4ECEF2D6AEA}" destId="{0EA7AF01-42D0-E746-BE84-CE4E397E3928}" srcOrd="0" destOrd="1" presId="urn:microsoft.com/office/officeart/2005/8/layout/cycle4"/>
    <dgm:cxn modelId="{3C4F9FF3-752D-9641-9928-649B7C47DA2A}" srcId="{F54FF791-3963-E541-8CB0-92239CF6A822}" destId="{8AB7A365-8AF4-304B-8C89-7DD21BBFEC93}" srcOrd="0" destOrd="0" parTransId="{6C5600A7-BC6D-FB4F-83B6-44DAA2C36F2F}" sibTransId="{D2AD72FF-5A3B-4247-8998-A7502C364140}"/>
    <dgm:cxn modelId="{F74B69F8-7E09-7641-B739-1E90064345D0}" type="presOf" srcId="{E71EC805-9159-DB47-85AF-1E3AC9C3ED84}" destId="{F1F5142B-5F58-3841-845B-C92CCB99880D}" srcOrd="1" destOrd="0" presId="urn:microsoft.com/office/officeart/2005/8/layout/cycle4"/>
    <dgm:cxn modelId="{4CDF91F8-AA62-5E43-AAB0-27FEEB1AD0C9}" type="presOf" srcId="{9E72A731-BA84-674B-A3B0-90E999A9D244}" destId="{B1CA0B38-BC60-AE4F-AAD3-564A0921F058}" srcOrd="1" destOrd="0" presId="urn:microsoft.com/office/officeart/2005/8/layout/cycle4"/>
    <dgm:cxn modelId="{47602D36-CA43-414E-95D2-2AAE13550D41}" type="presParOf" srcId="{415BCE92-52E3-4B41-A73F-FED3F3154885}" destId="{9DE270C1-265D-5A4F-8354-8B4F508BF5DE}" srcOrd="0" destOrd="0" presId="urn:microsoft.com/office/officeart/2005/8/layout/cycle4"/>
    <dgm:cxn modelId="{33696E06-DE01-234D-9E63-D1AEC64280F1}" type="presParOf" srcId="{9DE270C1-265D-5A4F-8354-8B4F508BF5DE}" destId="{8C440688-118C-284C-8638-833ECDFA90DB}" srcOrd="0" destOrd="0" presId="urn:microsoft.com/office/officeart/2005/8/layout/cycle4"/>
    <dgm:cxn modelId="{188D19E3-0FCB-DE4D-B50D-3275ABC56085}" type="presParOf" srcId="{8C440688-118C-284C-8638-833ECDFA90DB}" destId="{A0B405F0-6651-A540-8643-5F91E4C28843}" srcOrd="0" destOrd="0" presId="urn:microsoft.com/office/officeart/2005/8/layout/cycle4"/>
    <dgm:cxn modelId="{BD0D21FB-800A-E34E-BC05-A21C52539733}" type="presParOf" srcId="{8C440688-118C-284C-8638-833ECDFA90DB}" destId="{B1CA0B38-BC60-AE4F-AAD3-564A0921F058}" srcOrd="1" destOrd="0" presId="urn:microsoft.com/office/officeart/2005/8/layout/cycle4"/>
    <dgm:cxn modelId="{E6B08802-1DE0-CE46-9D76-F5928B1D8D31}" type="presParOf" srcId="{9DE270C1-265D-5A4F-8354-8B4F508BF5DE}" destId="{9C874D8F-AAA0-D84A-9C88-4AC4D0830768}" srcOrd="1" destOrd="0" presId="urn:microsoft.com/office/officeart/2005/8/layout/cycle4"/>
    <dgm:cxn modelId="{23CD8107-0FAE-D343-9381-0DF79371BB46}" type="presParOf" srcId="{9C874D8F-AAA0-D84A-9C88-4AC4D0830768}" destId="{FC7C4410-6659-3B4F-AE99-0A018E2941A7}" srcOrd="0" destOrd="0" presId="urn:microsoft.com/office/officeart/2005/8/layout/cycle4"/>
    <dgm:cxn modelId="{157B3C5F-6212-EF4E-A68D-CD7A1F765388}" type="presParOf" srcId="{9C874D8F-AAA0-D84A-9C88-4AC4D0830768}" destId="{F1F5142B-5F58-3841-845B-C92CCB99880D}" srcOrd="1" destOrd="0" presId="urn:microsoft.com/office/officeart/2005/8/layout/cycle4"/>
    <dgm:cxn modelId="{B1368237-EEDC-4649-8DE8-716AC99F3AA5}" type="presParOf" srcId="{9DE270C1-265D-5A4F-8354-8B4F508BF5DE}" destId="{80B1FC69-5930-2F4D-A338-AFE0A41AB658}" srcOrd="2" destOrd="0" presId="urn:microsoft.com/office/officeart/2005/8/layout/cycle4"/>
    <dgm:cxn modelId="{9A6ECDA3-B973-034E-8B2D-1184B7069584}" type="presParOf" srcId="{80B1FC69-5930-2F4D-A338-AFE0A41AB658}" destId="{0EA7AF01-42D0-E746-BE84-CE4E397E3928}" srcOrd="0" destOrd="0" presId="urn:microsoft.com/office/officeart/2005/8/layout/cycle4"/>
    <dgm:cxn modelId="{BF0F0C9C-F5F4-3A41-B79B-BB9F4A265FE2}" type="presParOf" srcId="{80B1FC69-5930-2F4D-A338-AFE0A41AB658}" destId="{276486B7-A687-BF42-A9B2-EA133926245F}" srcOrd="1" destOrd="0" presId="urn:microsoft.com/office/officeart/2005/8/layout/cycle4"/>
    <dgm:cxn modelId="{9EA4164B-CBFC-3947-84A5-7A350B827E16}" type="presParOf" srcId="{9DE270C1-265D-5A4F-8354-8B4F508BF5DE}" destId="{C6BD06AF-AC4D-3847-AAD2-FCD33E6C1D66}" srcOrd="3" destOrd="0" presId="urn:microsoft.com/office/officeart/2005/8/layout/cycle4"/>
    <dgm:cxn modelId="{DD6185F5-EEBF-4940-BEF5-4E2C94D80D3E}" type="presParOf" srcId="{C6BD06AF-AC4D-3847-AAD2-FCD33E6C1D66}" destId="{65412981-DE4D-C743-99E9-A9D1B1C788B0}" srcOrd="0" destOrd="0" presId="urn:microsoft.com/office/officeart/2005/8/layout/cycle4"/>
    <dgm:cxn modelId="{0C378A4B-0B61-CA44-90B8-6A2BC9FFB04F}" type="presParOf" srcId="{C6BD06AF-AC4D-3847-AAD2-FCD33E6C1D66}" destId="{17A512B2-5850-534E-857A-34C2B90B2582}" srcOrd="1" destOrd="0" presId="urn:microsoft.com/office/officeart/2005/8/layout/cycle4"/>
    <dgm:cxn modelId="{B5F117D8-3BA5-384E-8972-1522A81BE88C}" type="presParOf" srcId="{9DE270C1-265D-5A4F-8354-8B4F508BF5DE}" destId="{AE282E5E-99F7-1742-BDEC-D7A29915C3BA}" srcOrd="4" destOrd="0" presId="urn:microsoft.com/office/officeart/2005/8/layout/cycle4"/>
    <dgm:cxn modelId="{172AF80A-F17C-634F-999C-08D39520B0C7}" type="presParOf" srcId="{415BCE92-52E3-4B41-A73F-FED3F3154885}" destId="{BE4297C1-2937-C143-A3D4-18EF8047FBA8}" srcOrd="1" destOrd="0" presId="urn:microsoft.com/office/officeart/2005/8/layout/cycle4"/>
    <dgm:cxn modelId="{7D8A7C19-4954-244C-BFEA-D7D283C5ED31}" type="presParOf" srcId="{BE4297C1-2937-C143-A3D4-18EF8047FBA8}" destId="{CA9E4C35-B8F9-6D44-B6A0-8348DF403653}" srcOrd="0" destOrd="0" presId="urn:microsoft.com/office/officeart/2005/8/layout/cycle4"/>
    <dgm:cxn modelId="{43570C47-5BF5-894D-A8D5-B592C59499A7}" type="presParOf" srcId="{BE4297C1-2937-C143-A3D4-18EF8047FBA8}" destId="{9AFF298A-8677-CC41-A5E8-AEBB9CE48793}" srcOrd="1" destOrd="0" presId="urn:microsoft.com/office/officeart/2005/8/layout/cycle4"/>
    <dgm:cxn modelId="{09E58DC2-1098-A64E-B0C2-538731BC4EAE}" type="presParOf" srcId="{BE4297C1-2937-C143-A3D4-18EF8047FBA8}" destId="{A33D0B1B-1347-8541-A6FE-04B23B30380D}" srcOrd="2" destOrd="0" presId="urn:microsoft.com/office/officeart/2005/8/layout/cycle4"/>
    <dgm:cxn modelId="{C5AF81E0-C9AA-4B42-921D-3DFD99E98DF8}" type="presParOf" srcId="{BE4297C1-2937-C143-A3D4-18EF8047FBA8}" destId="{8146F317-D96D-BE40-8D24-40737B516B04}" srcOrd="3" destOrd="0" presId="urn:microsoft.com/office/officeart/2005/8/layout/cycle4"/>
    <dgm:cxn modelId="{C9714464-ED7C-5240-9758-40BC8B2649BC}" type="presParOf" srcId="{BE4297C1-2937-C143-A3D4-18EF8047FBA8}" destId="{786B2BC8-F644-4D4B-AD59-10942C4044EC}" srcOrd="4" destOrd="0" presId="urn:microsoft.com/office/officeart/2005/8/layout/cycle4"/>
    <dgm:cxn modelId="{04D955FC-7BDC-0744-B353-FD0B2F7A4D21}" type="presParOf" srcId="{415BCE92-52E3-4B41-A73F-FED3F3154885}" destId="{8621E6F6-0BD9-024C-8BF3-54F628AEF109}" srcOrd="2" destOrd="0" presId="urn:microsoft.com/office/officeart/2005/8/layout/cycle4"/>
    <dgm:cxn modelId="{510274D5-1485-504D-AE33-4EE4F1B3E8AF}" type="presParOf" srcId="{415BCE92-52E3-4B41-A73F-FED3F3154885}" destId="{B15FB13C-204A-634C-A58E-5638B4A8A4C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A5157B-6E9A-4200-BD5A-733323C66E62}"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E1E9960E-7502-4834-88F7-8D521556B10F}">
      <dgm:prSet phldrT="[Text]" custT="1"/>
      <dgm:spPr/>
      <dgm:t>
        <a:bodyPr/>
        <a:lstStyle/>
        <a:p>
          <a:r>
            <a:rPr lang="en-US" sz="2800" dirty="0">
              <a:latin typeface="Segoe UI Variable Display Semib"/>
            </a:rPr>
            <a:t>Lot Size</a:t>
          </a:r>
        </a:p>
      </dgm:t>
    </dgm:pt>
    <dgm:pt modelId="{832A7C45-6143-4A64-BC53-1F088AFA9329}" type="parTrans" cxnId="{8CEF630E-B106-4F4E-BC12-72D503E18927}">
      <dgm:prSet/>
      <dgm:spPr/>
      <dgm:t>
        <a:bodyPr/>
        <a:lstStyle/>
        <a:p>
          <a:endParaRPr lang="en-US"/>
        </a:p>
      </dgm:t>
    </dgm:pt>
    <dgm:pt modelId="{726734B5-8526-4DDF-9A60-077C7B36552D}" type="sibTrans" cxnId="{8CEF630E-B106-4F4E-BC12-72D503E18927}">
      <dgm:prSet/>
      <dgm:spPr/>
      <dgm:t>
        <a:bodyPr/>
        <a:lstStyle/>
        <a:p>
          <a:endParaRPr lang="en-US"/>
        </a:p>
      </dgm:t>
    </dgm:pt>
    <dgm:pt modelId="{BD8C7B9C-9053-4D6B-9C76-FFA85D9F361B}">
      <dgm:prSet phldrT="[Text]"/>
      <dgm:spPr/>
      <dgm:t>
        <a:bodyPr/>
        <a:lstStyle/>
        <a:p>
          <a:r>
            <a:rPr lang="en-US" dirty="0">
              <a:latin typeface="Segoe UI Variable Display Semib"/>
            </a:rPr>
            <a:t>Preferred sites are 0.5 – 10 acres</a:t>
          </a:r>
        </a:p>
      </dgm:t>
    </dgm:pt>
    <dgm:pt modelId="{48A6C687-D550-4768-883A-7E45E8455427}" type="parTrans" cxnId="{FD9EE113-878E-4392-8036-20AB0476DAD5}">
      <dgm:prSet/>
      <dgm:spPr/>
      <dgm:t>
        <a:bodyPr/>
        <a:lstStyle/>
        <a:p>
          <a:endParaRPr lang="en-US"/>
        </a:p>
      </dgm:t>
    </dgm:pt>
    <dgm:pt modelId="{5794C63D-84C7-4985-BED0-5A634025EF55}" type="sibTrans" cxnId="{FD9EE113-878E-4392-8036-20AB0476DAD5}">
      <dgm:prSet/>
      <dgm:spPr/>
      <dgm:t>
        <a:bodyPr/>
        <a:lstStyle/>
        <a:p>
          <a:endParaRPr lang="en-US"/>
        </a:p>
      </dgm:t>
    </dgm:pt>
    <dgm:pt modelId="{E785E934-5863-4302-A940-3A78846477CE}">
      <dgm:prSet phldrT="[Text]"/>
      <dgm:spPr/>
      <dgm:t>
        <a:bodyPr/>
        <a:lstStyle/>
        <a:p>
          <a:r>
            <a:rPr lang="en-US" dirty="0">
              <a:latin typeface="Segoe UI Variable Display Semib"/>
            </a:rPr>
            <a:t>Opportunity to merge small lots or divide large lots</a:t>
          </a:r>
        </a:p>
      </dgm:t>
    </dgm:pt>
    <dgm:pt modelId="{DDBD45AA-CAAF-4279-AFFB-87C7871BEAA2}" type="parTrans" cxnId="{91CB23DD-FDD4-4D27-8F09-C7F76CEEF90E}">
      <dgm:prSet/>
      <dgm:spPr/>
      <dgm:t>
        <a:bodyPr/>
        <a:lstStyle/>
        <a:p>
          <a:endParaRPr lang="en-US"/>
        </a:p>
      </dgm:t>
    </dgm:pt>
    <dgm:pt modelId="{6AD4D398-900F-48D2-A99A-54B17AFFCB0A}" type="sibTrans" cxnId="{91CB23DD-FDD4-4D27-8F09-C7F76CEEF90E}">
      <dgm:prSet/>
      <dgm:spPr/>
      <dgm:t>
        <a:bodyPr/>
        <a:lstStyle/>
        <a:p>
          <a:endParaRPr lang="en-US"/>
        </a:p>
      </dgm:t>
    </dgm:pt>
    <dgm:pt modelId="{BA8ACCA9-FA9C-49A4-BDE8-B5B5BA52010D}">
      <dgm:prSet phldrT="[Text]" custT="1"/>
      <dgm:spPr/>
      <dgm:t>
        <a:bodyPr/>
        <a:lstStyle/>
        <a:p>
          <a:r>
            <a:rPr lang="en-US" sz="2800" dirty="0">
              <a:latin typeface="Segoe UI Variable Display Semib"/>
            </a:rPr>
            <a:t>Location</a:t>
          </a:r>
        </a:p>
      </dgm:t>
    </dgm:pt>
    <dgm:pt modelId="{B7661758-82BE-4B39-A24A-DFC62AB978EB}" type="parTrans" cxnId="{9E3EACAA-DF0E-4347-B4F1-8E19A66657C3}">
      <dgm:prSet/>
      <dgm:spPr/>
      <dgm:t>
        <a:bodyPr/>
        <a:lstStyle/>
        <a:p>
          <a:endParaRPr lang="en-US"/>
        </a:p>
      </dgm:t>
    </dgm:pt>
    <dgm:pt modelId="{84013222-863E-4902-9E21-0F3168999730}" type="sibTrans" cxnId="{9E3EACAA-DF0E-4347-B4F1-8E19A66657C3}">
      <dgm:prSet/>
      <dgm:spPr/>
      <dgm:t>
        <a:bodyPr/>
        <a:lstStyle/>
        <a:p>
          <a:endParaRPr lang="en-US"/>
        </a:p>
      </dgm:t>
    </dgm:pt>
    <dgm:pt modelId="{565DC2FA-2FD0-41AC-94D7-C2C18AB4F740}">
      <dgm:prSet phldrT="[Text]"/>
      <dgm:spPr/>
      <dgm:t>
        <a:bodyPr/>
        <a:lstStyle/>
        <a:p>
          <a:r>
            <a:rPr lang="en-US" dirty="0">
              <a:latin typeface="Segoe UI Variable Display Semib"/>
            </a:rPr>
            <a:t>Close to transit, schools, healthcare facilities, grocery stores</a:t>
          </a:r>
        </a:p>
      </dgm:t>
    </dgm:pt>
    <dgm:pt modelId="{71989430-40BD-4D8E-AC02-CEACC962B222}" type="parTrans" cxnId="{F8B9CB93-F349-44E4-A8BC-C9DA3CACAD57}">
      <dgm:prSet/>
      <dgm:spPr/>
      <dgm:t>
        <a:bodyPr/>
        <a:lstStyle/>
        <a:p>
          <a:endParaRPr lang="en-US"/>
        </a:p>
      </dgm:t>
    </dgm:pt>
    <dgm:pt modelId="{BD5F710B-4E7C-45D8-87FE-363237ED1F5D}" type="sibTrans" cxnId="{F8B9CB93-F349-44E4-A8BC-C9DA3CACAD57}">
      <dgm:prSet/>
      <dgm:spPr/>
      <dgm:t>
        <a:bodyPr/>
        <a:lstStyle/>
        <a:p>
          <a:endParaRPr lang="en-US"/>
        </a:p>
      </dgm:t>
    </dgm:pt>
    <dgm:pt modelId="{38E4D5B7-48E1-4CA9-8318-AE590EE9B81A}">
      <dgm:prSet phldrT="[Text]"/>
      <dgm:spPr/>
      <dgm:t>
        <a:bodyPr/>
        <a:lstStyle/>
        <a:p>
          <a:r>
            <a:rPr lang="en-US" dirty="0">
              <a:latin typeface="Segoe UI Variable Display Semib"/>
            </a:rPr>
            <a:t>Infrastructure availability</a:t>
          </a:r>
        </a:p>
      </dgm:t>
    </dgm:pt>
    <dgm:pt modelId="{A28F062C-F762-4DDF-AD1B-301645329650}" type="parTrans" cxnId="{1CF5ECF1-AADD-4687-B908-B50B56F9EB46}">
      <dgm:prSet/>
      <dgm:spPr/>
      <dgm:t>
        <a:bodyPr/>
        <a:lstStyle/>
        <a:p>
          <a:endParaRPr lang="en-US"/>
        </a:p>
      </dgm:t>
    </dgm:pt>
    <dgm:pt modelId="{B61D82D3-4B10-441A-8684-B21863493A81}" type="sibTrans" cxnId="{1CF5ECF1-AADD-4687-B908-B50B56F9EB46}">
      <dgm:prSet/>
      <dgm:spPr/>
      <dgm:t>
        <a:bodyPr/>
        <a:lstStyle/>
        <a:p>
          <a:endParaRPr lang="en-US"/>
        </a:p>
      </dgm:t>
    </dgm:pt>
    <dgm:pt modelId="{5440ABD6-F908-4E06-AAE3-E49B5B891640}">
      <dgm:prSet phldrT="[Text]" custT="1"/>
      <dgm:spPr/>
      <dgm:t>
        <a:bodyPr/>
        <a:lstStyle/>
        <a:p>
          <a:r>
            <a:rPr lang="en-US" sz="2800" dirty="0">
              <a:latin typeface="Segoe UI Variable Display Semib"/>
            </a:rPr>
            <a:t>Public Input</a:t>
          </a:r>
        </a:p>
      </dgm:t>
    </dgm:pt>
    <dgm:pt modelId="{05928E25-3868-4417-A335-177D8A8792A5}" type="parTrans" cxnId="{ADFFDA29-37F2-4EFF-8407-44A2592F74ED}">
      <dgm:prSet/>
      <dgm:spPr/>
      <dgm:t>
        <a:bodyPr/>
        <a:lstStyle/>
        <a:p>
          <a:endParaRPr lang="en-US"/>
        </a:p>
      </dgm:t>
    </dgm:pt>
    <dgm:pt modelId="{0AED0882-A948-45E4-9670-15A09BBAC6FD}" type="sibTrans" cxnId="{ADFFDA29-37F2-4EFF-8407-44A2592F74ED}">
      <dgm:prSet/>
      <dgm:spPr/>
      <dgm:t>
        <a:bodyPr/>
        <a:lstStyle/>
        <a:p>
          <a:endParaRPr lang="en-US"/>
        </a:p>
      </dgm:t>
    </dgm:pt>
    <dgm:pt modelId="{30F17430-36D2-44D2-A519-FB5E7694C6F8}">
      <dgm:prSet phldrT="[Text]"/>
      <dgm:spPr/>
      <dgm:t>
        <a:bodyPr/>
        <a:lstStyle/>
        <a:p>
          <a:r>
            <a:rPr lang="en-US" dirty="0">
              <a:latin typeface="Segoe UI Variable Display Semib"/>
            </a:rPr>
            <a:t>Input from previous workshop</a:t>
          </a:r>
        </a:p>
      </dgm:t>
    </dgm:pt>
    <dgm:pt modelId="{B0FD225E-7AA6-4DD3-A095-8EF7B67F550D}" type="parTrans" cxnId="{9E208D9E-8872-469F-A4D3-5BAEE903BF9D}">
      <dgm:prSet/>
      <dgm:spPr/>
      <dgm:t>
        <a:bodyPr/>
        <a:lstStyle/>
        <a:p>
          <a:endParaRPr lang="en-US"/>
        </a:p>
      </dgm:t>
    </dgm:pt>
    <dgm:pt modelId="{CCC3A8AA-EEDF-48FA-B05C-2753F1795F65}" type="sibTrans" cxnId="{9E208D9E-8872-469F-A4D3-5BAEE903BF9D}">
      <dgm:prSet/>
      <dgm:spPr/>
      <dgm:t>
        <a:bodyPr/>
        <a:lstStyle/>
        <a:p>
          <a:endParaRPr lang="en-US"/>
        </a:p>
      </dgm:t>
    </dgm:pt>
    <dgm:pt modelId="{C417F4AD-4CD4-45D8-8A33-54CDDB4DC6E1}">
      <dgm:prSet phldrT="[Text]" custT="1"/>
      <dgm:spPr/>
      <dgm:t>
        <a:bodyPr/>
        <a:lstStyle/>
        <a:p>
          <a:r>
            <a:rPr lang="en-US" sz="2800" dirty="0">
              <a:latin typeface="Segoe UI Variable Display Semib"/>
            </a:rPr>
            <a:t>Trends</a:t>
          </a:r>
        </a:p>
      </dgm:t>
    </dgm:pt>
    <dgm:pt modelId="{40D68324-2A31-4659-9713-FAF88B4203D9}" type="parTrans" cxnId="{89C0E635-54DC-441C-893E-073E0AD3634D}">
      <dgm:prSet/>
      <dgm:spPr/>
      <dgm:t>
        <a:bodyPr/>
        <a:lstStyle/>
        <a:p>
          <a:endParaRPr lang="en-US"/>
        </a:p>
      </dgm:t>
    </dgm:pt>
    <dgm:pt modelId="{5AD77804-E425-4283-A1D0-5949DBE827EB}" type="sibTrans" cxnId="{89C0E635-54DC-441C-893E-073E0AD3634D}">
      <dgm:prSet/>
      <dgm:spPr/>
      <dgm:t>
        <a:bodyPr/>
        <a:lstStyle/>
        <a:p>
          <a:endParaRPr lang="en-US"/>
        </a:p>
      </dgm:t>
    </dgm:pt>
    <dgm:pt modelId="{4405653F-165A-4BB4-B012-B8C7FFE2F906}">
      <dgm:prSet phldrT="[Text]"/>
      <dgm:spPr/>
      <dgm:t>
        <a:bodyPr/>
        <a:lstStyle/>
        <a:p>
          <a:r>
            <a:rPr lang="en-US" dirty="0">
              <a:latin typeface="Segoe UI Variable Display Semib"/>
            </a:rPr>
            <a:t>Vacant or potential for redevelopment</a:t>
          </a:r>
        </a:p>
      </dgm:t>
    </dgm:pt>
    <dgm:pt modelId="{3B0203C2-0E34-40B6-AB6E-0E200ACEA5DC}" type="parTrans" cxnId="{EC173BBF-4A90-42BD-AADC-E57586174BC0}">
      <dgm:prSet/>
      <dgm:spPr/>
      <dgm:t>
        <a:bodyPr/>
        <a:lstStyle/>
        <a:p>
          <a:endParaRPr lang="en-US"/>
        </a:p>
      </dgm:t>
    </dgm:pt>
    <dgm:pt modelId="{4281EDB8-2B0C-4D86-A58B-B55FE0EFB130}" type="sibTrans" cxnId="{EC173BBF-4A90-42BD-AADC-E57586174BC0}">
      <dgm:prSet/>
      <dgm:spPr/>
      <dgm:t>
        <a:bodyPr/>
        <a:lstStyle/>
        <a:p>
          <a:endParaRPr lang="en-US"/>
        </a:p>
      </dgm:t>
    </dgm:pt>
    <dgm:pt modelId="{6E4F5A48-BD70-415F-82E9-BF47414338F0}">
      <dgm:prSet phldrT="[Text]"/>
      <dgm:spPr/>
      <dgm:t>
        <a:bodyPr/>
        <a:lstStyle/>
        <a:p>
          <a:r>
            <a:rPr lang="en-US" dirty="0">
              <a:latin typeface="Segoe UI Variable Display Semib"/>
            </a:rPr>
            <a:t>Demonstrated pattern of redevelopment</a:t>
          </a:r>
        </a:p>
      </dgm:t>
    </dgm:pt>
    <dgm:pt modelId="{9897BDF6-54BE-42D8-B15D-E45712E5D460}" type="parTrans" cxnId="{5AB4E73E-F896-4EA7-9243-FFA44A4BA6FC}">
      <dgm:prSet/>
      <dgm:spPr/>
      <dgm:t>
        <a:bodyPr/>
        <a:lstStyle/>
        <a:p>
          <a:endParaRPr lang="en-US"/>
        </a:p>
      </dgm:t>
    </dgm:pt>
    <dgm:pt modelId="{03C03F75-3684-4DBD-A62C-A10AD30DF5A6}" type="sibTrans" cxnId="{5AB4E73E-F896-4EA7-9243-FFA44A4BA6FC}">
      <dgm:prSet/>
      <dgm:spPr/>
      <dgm:t>
        <a:bodyPr/>
        <a:lstStyle/>
        <a:p>
          <a:endParaRPr lang="en-US"/>
        </a:p>
      </dgm:t>
    </dgm:pt>
    <dgm:pt modelId="{81444737-1344-4D0F-8A1E-7AAF882FA8DF}">
      <dgm:prSet phldrT="[Text]"/>
      <dgm:spPr/>
      <dgm:t>
        <a:bodyPr/>
        <a:lstStyle/>
        <a:p>
          <a:r>
            <a:rPr lang="en-US" dirty="0">
              <a:latin typeface="Segoe UI Variable Display Semib"/>
            </a:rPr>
            <a:t>Credits for pending and approved development and ADUs</a:t>
          </a:r>
        </a:p>
      </dgm:t>
    </dgm:pt>
    <dgm:pt modelId="{1E543865-D682-447D-90CC-533D5C30847E}" type="parTrans" cxnId="{230A338B-D688-42B5-8301-37DEFC002621}">
      <dgm:prSet/>
      <dgm:spPr/>
      <dgm:t>
        <a:bodyPr/>
        <a:lstStyle/>
        <a:p>
          <a:endParaRPr lang="en-US"/>
        </a:p>
      </dgm:t>
    </dgm:pt>
    <dgm:pt modelId="{FE199201-F4D2-4D8A-A62B-9FC4BE264AEC}" type="sibTrans" cxnId="{230A338B-D688-42B5-8301-37DEFC002621}">
      <dgm:prSet/>
      <dgm:spPr/>
      <dgm:t>
        <a:bodyPr/>
        <a:lstStyle/>
        <a:p>
          <a:endParaRPr lang="en-US"/>
        </a:p>
      </dgm:t>
    </dgm:pt>
    <dgm:pt modelId="{925195AE-69F5-47F6-97DB-DC0C9175E519}" type="pres">
      <dgm:prSet presAssocID="{35A5157B-6E9A-4200-BD5A-733323C66E62}" presName="theList" presStyleCnt="0">
        <dgm:presLayoutVars>
          <dgm:dir/>
          <dgm:animLvl val="lvl"/>
          <dgm:resizeHandles val="exact"/>
        </dgm:presLayoutVars>
      </dgm:prSet>
      <dgm:spPr/>
    </dgm:pt>
    <dgm:pt modelId="{CB64B067-76DD-44B5-8DF7-CEA03ED3B840}" type="pres">
      <dgm:prSet presAssocID="{E1E9960E-7502-4834-88F7-8D521556B10F}" presName="compNode" presStyleCnt="0"/>
      <dgm:spPr/>
    </dgm:pt>
    <dgm:pt modelId="{5BAF8B92-4D09-44E8-A107-0EC3D858D336}" type="pres">
      <dgm:prSet presAssocID="{E1E9960E-7502-4834-88F7-8D521556B10F}" presName="aNode" presStyleLbl="bgShp" presStyleIdx="0" presStyleCnt="4"/>
      <dgm:spPr/>
    </dgm:pt>
    <dgm:pt modelId="{A418FEF5-E156-4854-B3AB-B4E843A63BEF}" type="pres">
      <dgm:prSet presAssocID="{E1E9960E-7502-4834-88F7-8D521556B10F}" presName="textNode" presStyleLbl="bgShp" presStyleIdx="0" presStyleCnt="4"/>
      <dgm:spPr/>
    </dgm:pt>
    <dgm:pt modelId="{85661DFC-BADD-4010-8DB5-275EB745AE6D}" type="pres">
      <dgm:prSet presAssocID="{E1E9960E-7502-4834-88F7-8D521556B10F}" presName="compChildNode" presStyleCnt="0"/>
      <dgm:spPr/>
    </dgm:pt>
    <dgm:pt modelId="{89C23CA0-B232-4BEF-80C0-84868FB02888}" type="pres">
      <dgm:prSet presAssocID="{E1E9960E-7502-4834-88F7-8D521556B10F}" presName="theInnerList" presStyleCnt="0"/>
      <dgm:spPr/>
    </dgm:pt>
    <dgm:pt modelId="{E5796519-288C-4EE3-9751-02F2858735D0}" type="pres">
      <dgm:prSet presAssocID="{BD8C7B9C-9053-4D6B-9C76-FFA85D9F361B}" presName="childNode" presStyleLbl="node1" presStyleIdx="0" presStyleCnt="8">
        <dgm:presLayoutVars>
          <dgm:bulletEnabled val="1"/>
        </dgm:presLayoutVars>
      </dgm:prSet>
      <dgm:spPr/>
    </dgm:pt>
    <dgm:pt modelId="{E08728E2-F9DA-47E8-97FB-48E5E610F92F}" type="pres">
      <dgm:prSet presAssocID="{BD8C7B9C-9053-4D6B-9C76-FFA85D9F361B}" presName="aSpace2" presStyleCnt="0"/>
      <dgm:spPr/>
    </dgm:pt>
    <dgm:pt modelId="{742E8ADD-8BFF-4B2C-A5D5-4944C00D7BB9}" type="pres">
      <dgm:prSet presAssocID="{E785E934-5863-4302-A940-3A78846477CE}" presName="childNode" presStyleLbl="node1" presStyleIdx="1" presStyleCnt="8">
        <dgm:presLayoutVars>
          <dgm:bulletEnabled val="1"/>
        </dgm:presLayoutVars>
      </dgm:prSet>
      <dgm:spPr/>
    </dgm:pt>
    <dgm:pt modelId="{88316A8A-5711-4920-BBD9-214F8EF4736D}" type="pres">
      <dgm:prSet presAssocID="{E1E9960E-7502-4834-88F7-8D521556B10F}" presName="aSpace" presStyleCnt="0"/>
      <dgm:spPr/>
    </dgm:pt>
    <dgm:pt modelId="{51F82C3E-9AA8-48D5-BB2F-4B0BAFF4E5AD}" type="pres">
      <dgm:prSet presAssocID="{BA8ACCA9-FA9C-49A4-BDE8-B5B5BA52010D}" presName="compNode" presStyleCnt="0"/>
      <dgm:spPr/>
    </dgm:pt>
    <dgm:pt modelId="{E9D2C05E-EE0D-4AF0-BEB5-88A731F97D6E}" type="pres">
      <dgm:prSet presAssocID="{BA8ACCA9-FA9C-49A4-BDE8-B5B5BA52010D}" presName="aNode" presStyleLbl="bgShp" presStyleIdx="1" presStyleCnt="4"/>
      <dgm:spPr/>
    </dgm:pt>
    <dgm:pt modelId="{4182F251-CA01-44EC-B717-5642E16FAA47}" type="pres">
      <dgm:prSet presAssocID="{BA8ACCA9-FA9C-49A4-BDE8-B5B5BA52010D}" presName="textNode" presStyleLbl="bgShp" presStyleIdx="1" presStyleCnt="4"/>
      <dgm:spPr/>
    </dgm:pt>
    <dgm:pt modelId="{E7FBCAA2-8C02-41A4-B227-E7E3EA5C9317}" type="pres">
      <dgm:prSet presAssocID="{BA8ACCA9-FA9C-49A4-BDE8-B5B5BA52010D}" presName="compChildNode" presStyleCnt="0"/>
      <dgm:spPr/>
    </dgm:pt>
    <dgm:pt modelId="{6F10D504-F58C-49D4-A652-AD4395D229B7}" type="pres">
      <dgm:prSet presAssocID="{BA8ACCA9-FA9C-49A4-BDE8-B5B5BA52010D}" presName="theInnerList" presStyleCnt="0"/>
      <dgm:spPr/>
    </dgm:pt>
    <dgm:pt modelId="{2CB5AB8D-4DA0-4246-8A59-2847BD7AFFE8}" type="pres">
      <dgm:prSet presAssocID="{565DC2FA-2FD0-41AC-94D7-C2C18AB4F740}" presName="childNode" presStyleLbl="node1" presStyleIdx="2" presStyleCnt="8">
        <dgm:presLayoutVars>
          <dgm:bulletEnabled val="1"/>
        </dgm:presLayoutVars>
      </dgm:prSet>
      <dgm:spPr/>
    </dgm:pt>
    <dgm:pt modelId="{C9F0AA72-F226-4B06-BBA8-7FF2E717AA77}" type="pres">
      <dgm:prSet presAssocID="{565DC2FA-2FD0-41AC-94D7-C2C18AB4F740}" presName="aSpace2" presStyleCnt="0"/>
      <dgm:spPr/>
    </dgm:pt>
    <dgm:pt modelId="{9484991D-8E3E-4588-95E0-0D1759582C3E}" type="pres">
      <dgm:prSet presAssocID="{38E4D5B7-48E1-4CA9-8318-AE590EE9B81A}" presName="childNode" presStyleLbl="node1" presStyleIdx="3" presStyleCnt="8">
        <dgm:presLayoutVars>
          <dgm:bulletEnabled val="1"/>
        </dgm:presLayoutVars>
      </dgm:prSet>
      <dgm:spPr/>
    </dgm:pt>
    <dgm:pt modelId="{01E42B31-B7A1-4ADC-8B91-B490F3799921}" type="pres">
      <dgm:prSet presAssocID="{38E4D5B7-48E1-4CA9-8318-AE590EE9B81A}" presName="aSpace2" presStyleCnt="0"/>
      <dgm:spPr/>
    </dgm:pt>
    <dgm:pt modelId="{229B0E3D-BE6D-495C-B3BD-C7E9997CF6F8}" type="pres">
      <dgm:prSet presAssocID="{4405653F-165A-4BB4-B012-B8C7FFE2F906}" presName="childNode" presStyleLbl="node1" presStyleIdx="4" presStyleCnt="8">
        <dgm:presLayoutVars>
          <dgm:bulletEnabled val="1"/>
        </dgm:presLayoutVars>
      </dgm:prSet>
      <dgm:spPr/>
    </dgm:pt>
    <dgm:pt modelId="{E099B0D0-977D-4077-9ECB-F70F66D57926}" type="pres">
      <dgm:prSet presAssocID="{BA8ACCA9-FA9C-49A4-BDE8-B5B5BA52010D}" presName="aSpace" presStyleCnt="0"/>
      <dgm:spPr/>
    </dgm:pt>
    <dgm:pt modelId="{5227E5B1-FC86-49B4-83F3-8323497E516C}" type="pres">
      <dgm:prSet presAssocID="{5440ABD6-F908-4E06-AAE3-E49B5B891640}" presName="compNode" presStyleCnt="0"/>
      <dgm:spPr/>
    </dgm:pt>
    <dgm:pt modelId="{2F7CD1B1-78A9-4149-A795-77BB0F781F98}" type="pres">
      <dgm:prSet presAssocID="{5440ABD6-F908-4E06-AAE3-E49B5B891640}" presName="aNode" presStyleLbl="bgShp" presStyleIdx="2" presStyleCnt="4"/>
      <dgm:spPr/>
    </dgm:pt>
    <dgm:pt modelId="{BBD0E949-5459-4757-B629-480EC480EC14}" type="pres">
      <dgm:prSet presAssocID="{5440ABD6-F908-4E06-AAE3-E49B5B891640}" presName="textNode" presStyleLbl="bgShp" presStyleIdx="2" presStyleCnt="4"/>
      <dgm:spPr/>
    </dgm:pt>
    <dgm:pt modelId="{737FAC7A-EE33-4555-AD0B-C70248B10669}" type="pres">
      <dgm:prSet presAssocID="{5440ABD6-F908-4E06-AAE3-E49B5B891640}" presName="compChildNode" presStyleCnt="0"/>
      <dgm:spPr/>
    </dgm:pt>
    <dgm:pt modelId="{9B503CDE-CCA6-48C9-BFE1-A7AE35090968}" type="pres">
      <dgm:prSet presAssocID="{5440ABD6-F908-4E06-AAE3-E49B5B891640}" presName="theInnerList" presStyleCnt="0"/>
      <dgm:spPr/>
    </dgm:pt>
    <dgm:pt modelId="{A614A892-E093-443A-9534-D06C5B6AE814}" type="pres">
      <dgm:prSet presAssocID="{30F17430-36D2-44D2-A519-FB5E7694C6F8}" presName="childNode" presStyleLbl="node1" presStyleIdx="5" presStyleCnt="8">
        <dgm:presLayoutVars>
          <dgm:bulletEnabled val="1"/>
        </dgm:presLayoutVars>
      </dgm:prSet>
      <dgm:spPr/>
    </dgm:pt>
    <dgm:pt modelId="{BAEF0B36-A51A-471A-9219-811E7036CB8D}" type="pres">
      <dgm:prSet presAssocID="{5440ABD6-F908-4E06-AAE3-E49B5B891640}" presName="aSpace" presStyleCnt="0"/>
      <dgm:spPr/>
    </dgm:pt>
    <dgm:pt modelId="{B003080F-4728-4197-B27C-C4A858EECB31}" type="pres">
      <dgm:prSet presAssocID="{C417F4AD-4CD4-45D8-8A33-54CDDB4DC6E1}" presName="compNode" presStyleCnt="0"/>
      <dgm:spPr/>
    </dgm:pt>
    <dgm:pt modelId="{4B36FB0C-6AFE-466E-9F28-BD7CEBFFBA47}" type="pres">
      <dgm:prSet presAssocID="{C417F4AD-4CD4-45D8-8A33-54CDDB4DC6E1}" presName="aNode" presStyleLbl="bgShp" presStyleIdx="3" presStyleCnt="4"/>
      <dgm:spPr/>
    </dgm:pt>
    <dgm:pt modelId="{CEFE5897-BCA5-4B24-B3DE-7268B46A468E}" type="pres">
      <dgm:prSet presAssocID="{C417F4AD-4CD4-45D8-8A33-54CDDB4DC6E1}" presName="textNode" presStyleLbl="bgShp" presStyleIdx="3" presStyleCnt="4"/>
      <dgm:spPr/>
    </dgm:pt>
    <dgm:pt modelId="{EF362F4F-E20A-488D-B162-FE7CF1767087}" type="pres">
      <dgm:prSet presAssocID="{C417F4AD-4CD4-45D8-8A33-54CDDB4DC6E1}" presName="compChildNode" presStyleCnt="0"/>
      <dgm:spPr/>
    </dgm:pt>
    <dgm:pt modelId="{3852A546-DD46-4532-8925-2BFE57A0345F}" type="pres">
      <dgm:prSet presAssocID="{C417F4AD-4CD4-45D8-8A33-54CDDB4DC6E1}" presName="theInnerList" presStyleCnt="0"/>
      <dgm:spPr/>
    </dgm:pt>
    <dgm:pt modelId="{0C300BA4-333C-428E-A7C7-2E78DBF26D8F}" type="pres">
      <dgm:prSet presAssocID="{6E4F5A48-BD70-415F-82E9-BF47414338F0}" presName="childNode" presStyleLbl="node1" presStyleIdx="6" presStyleCnt="8">
        <dgm:presLayoutVars>
          <dgm:bulletEnabled val="1"/>
        </dgm:presLayoutVars>
      </dgm:prSet>
      <dgm:spPr/>
    </dgm:pt>
    <dgm:pt modelId="{6173F959-8489-4E2B-A531-8B6E6D1B888B}" type="pres">
      <dgm:prSet presAssocID="{6E4F5A48-BD70-415F-82E9-BF47414338F0}" presName="aSpace2" presStyleCnt="0"/>
      <dgm:spPr/>
    </dgm:pt>
    <dgm:pt modelId="{3C3B6B85-0430-4241-A2CE-03905AF22B13}" type="pres">
      <dgm:prSet presAssocID="{81444737-1344-4D0F-8A1E-7AAF882FA8DF}" presName="childNode" presStyleLbl="node1" presStyleIdx="7" presStyleCnt="8">
        <dgm:presLayoutVars>
          <dgm:bulletEnabled val="1"/>
        </dgm:presLayoutVars>
      </dgm:prSet>
      <dgm:spPr/>
    </dgm:pt>
  </dgm:ptLst>
  <dgm:cxnLst>
    <dgm:cxn modelId="{8CEF630E-B106-4F4E-BC12-72D503E18927}" srcId="{35A5157B-6E9A-4200-BD5A-733323C66E62}" destId="{E1E9960E-7502-4834-88F7-8D521556B10F}" srcOrd="0" destOrd="0" parTransId="{832A7C45-6143-4A64-BC53-1F088AFA9329}" sibTransId="{726734B5-8526-4DDF-9A60-077C7B36552D}"/>
    <dgm:cxn modelId="{FD9EE113-878E-4392-8036-20AB0476DAD5}" srcId="{E1E9960E-7502-4834-88F7-8D521556B10F}" destId="{BD8C7B9C-9053-4D6B-9C76-FFA85D9F361B}" srcOrd="0" destOrd="0" parTransId="{48A6C687-D550-4768-883A-7E45E8455427}" sibTransId="{5794C63D-84C7-4985-BED0-5A634025EF55}"/>
    <dgm:cxn modelId="{22D8FA18-AFD5-43A7-96B9-62ACC92B1E32}" type="presOf" srcId="{30F17430-36D2-44D2-A519-FB5E7694C6F8}" destId="{A614A892-E093-443A-9534-D06C5B6AE814}" srcOrd="0" destOrd="0" presId="urn:microsoft.com/office/officeart/2005/8/layout/lProcess2"/>
    <dgm:cxn modelId="{ADFFDA29-37F2-4EFF-8407-44A2592F74ED}" srcId="{35A5157B-6E9A-4200-BD5A-733323C66E62}" destId="{5440ABD6-F908-4E06-AAE3-E49B5B891640}" srcOrd="2" destOrd="0" parTransId="{05928E25-3868-4417-A335-177D8A8792A5}" sibTransId="{0AED0882-A948-45E4-9670-15A09BBAC6FD}"/>
    <dgm:cxn modelId="{DDDE022A-56F5-43B8-9A31-D44A55B4637B}" type="presOf" srcId="{4405653F-165A-4BB4-B012-B8C7FFE2F906}" destId="{229B0E3D-BE6D-495C-B3BD-C7E9997CF6F8}" srcOrd="0" destOrd="0" presId="urn:microsoft.com/office/officeart/2005/8/layout/lProcess2"/>
    <dgm:cxn modelId="{9032052D-BD3D-46E4-9BE3-C64B3215D1D2}" type="presOf" srcId="{E785E934-5863-4302-A940-3A78846477CE}" destId="{742E8ADD-8BFF-4B2C-A5D5-4944C00D7BB9}" srcOrd="0" destOrd="0" presId="urn:microsoft.com/office/officeart/2005/8/layout/lProcess2"/>
    <dgm:cxn modelId="{89C0E635-54DC-441C-893E-073E0AD3634D}" srcId="{35A5157B-6E9A-4200-BD5A-733323C66E62}" destId="{C417F4AD-4CD4-45D8-8A33-54CDDB4DC6E1}" srcOrd="3" destOrd="0" parTransId="{40D68324-2A31-4659-9713-FAF88B4203D9}" sibTransId="{5AD77804-E425-4283-A1D0-5949DBE827EB}"/>
    <dgm:cxn modelId="{5AB4E73E-F896-4EA7-9243-FFA44A4BA6FC}" srcId="{C417F4AD-4CD4-45D8-8A33-54CDDB4DC6E1}" destId="{6E4F5A48-BD70-415F-82E9-BF47414338F0}" srcOrd="0" destOrd="0" parTransId="{9897BDF6-54BE-42D8-B15D-E45712E5D460}" sibTransId="{03C03F75-3684-4DBD-A62C-A10AD30DF5A6}"/>
    <dgm:cxn modelId="{D969DC3F-1FE1-4CC9-9472-31B37C7033C1}" type="presOf" srcId="{BA8ACCA9-FA9C-49A4-BDE8-B5B5BA52010D}" destId="{E9D2C05E-EE0D-4AF0-BEB5-88A731F97D6E}" srcOrd="0" destOrd="0" presId="urn:microsoft.com/office/officeart/2005/8/layout/lProcess2"/>
    <dgm:cxn modelId="{1ED6B842-A55A-49C1-AEE9-E0E90E2E66B0}" type="presOf" srcId="{C417F4AD-4CD4-45D8-8A33-54CDDB4DC6E1}" destId="{4B36FB0C-6AFE-466E-9F28-BD7CEBFFBA47}" srcOrd="0" destOrd="0" presId="urn:microsoft.com/office/officeart/2005/8/layout/lProcess2"/>
    <dgm:cxn modelId="{5AD5D349-59E5-42BB-A400-CFFE9E4AB52D}" type="presOf" srcId="{E1E9960E-7502-4834-88F7-8D521556B10F}" destId="{5BAF8B92-4D09-44E8-A107-0EC3D858D336}" srcOrd="0" destOrd="0" presId="urn:microsoft.com/office/officeart/2005/8/layout/lProcess2"/>
    <dgm:cxn modelId="{EA6A2859-EAA7-4203-A2C9-F363F04EA66D}" type="presOf" srcId="{C417F4AD-4CD4-45D8-8A33-54CDDB4DC6E1}" destId="{CEFE5897-BCA5-4B24-B3DE-7268B46A468E}" srcOrd="1" destOrd="0" presId="urn:microsoft.com/office/officeart/2005/8/layout/lProcess2"/>
    <dgm:cxn modelId="{39D73979-E7D2-4F71-9783-1693E4ABE431}" type="presOf" srcId="{38E4D5B7-48E1-4CA9-8318-AE590EE9B81A}" destId="{9484991D-8E3E-4588-95E0-0D1759582C3E}" srcOrd="0" destOrd="0" presId="urn:microsoft.com/office/officeart/2005/8/layout/lProcess2"/>
    <dgm:cxn modelId="{55E9A17F-C5ED-4BBF-949E-1191A2A0DD0D}" type="presOf" srcId="{81444737-1344-4D0F-8A1E-7AAF882FA8DF}" destId="{3C3B6B85-0430-4241-A2CE-03905AF22B13}" srcOrd="0" destOrd="0" presId="urn:microsoft.com/office/officeart/2005/8/layout/lProcess2"/>
    <dgm:cxn modelId="{230A338B-D688-42B5-8301-37DEFC002621}" srcId="{C417F4AD-4CD4-45D8-8A33-54CDDB4DC6E1}" destId="{81444737-1344-4D0F-8A1E-7AAF882FA8DF}" srcOrd="1" destOrd="0" parTransId="{1E543865-D682-447D-90CC-533D5C30847E}" sibTransId="{FE199201-F4D2-4D8A-A62B-9FC4BE264AEC}"/>
    <dgm:cxn modelId="{F8B9CB93-F349-44E4-A8BC-C9DA3CACAD57}" srcId="{BA8ACCA9-FA9C-49A4-BDE8-B5B5BA52010D}" destId="{565DC2FA-2FD0-41AC-94D7-C2C18AB4F740}" srcOrd="0" destOrd="0" parTransId="{71989430-40BD-4D8E-AC02-CEACC962B222}" sibTransId="{BD5F710B-4E7C-45D8-87FE-363237ED1F5D}"/>
    <dgm:cxn modelId="{E90ECC95-0506-4BFE-AC4B-03F483060BBF}" type="presOf" srcId="{5440ABD6-F908-4E06-AAE3-E49B5B891640}" destId="{2F7CD1B1-78A9-4149-A795-77BB0F781F98}" srcOrd="0" destOrd="0" presId="urn:microsoft.com/office/officeart/2005/8/layout/lProcess2"/>
    <dgm:cxn modelId="{9E208D9E-8872-469F-A4D3-5BAEE903BF9D}" srcId="{5440ABD6-F908-4E06-AAE3-E49B5B891640}" destId="{30F17430-36D2-44D2-A519-FB5E7694C6F8}" srcOrd="0" destOrd="0" parTransId="{B0FD225E-7AA6-4DD3-A095-8EF7B67F550D}" sibTransId="{CCC3A8AA-EEDF-48FA-B05C-2753F1795F65}"/>
    <dgm:cxn modelId="{9E3EACAA-DF0E-4347-B4F1-8E19A66657C3}" srcId="{35A5157B-6E9A-4200-BD5A-733323C66E62}" destId="{BA8ACCA9-FA9C-49A4-BDE8-B5B5BA52010D}" srcOrd="1" destOrd="0" parTransId="{B7661758-82BE-4B39-A24A-DFC62AB978EB}" sibTransId="{84013222-863E-4902-9E21-0F3168999730}"/>
    <dgm:cxn modelId="{F7B74DB0-F3E6-4285-B07B-BAE684587918}" type="presOf" srcId="{BA8ACCA9-FA9C-49A4-BDE8-B5B5BA52010D}" destId="{4182F251-CA01-44EC-B717-5642E16FAA47}" srcOrd="1" destOrd="0" presId="urn:microsoft.com/office/officeart/2005/8/layout/lProcess2"/>
    <dgm:cxn modelId="{D3C3A6B1-605A-4DF2-B84D-04C90904938A}" type="presOf" srcId="{565DC2FA-2FD0-41AC-94D7-C2C18AB4F740}" destId="{2CB5AB8D-4DA0-4246-8A59-2847BD7AFFE8}" srcOrd="0" destOrd="0" presId="urn:microsoft.com/office/officeart/2005/8/layout/lProcess2"/>
    <dgm:cxn modelId="{EC173BBF-4A90-42BD-AADC-E57586174BC0}" srcId="{BA8ACCA9-FA9C-49A4-BDE8-B5B5BA52010D}" destId="{4405653F-165A-4BB4-B012-B8C7FFE2F906}" srcOrd="2" destOrd="0" parTransId="{3B0203C2-0E34-40B6-AB6E-0E200ACEA5DC}" sibTransId="{4281EDB8-2B0C-4D86-A58B-B55FE0EFB130}"/>
    <dgm:cxn modelId="{3F7EDECB-0F82-43C7-9C85-B5FBEDF385AA}" type="presOf" srcId="{35A5157B-6E9A-4200-BD5A-733323C66E62}" destId="{925195AE-69F5-47F6-97DB-DC0C9175E519}" srcOrd="0" destOrd="0" presId="urn:microsoft.com/office/officeart/2005/8/layout/lProcess2"/>
    <dgm:cxn modelId="{2F9D69D6-C3A7-468B-9F4F-6EAD5FBD69E3}" type="presOf" srcId="{BD8C7B9C-9053-4D6B-9C76-FFA85D9F361B}" destId="{E5796519-288C-4EE3-9751-02F2858735D0}" srcOrd="0" destOrd="0" presId="urn:microsoft.com/office/officeart/2005/8/layout/lProcess2"/>
    <dgm:cxn modelId="{91CB23DD-FDD4-4D27-8F09-C7F76CEEF90E}" srcId="{E1E9960E-7502-4834-88F7-8D521556B10F}" destId="{E785E934-5863-4302-A940-3A78846477CE}" srcOrd="1" destOrd="0" parTransId="{DDBD45AA-CAAF-4279-AFFB-87C7871BEAA2}" sibTransId="{6AD4D398-900F-48D2-A99A-54B17AFFCB0A}"/>
    <dgm:cxn modelId="{68F80EE2-50CA-4AE3-86B0-2488EE675B27}" type="presOf" srcId="{5440ABD6-F908-4E06-AAE3-E49B5B891640}" destId="{BBD0E949-5459-4757-B629-480EC480EC14}" srcOrd="1" destOrd="0" presId="urn:microsoft.com/office/officeart/2005/8/layout/lProcess2"/>
    <dgm:cxn modelId="{C1AC05E8-296B-4385-AC13-AFFFCF153D4F}" type="presOf" srcId="{6E4F5A48-BD70-415F-82E9-BF47414338F0}" destId="{0C300BA4-333C-428E-A7C7-2E78DBF26D8F}" srcOrd="0" destOrd="0" presId="urn:microsoft.com/office/officeart/2005/8/layout/lProcess2"/>
    <dgm:cxn modelId="{1CF5ECF1-AADD-4687-B908-B50B56F9EB46}" srcId="{BA8ACCA9-FA9C-49A4-BDE8-B5B5BA52010D}" destId="{38E4D5B7-48E1-4CA9-8318-AE590EE9B81A}" srcOrd="1" destOrd="0" parTransId="{A28F062C-F762-4DDF-AD1B-301645329650}" sibTransId="{B61D82D3-4B10-441A-8684-B21863493A81}"/>
    <dgm:cxn modelId="{773440FD-2BD2-4A10-B8F6-25D877360CBE}" type="presOf" srcId="{E1E9960E-7502-4834-88F7-8D521556B10F}" destId="{A418FEF5-E156-4854-B3AB-B4E843A63BEF}" srcOrd="1" destOrd="0" presId="urn:microsoft.com/office/officeart/2005/8/layout/lProcess2"/>
    <dgm:cxn modelId="{81E22D3C-92B9-49A3-9EE5-12FF0300D330}" type="presParOf" srcId="{925195AE-69F5-47F6-97DB-DC0C9175E519}" destId="{CB64B067-76DD-44B5-8DF7-CEA03ED3B840}" srcOrd="0" destOrd="0" presId="urn:microsoft.com/office/officeart/2005/8/layout/lProcess2"/>
    <dgm:cxn modelId="{D38B774B-146E-44DD-9CB9-7C88AB338715}" type="presParOf" srcId="{CB64B067-76DD-44B5-8DF7-CEA03ED3B840}" destId="{5BAF8B92-4D09-44E8-A107-0EC3D858D336}" srcOrd="0" destOrd="0" presId="urn:microsoft.com/office/officeart/2005/8/layout/lProcess2"/>
    <dgm:cxn modelId="{61E0C862-46DB-43DC-8A13-4E877A1FC35B}" type="presParOf" srcId="{CB64B067-76DD-44B5-8DF7-CEA03ED3B840}" destId="{A418FEF5-E156-4854-B3AB-B4E843A63BEF}" srcOrd="1" destOrd="0" presId="urn:microsoft.com/office/officeart/2005/8/layout/lProcess2"/>
    <dgm:cxn modelId="{65BAABD4-1060-49F4-BB55-BED84D11814D}" type="presParOf" srcId="{CB64B067-76DD-44B5-8DF7-CEA03ED3B840}" destId="{85661DFC-BADD-4010-8DB5-275EB745AE6D}" srcOrd="2" destOrd="0" presId="urn:microsoft.com/office/officeart/2005/8/layout/lProcess2"/>
    <dgm:cxn modelId="{21B9BE81-7773-4AC4-AEBE-1794B5AD63B3}" type="presParOf" srcId="{85661DFC-BADD-4010-8DB5-275EB745AE6D}" destId="{89C23CA0-B232-4BEF-80C0-84868FB02888}" srcOrd="0" destOrd="0" presId="urn:microsoft.com/office/officeart/2005/8/layout/lProcess2"/>
    <dgm:cxn modelId="{086051C3-DA9F-492E-A99A-676B48D91F4A}" type="presParOf" srcId="{89C23CA0-B232-4BEF-80C0-84868FB02888}" destId="{E5796519-288C-4EE3-9751-02F2858735D0}" srcOrd="0" destOrd="0" presId="urn:microsoft.com/office/officeart/2005/8/layout/lProcess2"/>
    <dgm:cxn modelId="{E5AA4137-A986-4F8E-859D-B881714EFD15}" type="presParOf" srcId="{89C23CA0-B232-4BEF-80C0-84868FB02888}" destId="{E08728E2-F9DA-47E8-97FB-48E5E610F92F}" srcOrd="1" destOrd="0" presId="urn:microsoft.com/office/officeart/2005/8/layout/lProcess2"/>
    <dgm:cxn modelId="{18F03108-840A-4A13-9A5C-68213585CC45}" type="presParOf" srcId="{89C23CA0-B232-4BEF-80C0-84868FB02888}" destId="{742E8ADD-8BFF-4B2C-A5D5-4944C00D7BB9}" srcOrd="2" destOrd="0" presId="urn:microsoft.com/office/officeart/2005/8/layout/lProcess2"/>
    <dgm:cxn modelId="{DB76A014-CF3C-4D40-9780-0943D09934EB}" type="presParOf" srcId="{925195AE-69F5-47F6-97DB-DC0C9175E519}" destId="{88316A8A-5711-4920-BBD9-214F8EF4736D}" srcOrd="1" destOrd="0" presId="urn:microsoft.com/office/officeart/2005/8/layout/lProcess2"/>
    <dgm:cxn modelId="{61214063-00A3-4980-9A6D-76242CD9A449}" type="presParOf" srcId="{925195AE-69F5-47F6-97DB-DC0C9175E519}" destId="{51F82C3E-9AA8-48D5-BB2F-4B0BAFF4E5AD}" srcOrd="2" destOrd="0" presId="urn:microsoft.com/office/officeart/2005/8/layout/lProcess2"/>
    <dgm:cxn modelId="{792AFE0C-CFAF-45EA-BF7C-E65054035354}" type="presParOf" srcId="{51F82C3E-9AA8-48D5-BB2F-4B0BAFF4E5AD}" destId="{E9D2C05E-EE0D-4AF0-BEB5-88A731F97D6E}" srcOrd="0" destOrd="0" presId="urn:microsoft.com/office/officeart/2005/8/layout/lProcess2"/>
    <dgm:cxn modelId="{974F6B3D-35C6-458F-A5B6-A8D4E8AFB364}" type="presParOf" srcId="{51F82C3E-9AA8-48D5-BB2F-4B0BAFF4E5AD}" destId="{4182F251-CA01-44EC-B717-5642E16FAA47}" srcOrd="1" destOrd="0" presId="urn:microsoft.com/office/officeart/2005/8/layout/lProcess2"/>
    <dgm:cxn modelId="{0003A8D6-1D6F-4606-9B3D-2D964041ABF2}" type="presParOf" srcId="{51F82C3E-9AA8-48D5-BB2F-4B0BAFF4E5AD}" destId="{E7FBCAA2-8C02-41A4-B227-E7E3EA5C9317}" srcOrd="2" destOrd="0" presId="urn:microsoft.com/office/officeart/2005/8/layout/lProcess2"/>
    <dgm:cxn modelId="{CA044AE0-F537-42AB-A329-C97D65E67B2F}" type="presParOf" srcId="{E7FBCAA2-8C02-41A4-B227-E7E3EA5C9317}" destId="{6F10D504-F58C-49D4-A652-AD4395D229B7}" srcOrd="0" destOrd="0" presId="urn:microsoft.com/office/officeart/2005/8/layout/lProcess2"/>
    <dgm:cxn modelId="{EE4667BA-8C6B-470E-90CF-EF1786E61A58}" type="presParOf" srcId="{6F10D504-F58C-49D4-A652-AD4395D229B7}" destId="{2CB5AB8D-4DA0-4246-8A59-2847BD7AFFE8}" srcOrd="0" destOrd="0" presId="urn:microsoft.com/office/officeart/2005/8/layout/lProcess2"/>
    <dgm:cxn modelId="{272CA76A-8C53-4EB6-BDB7-B25ED4E77D50}" type="presParOf" srcId="{6F10D504-F58C-49D4-A652-AD4395D229B7}" destId="{C9F0AA72-F226-4B06-BBA8-7FF2E717AA77}" srcOrd="1" destOrd="0" presId="urn:microsoft.com/office/officeart/2005/8/layout/lProcess2"/>
    <dgm:cxn modelId="{D98CBDF8-4BB9-4BE5-9BB8-C5797D43EE31}" type="presParOf" srcId="{6F10D504-F58C-49D4-A652-AD4395D229B7}" destId="{9484991D-8E3E-4588-95E0-0D1759582C3E}" srcOrd="2" destOrd="0" presId="urn:microsoft.com/office/officeart/2005/8/layout/lProcess2"/>
    <dgm:cxn modelId="{6879A115-E3FA-4FC5-AC9F-C665B1B9DF92}" type="presParOf" srcId="{6F10D504-F58C-49D4-A652-AD4395D229B7}" destId="{01E42B31-B7A1-4ADC-8B91-B490F3799921}" srcOrd="3" destOrd="0" presId="urn:microsoft.com/office/officeart/2005/8/layout/lProcess2"/>
    <dgm:cxn modelId="{13B9F843-0B3B-4B1C-B871-9CCAC607D4D1}" type="presParOf" srcId="{6F10D504-F58C-49D4-A652-AD4395D229B7}" destId="{229B0E3D-BE6D-495C-B3BD-C7E9997CF6F8}" srcOrd="4" destOrd="0" presId="urn:microsoft.com/office/officeart/2005/8/layout/lProcess2"/>
    <dgm:cxn modelId="{451C8DAA-0A2F-4E8A-A3B0-C66891F3AC98}" type="presParOf" srcId="{925195AE-69F5-47F6-97DB-DC0C9175E519}" destId="{E099B0D0-977D-4077-9ECB-F70F66D57926}" srcOrd="3" destOrd="0" presId="urn:microsoft.com/office/officeart/2005/8/layout/lProcess2"/>
    <dgm:cxn modelId="{C6D111E2-CFD1-4248-A7EA-24E40241F6AC}" type="presParOf" srcId="{925195AE-69F5-47F6-97DB-DC0C9175E519}" destId="{5227E5B1-FC86-49B4-83F3-8323497E516C}" srcOrd="4" destOrd="0" presId="urn:microsoft.com/office/officeart/2005/8/layout/lProcess2"/>
    <dgm:cxn modelId="{BFE803B3-305E-47D9-B955-99E7417B81DC}" type="presParOf" srcId="{5227E5B1-FC86-49B4-83F3-8323497E516C}" destId="{2F7CD1B1-78A9-4149-A795-77BB0F781F98}" srcOrd="0" destOrd="0" presId="urn:microsoft.com/office/officeart/2005/8/layout/lProcess2"/>
    <dgm:cxn modelId="{39F1A37B-152A-4318-B1A5-A14E1F819A7A}" type="presParOf" srcId="{5227E5B1-FC86-49B4-83F3-8323497E516C}" destId="{BBD0E949-5459-4757-B629-480EC480EC14}" srcOrd="1" destOrd="0" presId="urn:microsoft.com/office/officeart/2005/8/layout/lProcess2"/>
    <dgm:cxn modelId="{AFC4F76A-3677-4343-83C4-0B2843A48D2B}" type="presParOf" srcId="{5227E5B1-FC86-49B4-83F3-8323497E516C}" destId="{737FAC7A-EE33-4555-AD0B-C70248B10669}" srcOrd="2" destOrd="0" presId="urn:microsoft.com/office/officeart/2005/8/layout/lProcess2"/>
    <dgm:cxn modelId="{83057343-5BF1-46C4-B1C6-E0F28063FF3E}" type="presParOf" srcId="{737FAC7A-EE33-4555-AD0B-C70248B10669}" destId="{9B503CDE-CCA6-48C9-BFE1-A7AE35090968}" srcOrd="0" destOrd="0" presId="urn:microsoft.com/office/officeart/2005/8/layout/lProcess2"/>
    <dgm:cxn modelId="{2ECE835D-7A15-4981-9234-58135E4B00D9}" type="presParOf" srcId="{9B503CDE-CCA6-48C9-BFE1-A7AE35090968}" destId="{A614A892-E093-443A-9534-D06C5B6AE814}" srcOrd="0" destOrd="0" presId="urn:microsoft.com/office/officeart/2005/8/layout/lProcess2"/>
    <dgm:cxn modelId="{54308AD4-2920-43F5-BE81-AB24815BAFE3}" type="presParOf" srcId="{925195AE-69F5-47F6-97DB-DC0C9175E519}" destId="{BAEF0B36-A51A-471A-9219-811E7036CB8D}" srcOrd="5" destOrd="0" presId="urn:microsoft.com/office/officeart/2005/8/layout/lProcess2"/>
    <dgm:cxn modelId="{CF4D7931-B83F-4A37-A3C0-9315976F1C93}" type="presParOf" srcId="{925195AE-69F5-47F6-97DB-DC0C9175E519}" destId="{B003080F-4728-4197-B27C-C4A858EECB31}" srcOrd="6" destOrd="0" presId="urn:microsoft.com/office/officeart/2005/8/layout/lProcess2"/>
    <dgm:cxn modelId="{A6B75F4F-6B01-46D6-95E8-2C15FC604D02}" type="presParOf" srcId="{B003080F-4728-4197-B27C-C4A858EECB31}" destId="{4B36FB0C-6AFE-466E-9F28-BD7CEBFFBA47}" srcOrd="0" destOrd="0" presId="urn:microsoft.com/office/officeart/2005/8/layout/lProcess2"/>
    <dgm:cxn modelId="{6EBE2E74-8279-4127-B2CB-00D9DAECE047}" type="presParOf" srcId="{B003080F-4728-4197-B27C-C4A858EECB31}" destId="{CEFE5897-BCA5-4B24-B3DE-7268B46A468E}" srcOrd="1" destOrd="0" presId="urn:microsoft.com/office/officeart/2005/8/layout/lProcess2"/>
    <dgm:cxn modelId="{FC6D5251-8FDC-4E7C-B3A4-557BB2A4B1B3}" type="presParOf" srcId="{B003080F-4728-4197-B27C-C4A858EECB31}" destId="{EF362F4F-E20A-488D-B162-FE7CF1767087}" srcOrd="2" destOrd="0" presId="urn:microsoft.com/office/officeart/2005/8/layout/lProcess2"/>
    <dgm:cxn modelId="{F2F16301-EA08-43D4-9312-E5BAB61A9D8D}" type="presParOf" srcId="{EF362F4F-E20A-488D-B162-FE7CF1767087}" destId="{3852A546-DD46-4532-8925-2BFE57A0345F}" srcOrd="0" destOrd="0" presId="urn:microsoft.com/office/officeart/2005/8/layout/lProcess2"/>
    <dgm:cxn modelId="{44DFF27E-B5B1-45B2-A340-0DF9C0AD5CC0}" type="presParOf" srcId="{3852A546-DD46-4532-8925-2BFE57A0345F}" destId="{0C300BA4-333C-428E-A7C7-2E78DBF26D8F}" srcOrd="0" destOrd="0" presId="urn:microsoft.com/office/officeart/2005/8/layout/lProcess2"/>
    <dgm:cxn modelId="{CBBA56A9-ADD6-4958-A830-F179026B6C9B}" type="presParOf" srcId="{3852A546-DD46-4532-8925-2BFE57A0345F}" destId="{6173F959-8489-4E2B-A531-8B6E6D1B888B}" srcOrd="1" destOrd="0" presId="urn:microsoft.com/office/officeart/2005/8/layout/lProcess2"/>
    <dgm:cxn modelId="{2B02F489-E0C0-4962-A89D-3C15B83B6746}" type="presParOf" srcId="{3852A546-DD46-4532-8925-2BFE57A0345F}" destId="{3C3B6B85-0430-4241-A2CE-03905AF22B1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7AF01-42D0-E746-BE84-CE4E397E3928}">
      <dsp:nvSpPr>
        <dsp:cNvPr id="0" name=""/>
        <dsp:cNvSpPr/>
      </dsp:nvSpPr>
      <dsp:spPr>
        <a:xfrm>
          <a:off x="6095994" y="2590803"/>
          <a:ext cx="4626735" cy="2134454"/>
        </a:xfrm>
        <a:prstGeom prst="roundRect">
          <a:avLst>
            <a:gd name="adj" fmla="val 10000"/>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Projected housing needs and RHNA requirements</a:t>
          </a:r>
        </a:p>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Housing sites inventory</a:t>
          </a:r>
        </a:p>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Housing preservation</a:t>
          </a:r>
        </a:p>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Opportunities for energy conservation</a:t>
          </a:r>
        </a:p>
      </dsp:txBody>
      <dsp:txXfrm>
        <a:off x="7530901" y="3171304"/>
        <a:ext cx="3144941" cy="1507066"/>
      </dsp:txXfrm>
    </dsp:sp>
    <dsp:sp modelId="{65412981-DE4D-C743-99E9-A9D1B1C788B0}">
      <dsp:nvSpPr>
        <dsp:cNvPr id="0" name=""/>
        <dsp:cNvSpPr/>
      </dsp:nvSpPr>
      <dsp:spPr>
        <a:xfrm>
          <a:off x="649946" y="2942894"/>
          <a:ext cx="3567763" cy="159262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ts val="0"/>
            </a:spcAft>
            <a:buChar char="•"/>
          </a:pPr>
          <a:r>
            <a:rPr lang="en-US" sz="1400" kern="1200" dirty="0">
              <a:latin typeface="Segoe UI Variable Display" pitchFamily="2" charset="0"/>
            </a:rPr>
            <a:t>Goals, policies, and implementation programs  to address housing needs, constraints, and AFFH. </a:t>
          </a:r>
        </a:p>
      </dsp:txBody>
      <dsp:txXfrm>
        <a:off x="684931" y="3376034"/>
        <a:ext cx="2427464" cy="1124495"/>
      </dsp:txXfrm>
    </dsp:sp>
    <dsp:sp modelId="{FC7C4410-6659-3B4F-AE99-0A018E2941A7}">
      <dsp:nvSpPr>
        <dsp:cNvPr id="0" name=""/>
        <dsp:cNvSpPr/>
      </dsp:nvSpPr>
      <dsp:spPr>
        <a:xfrm>
          <a:off x="6366085" y="605232"/>
          <a:ext cx="4378114" cy="1452168"/>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Governmental constraints</a:t>
          </a:r>
        </a:p>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Non-governmental constraints</a:t>
          </a:r>
        </a:p>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Zoning for a variety of housing types</a:t>
          </a:r>
        </a:p>
      </dsp:txBody>
      <dsp:txXfrm>
        <a:off x="7711418" y="637131"/>
        <a:ext cx="3000882" cy="1025328"/>
      </dsp:txXfrm>
    </dsp:sp>
    <dsp:sp modelId="{A0B405F0-6651-A540-8643-5F91E4C28843}">
      <dsp:nvSpPr>
        <dsp:cNvPr id="0" name=""/>
        <dsp:cNvSpPr/>
      </dsp:nvSpPr>
      <dsp:spPr>
        <a:xfrm>
          <a:off x="652708" y="594019"/>
          <a:ext cx="3883310" cy="1281241"/>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Demographics</a:t>
          </a:r>
        </a:p>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Housing stock characteristics</a:t>
          </a:r>
        </a:p>
        <a:p>
          <a:pPr marL="114300" lvl="1" indent="-114300" algn="l" defTabSz="622300">
            <a:lnSpc>
              <a:spcPct val="90000"/>
            </a:lnSpc>
            <a:spcBef>
              <a:spcPct val="0"/>
            </a:spcBef>
            <a:spcAft>
              <a:spcPct val="15000"/>
            </a:spcAft>
            <a:buChar char="•"/>
          </a:pPr>
          <a:r>
            <a:rPr lang="en-US" sz="1400" kern="1200" dirty="0">
              <a:latin typeface="Segoe UI Variable Display" pitchFamily="2" charset="0"/>
            </a:rPr>
            <a:t>Affirmatively Furthering Fair Housing Analysis</a:t>
          </a:r>
        </a:p>
      </dsp:txBody>
      <dsp:txXfrm>
        <a:off x="680853" y="622164"/>
        <a:ext cx="2662027" cy="904641"/>
      </dsp:txXfrm>
    </dsp:sp>
    <dsp:sp modelId="{CA9E4C35-B8F9-6D44-B6A0-8348DF403653}">
      <dsp:nvSpPr>
        <dsp:cNvPr id="0" name=""/>
        <dsp:cNvSpPr/>
      </dsp:nvSpPr>
      <dsp:spPr>
        <a:xfrm>
          <a:off x="3208553" y="351053"/>
          <a:ext cx="2114708" cy="2114708"/>
        </a:xfrm>
        <a:prstGeom prst="pieWedge">
          <a:avLst/>
        </a:prstGeom>
        <a:solidFill>
          <a:srgbClr val="29867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Segoe UI Variable Display" pitchFamily="2" charset="0"/>
            </a:rPr>
            <a:t>Community Profile</a:t>
          </a:r>
        </a:p>
      </dsp:txBody>
      <dsp:txXfrm>
        <a:off x="3827937" y="970437"/>
        <a:ext cx="1495324" cy="1495324"/>
      </dsp:txXfrm>
    </dsp:sp>
    <dsp:sp modelId="{9AFF298A-8677-CC41-A5E8-AEBB9CE48793}">
      <dsp:nvSpPr>
        <dsp:cNvPr id="0" name=""/>
        <dsp:cNvSpPr/>
      </dsp:nvSpPr>
      <dsp:spPr>
        <a:xfrm rot="5400000">
          <a:off x="5420938" y="351053"/>
          <a:ext cx="2114708" cy="2114708"/>
        </a:xfrm>
        <a:prstGeom prst="pieWedg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Segoe UI Variable Display" pitchFamily="2" charset="0"/>
            </a:rPr>
            <a:t>Housing Constraints</a:t>
          </a:r>
        </a:p>
      </dsp:txBody>
      <dsp:txXfrm rot="-5400000">
        <a:off x="5420938" y="970437"/>
        <a:ext cx="1495324" cy="1495324"/>
      </dsp:txXfrm>
    </dsp:sp>
    <dsp:sp modelId="{A33D0B1B-1347-8541-A6FE-04B23B30380D}">
      <dsp:nvSpPr>
        <dsp:cNvPr id="0" name=""/>
        <dsp:cNvSpPr/>
      </dsp:nvSpPr>
      <dsp:spPr>
        <a:xfrm rot="10800000">
          <a:off x="5420938" y="2563438"/>
          <a:ext cx="2114708" cy="2114708"/>
        </a:xfrm>
        <a:prstGeom prst="pieWedge">
          <a:avLst/>
        </a:prstGeom>
        <a:solidFill>
          <a:srgbClr val="29867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egoe UI Variable Display" pitchFamily="2" charset="0"/>
            </a:rPr>
            <a:t>Housing Resources</a:t>
          </a:r>
        </a:p>
      </dsp:txBody>
      <dsp:txXfrm rot="10800000">
        <a:off x="5420938" y="2563438"/>
        <a:ext cx="1495324" cy="1495324"/>
      </dsp:txXfrm>
    </dsp:sp>
    <dsp:sp modelId="{8146F317-D96D-BE40-8D24-40737B516B04}">
      <dsp:nvSpPr>
        <dsp:cNvPr id="0" name=""/>
        <dsp:cNvSpPr/>
      </dsp:nvSpPr>
      <dsp:spPr>
        <a:xfrm rot="16200000">
          <a:off x="3208553" y="2563438"/>
          <a:ext cx="2114708" cy="2114708"/>
        </a:xfrm>
        <a:prstGeom prst="pieWedg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egoe UI Variable Display" pitchFamily="2" charset="0"/>
            </a:rPr>
            <a:t>Housing Plan</a:t>
          </a:r>
        </a:p>
      </dsp:txBody>
      <dsp:txXfrm rot="5400000">
        <a:off x="3827937" y="2563438"/>
        <a:ext cx="1495324" cy="1495324"/>
      </dsp:txXfrm>
    </dsp:sp>
    <dsp:sp modelId="{8621E6F6-0BD9-024C-8BF3-54F628AEF109}">
      <dsp:nvSpPr>
        <dsp:cNvPr id="0" name=""/>
        <dsp:cNvSpPr/>
      </dsp:nvSpPr>
      <dsp:spPr>
        <a:xfrm>
          <a:off x="5007032" y="2075053"/>
          <a:ext cx="730135" cy="634900"/>
        </a:xfrm>
        <a:prstGeom prst="circularArrow">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5FB13C-204A-634C-A58E-5638B4A8A4C5}">
      <dsp:nvSpPr>
        <dsp:cNvPr id="0" name=""/>
        <dsp:cNvSpPr/>
      </dsp:nvSpPr>
      <dsp:spPr>
        <a:xfrm rot="10800000">
          <a:off x="5007032" y="2319245"/>
          <a:ext cx="730135" cy="634900"/>
        </a:xfrm>
        <a:prstGeom prst="circularArrow">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F8B92-4D09-44E8-A107-0EC3D858D336}">
      <dsp:nvSpPr>
        <dsp:cNvPr id="0" name=""/>
        <dsp:cNvSpPr/>
      </dsp:nvSpPr>
      <dsp:spPr>
        <a:xfrm>
          <a:off x="1756" y="0"/>
          <a:ext cx="1724018" cy="485832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Variable Display Semib"/>
            </a:rPr>
            <a:t>Lot Size</a:t>
          </a:r>
        </a:p>
      </dsp:txBody>
      <dsp:txXfrm>
        <a:off x="1756" y="0"/>
        <a:ext cx="1724018" cy="1457498"/>
      </dsp:txXfrm>
    </dsp:sp>
    <dsp:sp modelId="{E5796519-288C-4EE3-9751-02F2858735D0}">
      <dsp:nvSpPr>
        <dsp:cNvPr id="0" name=""/>
        <dsp:cNvSpPr/>
      </dsp:nvSpPr>
      <dsp:spPr>
        <a:xfrm>
          <a:off x="174158" y="1458921"/>
          <a:ext cx="1379214" cy="146485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Variable Display Semib"/>
            </a:rPr>
            <a:t>Preferred sites are 0.5 – 10 acres</a:t>
          </a:r>
        </a:p>
      </dsp:txBody>
      <dsp:txXfrm>
        <a:off x="214554" y="1499317"/>
        <a:ext cx="1298422" cy="1384060"/>
      </dsp:txXfrm>
    </dsp:sp>
    <dsp:sp modelId="{742E8ADD-8BFF-4B2C-A5D5-4944C00D7BB9}">
      <dsp:nvSpPr>
        <dsp:cNvPr id="0" name=""/>
        <dsp:cNvSpPr/>
      </dsp:nvSpPr>
      <dsp:spPr>
        <a:xfrm>
          <a:off x="174158" y="3149135"/>
          <a:ext cx="1379214" cy="146485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Variable Display Semib"/>
            </a:rPr>
            <a:t>Opportunity to merge small lots or divide large lots</a:t>
          </a:r>
        </a:p>
      </dsp:txBody>
      <dsp:txXfrm>
        <a:off x="214554" y="3189531"/>
        <a:ext cx="1298422" cy="1384060"/>
      </dsp:txXfrm>
    </dsp:sp>
    <dsp:sp modelId="{E9D2C05E-EE0D-4AF0-BEB5-88A731F97D6E}">
      <dsp:nvSpPr>
        <dsp:cNvPr id="0" name=""/>
        <dsp:cNvSpPr/>
      </dsp:nvSpPr>
      <dsp:spPr>
        <a:xfrm>
          <a:off x="1855076" y="0"/>
          <a:ext cx="1724018" cy="485832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Variable Display Semib"/>
            </a:rPr>
            <a:t>Location</a:t>
          </a:r>
        </a:p>
      </dsp:txBody>
      <dsp:txXfrm>
        <a:off x="1855076" y="0"/>
        <a:ext cx="1724018" cy="1457498"/>
      </dsp:txXfrm>
    </dsp:sp>
    <dsp:sp modelId="{2CB5AB8D-4DA0-4246-8A59-2847BD7AFFE8}">
      <dsp:nvSpPr>
        <dsp:cNvPr id="0" name=""/>
        <dsp:cNvSpPr/>
      </dsp:nvSpPr>
      <dsp:spPr>
        <a:xfrm>
          <a:off x="2027478" y="1457913"/>
          <a:ext cx="1379214" cy="95446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Variable Display Semib"/>
            </a:rPr>
            <a:t>Close to transit, schools, healthcare facilities, grocery stores</a:t>
          </a:r>
        </a:p>
      </dsp:txBody>
      <dsp:txXfrm>
        <a:off x="2055433" y="1485868"/>
        <a:ext cx="1323304" cy="898556"/>
      </dsp:txXfrm>
    </dsp:sp>
    <dsp:sp modelId="{9484991D-8E3E-4588-95E0-0D1759582C3E}">
      <dsp:nvSpPr>
        <dsp:cNvPr id="0" name=""/>
        <dsp:cNvSpPr/>
      </dsp:nvSpPr>
      <dsp:spPr>
        <a:xfrm>
          <a:off x="2027478" y="2559221"/>
          <a:ext cx="1379214" cy="95446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Variable Display Semib"/>
            </a:rPr>
            <a:t>Infrastructure availability</a:t>
          </a:r>
        </a:p>
      </dsp:txBody>
      <dsp:txXfrm>
        <a:off x="2055433" y="2587176"/>
        <a:ext cx="1323304" cy="898556"/>
      </dsp:txXfrm>
    </dsp:sp>
    <dsp:sp modelId="{229B0E3D-BE6D-495C-B3BD-C7E9997CF6F8}">
      <dsp:nvSpPr>
        <dsp:cNvPr id="0" name=""/>
        <dsp:cNvSpPr/>
      </dsp:nvSpPr>
      <dsp:spPr>
        <a:xfrm>
          <a:off x="2027478" y="3660528"/>
          <a:ext cx="1379214" cy="95446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Variable Display Semib"/>
            </a:rPr>
            <a:t>Vacant or potential for redevelopment</a:t>
          </a:r>
        </a:p>
      </dsp:txBody>
      <dsp:txXfrm>
        <a:off x="2055433" y="3688483"/>
        <a:ext cx="1323304" cy="898556"/>
      </dsp:txXfrm>
    </dsp:sp>
    <dsp:sp modelId="{2F7CD1B1-78A9-4149-A795-77BB0F781F98}">
      <dsp:nvSpPr>
        <dsp:cNvPr id="0" name=""/>
        <dsp:cNvSpPr/>
      </dsp:nvSpPr>
      <dsp:spPr>
        <a:xfrm>
          <a:off x="3708396" y="0"/>
          <a:ext cx="1724018" cy="485832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Variable Display Semib"/>
            </a:rPr>
            <a:t>Public Input</a:t>
          </a:r>
        </a:p>
      </dsp:txBody>
      <dsp:txXfrm>
        <a:off x="3708396" y="0"/>
        <a:ext cx="1724018" cy="1457498"/>
      </dsp:txXfrm>
    </dsp:sp>
    <dsp:sp modelId="{A614A892-E093-443A-9534-D06C5B6AE814}">
      <dsp:nvSpPr>
        <dsp:cNvPr id="0" name=""/>
        <dsp:cNvSpPr/>
      </dsp:nvSpPr>
      <dsp:spPr>
        <a:xfrm>
          <a:off x="3880798" y="1457498"/>
          <a:ext cx="1379214" cy="315791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Variable Display Semib"/>
            </a:rPr>
            <a:t>Input from previous workshop</a:t>
          </a:r>
        </a:p>
      </dsp:txBody>
      <dsp:txXfrm>
        <a:off x="3921194" y="1497894"/>
        <a:ext cx="1298422" cy="3077120"/>
      </dsp:txXfrm>
    </dsp:sp>
    <dsp:sp modelId="{4B36FB0C-6AFE-466E-9F28-BD7CEBFFBA47}">
      <dsp:nvSpPr>
        <dsp:cNvPr id="0" name=""/>
        <dsp:cNvSpPr/>
      </dsp:nvSpPr>
      <dsp:spPr>
        <a:xfrm>
          <a:off x="5561715" y="0"/>
          <a:ext cx="1724018" cy="485832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Variable Display Semib"/>
            </a:rPr>
            <a:t>Trends</a:t>
          </a:r>
        </a:p>
      </dsp:txBody>
      <dsp:txXfrm>
        <a:off x="5561715" y="0"/>
        <a:ext cx="1724018" cy="1457498"/>
      </dsp:txXfrm>
    </dsp:sp>
    <dsp:sp modelId="{0C300BA4-333C-428E-A7C7-2E78DBF26D8F}">
      <dsp:nvSpPr>
        <dsp:cNvPr id="0" name=""/>
        <dsp:cNvSpPr/>
      </dsp:nvSpPr>
      <dsp:spPr>
        <a:xfrm>
          <a:off x="5734117" y="1458921"/>
          <a:ext cx="1379214" cy="146485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Variable Display Semib"/>
            </a:rPr>
            <a:t>Demonstrated pattern of redevelopment</a:t>
          </a:r>
        </a:p>
      </dsp:txBody>
      <dsp:txXfrm>
        <a:off x="5774513" y="1499317"/>
        <a:ext cx="1298422" cy="1384060"/>
      </dsp:txXfrm>
    </dsp:sp>
    <dsp:sp modelId="{3C3B6B85-0430-4241-A2CE-03905AF22B13}">
      <dsp:nvSpPr>
        <dsp:cNvPr id="0" name=""/>
        <dsp:cNvSpPr/>
      </dsp:nvSpPr>
      <dsp:spPr>
        <a:xfrm>
          <a:off x="5734117" y="3149135"/>
          <a:ext cx="1379214" cy="146485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Variable Display Semib"/>
            </a:rPr>
            <a:t>Credits for pending and approved development and ADUs</a:t>
          </a:r>
        </a:p>
      </dsp:txBody>
      <dsp:txXfrm>
        <a:off x="5774513" y="3189531"/>
        <a:ext cx="1298422" cy="138406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E25B2FC-ACA4-4C0B-A4F8-84BBA79B67D0}" type="datetimeFigureOut">
              <a:rPr lang="en-US" smtClean="0"/>
              <a:pPr/>
              <a:t>9/15/2023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6" name="Slide Number Placeholder 5">
            <a:extLst>
              <a:ext uri="{FF2B5EF4-FFF2-40B4-BE49-F238E27FC236}">
                <a16:creationId xmlns:a16="http://schemas.microsoft.com/office/drawing/2014/main" id="{10C46E54-061A-E21B-0458-6A8D4D0BBC2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6B5D92F-AFC8-47F2-9CC1-C1DB9D6D2A29}" type="slidenum">
              <a:rPr lang="en-US" smtClean="0"/>
              <a:t>‹#›</a:t>
            </a:fld>
            <a:endParaRPr lang="en-US"/>
          </a:p>
        </p:txBody>
      </p:sp>
    </p:spTree>
    <p:extLst>
      <p:ext uri="{BB962C8B-B14F-4D97-AF65-F5344CB8AC3E}">
        <p14:creationId xmlns:p14="http://schemas.microsoft.com/office/powerpoint/2010/main" val="3528376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5772594-AA4D-4C62-A97B-4B0C3A88A384}" type="datetimeFigureOut">
              <a:rPr lang="en-US" smtClean="0"/>
              <a:pPr/>
              <a:t>9/15/2023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D3BAB1-D933-4B11-9146-C40A405FF755}" type="slidenum">
              <a:rPr lang="en-US" smtClean="0"/>
              <a:pPr/>
              <a:t>‹#›</a:t>
            </a:fld>
            <a:endParaRPr lang="en-US" dirty="0"/>
          </a:p>
        </p:txBody>
      </p:sp>
    </p:spTree>
    <p:extLst>
      <p:ext uri="{BB962C8B-B14F-4D97-AF65-F5344CB8AC3E}">
        <p14:creationId xmlns:p14="http://schemas.microsoft.com/office/powerpoint/2010/main" val="132605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Stanislaus County, 6</a:t>
            </a:r>
            <a:r>
              <a:rPr lang="en-US" baseline="30000" dirty="0"/>
              <a:t>th</a:t>
            </a:r>
            <a:r>
              <a:rPr lang="en-US" dirty="0"/>
              <a:t> cycle Housing Element, Virtual Overview of the Public Review Draft Housing Element. </a:t>
            </a:r>
          </a:p>
          <a:p>
            <a:endParaRPr lang="en-US" b="0" i="0" dirty="0">
              <a:solidFill>
                <a:srgbClr val="8A6D3B"/>
              </a:solidFill>
              <a:effectLst/>
              <a:latin typeface="OpenSans"/>
            </a:endParaRPr>
          </a:p>
          <a:p>
            <a:r>
              <a:rPr lang="en-US" b="0" i="0" dirty="0">
                <a:solidFill>
                  <a:srgbClr val="8A6D3B"/>
                </a:solidFill>
                <a:effectLst/>
                <a:latin typeface="OpenSans"/>
              </a:rPr>
              <a:t>The Draft Housing Element is available for review and public comment through September 30, 2023. The draft is accessible on the Planning department webpage at [website address]</a:t>
            </a:r>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1</a:t>
            </a:fld>
            <a:endParaRPr lang="en-US" dirty="0"/>
          </a:p>
        </p:txBody>
      </p:sp>
    </p:spTree>
    <p:extLst>
      <p:ext uri="{BB962C8B-B14F-4D97-AF65-F5344CB8AC3E}">
        <p14:creationId xmlns:p14="http://schemas.microsoft.com/office/powerpoint/2010/main" val="89780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RHNA represents housing goals for residents of all income levels, including very low-income, low-income, moderate-income, and above moderate-income residents. We will discuss these categories further in a minute. </a:t>
            </a:r>
          </a:p>
          <a:p>
            <a:endParaRPr lang="en-US" dirty="0"/>
          </a:p>
          <a:p>
            <a:r>
              <a:rPr lang="en-US" dirty="0"/>
              <a:t>The RHNA begins as a regional determination developed by the State of California – a number of housing units needed in the county to provide for the expected increase in population over the next eight years. </a:t>
            </a:r>
            <a:br>
              <a:rPr lang="en-US" dirty="0"/>
            </a:br>
            <a:endParaRPr lang="en-US" dirty="0"/>
          </a:p>
          <a:p>
            <a:r>
              <a:rPr lang="en-US" dirty="0"/>
              <a:t>Regional governments, in this case the Stanislaus Council of Governments (or </a:t>
            </a:r>
            <a:r>
              <a:rPr lang="en-US" dirty="0" err="1"/>
              <a:t>StanCOG</a:t>
            </a:r>
            <a:r>
              <a:rPr lang="en-US" dirty="0"/>
              <a:t>), then creates a methodology to split these units up among all each of the jurisdictions in the region. </a:t>
            </a:r>
            <a:br>
              <a:rPr lang="en-US" dirty="0"/>
            </a:br>
            <a:endParaRPr lang="en-US" dirty="0"/>
          </a:p>
          <a:p>
            <a:r>
              <a:rPr lang="en-US" dirty="0"/>
              <a:t>Local jurisdictions update their Housing Element to plan to meet this housing need and the report, to the State, the number of housing units developed each year during the 8-year planning period. </a:t>
            </a:r>
            <a:br>
              <a:rPr lang="en-US" dirty="0"/>
            </a:br>
            <a:endParaRPr lang="en-US" dirty="0"/>
          </a:p>
          <a:p>
            <a:r>
              <a:rPr lang="en-US" dirty="0"/>
              <a:t>At the end of the planning period, the State then analyzes this data as well as updated population projections and assigns a new RHNA determination for the next eight-year housing element cycle. </a:t>
            </a:r>
          </a:p>
          <a:p>
            <a:endParaRPr lang="en-US" dirty="0"/>
          </a:p>
          <a:p>
            <a:r>
              <a:rPr lang="en-US" dirty="0"/>
              <a:t>We are currently in the 6</a:t>
            </a:r>
            <a:r>
              <a:rPr lang="en-US" baseline="30000" dirty="0"/>
              <a:t>th</a:t>
            </a:r>
            <a:r>
              <a:rPr lang="en-US" dirty="0"/>
              <a:t> cycle of housing element updates, and are planning for housing needs in the county through 2031. </a:t>
            </a:r>
          </a:p>
        </p:txBody>
      </p:sp>
      <p:sp>
        <p:nvSpPr>
          <p:cNvPr id="4" name="Slide Number Placeholder 3"/>
          <p:cNvSpPr>
            <a:spLocks noGrp="1"/>
          </p:cNvSpPr>
          <p:nvPr>
            <p:ph type="sldNum" sz="quarter" idx="5"/>
          </p:nvPr>
        </p:nvSpPr>
        <p:spPr/>
        <p:txBody>
          <a:bodyPr/>
          <a:lstStyle/>
          <a:p>
            <a:fld id="{20D3BAB1-D933-4B11-9146-C40A405FF755}" type="slidenum">
              <a:rPr lang="en-US" smtClean="0"/>
              <a:pPr/>
              <a:t>10</a:t>
            </a:fld>
            <a:endParaRPr lang="en-US" dirty="0"/>
          </a:p>
        </p:txBody>
      </p:sp>
    </p:spTree>
    <p:extLst>
      <p:ext uri="{BB962C8B-B14F-4D97-AF65-F5344CB8AC3E}">
        <p14:creationId xmlns:p14="http://schemas.microsoft.com/office/powerpoint/2010/main" val="411717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illustrates how the regional RHNA determination was distributed among jurisdictions in Stanislaus County. </a:t>
            </a:r>
          </a:p>
          <a:p>
            <a:endParaRPr lang="en-US" dirty="0"/>
          </a:p>
          <a:p>
            <a:r>
              <a:rPr lang="en-US" dirty="0"/>
              <a:t>As you can see, the State determined that 34,344 housing units are needed countywide in the next eight years to meet the needs of current and future residents. </a:t>
            </a:r>
          </a:p>
          <a:p>
            <a:endParaRPr lang="en-US" dirty="0"/>
          </a:p>
          <a:p>
            <a:r>
              <a:rPr lang="en-US" dirty="0"/>
              <a:t>These units were distributed among local jurisdictions as shown here. Stanislaus County is responsible for planning for 2,475 new housing units in the unincorporated county. </a:t>
            </a:r>
          </a:p>
        </p:txBody>
      </p:sp>
      <p:sp>
        <p:nvSpPr>
          <p:cNvPr id="4" name="Slide Number Placeholder 3"/>
          <p:cNvSpPr>
            <a:spLocks noGrp="1"/>
          </p:cNvSpPr>
          <p:nvPr>
            <p:ph type="sldNum" sz="quarter" idx="5"/>
          </p:nvPr>
        </p:nvSpPr>
        <p:spPr/>
        <p:txBody>
          <a:bodyPr/>
          <a:lstStyle/>
          <a:p>
            <a:fld id="{20D3BAB1-D933-4B11-9146-C40A405FF755}" type="slidenum">
              <a:rPr lang="en-US" smtClean="0"/>
              <a:pPr/>
              <a:t>11</a:t>
            </a:fld>
            <a:endParaRPr lang="en-US" dirty="0"/>
          </a:p>
        </p:txBody>
      </p:sp>
    </p:spTree>
    <p:extLst>
      <p:ext uri="{BB962C8B-B14F-4D97-AF65-F5344CB8AC3E}">
        <p14:creationId xmlns:p14="http://schemas.microsoft.com/office/powerpoint/2010/main" val="179664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RHNA for Stanislaus County is further distributed into income categories as shown here, with nearly 40percent falling into the very-low and low-income categories. </a:t>
            </a:r>
          </a:p>
          <a:p>
            <a:endParaRPr lang="en-US" dirty="0"/>
          </a:p>
          <a:p>
            <a:r>
              <a:rPr lang="en-US" dirty="0"/>
              <a:t>To plan for lower income categories, the County must identify residential parcels that can accommodate higher density projects. These parcels must be free of environmental or infrastructure constraints that require expensive mitigation measures. </a:t>
            </a:r>
          </a:p>
          <a:p>
            <a:endParaRPr lang="en-US" dirty="0"/>
          </a:p>
          <a:p>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12</a:t>
            </a:fld>
            <a:endParaRPr lang="en-US" dirty="0"/>
          </a:p>
        </p:txBody>
      </p:sp>
    </p:spTree>
    <p:extLst>
      <p:ext uri="{BB962C8B-B14F-4D97-AF65-F5344CB8AC3E}">
        <p14:creationId xmlns:p14="http://schemas.microsoft.com/office/powerpoint/2010/main" val="218102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 the RHNA for the current 6</a:t>
            </a:r>
            <a:r>
              <a:rPr lang="en-US" baseline="30000" dirty="0"/>
              <a:t>th</a:t>
            </a:r>
            <a:r>
              <a:rPr lang="en-US" dirty="0"/>
              <a:t> cycle to the RHNA for the previous cycle. As shown, if in the 5</a:t>
            </a:r>
            <a:r>
              <a:rPr lang="en-US" baseline="30000" dirty="0"/>
              <a:t>th</a:t>
            </a:r>
            <a:r>
              <a:rPr lang="en-US" dirty="0"/>
              <a:t> cycle, the County was assigned a RHNA of 2,241 units. This increased to 2,475 units in the 6</a:t>
            </a:r>
            <a:r>
              <a:rPr lang="en-US" baseline="30000" dirty="0"/>
              <a:t>th</a:t>
            </a:r>
            <a:r>
              <a:rPr lang="en-US" dirty="0"/>
              <a:t> cycle. </a:t>
            </a:r>
          </a:p>
          <a:p>
            <a:endParaRPr lang="en-US" dirty="0"/>
          </a:p>
          <a:p>
            <a:r>
              <a:rPr lang="en-US" dirty="0"/>
              <a:t>While this increase may seem like a lot, between the 5</a:t>
            </a:r>
            <a:r>
              <a:rPr lang="en-US" baseline="30000" dirty="0"/>
              <a:t>th</a:t>
            </a:r>
            <a:r>
              <a:rPr lang="en-US" dirty="0"/>
              <a:t> and 6</a:t>
            </a:r>
            <a:r>
              <a:rPr lang="en-US" baseline="30000" dirty="0"/>
              <a:t>th</a:t>
            </a:r>
            <a:r>
              <a:rPr lang="en-US" dirty="0"/>
              <a:t> cycle, the State increased the RHNA for nearly every city and county in the state. Some communities, such as those in the Bay Area, saw huge increases in their assigned RHNA. The modest increase in the RHNA for Stanislaus County indicates that the State assumes a small increase in population in the county over the next eight years. </a:t>
            </a:r>
          </a:p>
          <a:p>
            <a:endParaRPr lang="en-US" dirty="0"/>
          </a:p>
          <a:p>
            <a:r>
              <a:rPr lang="en-US" dirty="0"/>
              <a:t>As shown in the lower table, despite the increase in total RHNA, the distribution by income category remained largely the same between the 5</a:t>
            </a:r>
            <a:r>
              <a:rPr lang="en-US" baseline="30000" dirty="0"/>
              <a:t>th</a:t>
            </a:r>
            <a:r>
              <a:rPr lang="en-US" dirty="0"/>
              <a:t> and 6</a:t>
            </a:r>
            <a:r>
              <a:rPr lang="en-US" baseline="30000" dirty="0"/>
              <a:t>th</a:t>
            </a:r>
            <a:r>
              <a:rPr lang="en-US" dirty="0"/>
              <a:t> cycles. </a:t>
            </a:r>
          </a:p>
        </p:txBody>
      </p:sp>
      <p:sp>
        <p:nvSpPr>
          <p:cNvPr id="4" name="Slide Number Placeholder 3"/>
          <p:cNvSpPr>
            <a:spLocks noGrp="1"/>
          </p:cNvSpPr>
          <p:nvPr>
            <p:ph type="sldNum" sz="quarter" idx="5"/>
          </p:nvPr>
        </p:nvSpPr>
        <p:spPr/>
        <p:txBody>
          <a:bodyPr/>
          <a:lstStyle/>
          <a:p>
            <a:fld id="{20D3BAB1-D933-4B11-9146-C40A405FF755}" type="slidenum">
              <a:rPr lang="en-US" smtClean="0"/>
              <a:pPr/>
              <a:t>13</a:t>
            </a:fld>
            <a:endParaRPr lang="en-US" dirty="0"/>
          </a:p>
        </p:txBody>
      </p:sp>
    </p:spTree>
    <p:extLst>
      <p:ext uri="{BB962C8B-B14F-4D97-AF65-F5344CB8AC3E}">
        <p14:creationId xmlns:p14="http://schemas.microsoft.com/office/powerpoint/2010/main" val="361517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income categories established within the RHNA are determined based on the area median household income. </a:t>
            </a:r>
          </a:p>
          <a:p>
            <a:endParaRPr lang="en-US" dirty="0"/>
          </a:p>
          <a:p>
            <a:r>
              <a:rPr lang="en-US" dirty="0"/>
              <a:t>Households that make less than 30 percent of the area median income are considered extremely low-income. </a:t>
            </a:r>
          </a:p>
          <a:p>
            <a:r>
              <a:rPr lang="en-US" dirty="0"/>
              <a:t>Those that make 30-50 percent of the median income are considered very low income, and those that make 50 to 80 percent are categorized as low income. </a:t>
            </a:r>
          </a:p>
          <a:p>
            <a:endParaRPr lang="en-US" dirty="0"/>
          </a:p>
          <a:p>
            <a:r>
              <a:rPr lang="en-US" dirty="0"/>
              <a:t>As shown on the table, low income households are those making up to $50,300 annually. This represents many working families in the County. </a:t>
            </a:r>
          </a:p>
          <a:p>
            <a:endParaRPr lang="en-US" dirty="0"/>
          </a:p>
          <a:p>
            <a:r>
              <a:rPr lang="en-US" dirty="0"/>
              <a:t>The table also summarizes what households in each category can pay for rent without paying more than 30 percent of their income on housing costs. Beyond 30 percent, a household is considered to be overpaying for housing, which means they may struggle to pay other bills, purchase necessities, and increase savings. Based on this, a low-income households can pay up to $1,258 per month on rent, without overpaying for housing. </a:t>
            </a:r>
          </a:p>
          <a:p>
            <a:endParaRPr lang="en-US" dirty="0"/>
          </a:p>
          <a:p>
            <a:r>
              <a:rPr lang="en-US" dirty="0"/>
              <a:t>To achieve monthly rental rates that are affordable to lower income households, affordable developments typically require grant funding, tax credits, subsidies, and other funding assistance.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14</a:t>
            </a:fld>
            <a:endParaRPr lang="en-US" dirty="0"/>
          </a:p>
        </p:txBody>
      </p:sp>
    </p:spTree>
    <p:extLst>
      <p:ext uri="{BB962C8B-B14F-4D97-AF65-F5344CB8AC3E}">
        <p14:creationId xmlns:p14="http://schemas.microsoft.com/office/powerpoint/2010/main" val="1690417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meet the RHNA, the County must provide an inventory of available sites that can accommodate the identified housing need. </a:t>
            </a:r>
          </a:p>
          <a:p>
            <a:endParaRPr lang="en-US" dirty="0"/>
          </a:p>
          <a:p>
            <a:r>
              <a:rPr lang="en-US" dirty="0"/>
              <a:t>This process begins with identifying current projects under development, as well as the number of accessory dwelling units, also known as ADUs, that are expected to be developed in the next 8 years. </a:t>
            </a:r>
          </a:p>
          <a:p>
            <a:endParaRPr lang="en-US" dirty="0"/>
          </a:p>
          <a:p>
            <a:r>
              <a:rPr lang="en-US" dirty="0"/>
              <a:t>Next the county can identify county-owned parcels or residential zoned parcels appropriate for housing development. These parcels may be vacant, or underutilized, meaning they have existing vacant uses or additional space for development, such as an expansive and under-used parking lot. </a:t>
            </a:r>
          </a:p>
          <a:p>
            <a:endParaRPr lang="en-US" dirty="0"/>
          </a:p>
          <a:p>
            <a:r>
              <a:rPr lang="en-US" dirty="0"/>
              <a:t>If current projects, projected ADUs, and residentially zoned parcels do not have the capacity to meet the RHNA, the County can then identify commercial, office, industrial, or agricultural parcels that have potential for housing development if rezoned to allow residential uses. </a:t>
            </a:r>
          </a:p>
        </p:txBody>
      </p:sp>
      <p:sp>
        <p:nvSpPr>
          <p:cNvPr id="4" name="Slide Number Placeholder 3"/>
          <p:cNvSpPr>
            <a:spLocks noGrp="1"/>
          </p:cNvSpPr>
          <p:nvPr>
            <p:ph type="sldNum" sz="quarter" idx="5"/>
          </p:nvPr>
        </p:nvSpPr>
        <p:spPr/>
        <p:txBody>
          <a:bodyPr/>
          <a:lstStyle/>
          <a:p>
            <a:fld id="{20D3BAB1-D933-4B11-9146-C40A405FF755}" type="slidenum">
              <a:rPr lang="en-US" smtClean="0"/>
              <a:pPr/>
              <a:t>15</a:t>
            </a:fld>
            <a:endParaRPr lang="en-US" dirty="0"/>
          </a:p>
        </p:txBody>
      </p:sp>
    </p:spTree>
    <p:extLst>
      <p:ext uri="{BB962C8B-B14F-4D97-AF65-F5344CB8AC3E}">
        <p14:creationId xmlns:p14="http://schemas.microsoft.com/office/powerpoint/2010/main" val="191905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County can count 253 units toward the RHNA based on pending and previously approved projects that are under development but have yet to be built. </a:t>
            </a:r>
          </a:p>
          <a:p>
            <a:endParaRPr lang="en-US" dirty="0"/>
          </a:p>
          <a:p>
            <a:r>
              <a:rPr lang="en-US" dirty="0"/>
              <a:t>Additionally, based on development trends in recent years that indicate that about 23 ADUs are developed annually, the County can count 184 units toward the RHNA. </a:t>
            </a:r>
          </a:p>
          <a:p>
            <a:endParaRPr lang="en-US" dirty="0"/>
          </a:p>
          <a:p>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16</a:t>
            </a:fld>
            <a:endParaRPr lang="en-US" dirty="0"/>
          </a:p>
        </p:txBody>
      </p:sp>
    </p:spTree>
    <p:extLst>
      <p:ext uri="{BB962C8B-B14F-4D97-AF65-F5344CB8AC3E}">
        <p14:creationId xmlns:p14="http://schemas.microsoft.com/office/powerpoint/2010/main" val="198884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identifying pending projects and ADU projects, the County must provide for the remaining RHNA through the identification of sites with potential for residential development. These sites are compiled into a list known as the “sites inventory”. </a:t>
            </a:r>
          </a:p>
        </p:txBody>
      </p:sp>
      <p:sp>
        <p:nvSpPr>
          <p:cNvPr id="4" name="Slide Number Placeholder 3"/>
          <p:cNvSpPr>
            <a:spLocks noGrp="1"/>
          </p:cNvSpPr>
          <p:nvPr>
            <p:ph type="sldNum" sz="quarter" idx="5"/>
          </p:nvPr>
        </p:nvSpPr>
        <p:spPr/>
        <p:txBody>
          <a:bodyPr/>
          <a:lstStyle/>
          <a:p>
            <a:fld id="{20D3BAB1-D933-4B11-9146-C40A405FF755}" type="slidenum">
              <a:rPr lang="en-US" smtClean="0"/>
              <a:pPr/>
              <a:t>17</a:t>
            </a:fld>
            <a:endParaRPr lang="en-US"/>
          </a:p>
        </p:txBody>
      </p:sp>
    </p:spTree>
    <p:extLst>
      <p:ext uri="{BB962C8B-B14F-4D97-AF65-F5344CB8AC3E}">
        <p14:creationId xmlns:p14="http://schemas.microsoft.com/office/powerpoint/2010/main" val="294410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Sites included in the sites inventory are investigated based on a number of criteria including, site size; proximity to transit, infrastructure, and services; and development patterns in the County. </a:t>
            </a:r>
          </a:p>
          <a:p>
            <a:endParaRPr lang="en-US" dirty="0"/>
          </a:p>
          <a:p>
            <a:r>
              <a:rPr lang="en-US" dirty="0"/>
              <a:t>Specifically, sites identified to provide capacity to meet lower income housing needs must be between 0.5 and 10 acres, and must allow for a density range including 20 dwelling units per acre. These are criteria established by the State based on feedback from affordable housing developers. </a:t>
            </a:r>
          </a:p>
          <a:p>
            <a:endParaRPr lang="en-US" dirty="0"/>
          </a:p>
          <a:p>
            <a:r>
              <a:rPr lang="en-US" dirty="0"/>
              <a:t>Public input plays a critical role in the development of the sites inventory. Throughout the process, public input was used in the identification and analysis of potential sites. </a:t>
            </a:r>
          </a:p>
        </p:txBody>
      </p:sp>
      <p:sp>
        <p:nvSpPr>
          <p:cNvPr id="4" name="Slide Number Placeholder 3"/>
          <p:cNvSpPr>
            <a:spLocks noGrp="1"/>
          </p:cNvSpPr>
          <p:nvPr>
            <p:ph type="sldNum" sz="quarter" idx="5"/>
          </p:nvPr>
        </p:nvSpPr>
        <p:spPr/>
        <p:txBody>
          <a:bodyPr/>
          <a:lstStyle/>
          <a:p>
            <a:fld id="{20D3BAB1-D933-4B11-9146-C40A405FF755}" type="slidenum">
              <a:rPr lang="en-US" smtClean="0"/>
              <a:pPr/>
              <a:t>18</a:t>
            </a:fld>
            <a:endParaRPr lang="en-US"/>
          </a:p>
        </p:txBody>
      </p:sp>
    </p:spTree>
    <p:extLst>
      <p:ext uri="{BB962C8B-B14F-4D97-AF65-F5344CB8AC3E}">
        <p14:creationId xmlns:p14="http://schemas.microsoft.com/office/powerpoint/2010/main" val="1180322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In the development of the Sites Inventory, County staff and the Consultant team analyzed all parcels in the unincorporated county to identify sites with potential for development of residential uses. </a:t>
            </a:r>
            <a:br>
              <a:rPr lang="en-US" dirty="0"/>
            </a:br>
            <a:endParaRPr lang="en-US" dirty="0"/>
          </a:p>
          <a:p>
            <a:pPr marL="171450" indent="-171450">
              <a:buFont typeface="Wingdings" panose="05000000000000000000" pitchFamily="2" charset="2"/>
              <a:buChar char="§"/>
            </a:pPr>
            <a:r>
              <a:rPr lang="en-US" dirty="0"/>
              <a:t>458 total sites were identified as appropriate, including 404 sites currently zoned for residential uses and 54 sites appropriate for rezoning to allow residential uses. </a:t>
            </a:r>
          </a:p>
        </p:txBody>
      </p:sp>
      <p:sp>
        <p:nvSpPr>
          <p:cNvPr id="4" name="Slide Number Placeholder 3"/>
          <p:cNvSpPr>
            <a:spLocks noGrp="1"/>
          </p:cNvSpPr>
          <p:nvPr>
            <p:ph type="sldNum" sz="quarter" idx="5"/>
          </p:nvPr>
        </p:nvSpPr>
        <p:spPr/>
        <p:txBody>
          <a:bodyPr/>
          <a:lstStyle/>
          <a:p>
            <a:fld id="{20D3BAB1-D933-4B11-9146-C40A405FF755}" type="slidenum">
              <a:rPr lang="en-US" smtClean="0"/>
              <a:pPr/>
              <a:t>19</a:t>
            </a:fld>
            <a:endParaRPr lang="en-US"/>
          </a:p>
        </p:txBody>
      </p:sp>
    </p:spTree>
    <p:extLst>
      <p:ext uri="{BB962C8B-B14F-4D97-AF65-F5344CB8AC3E}">
        <p14:creationId xmlns:p14="http://schemas.microsoft.com/office/powerpoint/2010/main" val="261626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will provide a summary of Housing Element basics, followed by:</a:t>
            </a:r>
          </a:p>
          <a:p>
            <a:pPr marL="171450" indent="-171450">
              <a:buFont typeface="Arial" panose="020B0604020202020204" pitchFamily="34" charset="0"/>
              <a:buChar char="•"/>
            </a:pPr>
            <a:r>
              <a:rPr lang="en-US" dirty="0"/>
              <a:t>A discussion of the county’s housing goal, which is called the Regional Housing Needs Allocation (or RHNA)</a:t>
            </a:r>
          </a:p>
          <a:p>
            <a:pPr marL="171450" indent="-171450">
              <a:buFont typeface="Arial" panose="020B0604020202020204" pitchFamily="34" charset="0"/>
              <a:buChar char="•"/>
            </a:pPr>
            <a:r>
              <a:rPr lang="en-US" dirty="0"/>
              <a:t>An overview of residential sites with capacity to provide housing; and </a:t>
            </a:r>
          </a:p>
          <a:p>
            <a:pPr marL="171450" indent="-171450">
              <a:buFont typeface="Arial" panose="020B0604020202020204" pitchFamily="34" charset="0"/>
              <a:buChar char="•"/>
            </a:pPr>
            <a:r>
              <a:rPr lang="en-US" dirty="0"/>
              <a:t>A summary of the key elements of the County’s housing plan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session will conclude with a discussion of the Project schedule and community engagement process.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2</a:t>
            </a:fld>
            <a:endParaRPr lang="en-US" dirty="0"/>
          </a:p>
        </p:txBody>
      </p:sp>
    </p:spTree>
    <p:extLst>
      <p:ext uri="{BB962C8B-B14F-4D97-AF65-F5344CB8AC3E}">
        <p14:creationId xmlns:p14="http://schemas.microsoft.com/office/powerpoint/2010/main" val="2582297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sites inventory includes sites throughout the unincorporated county, including in the areas identified on this slide.</a:t>
            </a:r>
            <a:br>
              <a:rPr lang="en-US" dirty="0"/>
            </a:br>
            <a:r>
              <a:rPr lang="en-US" dirty="0"/>
              <a:t> </a:t>
            </a:r>
          </a:p>
          <a:p>
            <a:pPr marL="171450" indent="-171450">
              <a:buFont typeface="Arial" panose="020B0604020202020204" pitchFamily="34" charset="0"/>
              <a:buChar char="•"/>
            </a:pPr>
            <a:r>
              <a:rPr lang="en-US" dirty="0"/>
              <a:t>Please note: Both the sites inventory and individual area maps are available on the County’s website. </a:t>
            </a:r>
            <a:br>
              <a:rPr lang="en-US" dirty="0"/>
            </a:br>
            <a:endParaRPr lang="en-US" dirty="0"/>
          </a:p>
          <a:p>
            <a:pPr marL="171450" indent="-171450">
              <a:buFont typeface="Arial" panose="020B0604020202020204" pitchFamily="34" charset="0"/>
              <a:buChar char="•"/>
            </a:pPr>
            <a:r>
              <a:rPr lang="en-US" dirty="0"/>
              <a:t>Additionally, the detailed sites inventory analysis in included in the Public Review Draft Housing Element. Please review the Draft and send us your comments!</a:t>
            </a:r>
          </a:p>
        </p:txBody>
      </p:sp>
      <p:sp>
        <p:nvSpPr>
          <p:cNvPr id="4" name="Slide Number Placeholder 3"/>
          <p:cNvSpPr>
            <a:spLocks noGrp="1"/>
          </p:cNvSpPr>
          <p:nvPr>
            <p:ph type="sldNum" sz="quarter" idx="5"/>
          </p:nvPr>
        </p:nvSpPr>
        <p:spPr/>
        <p:txBody>
          <a:bodyPr/>
          <a:lstStyle/>
          <a:p>
            <a:fld id="{20D3BAB1-D933-4B11-9146-C40A405FF755}" type="slidenum">
              <a:rPr lang="en-US" smtClean="0"/>
              <a:pPr/>
              <a:t>20</a:t>
            </a:fld>
            <a:endParaRPr lang="en-US"/>
          </a:p>
        </p:txBody>
      </p:sp>
    </p:spTree>
    <p:extLst>
      <p:ext uri="{BB962C8B-B14F-4D97-AF65-F5344CB8AC3E}">
        <p14:creationId xmlns:p14="http://schemas.microsoft.com/office/powerpoint/2010/main" val="4088682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number of parcels and potential unit capacity within each area of the county. Assumptions for each area are based on available parcels and infrastructure connections and capacity. </a:t>
            </a:r>
          </a:p>
        </p:txBody>
      </p:sp>
      <p:sp>
        <p:nvSpPr>
          <p:cNvPr id="4" name="Slide Number Placeholder 3"/>
          <p:cNvSpPr>
            <a:spLocks noGrp="1"/>
          </p:cNvSpPr>
          <p:nvPr>
            <p:ph type="sldNum" sz="quarter" idx="5"/>
          </p:nvPr>
        </p:nvSpPr>
        <p:spPr/>
        <p:txBody>
          <a:bodyPr/>
          <a:lstStyle/>
          <a:p>
            <a:fld id="{20D3BAB1-D933-4B11-9146-C40A405FF755}" type="slidenum">
              <a:rPr lang="en-US" smtClean="0"/>
              <a:pPr/>
              <a:t>21</a:t>
            </a:fld>
            <a:endParaRPr lang="en-US"/>
          </a:p>
        </p:txBody>
      </p:sp>
    </p:spTree>
    <p:extLst>
      <p:ext uri="{BB962C8B-B14F-4D97-AF65-F5344CB8AC3E}">
        <p14:creationId xmlns:p14="http://schemas.microsoft.com/office/powerpoint/2010/main" val="18482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here compares the RHNA to the capacity identified in the sites inventory. </a:t>
            </a:r>
          </a:p>
          <a:p>
            <a:endParaRPr lang="en-US" dirty="0"/>
          </a:p>
          <a:p>
            <a:r>
              <a:rPr lang="en-US" dirty="0"/>
              <a:t>Based on the combination of pending projects currently under development, the projected number of ADUs, and sites identified in the draft sites inventory, the county has identified sufficient capacity to meet and exceed the RHNA. </a:t>
            </a:r>
          </a:p>
        </p:txBody>
      </p:sp>
      <p:sp>
        <p:nvSpPr>
          <p:cNvPr id="4" name="Slide Number Placeholder 3"/>
          <p:cNvSpPr>
            <a:spLocks noGrp="1"/>
          </p:cNvSpPr>
          <p:nvPr>
            <p:ph type="sldNum" sz="quarter" idx="5"/>
          </p:nvPr>
        </p:nvSpPr>
        <p:spPr/>
        <p:txBody>
          <a:bodyPr/>
          <a:lstStyle/>
          <a:p>
            <a:fld id="{20D3BAB1-D933-4B11-9146-C40A405FF755}" type="slidenum">
              <a:rPr lang="en-US" smtClean="0"/>
              <a:pPr/>
              <a:t>22</a:t>
            </a:fld>
            <a:endParaRPr lang="en-US"/>
          </a:p>
        </p:txBody>
      </p:sp>
    </p:spTree>
    <p:extLst>
      <p:ext uri="{BB962C8B-B14F-4D97-AF65-F5344CB8AC3E}">
        <p14:creationId xmlns:p14="http://schemas.microsoft.com/office/powerpoint/2010/main" val="65163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sites inventory identified parcels with the potential for residential development, the Housing Plan identifies efforts the County will undertake to support the development of housing. </a:t>
            </a:r>
          </a:p>
          <a:p>
            <a:endParaRPr lang="en-US" dirty="0"/>
          </a:p>
          <a:p>
            <a:r>
              <a:rPr lang="en-US" dirty="0"/>
              <a:t>The County’s housing plan is an extensive set of goals, policies, and programs that work to incentivize housing development, remove constraints, provide a wider array of housing options, and overcome fair housing issues that lead to inequality in housing access. The following slides summarize some of the key measure included in the housing plan. </a:t>
            </a:r>
          </a:p>
        </p:txBody>
      </p:sp>
      <p:sp>
        <p:nvSpPr>
          <p:cNvPr id="4" name="Slide Number Placeholder 3"/>
          <p:cNvSpPr>
            <a:spLocks noGrp="1"/>
          </p:cNvSpPr>
          <p:nvPr>
            <p:ph type="sldNum" sz="quarter" idx="5"/>
          </p:nvPr>
        </p:nvSpPr>
        <p:spPr/>
        <p:txBody>
          <a:bodyPr/>
          <a:lstStyle/>
          <a:p>
            <a:fld id="{20D3BAB1-D933-4B11-9146-C40A405FF755}" type="slidenum">
              <a:rPr lang="en-US" smtClean="0"/>
              <a:pPr/>
              <a:t>23</a:t>
            </a:fld>
            <a:endParaRPr lang="en-US" dirty="0"/>
          </a:p>
        </p:txBody>
      </p:sp>
    </p:spTree>
    <p:extLst>
      <p:ext uri="{BB962C8B-B14F-4D97-AF65-F5344CB8AC3E}">
        <p14:creationId xmlns:p14="http://schemas.microsoft.com/office/powerpoint/2010/main" val="2218480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1-1 commits the County to assisting lower income households with rehabilitation projects. Home repairs can be costly and can lead to displacement of current owners. This program provides financial support to current owners challenged by high repair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2-1 is designed to assist in identifying new opportunities for housing development and to incentivize and support the development of housing for special needs households, including seniors, residents with a disability, those experiencing homelessness, and farmworkers.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3-1 involves publicizing the sites inventory and engaging local developers to encourage consideration of these sites for affordable housing development. It also prohibits the development of low density uses in multifamily zones, which limits housing capacity in these areas.</a:t>
            </a:r>
          </a:p>
        </p:txBody>
      </p:sp>
      <p:sp>
        <p:nvSpPr>
          <p:cNvPr id="4" name="Slide Number Placeholder 3"/>
          <p:cNvSpPr>
            <a:spLocks noGrp="1"/>
          </p:cNvSpPr>
          <p:nvPr>
            <p:ph type="sldNum" sz="quarter" idx="5"/>
          </p:nvPr>
        </p:nvSpPr>
        <p:spPr/>
        <p:txBody>
          <a:bodyPr/>
          <a:lstStyle/>
          <a:p>
            <a:fld id="{C7FDFDC3-B26C-40D9-9235-C223A035F0BA}" type="slidenum">
              <a:rPr lang="en-US" smtClean="0"/>
              <a:t>24</a:t>
            </a:fld>
            <a:endParaRPr lang="en-US"/>
          </a:p>
        </p:txBody>
      </p:sp>
    </p:spTree>
    <p:extLst>
      <p:ext uri="{BB962C8B-B14F-4D97-AF65-F5344CB8AC3E}">
        <p14:creationId xmlns:p14="http://schemas.microsoft.com/office/powerpoint/2010/main" val="3466614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4-1 encourages the development of housing appropriate for households with special needs, particularly for those with a disability or accessibility concern.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5-1 works to ensure that the Housing Plan addresses the needs and concerns of a diversity of community members. It also includes actions meant to establish the county as a “</a:t>
            </a:r>
            <a:r>
              <a:rPr lang="en-US" dirty="0" err="1"/>
              <a:t>prohousing</a:t>
            </a:r>
            <a:r>
              <a:rPr lang="en-US" dirty="0"/>
              <a:t>” jurisdiction, which makes the County eligible for additional grant funding to support the development of housing.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5-2 commits the County to funding a fair housing provider and to work with the service provider to provide with fair housing services, education, and enforcement.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just a few of the programs outlined in the Housing Plan. For more information, please review the Draft Housing Element available on the Planning Department webpage. </a:t>
            </a:r>
          </a:p>
        </p:txBody>
      </p:sp>
      <p:sp>
        <p:nvSpPr>
          <p:cNvPr id="4" name="Slide Number Placeholder 3"/>
          <p:cNvSpPr>
            <a:spLocks noGrp="1"/>
          </p:cNvSpPr>
          <p:nvPr>
            <p:ph type="sldNum" sz="quarter" idx="5"/>
          </p:nvPr>
        </p:nvSpPr>
        <p:spPr/>
        <p:txBody>
          <a:bodyPr/>
          <a:lstStyle/>
          <a:p>
            <a:fld id="{C7FDFDC3-B26C-40D9-9235-C223A035F0BA}" type="slidenum">
              <a:rPr lang="en-US" smtClean="0"/>
              <a:t>25</a:t>
            </a:fld>
            <a:endParaRPr lang="en-US"/>
          </a:p>
        </p:txBody>
      </p:sp>
    </p:spTree>
    <p:extLst>
      <p:ext uri="{BB962C8B-B14F-4D97-AF65-F5344CB8AC3E}">
        <p14:creationId xmlns:p14="http://schemas.microsoft.com/office/powerpoint/2010/main" val="2494985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section of this presentation will outline the project schedule and community engagement efforts. </a:t>
            </a:r>
          </a:p>
        </p:txBody>
      </p:sp>
      <p:sp>
        <p:nvSpPr>
          <p:cNvPr id="4" name="Slide Number Placeholder 3"/>
          <p:cNvSpPr>
            <a:spLocks noGrp="1"/>
          </p:cNvSpPr>
          <p:nvPr>
            <p:ph type="sldNum" sz="quarter" idx="5"/>
          </p:nvPr>
        </p:nvSpPr>
        <p:spPr/>
        <p:txBody>
          <a:bodyPr/>
          <a:lstStyle/>
          <a:p>
            <a:fld id="{20D3BAB1-D933-4B11-9146-C40A405FF755}" type="slidenum">
              <a:rPr lang="en-US" smtClean="0"/>
              <a:pPr/>
              <a:t>26</a:t>
            </a:fld>
            <a:endParaRPr lang="en-US" dirty="0"/>
          </a:p>
        </p:txBody>
      </p:sp>
    </p:spTree>
    <p:extLst>
      <p:ext uri="{BB962C8B-B14F-4D97-AF65-F5344CB8AC3E}">
        <p14:creationId xmlns:p14="http://schemas.microsoft.com/office/powerpoint/2010/main" val="279666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Housing Element update began in the summer of 2022, with two community workshops, as well as study sessions with the Planning Commission and Board of Supervisors.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County staff and the Consultant Team relied on input received during these events in the development of the Draft Housing Element, which was compiled and released on the Planning Department webpage.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currently in the Public Review Draft phase of the project. The Draft is available online and comments will be taken at least through September 30, 2023. Please review the Draft and send us your comments.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the public review period, the County will prepare a Draft that incorporates public input. This updated draft will be submitted to the California Department of Housing and Community Development, also known as HCD, for initial 90-day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the 90-day review period, HCD will issue a comment letter indicating any additional changes that are needed to achieve compliance with State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County will revise the documents accordingly, and will present the Revised Housing Element in public hearings with the Planning Commission (for recommendation) and Board of Supervisors (for consideration of adoption). Public input will be taken during each of these hearings.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adoption of the housing element, the County will submit the final housing element to HCD for a follow-up 60-day review and certification.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27</a:t>
            </a:fld>
            <a:endParaRPr lang="en-US" dirty="0"/>
          </a:p>
        </p:txBody>
      </p:sp>
    </p:spTree>
    <p:extLst>
      <p:ext uri="{BB962C8B-B14F-4D97-AF65-F5344CB8AC3E}">
        <p14:creationId xmlns:p14="http://schemas.microsoft.com/office/powerpoint/2010/main" val="1877074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events undertaken during the Housing Element update include workshops and study sessions. These events provided the public, planning commission, and Board of Supervisors opportunities to provide input and direction to the Project Team in the development of the Draft Housing Element. </a:t>
            </a:r>
          </a:p>
          <a:p>
            <a:endParaRPr lang="en-US" dirty="0"/>
          </a:p>
          <a:p>
            <a:r>
              <a:rPr lang="en-US" dirty="0"/>
              <a:t>Upcoming public hearings will provide opportunities for residents, stakeholders, and decision-makers to guide the refinement of the Housing Element and preparation of the final Housing Element. </a:t>
            </a:r>
          </a:p>
          <a:p>
            <a:endParaRPr lang="en-US" dirty="0"/>
          </a:p>
          <a:p>
            <a:r>
              <a:rPr lang="en-US" dirty="0"/>
              <a:t>Community input is critical to the development of the Housing Element. In addition to commenting on the Public Review Draft, please plan to attend the Public Hearings currently scheduled for Winter 2023. </a:t>
            </a:r>
          </a:p>
        </p:txBody>
      </p:sp>
      <p:sp>
        <p:nvSpPr>
          <p:cNvPr id="4" name="Slide Number Placeholder 3"/>
          <p:cNvSpPr>
            <a:spLocks noGrp="1"/>
          </p:cNvSpPr>
          <p:nvPr>
            <p:ph type="sldNum" sz="quarter" idx="5"/>
          </p:nvPr>
        </p:nvSpPr>
        <p:spPr/>
        <p:txBody>
          <a:bodyPr/>
          <a:lstStyle/>
          <a:p>
            <a:fld id="{20D3BAB1-D933-4B11-9146-C40A405FF755}" type="slidenum">
              <a:rPr lang="en-US" smtClean="0"/>
              <a:pPr/>
              <a:t>28</a:t>
            </a:fld>
            <a:endParaRPr lang="en-US" dirty="0"/>
          </a:p>
        </p:txBody>
      </p:sp>
    </p:spTree>
    <p:extLst>
      <p:ext uri="{BB962C8B-B14F-4D97-AF65-F5344CB8AC3E}">
        <p14:creationId xmlns:p14="http://schemas.microsoft.com/office/powerpoint/2010/main" val="259729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staff and the Project Team worked diligently to provide information and engagement opportunities to residents throughout the county. </a:t>
            </a:r>
          </a:p>
          <a:p>
            <a:endParaRPr lang="en-US" dirty="0"/>
          </a:p>
          <a:p>
            <a:r>
              <a:rPr lang="en-US" dirty="0"/>
              <a:t>The project website serves as an information hub for the Project. It includes information on the housing element, opportunities to provide input, and draft documents available for comment. </a:t>
            </a:r>
          </a:p>
          <a:p>
            <a:endParaRPr lang="en-US" dirty="0"/>
          </a:p>
          <a:p>
            <a:r>
              <a:rPr lang="en-US" dirty="0"/>
              <a:t>The County used eblasts and social media to promote events and engagement opportunities, and to being attention to the Project. </a:t>
            </a:r>
          </a:p>
          <a:p>
            <a:endParaRPr lang="en-US" dirty="0"/>
          </a:p>
          <a:p>
            <a:r>
              <a:rPr lang="en-US" dirty="0"/>
              <a:t>Additionally, the County completed stakeholder interviews with local developers, non-profit agencies, and services providers to get a better understanding of the housing needs and constraints in the county. </a:t>
            </a:r>
          </a:p>
          <a:p>
            <a:endParaRPr lang="en-US" dirty="0"/>
          </a:p>
          <a:p>
            <a:r>
              <a:rPr lang="en-US" dirty="0"/>
              <a:t>Finally, the County developed online activities, including a bilingual online survey and mapping exercise, to generate additional public input to inform the Housing Element. </a:t>
            </a:r>
          </a:p>
        </p:txBody>
      </p:sp>
      <p:sp>
        <p:nvSpPr>
          <p:cNvPr id="4" name="Slide Number Placeholder 3"/>
          <p:cNvSpPr>
            <a:spLocks noGrp="1"/>
          </p:cNvSpPr>
          <p:nvPr>
            <p:ph type="sldNum" sz="quarter" idx="5"/>
          </p:nvPr>
        </p:nvSpPr>
        <p:spPr/>
        <p:txBody>
          <a:bodyPr/>
          <a:lstStyle/>
          <a:p>
            <a:fld id="{20D3BAB1-D933-4B11-9146-C40A405FF755}" type="slidenum">
              <a:rPr lang="en-US" smtClean="0"/>
              <a:pPr/>
              <a:t>29</a:t>
            </a:fld>
            <a:endParaRPr lang="en-US" dirty="0"/>
          </a:p>
        </p:txBody>
      </p:sp>
    </p:spTree>
    <p:extLst>
      <p:ext uri="{BB962C8B-B14F-4D97-AF65-F5344CB8AC3E}">
        <p14:creationId xmlns:p14="http://schemas.microsoft.com/office/powerpoint/2010/main" val="52058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in. First, we will start with some Housing Element basics. </a:t>
            </a:r>
          </a:p>
        </p:txBody>
      </p:sp>
      <p:sp>
        <p:nvSpPr>
          <p:cNvPr id="4" name="Slide Number Placeholder 3"/>
          <p:cNvSpPr>
            <a:spLocks noGrp="1"/>
          </p:cNvSpPr>
          <p:nvPr>
            <p:ph type="sldNum" sz="quarter" idx="5"/>
          </p:nvPr>
        </p:nvSpPr>
        <p:spPr/>
        <p:txBody>
          <a:bodyPr/>
          <a:lstStyle/>
          <a:p>
            <a:fld id="{20D3BAB1-D933-4B11-9146-C40A405FF755}" type="slidenum">
              <a:rPr lang="en-US" smtClean="0"/>
              <a:pPr/>
              <a:t>3</a:t>
            </a:fld>
            <a:endParaRPr lang="en-US" dirty="0"/>
          </a:p>
        </p:txBody>
      </p:sp>
    </p:spTree>
    <p:extLst>
      <p:ext uri="{BB962C8B-B14F-4D97-AF65-F5344CB8AC3E}">
        <p14:creationId xmlns:p14="http://schemas.microsoft.com/office/powerpoint/2010/main" val="3208892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includes the contact information for the County’s Housing Element contact person. Please submit your questions to and comments to Kristin </a:t>
            </a:r>
            <a:r>
              <a:rPr lang="en-US" dirty="0" err="1"/>
              <a:t>Doud</a:t>
            </a:r>
            <a:r>
              <a:rPr lang="en-US" dirty="0"/>
              <a:t>, Deputy Director of Planning at doudk@stancounty.com. </a:t>
            </a:r>
          </a:p>
          <a:p>
            <a:endParaRPr lang="en-US" dirty="0"/>
          </a:p>
          <a:p>
            <a:r>
              <a:rPr lang="en-US" dirty="0"/>
              <a:t>As a reminder, please review the Draft Housing Element on the Planning Department website and submit your comments prior to September 30, 2023. </a:t>
            </a:r>
          </a:p>
          <a:p>
            <a:endParaRPr lang="en-US" dirty="0"/>
          </a:p>
          <a:p>
            <a:r>
              <a:rPr lang="en-US" dirty="0"/>
              <a:t>Thank you for joining us today for this overview of the </a:t>
            </a:r>
            <a:r>
              <a:rPr lang="en-US"/>
              <a:t>Stanislaus County Public </a:t>
            </a:r>
            <a:r>
              <a:rPr lang="en-US" dirty="0"/>
              <a:t>Review Draft 2023-2031 Housing Element Update. </a:t>
            </a:r>
          </a:p>
        </p:txBody>
      </p:sp>
      <p:sp>
        <p:nvSpPr>
          <p:cNvPr id="4" name="Slide Number Placeholder 3"/>
          <p:cNvSpPr>
            <a:spLocks noGrp="1"/>
          </p:cNvSpPr>
          <p:nvPr>
            <p:ph type="sldNum" sz="quarter" idx="5"/>
          </p:nvPr>
        </p:nvSpPr>
        <p:spPr/>
        <p:txBody>
          <a:bodyPr/>
          <a:lstStyle/>
          <a:p>
            <a:fld id="{20D3BAB1-D933-4B11-9146-C40A405FF755}" type="slidenum">
              <a:rPr lang="en-US" smtClean="0"/>
              <a:pPr/>
              <a:t>30</a:t>
            </a:fld>
            <a:endParaRPr lang="en-US" dirty="0"/>
          </a:p>
        </p:txBody>
      </p:sp>
    </p:spTree>
    <p:extLst>
      <p:ext uri="{BB962C8B-B14F-4D97-AF65-F5344CB8AC3E}">
        <p14:creationId xmlns:p14="http://schemas.microsoft.com/office/powerpoint/2010/main" val="138391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Housing Element is the County’s plan to meet the housing needs of the community.</a:t>
            </a:r>
          </a:p>
          <a:p>
            <a:endParaRPr lang="en-US" dirty="0"/>
          </a:p>
          <a:p>
            <a:r>
              <a:rPr lang="en-US" dirty="0"/>
              <a:t>It is one of the Elements (or chapters) of the County General Plan, but it is the only Element that needs to be reviewed and certified by the State of California. </a:t>
            </a:r>
          </a:p>
          <a:p>
            <a:endParaRPr lang="en-US" dirty="0"/>
          </a:p>
          <a:p>
            <a:r>
              <a:rPr lang="en-US" dirty="0"/>
              <a:t>Additionally, unlike other chapters of the General Plan, which typically plan for the next 20 to 25 years, the Housing Element plans for housing needs in 8-year cycles and must be adopted on a schedule prescribed by the State. </a:t>
            </a:r>
          </a:p>
          <a:p>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4</a:t>
            </a:fld>
            <a:endParaRPr lang="en-US" dirty="0"/>
          </a:p>
        </p:txBody>
      </p:sp>
    </p:spTree>
    <p:extLst>
      <p:ext uri="{BB962C8B-B14F-4D97-AF65-F5344CB8AC3E}">
        <p14:creationId xmlns:p14="http://schemas.microsoft.com/office/powerpoint/2010/main" val="54175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The Housing Element serves many purposes. </a:t>
            </a:r>
          </a:p>
          <a:p>
            <a:pPr marL="171450" indent="-171450">
              <a:spcAft>
                <a:spcPts val="600"/>
              </a:spcAft>
              <a:buFont typeface="Arial" panose="020B0604020202020204" pitchFamily="34" charset="0"/>
              <a:buChar char="•"/>
            </a:pPr>
            <a:r>
              <a:rPr lang="en-US" dirty="0"/>
              <a:t>It identifies existing housing needs, as well as housing needs for the next eight years. </a:t>
            </a:r>
          </a:p>
          <a:p>
            <a:pPr marL="171450" indent="-171450">
              <a:spcAft>
                <a:spcPts val="600"/>
              </a:spcAft>
              <a:buFont typeface="Arial" panose="020B0604020202020204" pitchFamily="34" charset="0"/>
              <a:buChar char="•"/>
            </a:pPr>
            <a:r>
              <a:rPr lang="en-US" dirty="0"/>
              <a:t>It analyzes opportunities and barriers (also called constraints) to housing development</a:t>
            </a:r>
          </a:p>
          <a:p>
            <a:pPr marL="171450" indent="-171450">
              <a:spcAft>
                <a:spcPts val="600"/>
              </a:spcAft>
              <a:buFont typeface="Arial" panose="020B0604020202020204" pitchFamily="34" charset="0"/>
              <a:buChar char="•"/>
            </a:pPr>
            <a:r>
              <a:rPr lang="en-US" dirty="0"/>
              <a:t>It creates an action plan to address housing needs in the community and to respond to new opportunities and barriers; and </a:t>
            </a:r>
          </a:p>
          <a:p>
            <a:pPr marL="171450" indent="-171450">
              <a:spcAft>
                <a:spcPts val="600"/>
              </a:spcAft>
              <a:buFont typeface="Arial" panose="020B0604020202020204" pitchFamily="34" charset="0"/>
              <a:buChar char="•"/>
            </a:pPr>
            <a:r>
              <a:rPr lang="en-US" dirty="0"/>
              <a:t>Finally, it ensures that County policies comply with State law. </a:t>
            </a:r>
          </a:p>
          <a:p>
            <a:pPr marL="628650" lvl="1" indent="-171450">
              <a:spcAft>
                <a:spcPts val="600"/>
              </a:spcAft>
              <a:buFont typeface="Arial" panose="020B0604020202020204" pitchFamily="34" charset="0"/>
              <a:buChar char="•"/>
            </a:pPr>
            <a:r>
              <a:rPr lang="en-US" dirty="0"/>
              <a:t>Since the last Housing Element Update, which was adopted in 2016, the State legislature has passed a number of new laws related to housing. The Housing Element must analyze county regulations to identify compliance issues and set a plan to update policies to bring them into compliance.</a:t>
            </a:r>
          </a:p>
          <a:p>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5</a:t>
            </a:fld>
            <a:endParaRPr lang="en-US" dirty="0"/>
          </a:p>
        </p:txBody>
      </p:sp>
    </p:spTree>
    <p:extLst>
      <p:ext uri="{BB962C8B-B14F-4D97-AF65-F5344CB8AC3E}">
        <p14:creationId xmlns:p14="http://schemas.microsoft.com/office/powerpoint/2010/main" val="138361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several sections of the Housing Element, including:</a:t>
            </a:r>
          </a:p>
          <a:p>
            <a:pPr marL="171450" indent="-171450">
              <a:buFont typeface="Arial" panose="020B0604020202020204" pitchFamily="34" charset="0"/>
              <a:buChar char="•"/>
            </a:pPr>
            <a:r>
              <a:rPr lang="en-US" altLang="en-US" dirty="0"/>
              <a:t>The Community Profile, which identifies existing conditions in the County. This section analyses population characteristics, as well as the state of the current housing stock. Finally this section analyzes fair housing issues in the community. </a:t>
            </a:r>
            <a:br>
              <a:rPr lang="en-US" altLang="en-US" dirty="0"/>
            </a:br>
            <a:endParaRPr lang="en-US" altLang="en-US" dirty="0"/>
          </a:p>
          <a:p>
            <a:pPr marL="171450" indent="-171450">
              <a:buFont typeface="Arial" panose="020B0604020202020204" pitchFamily="34" charset="0"/>
              <a:buChar char="•"/>
            </a:pPr>
            <a:r>
              <a:rPr lang="en-US" altLang="en-US" dirty="0"/>
              <a:t>The Housing Constraints section identifies barriers to housing development imposed by both governmental policy and the housing market. </a:t>
            </a:r>
            <a:br>
              <a:rPr lang="en-US" altLang="en-US" dirty="0"/>
            </a:br>
            <a:endParaRPr lang="en-US" altLang="en-US" dirty="0"/>
          </a:p>
          <a:p>
            <a:pPr marL="171450" indent="-171450">
              <a:buFont typeface="Arial" panose="020B0604020202020204" pitchFamily="34" charset="0"/>
              <a:buChar char="•"/>
            </a:pPr>
            <a:r>
              <a:rPr lang="en-US" altLang="en-US" dirty="0"/>
              <a:t>The Housing Resources section identifies the County’s housing needs through 2031 and provides an inventory of residential parcels appropriate for housing development. The section also identifies energy conservation measures, programs, and opportunities. </a:t>
            </a:r>
            <a:br>
              <a:rPr lang="en-US" altLang="en-US" dirty="0"/>
            </a:br>
            <a:endParaRPr lang="en-US" altLang="en-US" dirty="0"/>
          </a:p>
          <a:p>
            <a:pPr marL="171450" indent="-171450">
              <a:buFont typeface="Arial" panose="020B0604020202020204" pitchFamily="34" charset="0"/>
              <a:buChar char="•"/>
            </a:pPr>
            <a:r>
              <a:rPr lang="en-US" altLang="en-US" dirty="0"/>
              <a:t>Lastly, the Housing Plan provides goals, policies, and implementation programs that serve as the County’s housing action plan through 2031.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b="1">
                <a:solidFill>
                  <a:schemeClr val="tx1"/>
                </a:solidFill>
                <a:latin typeface="Arial" panose="020B0604020202020204" pitchFamily="34" charset="0"/>
              </a:defRPr>
            </a:lvl1pPr>
            <a:lvl2pPr marL="742950" indent="-285750" defTabSz="939800">
              <a:defRPr b="1">
                <a:solidFill>
                  <a:schemeClr val="tx1"/>
                </a:solidFill>
                <a:latin typeface="Arial" panose="020B0604020202020204" pitchFamily="34" charset="0"/>
              </a:defRPr>
            </a:lvl2pPr>
            <a:lvl3pPr marL="1143000" indent="-228600" defTabSz="939800">
              <a:defRPr b="1">
                <a:solidFill>
                  <a:schemeClr val="tx1"/>
                </a:solidFill>
                <a:latin typeface="Arial" panose="020B0604020202020204" pitchFamily="34" charset="0"/>
              </a:defRPr>
            </a:lvl3pPr>
            <a:lvl4pPr marL="1600200" indent="-228600" defTabSz="939800">
              <a:defRPr b="1">
                <a:solidFill>
                  <a:schemeClr val="tx1"/>
                </a:solidFill>
                <a:latin typeface="Arial" panose="020B0604020202020204" pitchFamily="34" charset="0"/>
              </a:defRPr>
            </a:lvl4pPr>
            <a:lvl5pPr marL="2057400" indent="-228600" defTabSz="939800">
              <a:defRPr b="1">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b="1">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b="1">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b="1">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b="1">
                <a:solidFill>
                  <a:schemeClr val="tx1"/>
                </a:solidFill>
                <a:latin typeface="Arial" panose="020B0604020202020204" pitchFamily="34" charset="0"/>
              </a:defRPr>
            </a:lvl9pPr>
          </a:lstStyle>
          <a:p>
            <a:fld id="{04EC4850-CBC4-4644-AAB0-1DDBB869EA78}" type="slidenum">
              <a:rPr lang="en-US" altLang="en-US" b="0"/>
              <a:pPr/>
              <a:t>6</a:t>
            </a:fld>
            <a:endParaRPr lang="en-US" altLang="en-US" b="0" dirty="0"/>
          </a:p>
        </p:txBody>
      </p:sp>
    </p:spTree>
    <p:extLst>
      <p:ext uri="{BB962C8B-B14F-4D97-AF65-F5344CB8AC3E}">
        <p14:creationId xmlns:p14="http://schemas.microsoft.com/office/powerpoint/2010/main" val="299780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housing elements work to:</a:t>
            </a:r>
          </a:p>
          <a:p>
            <a:pPr marL="171450" indent="-171450">
              <a:buFont typeface="Arial" panose="020B0604020202020204" pitchFamily="34" charset="0"/>
              <a:buChar char="•"/>
            </a:pPr>
            <a:r>
              <a:rPr lang="en-US" dirty="0"/>
              <a:t>Retain existing housing, and particularly affordable housing in the community</a:t>
            </a:r>
            <a:br>
              <a:rPr lang="en-US" dirty="0"/>
            </a:br>
            <a:endParaRPr lang="en-US" dirty="0"/>
          </a:p>
          <a:p>
            <a:pPr marL="171450" indent="-171450">
              <a:buFont typeface="Arial" panose="020B0604020202020204" pitchFamily="34" charset="0"/>
              <a:buChar char="•"/>
            </a:pPr>
            <a:r>
              <a:rPr lang="en-US" dirty="0"/>
              <a:t>Encourage and support the development of new affordable housing</a:t>
            </a:r>
            <a:br>
              <a:rPr lang="en-US" dirty="0"/>
            </a:br>
            <a:endParaRPr lang="en-US" dirty="0"/>
          </a:p>
          <a:p>
            <a:pPr marL="171450" indent="-171450">
              <a:buFont typeface="Arial" panose="020B0604020202020204" pitchFamily="34" charset="0"/>
              <a:buChar char="•"/>
            </a:pPr>
            <a:r>
              <a:rPr lang="en-US" dirty="0"/>
              <a:t>Create a diversity of housing opportunities throughout a community – including for those with special housing needs, such as seniors, residents with a disability, and farmworkers</a:t>
            </a:r>
            <a:br>
              <a:rPr lang="en-US" dirty="0"/>
            </a:br>
            <a:endParaRPr lang="en-US" dirty="0"/>
          </a:p>
          <a:p>
            <a:pPr marL="171450" indent="-171450">
              <a:buFont typeface="Arial" panose="020B0604020202020204" pitchFamily="34" charset="0"/>
              <a:buChar char="•"/>
            </a:pPr>
            <a:r>
              <a:rPr lang="en-US" dirty="0"/>
              <a:t>Remove barriers (or constraints) to housing development </a:t>
            </a:r>
            <a:br>
              <a:rPr lang="en-US" dirty="0"/>
            </a:br>
            <a:endParaRPr lang="en-US" dirty="0"/>
          </a:p>
          <a:p>
            <a:pPr marL="171450" indent="-171450">
              <a:buFont typeface="Arial" panose="020B0604020202020204" pitchFamily="34" charset="0"/>
              <a:buChar char="•"/>
            </a:pPr>
            <a:r>
              <a:rPr lang="en-US" dirty="0"/>
              <a:t>And ensure that all members of the community have fair and equal access to housing.</a:t>
            </a:r>
          </a:p>
          <a:p>
            <a:endParaRPr lang="en-US" dirty="0"/>
          </a:p>
          <a:p>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7</a:t>
            </a:fld>
            <a:endParaRPr lang="en-US" dirty="0"/>
          </a:p>
        </p:txBody>
      </p:sp>
    </p:spTree>
    <p:extLst>
      <p:ext uri="{BB962C8B-B14F-4D97-AF65-F5344CB8AC3E}">
        <p14:creationId xmlns:p14="http://schemas.microsoft.com/office/powerpoint/2010/main" val="400280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 of California requires every jurisdiction in the state to adopt a housing element. The Element must be certified by the State as compliant with State law.</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a certified housing element, a city or county is at risk of being sued, either by the State or by a developer, if housing decisions conflict with State law.</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many State grants related to housing or infrastructure require a certified housing element as a condition of eligibility. Without a certified housing element, the County would not be able to pursue these critical funding opportunities. </a:t>
            </a:r>
          </a:p>
          <a:p>
            <a:endParaRPr lang="en-US" dirty="0"/>
          </a:p>
        </p:txBody>
      </p:sp>
      <p:sp>
        <p:nvSpPr>
          <p:cNvPr id="4" name="Slide Number Placeholder 3"/>
          <p:cNvSpPr>
            <a:spLocks noGrp="1"/>
          </p:cNvSpPr>
          <p:nvPr>
            <p:ph type="sldNum" sz="quarter" idx="5"/>
          </p:nvPr>
        </p:nvSpPr>
        <p:spPr/>
        <p:txBody>
          <a:bodyPr/>
          <a:lstStyle/>
          <a:p>
            <a:fld id="{20D3BAB1-D933-4B11-9146-C40A405FF755}" type="slidenum">
              <a:rPr lang="en-US" smtClean="0"/>
              <a:pPr/>
              <a:t>8</a:t>
            </a:fld>
            <a:endParaRPr lang="en-US" dirty="0"/>
          </a:p>
        </p:txBody>
      </p:sp>
    </p:spTree>
    <p:extLst>
      <p:ext uri="{BB962C8B-B14F-4D97-AF65-F5344CB8AC3E}">
        <p14:creationId xmlns:p14="http://schemas.microsoft.com/office/powerpoint/2010/main" val="207237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the Regional Housing Needs Allocation, otherwise known as the RHNA. </a:t>
            </a:r>
            <a:br>
              <a:rPr lang="en-US" dirty="0"/>
            </a:br>
            <a:endParaRPr lang="en-US" dirty="0"/>
          </a:p>
          <a:p>
            <a:r>
              <a:rPr lang="en-US" dirty="0"/>
              <a:t>The RHNA is a quantified housing goal assigned to each city and county in the State. </a:t>
            </a:r>
            <a:br>
              <a:rPr lang="en-US" dirty="0"/>
            </a:br>
            <a:endParaRPr lang="en-US" dirty="0"/>
          </a:p>
          <a:p>
            <a:r>
              <a:rPr lang="en-US" dirty="0"/>
              <a:t>The Housing Element must establish a plan to meet this goal, by providing enough land to ensure sufficient capacity for new development as well as programs to support development on residential sites.</a:t>
            </a:r>
          </a:p>
        </p:txBody>
      </p:sp>
      <p:sp>
        <p:nvSpPr>
          <p:cNvPr id="4" name="Slide Number Placeholder 3"/>
          <p:cNvSpPr>
            <a:spLocks noGrp="1"/>
          </p:cNvSpPr>
          <p:nvPr>
            <p:ph type="sldNum" sz="quarter" idx="5"/>
          </p:nvPr>
        </p:nvSpPr>
        <p:spPr/>
        <p:txBody>
          <a:bodyPr/>
          <a:lstStyle/>
          <a:p>
            <a:fld id="{20D3BAB1-D933-4B11-9146-C40A405FF755}" type="slidenum">
              <a:rPr lang="en-US" smtClean="0"/>
              <a:pPr/>
              <a:t>9</a:t>
            </a:fld>
            <a:endParaRPr lang="en-US" dirty="0"/>
          </a:p>
        </p:txBody>
      </p:sp>
    </p:spTree>
    <p:extLst>
      <p:ext uri="{BB962C8B-B14F-4D97-AF65-F5344CB8AC3E}">
        <p14:creationId xmlns:p14="http://schemas.microsoft.com/office/powerpoint/2010/main" val="66014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42737"/>
            <a:ext cx="9855200" cy="838200"/>
          </a:xfrm>
        </p:spPr>
        <p:txBody>
          <a:bodyPr>
            <a:normAutofit/>
          </a:bodyPr>
          <a:lstStyle>
            <a:lvl1pPr marL="0" algn="l">
              <a:defRPr sz="3200" b="0" baseline="0">
                <a:solidFill>
                  <a:schemeClr val="bg1"/>
                </a:solidFill>
                <a:latin typeface="Segoe UI Variable Display Semib" pitchFamily="2" charset="0"/>
              </a:defRPr>
            </a:lvl1pPr>
          </a:lstStyle>
          <a:p>
            <a:r>
              <a:rPr lang="en-US" dirty="0"/>
              <a:t>Click to edit Master title style</a:t>
            </a:r>
          </a:p>
        </p:txBody>
      </p:sp>
      <p:sp>
        <p:nvSpPr>
          <p:cNvPr id="3" name="Content Placeholder 2"/>
          <p:cNvSpPr>
            <a:spLocks noGrp="1"/>
          </p:cNvSpPr>
          <p:nvPr>
            <p:ph idx="1"/>
          </p:nvPr>
        </p:nvSpPr>
        <p:spPr>
          <a:xfrm>
            <a:off x="304800" y="1143001"/>
            <a:ext cx="11277600" cy="4983163"/>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4298"/>
            <a:ext cx="12192000" cy="1062501"/>
          </a:xfrm>
          <a:prstGeom prst="rect">
            <a:avLst/>
          </a:prstGeom>
          <a:solidFill>
            <a:srgbClr val="0C4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 name="Title 1"/>
          <p:cNvSpPr>
            <a:spLocks noGrp="1"/>
          </p:cNvSpPr>
          <p:nvPr>
            <p:ph type="title"/>
          </p:nvPr>
        </p:nvSpPr>
        <p:spPr>
          <a:xfrm>
            <a:off x="203200" y="0"/>
            <a:ext cx="9855200" cy="838200"/>
          </a:xfrm>
        </p:spPr>
        <p:txBody>
          <a:bodyPr/>
          <a:lstStyle>
            <a:lvl1pPr marL="0" algn="l">
              <a:defRPr baseline="0">
                <a:solidFill>
                  <a:schemeClr val="bg2">
                    <a:lumMod val="10000"/>
                  </a:schemeClr>
                </a:solidFill>
                <a:latin typeface="Segoe UI Variable Display" pitchFamily="2" charset="0"/>
              </a:defRPr>
            </a:lvl1pPr>
          </a:lstStyle>
          <a:p>
            <a:r>
              <a:rPr lang="en-US" dirty="0"/>
              <a:t>Click to edit Master title style</a:t>
            </a:r>
          </a:p>
        </p:txBody>
      </p:sp>
      <p:sp>
        <p:nvSpPr>
          <p:cNvPr id="3" name="Content Placeholder 2"/>
          <p:cNvSpPr>
            <a:spLocks noGrp="1"/>
          </p:cNvSpPr>
          <p:nvPr>
            <p:ph idx="1"/>
          </p:nvPr>
        </p:nvSpPr>
        <p:spPr>
          <a:xfrm>
            <a:off x="304800" y="152400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p:nvPr>
        </p:nvSpPr>
        <p:spPr>
          <a:xfrm>
            <a:off x="203200" y="891382"/>
            <a:ext cx="11074400" cy="457200"/>
          </a:xfrm>
        </p:spPr>
        <p:txBody>
          <a:bodyPr/>
          <a:lstStyle>
            <a:lvl1pPr>
              <a:buNone/>
              <a:defRPr sz="2400" b="1">
                <a:solidFill>
                  <a:schemeClr val="bg1">
                    <a:lumMod val="95000"/>
                  </a:schemeClr>
                </a:solidFill>
                <a:latin typeface="Segoe UI Variable Display" pitchFamily="2" charset="0"/>
              </a:defRPr>
            </a:lvl1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3"/>
          </p:nvPr>
        </p:nvSpPr>
        <p:spPr>
          <a:xfrm>
            <a:off x="609600" y="6400800"/>
            <a:ext cx="3860800" cy="457200"/>
          </a:xfrm>
          <a:prstGeom prst="rect">
            <a:avLst/>
          </a:prstGeom>
        </p:spPr>
        <p:txBody>
          <a:bodyPr vert="horz" lIns="91440" tIns="45720" rIns="91440" bIns="45720" rtlCol="0" anchor="ctr"/>
          <a:lstStyle>
            <a:lvl1pPr algn="l">
              <a:defRPr lang="en-US" sz="1000" b="0" i="0" baseline="0" smtClean="0">
                <a:solidFill>
                  <a:srgbClr val="D9DDEE"/>
                </a:solidFill>
                <a:latin typeface="Candara" pitchFamily="34" charset="0"/>
              </a:defRPr>
            </a:lvl1pPr>
          </a:lstStyle>
          <a:p>
            <a:r>
              <a:rPr lang="en-US" dirty="0"/>
              <a:t>Stockton, 2015-2023 Housing Element Update Stakeholder Workshop | September 28, 2015</a:t>
            </a:r>
          </a:p>
        </p:txBody>
      </p:sp>
      <p:sp>
        <p:nvSpPr>
          <p:cNvPr id="11" name="Slide Number Placeholder 10"/>
          <p:cNvSpPr>
            <a:spLocks noGrp="1"/>
          </p:cNvSpPr>
          <p:nvPr>
            <p:ph type="sldNum" sz="quarter" idx="4"/>
          </p:nvPr>
        </p:nvSpPr>
        <p:spPr>
          <a:xfrm>
            <a:off x="8737600" y="6400800"/>
            <a:ext cx="2844800" cy="457200"/>
          </a:xfrm>
          <a:prstGeom prst="rect">
            <a:avLst/>
          </a:prstGeom>
        </p:spPr>
        <p:txBody>
          <a:bodyPr vert="horz" lIns="91440" tIns="45720" rIns="91440" bIns="45720" rtlCol="0" anchor="ctr"/>
          <a:lstStyle>
            <a:lvl1pPr algn="r">
              <a:defRPr sz="1200">
                <a:solidFill>
                  <a:srgbClr val="D9DDEE"/>
                </a:solidFill>
                <a:latin typeface="Candara" pitchFamily="34" charset="0"/>
              </a:defRPr>
            </a:lvl1pPr>
          </a:lstStyle>
          <a:p>
            <a:fld id="{0A699CD6-AE3E-4C40-BA24-C3BCE335D058}" type="slidenum">
              <a:rPr lang="en-US" smtClean="0"/>
              <a:pPr/>
              <a:t>‹#›</a:t>
            </a:fld>
            <a:endParaRPr lang="en-US" dirty="0"/>
          </a:p>
        </p:txBody>
      </p:sp>
      <p:sp>
        <p:nvSpPr>
          <p:cNvPr id="6" name="Rectangle 5">
            <a:extLst>
              <a:ext uri="{FF2B5EF4-FFF2-40B4-BE49-F238E27FC236}">
                <a16:creationId xmlns:a16="http://schemas.microsoft.com/office/drawing/2014/main" id="{0EE523A3-BD94-E09C-55CC-EA38344CCF64}"/>
              </a:ext>
            </a:extLst>
          </p:cNvPr>
          <p:cNvSpPr/>
          <p:nvPr userDrawn="1"/>
        </p:nvSpPr>
        <p:spPr>
          <a:xfrm>
            <a:off x="0" y="-40250"/>
            <a:ext cx="12192000" cy="1107050"/>
          </a:xfrm>
          <a:prstGeom prst="rect">
            <a:avLst/>
          </a:prstGeom>
          <a:solidFill>
            <a:srgbClr val="0C4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7" name="Rectangle 6">
            <a:extLst>
              <a:ext uri="{FF2B5EF4-FFF2-40B4-BE49-F238E27FC236}">
                <a16:creationId xmlns:a16="http://schemas.microsoft.com/office/drawing/2014/main" id="{49F296FC-0F52-ED7A-207D-9921075E215D}"/>
              </a:ext>
            </a:extLst>
          </p:cNvPr>
          <p:cNvSpPr/>
          <p:nvPr userDrawn="1"/>
        </p:nvSpPr>
        <p:spPr>
          <a:xfrm>
            <a:off x="0" y="6400800"/>
            <a:ext cx="12192000" cy="457200"/>
          </a:xfrm>
          <a:prstGeom prst="rect">
            <a:avLst/>
          </a:prstGeom>
          <a:solidFill>
            <a:srgbClr val="298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8" name="Picture 2" descr="Stanislaus County striving to be the best">
            <a:extLst>
              <a:ext uri="{FF2B5EF4-FFF2-40B4-BE49-F238E27FC236}">
                <a16:creationId xmlns:a16="http://schemas.microsoft.com/office/drawing/2014/main" id="{312755EC-F83A-C563-3192-F67E033CEB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12449" y="5481990"/>
            <a:ext cx="939902" cy="781492"/>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3">
            <a:extLst>
              <a:ext uri="{FF2B5EF4-FFF2-40B4-BE49-F238E27FC236}">
                <a16:creationId xmlns:a16="http://schemas.microsoft.com/office/drawing/2014/main" id="{1F188B27-82E6-29BE-2E63-A4B9835CEF06}"/>
              </a:ext>
            </a:extLst>
          </p:cNvPr>
          <p:cNvSpPr txBox="1">
            <a:spLocks/>
          </p:cNvSpPr>
          <p:nvPr userDrawn="1"/>
        </p:nvSpPr>
        <p:spPr>
          <a:xfrm>
            <a:off x="76200" y="6441048"/>
            <a:ext cx="7086600" cy="4126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latin typeface="Segoe UI Semilight" panose="020B0402040204020203" pitchFamily="34" charset="0"/>
                <a:cs typeface="Segoe UI Semilight" panose="020B0402040204020203" pitchFamily="34" charset="0"/>
              </a:rPr>
              <a:t>Stanislaus County 6</a:t>
            </a:r>
            <a:r>
              <a:rPr lang="en-US" sz="1000" baseline="30000" dirty="0">
                <a:solidFill>
                  <a:schemeClr val="bg1"/>
                </a:solidFill>
                <a:latin typeface="Segoe UI Semilight" panose="020B0402040204020203" pitchFamily="34" charset="0"/>
                <a:cs typeface="Segoe UI Semilight" panose="020B0402040204020203" pitchFamily="34" charset="0"/>
              </a:rPr>
              <a:t>th</a:t>
            </a:r>
            <a:r>
              <a:rPr lang="en-US" sz="1000" dirty="0">
                <a:solidFill>
                  <a:schemeClr val="bg1"/>
                </a:solidFill>
                <a:latin typeface="Segoe UI Semilight" panose="020B0402040204020203" pitchFamily="34" charset="0"/>
                <a:cs typeface="Segoe UI Semilight" panose="020B0402040204020203" pitchFamily="34" charset="0"/>
              </a:rPr>
              <a:t> Cycle Housing Element Update</a:t>
            </a:r>
            <a:br>
              <a:rPr lang="en-US" sz="1000" dirty="0">
                <a:solidFill>
                  <a:schemeClr val="bg1"/>
                </a:solidFill>
                <a:latin typeface="Segoe UI Semilight" panose="020B0402040204020203" pitchFamily="34" charset="0"/>
                <a:cs typeface="Segoe UI Semilight" panose="020B0402040204020203" pitchFamily="34" charset="0"/>
              </a:rPr>
            </a:br>
            <a:r>
              <a:rPr lang="en-US" sz="1000" dirty="0">
                <a:solidFill>
                  <a:schemeClr val="bg1"/>
                </a:solidFill>
                <a:latin typeface="Segoe UI Semilight" panose="020B0402040204020203" pitchFamily="34" charset="0"/>
                <a:cs typeface="Segoe UI Semilight" panose="020B0402040204020203" pitchFamily="34" charset="0"/>
              </a:rPr>
              <a:t>Draft Housing Element Overview (September, 2023)</a:t>
            </a:r>
          </a:p>
        </p:txBody>
      </p:sp>
      <p:sp>
        <p:nvSpPr>
          <p:cNvPr id="2" name="Title Placeholder 1"/>
          <p:cNvSpPr>
            <a:spLocks noGrp="1"/>
          </p:cNvSpPr>
          <p:nvPr>
            <p:ph type="title"/>
          </p:nvPr>
        </p:nvSpPr>
        <p:spPr>
          <a:xfrm>
            <a:off x="527460" y="-35952"/>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13" name="Slide Number Placeholder 10">
            <a:extLst>
              <a:ext uri="{FF2B5EF4-FFF2-40B4-BE49-F238E27FC236}">
                <a16:creationId xmlns:a16="http://schemas.microsoft.com/office/drawing/2014/main" id="{435FDBC4-2F2D-CC8F-BAAB-7AB8CD64FB83}"/>
              </a:ext>
            </a:extLst>
          </p:cNvPr>
          <p:cNvSpPr txBox="1">
            <a:spLocks/>
          </p:cNvSpPr>
          <p:nvPr userDrawn="1"/>
        </p:nvSpPr>
        <p:spPr>
          <a:xfrm>
            <a:off x="9207551" y="6478262"/>
            <a:ext cx="2844800" cy="457200"/>
          </a:xfrm>
          <a:prstGeom prst="rect">
            <a:avLst/>
          </a:prstGeom>
        </p:spPr>
        <p:txBody>
          <a:bodyPr/>
          <a:lstStyle>
            <a:defPPr>
              <a:defRPr lang="en-US"/>
            </a:defPPr>
            <a:lvl1pPr marL="0" algn="l" defTabSz="914400" rtl="0" eaLnBrk="1" latinLnBrk="0" hangingPunct="1">
              <a:defRPr sz="1800" kern="1200">
                <a:solidFill>
                  <a:schemeClr val="tx1"/>
                </a:solidFill>
                <a:latin typeface="Segoe UI Variable Display Semib"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A699CD6-AE3E-4C40-BA24-C3BCE335D058}" type="slidenum">
              <a:rPr lang="en-US" smtClean="0">
                <a:solidFill>
                  <a:schemeClr val="bg1"/>
                </a:solidFill>
              </a:rPr>
              <a:pPr algn="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Variable Display"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Variable Display"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Variable Display"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creativecommons.org/licenses/by/2.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am10.safelinks.protection.outlook.com/?url=https%3A%2F%2Fwww.stancounty.com%2Fplanning%2Fpl%2Fhousing-element.shtm&amp;data=05%7C01%7Cjmontague%40rinconconsultants.com%7C3136297df249474f45f008dbb52c8257%7C0601450f05594ee5b99257193f29a7f8%7C0%7C0%7C638302975010371810%7CUnknown%7CTWFpbGZsb3d8eyJWIjoiMC4wLjAwMDAiLCJQIjoiV2luMzIiLCJBTiI6Ik1haWwiLCJXVCI6Mn0%3D%7C3000%7C%7C%7C&amp;sdata=DVpTbTUWwjafl17XyrMyvkdD2K7%2BF%2B8tKDf%2FG1nhgNI%3D&amp;reserved=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mailto:doudk@stancounty.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bout Stanislaus County Affordable Housing Corp.">
            <a:extLst>
              <a:ext uri="{FF2B5EF4-FFF2-40B4-BE49-F238E27FC236}">
                <a16:creationId xmlns:a16="http://schemas.microsoft.com/office/drawing/2014/main" id="{F0CD12A9-FC8C-F50D-53A8-AE6616A70A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22" t="14059" r="2588" b="24037"/>
          <a:stretch/>
        </p:blipFill>
        <p:spPr bwMode="auto">
          <a:xfrm>
            <a:off x="-29022" y="-76199"/>
            <a:ext cx="12215446" cy="6934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CCB1932-825F-E9E9-FBFC-06C17B3FF06E}"/>
              </a:ext>
            </a:extLst>
          </p:cNvPr>
          <p:cNvSpPr/>
          <p:nvPr/>
        </p:nvSpPr>
        <p:spPr>
          <a:xfrm>
            <a:off x="-44450" y="2667000"/>
            <a:ext cx="12280900" cy="1524000"/>
          </a:xfrm>
          <a:prstGeom prst="rect">
            <a:avLst/>
          </a:prstGeom>
          <a:solidFill>
            <a:srgbClr val="0C479D">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Box 2">
            <a:extLst>
              <a:ext uri="{FF2B5EF4-FFF2-40B4-BE49-F238E27FC236}">
                <a16:creationId xmlns:a16="http://schemas.microsoft.com/office/drawing/2014/main" id="{1DB6C2BC-D4BC-DFB1-DB90-47F19DB2EE63}"/>
              </a:ext>
            </a:extLst>
          </p:cNvPr>
          <p:cNvSpPr txBox="1"/>
          <p:nvPr/>
        </p:nvSpPr>
        <p:spPr>
          <a:xfrm>
            <a:off x="-67896" y="2859613"/>
            <a:ext cx="12215446" cy="1138773"/>
          </a:xfrm>
          <a:prstGeom prst="rect">
            <a:avLst/>
          </a:prstGeom>
          <a:noFill/>
        </p:spPr>
        <p:txBody>
          <a:bodyPr wrap="square" rtlCol="0">
            <a:spAutoFit/>
          </a:bodyPr>
          <a:lstStyle/>
          <a:p>
            <a:pPr marL="1198563"/>
            <a:r>
              <a:rPr lang="en-US" sz="2800" dirty="0">
                <a:solidFill>
                  <a:schemeClr val="bg1"/>
                </a:solidFill>
                <a:latin typeface="Segoe UI Variable Display Semib" pitchFamily="2" charset="0"/>
              </a:rPr>
              <a:t>Stanislaus County</a:t>
            </a:r>
          </a:p>
          <a:p>
            <a:pPr marL="1198563"/>
            <a:r>
              <a:rPr lang="en-US" sz="4000" dirty="0">
                <a:solidFill>
                  <a:schemeClr val="bg1"/>
                </a:solidFill>
                <a:latin typeface="Segoe UI Variable Display Semib" pitchFamily="2" charset="0"/>
              </a:rPr>
              <a:t>6</a:t>
            </a:r>
            <a:r>
              <a:rPr lang="en-US" sz="4000" baseline="30000" dirty="0">
                <a:solidFill>
                  <a:schemeClr val="bg1"/>
                </a:solidFill>
                <a:latin typeface="Segoe UI Variable Display Semib" pitchFamily="2" charset="0"/>
              </a:rPr>
              <a:t>th</a:t>
            </a:r>
            <a:r>
              <a:rPr lang="en-US" sz="4000" dirty="0">
                <a:solidFill>
                  <a:schemeClr val="bg1"/>
                </a:solidFill>
                <a:latin typeface="Segoe UI Variable Display Semib" pitchFamily="2" charset="0"/>
              </a:rPr>
              <a:t> Cycle Housing Element Update</a:t>
            </a:r>
          </a:p>
        </p:txBody>
      </p:sp>
      <p:sp>
        <p:nvSpPr>
          <p:cNvPr id="10" name="TextBox 9">
            <a:extLst>
              <a:ext uri="{FF2B5EF4-FFF2-40B4-BE49-F238E27FC236}">
                <a16:creationId xmlns:a16="http://schemas.microsoft.com/office/drawing/2014/main" id="{BCBB1063-63A2-1619-C602-659FEB24CA89}"/>
              </a:ext>
            </a:extLst>
          </p:cNvPr>
          <p:cNvSpPr txBox="1"/>
          <p:nvPr/>
        </p:nvSpPr>
        <p:spPr>
          <a:xfrm>
            <a:off x="2126677" y="4410924"/>
            <a:ext cx="7728600" cy="1115690"/>
          </a:xfrm>
          <a:prstGeom prst="rect">
            <a:avLst/>
          </a:prstGeom>
          <a:solidFill>
            <a:srgbClr val="29867B">
              <a:alpha val="72000"/>
            </a:srgbClr>
          </a:solidFill>
        </p:spPr>
        <p:txBody>
          <a:bodyPr wrap="square" rtlCol="0">
            <a:spAutoFit/>
          </a:bodyPr>
          <a:lstStyle/>
          <a:p>
            <a:pPr marL="111125" algn="ctr">
              <a:spcBef>
                <a:spcPts val="300"/>
              </a:spcBef>
              <a:defRPr/>
            </a:pPr>
            <a:r>
              <a:rPr lang="en-US" sz="3600" b="1" dirty="0">
                <a:solidFill>
                  <a:schemeClr val="bg1">
                    <a:lumMod val="95000"/>
                  </a:schemeClr>
                </a:solidFill>
                <a:latin typeface="Segoe UI Variable Display" pitchFamily="2" charset="0"/>
                <a:cs typeface="Arial" pitchFamily="34" charset="0"/>
              </a:rPr>
              <a:t>Draft Housing Element Overview</a:t>
            </a:r>
          </a:p>
          <a:p>
            <a:pPr marL="111125" algn="ctr">
              <a:spcBef>
                <a:spcPts val="300"/>
              </a:spcBef>
              <a:defRPr/>
            </a:pPr>
            <a:r>
              <a:rPr lang="en-US" sz="2800" b="1" dirty="0">
                <a:solidFill>
                  <a:schemeClr val="bg1">
                    <a:lumMod val="95000"/>
                  </a:schemeClr>
                </a:solidFill>
                <a:latin typeface="Segoe UI Variable Display" pitchFamily="2" charset="0"/>
                <a:cs typeface="Arial" pitchFamily="34" charset="0"/>
              </a:rPr>
              <a:t>September 2023 – Virtual</a:t>
            </a:r>
          </a:p>
        </p:txBody>
      </p:sp>
      <p:pic>
        <p:nvPicPr>
          <p:cNvPr id="7" name="Picture 2" descr="Stanislaus County striving to be the best">
            <a:extLst>
              <a:ext uri="{FF2B5EF4-FFF2-40B4-BE49-F238E27FC236}">
                <a16:creationId xmlns:a16="http://schemas.microsoft.com/office/drawing/2014/main" id="{762F2C77-190D-9599-27C7-CEF138984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98" y="3048000"/>
            <a:ext cx="939902" cy="7814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7D9CC4D-F038-04C2-7708-8138318BBC5F}"/>
              </a:ext>
            </a:extLst>
          </p:cNvPr>
          <p:cNvSpPr txBox="1"/>
          <p:nvPr/>
        </p:nvSpPr>
        <p:spPr>
          <a:xfrm>
            <a:off x="9898100" y="6688202"/>
            <a:ext cx="2335871" cy="184666"/>
          </a:xfrm>
          <a:prstGeom prst="rect">
            <a:avLst/>
          </a:prstGeom>
          <a:noFill/>
        </p:spPr>
        <p:txBody>
          <a:bodyPr wrap="square" rtlCol="0">
            <a:spAutoFit/>
          </a:bodyPr>
          <a:lstStyle/>
          <a:p>
            <a:pPr algn="r"/>
            <a:r>
              <a:rPr lang="en-US" sz="600" dirty="0">
                <a:latin typeface="Segoe UI Variable Display" pitchFamily="2" charset="0"/>
              </a:rPr>
              <a:t>Source: Stanislaus County Affordable Housing Corporation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5F554-F8B0-428F-9712-248ECF31F447}"/>
              </a:ext>
            </a:extLst>
          </p:cNvPr>
          <p:cNvSpPr>
            <a:spLocks noGrp="1"/>
          </p:cNvSpPr>
          <p:nvPr>
            <p:ph idx="1"/>
          </p:nvPr>
        </p:nvSpPr>
        <p:spPr>
          <a:xfrm>
            <a:off x="762000" y="1447800"/>
            <a:ext cx="10591800" cy="4729163"/>
          </a:xfrm>
        </p:spPr>
        <p:txBody>
          <a:bodyPr>
            <a:normAutofit/>
          </a:bodyPr>
          <a:lstStyle/>
          <a:p>
            <a:pPr>
              <a:spcAft>
                <a:spcPts val="600"/>
              </a:spcAft>
            </a:pPr>
            <a:r>
              <a:rPr lang="en-US" sz="2400" dirty="0"/>
              <a:t>The representation of the future housing needs for all income levels in the County for the next eight years</a:t>
            </a:r>
          </a:p>
          <a:p>
            <a:pPr>
              <a:spcAft>
                <a:spcPts val="600"/>
              </a:spcAft>
            </a:pPr>
            <a:r>
              <a:rPr lang="en-US" sz="2400" dirty="0"/>
              <a:t>Prepared by Stanislaus Council of Governments (StanCOG)</a:t>
            </a:r>
          </a:p>
          <a:p>
            <a:pPr>
              <a:spcAft>
                <a:spcPts val="600"/>
              </a:spcAft>
            </a:pPr>
            <a:r>
              <a:rPr lang="en-US" sz="2400" dirty="0"/>
              <a:t>6th cycle: December 15, 2023 – December 15, 2031</a:t>
            </a:r>
          </a:p>
        </p:txBody>
      </p:sp>
      <p:grpSp>
        <p:nvGrpSpPr>
          <p:cNvPr id="13" name="Group 12">
            <a:extLst>
              <a:ext uri="{FF2B5EF4-FFF2-40B4-BE49-F238E27FC236}">
                <a16:creationId xmlns:a16="http://schemas.microsoft.com/office/drawing/2014/main" id="{AC07B9F4-0F2F-4118-A885-FEE120C8D9E2}"/>
              </a:ext>
            </a:extLst>
          </p:cNvPr>
          <p:cNvGrpSpPr/>
          <p:nvPr/>
        </p:nvGrpSpPr>
        <p:grpSpPr>
          <a:xfrm>
            <a:off x="3581400" y="3733800"/>
            <a:ext cx="5301980" cy="2519916"/>
            <a:chOff x="3301068" y="3335042"/>
            <a:chExt cx="5591484" cy="2769014"/>
          </a:xfrm>
        </p:grpSpPr>
        <p:pic>
          <p:nvPicPr>
            <p:cNvPr id="4" name="Picture 3">
              <a:extLst>
                <a:ext uri="{FF2B5EF4-FFF2-40B4-BE49-F238E27FC236}">
                  <a16:creationId xmlns:a16="http://schemas.microsoft.com/office/drawing/2014/main" id="{C4A3B0C2-6349-49D3-A8CD-FF0489DA64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04" b="89325" l="4612" r="96063">
                          <a14:foregroundMark x1="42632" y1="3704" x2="56130" y2="6318"/>
                          <a14:foregroundMark x1="64004" y1="41830" x2="71991" y2="53377"/>
                          <a14:foregroundMark x1="71991" y1="53377" x2="73453" y2="54684"/>
                          <a14:foregroundMark x1="78853" y1="64924" x2="88751" y2="59477"/>
                          <a14:foregroundMark x1="88751" y1="59477" x2="96738" y2="69935"/>
                          <a14:foregroundMark x1="96738" y1="69935" x2="91564" y2="85185"/>
                          <a14:foregroundMark x1="91564" y1="85185" x2="82452" y2="85185"/>
                          <a14:foregroundMark x1="82452" y1="85185" x2="89539" y2="72985"/>
                          <a14:foregroundMark x1="89539" y1="72985" x2="91789" y2="73856"/>
                          <a14:foregroundMark x1="96175" y1="63617" x2="95388" y2="85185"/>
                          <a14:foregroundMark x1="4837" y1="62527" x2="14173" y2="67102"/>
                          <a14:foregroundMark x1="14173" y1="67102" x2="21822" y2="76471"/>
                          <a14:foregroundMark x1="21822" y1="76471" x2="13836" y2="87364"/>
                          <a14:foregroundMark x1="13836" y1="87364" x2="4612" y2="82789"/>
                          <a14:foregroundMark x1="4612" y1="82789" x2="10461" y2="67974"/>
                          <a14:foregroundMark x1="10461" y1="67974" x2="17660" y2="66449"/>
                          <a14:foregroundMark x1="28121" y1="54684" x2="34421" y2="41830"/>
                          <a14:foregroundMark x1="34421" y1="41830" x2="34421" y2="41830"/>
                          <a14:foregroundMark x1="39595" y1="74292" x2="48706" y2="75381"/>
                          <a14:foregroundMark x1="48706" y1="75381" x2="57705" y2="75381"/>
                          <a14:foregroundMark x1="57705" y1="75381" x2="62205" y2="75817"/>
                          <a14:backgroundMark x1="73228" y1="54684" x2="73228" y2="54684"/>
                          <a14:backgroundMark x1="73678" y1="54684" x2="73678" y2="54684"/>
                        </a14:backgroundRemoval>
                      </a14:imgEffect>
                    </a14:imgLayer>
                  </a14:imgProps>
                </a:ext>
                <a:ext uri="{28A0092B-C50C-407E-A947-70E740481C1C}">
                  <a14:useLocalDpi xmlns:a14="http://schemas.microsoft.com/office/drawing/2010/main" val="0"/>
                </a:ext>
              </a:extLst>
            </a:blip>
            <a:srcRect/>
            <a:stretch/>
          </p:blipFill>
          <p:spPr>
            <a:xfrm>
              <a:off x="3301068" y="3335042"/>
              <a:ext cx="5351766" cy="2763173"/>
            </a:xfrm>
            <a:prstGeom prst="rect">
              <a:avLst/>
            </a:prstGeom>
            <a:effectLst>
              <a:outerShdw blurRad="50800" dist="63500" dir="2700000" algn="tl" rotWithShape="0">
                <a:prstClr val="black">
                  <a:alpha val="25000"/>
                </a:prstClr>
              </a:outerShdw>
            </a:effectLst>
          </p:spPr>
        </p:pic>
        <p:sp>
          <p:nvSpPr>
            <p:cNvPr id="5" name="TextBox 4">
              <a:extLst>
                <a:ext uri="{FF2B5EF4-FFF2-40B4-BE49-F238E27FC236}">
                  <a16:creationId xmlns:a16="http://schemas.microsoft.com/office/drawing/2014/main" id="{6CC62E7E-7A35-4CA6-8BD8-712645AEAF78}"/>
                </a:ext>
              </a:extLst>
            </p:cNvPr>
            <p:cNvSpPr txBox="1"/>
            <p:nvPr/>
          </p:nvSpPr>
          <p:spPr>
            <a:xfrm>
              <a:off x="7343775" y="5281613"/>
              <a:ext cx="1219200" cy="372021"/>
            </a:xfrm>
            <a:prstGeom prst="rect">
              <a:avLst/>
            </a:prstGeom>
            <a:solidFill>
              <a:srgbClr val="BFB672"/>
            </a:solidFill>
          </p:spPr>
          <p:txBody>
            <a:bodyPr wrap="square" rtlCol="0">
              <a:spAutoFit/>
            </a:bodyPr>
            <a:lstStyle/>
            <a:p>
              <a:pPr algn="ctr"/>
              <a:r>
                <a:rPr lang="en-US" sz="1600" dirty="0" err="1">
                  <a:solidFill>
                    <a:schemeClr val="bg1"/>
                  </a:solidFill>
                  <a:latin typeface="Segoe UI Variable Display" pitchFamily="2" charset="0"/>
                </a:rPr>
                <a:t>StanCOG</a:t>
              </a:r>
              <a:endParaRPr lang="en-US" sz="1600" dirty="0">
                <a:solidFill>
                  <a:schemeClr val="bg1"/>
                </a:solidFill>
                <a:latin typeface="Segoe UI Variable Display" pitchFamily="2" charset="0"/>
              </a:endParaRPr>
            </a:p>
          </p:txBody>
        </p:sp>
        <p:sp>
          <p:nvSpPr>
            <p:cNvPr id="10" name="TextBox 9">
              <a:extLst>
                <a:ext uri="{FF2B5EF4-FFF2-40B4-BE49-F238E27FC236}">
                  <a16:creationId xmlns:a16="http://schemas.microsoft.com/office/drawing/2014/main" id="{8F880C30-E9EC-4F93-9ED5-7B843EC514FF}"/>
                </a:ext>
              </a:extLst>
            </p:cNvPr>
            <p:cNvSpPr txBox="1"/>
            <p:nvPr/>
          </p:nvSpPr>
          <p:spPr>
            <a:xfrm>
              <a:off x="3733800" y="3581400"/>
              <a:ext cx="1089041" cy="1014603"/>
            </a:xfrm>
            <a:prstGeom prst="rect">
              <a:avLst/>
            </a:prstGeom>
            <a:noFill/>
          </p:spPr>
          <p:txBody>
            <a:bodyPr wrap="none" rtlCol="0">
              <a:spAutoFit/>
            </a:bodyPr>
            <a:lstStyle/>
            <a:p>
              <a:r>
                <a:rPr lang="en-US" dirty="0">
                  <a:latin typeface="Segoe UI Variable Display" pitchFamily="2" charset="0"/>
                </a:rPr>
                <a:t>Housing</a:t>
              </a:r>
            </a:p>
            <a:p>
              <a:r>
                <a:rPr lang="en-US" dirty="0">
                  <a:latin typeface="Segoe UI Variable Display" pitchFamily="2" charset="0"/>
                </a:rPr>
                <a:t>Element</a:t>
              </a:r>
            </a:p>
            <a:p>
              <a:r>
                <a:rPr lang="en-US" dirty="0">
                  <a:latin typeface="Segoe UI Variable Display" pitchFamily="2" charset="0"/>
                </a:rPr>
                <a:t>Updates</a:t>
              </a:r>
            </a:p>
          </p:txBody>
        </p:sp>
        <p:sp>
          <p:nvSpPr>
            <p:cNvPr id="11" name="TextBox 10">
              <a:extLst>
                <a:ext uri="{FF2B5EF4-FFF2-40B4-BE49-F238E27FC236}">
                  <a16:creationId xmlns:a16="http://schemas.microsoft.com/office/drawing/2014/main" id="{A8D93EDE-83A0-420F-93B8-C5593DE90F57}"/>
                </a:ext>
              </a:extLst>
            </p:cNvPr>
            <p:cNvSpPr txBox="1"/>
            <p:nvPr/>
          </p:nvSpPr>
          <p:spPr>
            <a:xfrm>
              <a:off x="7162800" y="3733800"/>
              <a:ext cx="1729752" cy="710222"/>
            </a:xfrm>
            <a:prstGeom prst="rect">
              <a:avLst/>
            </a:prstGeom>
            <a:noFill/>
          </p:spPr>
          <p:txBody>
            <a:bodyPr wrap="none" rtlCol="0">
              <a:spAutoFit/>
            </a:bodyPr>
            <a:lstStyle/>
            <a:p>
              <a:r>
                <a:rPr lang="en-US" dirty="0">
                  <a:latin typeface="Segoe UI Variable Display" pitchFamily="2" charset="0"/>
                </a:rPr>
                <a:t>RHNA</a:t>
              </a:r>
            </a:p>
            <a:p>
              <a:r>
                <a:rPr lang="en-US" dirty="0">
                  <a:latin typeface="Segoe UI Variable Display" pitchFamily="2" charset="0"/>
                </a:rPr>
                <a:t>Determination</a:t>
              </a:r>
            </a:p>
          </p:txBody>
        </p:sp>
        <p:sp>
          <p:nvSpPr>
            <p:cNvPr id="12" name="TextBox 11">
              <a:extLst>
                <a:ext uri="{FF2B5EF4-FFF2-40B4-BE49-F238E27FC236}">
                  <a16:creationId xmlns:a16="http://schemas.microsoft.com/office/drawing/2014/main" id="{F48E83CC-FA32-47F5-9EE0-B820F72979BC}"/>
                </a:ext>
              </a:extLst>
            </p:cNvPr>
            <p:cNvSpPr txBox="1"/>
            <p:nvPr/>
          </p:nvSpPr>
          <p:spPr>
            <a:xfrm>
              <a:off x="4798481" y="5698215"/>
              <a:ext cx="2356940" cy="405841"/>
            </a:xfrm>
            <a:prstGeom prst="rect">
              <a:avLst/>
            </a:prstGeom>
            <a:noFill/>
          </p:spPr>
          <p:txBody>
            <a:bodyPr wrap="none" rtlCol="0">
              <a:spAutoFit/>
            </a:bodyPr>
            <a:lstStyle/>
            <a:p>
              <a:r>
                <a:rPr lang="en-US" dirty="0">
                  <a:latin typeface="Segoe UI Variable Display" pitchFamily="2" charset="0"/>
                </a:rPr>
                <a:t>RHNA Methodology</a:t>
              </a:r>
            </a:p>
          </p:txBody>
        </p:sp>
      </p:grpSp>
      <p:sp>
        <p:nvSpPr>
          <p:cNvPr id="14" name="Text Placeholder 8">
            <a:extLst>
              <a:ext uri="{FF2B5EF4-FFF2-40B4-BE49-F238E27FC236}">
                <a16:creationId xmlns:a16="http://schemas.microsoft.com/office/drawing/2014/main" id="{96D6D334-6FF1-EED0-E629-D7DE97CF9D72}"/>
              </a:ext>
            </a:extLst>
          </p:cNvPr>
          <p:cNvSpPr txBox="1">
            <a:spLocks/>
          </p:cNvSpPr>
          <p:nvPr/>
        </p:nvSpPr>
        <p:spPr>
          <a:xfrm>
            <a:off x="380999" y="391064"/>
            <a:ext cx="10828547"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None/>
              <a:defRPr sz="2400" b="1" kern="1200">
                <a:solidFill>
                  <a:schemeClr val="bg1">
                    <a:lumMod val="95000"/>
                  </a:schemeClr>
                </a:solidFill>
                <a:latin typeface="Segoe UI Variable Display"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Variable Display"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Variable Display"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0" dirty="0">
                <a:latin typeface="Segoe UI Variable Display Semib" pitchFamily="2" charset="0"/>
              </a:rPr>
              <a:t>What is RHNA?</a:t>
            </a:r>
          </a:p>
        </p:txBody>
      </p:sp>
    </p:spTree>
    <p:extLst>
      <p:ext uri="{BB962C8B-B14F-4D97-AF65-F5344CB8AC3E}">
        <p14:creationId xmlns:p14="http://schemas.microsoft.com/office/powerpoint/2010/main" val="76701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60304" y="1268371"/>
            <a:ext cx="6858000" cy="937146"/>
          </a:xfrm>
          <a:prstGeom prst="rect">
            <a:avLst/>
          </a:prstGeom>
          <a:solidFill>
            <a:srgbClr val="2986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bg1"/>
                </a:solidFill>
              </a:rPr>
              <a:t>StanCOG</a:t>
            </a:r>
            <a:endParaRPr lang="en-US" sz="2000" b="1" dirty="0">
              <a:solidFill>
                <a:schemeClr val="bg1"/>
              </a:solidFill>
            </a:endParaRPr>
          </a:p>
          <a:p>
            <a:pPr algn="ctr">
              <a:defRPr/>
            </a:pPr>
            <a:r>
              <a:rPr lang="en-US" sz="2000" dirty="0">
                <a:solidFill>
                  <a:schemeClr val="bg1"/>
                </a:solidFill>
              </a:rPr>
              <a:t>Stanislaus Council of Governments</a:t>
            </a:r>
          </a:p>
          <a:p>
            <a:pPr algn="ctr">
              <a:defRPr/>
            </a:pPr>
            <a:r>
              <a:rPr lang="en-US" sz="2000" b="1" dirty="0">
                <a:solidFill>
                  <a:schemeClr val="bg1"/>
                </a:solidFill>
              </a:rPr>
              <a:t> 2023-2031 RHNA = 34,344 housing units</a:t>
            </a:r>
          </a:p>
        </p:txBody>
      </p:sp>
      <p:sp>
        <p:nvSpPr>
          <p:cNvPr id="8" name="Rounded Rectangle 7"/>
          <p:cNvSpPr/>
          <p:nvPr/>
        </p:nvSpPr>
        <p:spPr>
          <a:xfrm>
            <a:off x="2713876" y="2938500"/>
            <a:ext cx="999836" cy="913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1400" b="1" dirty="0">
                <a:solidFill>
                  <a:schemeClr val="bg2">
                    <a:lumMod val="10000"/>
                  </a:schemeClr>
                </a:solidFill>
                <a:latin typeface="Segoe UI Variable Display" pitchFamily="2" charset="0"/>
              </a:rPr>
              <a:t>Ceres</a:t>
            </a:r>
          </a:p>
          <a:p>
            <a:pPr algn="ctr"/>
            <a:r>
              <a:rPr lang="en-US" sz="1400" b="1" dirty="0">
                <a:solidFill>
                  <a:schemeClr val="bg2">
                    <a:lumMod val="10000"/>
                  </a:schemeClr>
                </a:solidFill>
                <a:latin typeface="Segoe UI Variable Display" pitchFamily="2" charset="0"/>
              </a:rPr>
              <a:t>3,361</a:t>
            </a:r>
          </a:p>
        </p:txBody>
      </p:sp>
      <p:sp>
        <p:nvSpPr>
          <p:cNvPr id="10" name="Rounded Rectangle 9"/>
          <p:cNvSpPr/>
          <p:nvPr/>
        </p:nvSpPr>
        <p:spPr>
          <a:xfrm>
            <a:off x="5255808" y="2909358"/>
            <a:ext cx="1526961" cy="9138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1400" b="1" dirty="0">
                <a:solidFill>
                  <a:schemeClr val="bg1"/>
                </a:solidFill>
                <a:latin typeface="Segoe UI Variable Display" pitchFamily="2" charset="0"/>
              </a:rPr>
              <a:t>Unincorporated County</a:t>
            </a:r>
          </a:p>
          <a:p>
            <a:pPr algn="ctr"/>
            <a:r>
              <a:rPr lang="en-US" sz="1400" b="1" dirty="0">
                <a:solidFill>
                  <a:schemeClr val="bg1"/>
                </a:solidFill>
                <a:latin typeface="Segoe UI Variable Display" pitchFamily="2" charset="0"/>
              </a:rPr>
              <a:t>2,475</a:t>
            </a:r>
          </a:p>
        </p:txBody>
      </p:sp>
      <p:sp>
        <p:nvSpPr>
          <p:cNvPr id="11" name="Rounded Rectangle 10"/>
          <p:cNvSpPr/>
          <p:nvPr/>
        </p:nvSpPr>
        <p:spPr>
          <a:xfrm>
            <a:off x="4034244" y="2938500"/>
            <a:ext cx="999836" cy="913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1400" b="1" dirty="0">
                <a:solidFill>
                  <a:schemeClr val="bg2">
                    <a:lumMod val="10000"/>
                  </a:schemeClr>
                </a:solidFill>
                <a:latin typeface="Segoe UI Variable Display" pitchFamily="2" charset="0"/>
              </a:rPr>
              <a:t>Modesto</a:t>
            </a:r>
          </a:p>
          <a:p>
            <a:pPr algn="ctr"/>
            <a:r>
              <a:rPr lang="en-US" sz="1400" b="1" dirty="0">
                <a:solidFill>
                  <a:schemeClr val="bg2">
                    <a:lumMod val="10000"/>
                  </a:schemeClr>
                </a:solidFill>
                <a:latin typeface="Segoe UI Variable Display" pitchFamily="2" charset="0"/>
              </a:rPr>
              <a:t>11,248</a:t>
            </a:r>
          </a:p>
        </p:txBody>
      </p:sp>
      <p:sp>
        <p:nvSpPr>
          <p:cNvPr id="12" name="Rounded Rectangle 11"/>
          <p:cNvSpPr/>
          <p:nvPr/>
        </p:nvSpPr>
        <p:spPr>
          <a:xfrm>
            <a:off x="4028341" y="4159780"/>
            <a:ext cx="999836" cy="913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1400" b="1" dirty="0">
                <a:solidFill>
                  <a:schemeClr val="bg2">
                    <a:lumMod val="10000"/>
                  </a:schemeClr>
                </a:solidFill>
                <a:latin typeface="Segoe UI Variable Display" pitchFamily="2" charset="0"/>
              </a:rPr>
              <a:t>Patterson</a:t>
            </a:r>
          </a:p>
          <a:p>
            <a:pPr algn="ctr"/>
            <a:r>
              <a:rPr lang="en-US" sz="1400" b="1" dirty="0">
                <a:solidFill>
                  <a:schemeClr val="bg2">
                    <a:lumMod val="10000"/>
                  </a:schemeClr>
                </a:solidFill>
                <a:latin typeface="Segoe UI Variable Display" pitchFamily="2" charset="0"/>
              </a:rPr>
              <a:t>3,716</a:t>
            </a:r>
          </a:p>
        </p:txBody>
      </p:sp>
      <p:sp>
        <p:nvSpPr>
          <p:cNvPr id="18" name="Chevron 17"/>
          <p:cNvSpPr/>
          <p:nvPr/>
        </p:nvSpPr>
        <p:spPr>
          <a:xfrm rot="5400000">
            <a:off x="5814060" y="2244624"/>
            <a:ext cx="381000" cy="609600"/>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2590816" y="5410201"/>
            <a:ext cx="6827488" cy="830997"/>
          </a:xfrm>
          <a:prstGeom prst="rect">
            <a:avLst/>
          </a:prstGeom>
        </p:spPr>
        <p:txBody>
          <a:bodyPr wrap="square">
            <a:spAutoFit/>
          </a:bodyPr>
          <a:lstStyle/>
          <a:p>
            <a:pPr algn="ctr"/>
            <a:r>
              <a:rPr lang="en-US" sz="2400" b="1" i="1" dirty="0">
                <a:latin typeface="Segoe UI Variable Display" pitchFamily="2" charset="0"/>
                <a:cs typeface="Arial" pitchFamily="34" charset="0"/>
              </a:rPr>
              <a:t>Each jurisdiction must accommodate its “fair share” of the regional housing need.</a:t>
            </a:r>
          </a:p>
        </p:txBody>
      </p:sp>
      <p:sp>
        <p:nvSpPr>
          <p:cNvPr id="22" name="Text Placeholder 8">
            <a:extLst>
              <a:ext uri="{FF2B5EF4-FFF2-40B4-BE49-F238E27FC236}">
                <a16:creationId xmlns:a16="http://schemas.microsoft.com/office/drawing/2014/main" id="{8367D625-0983-E486-FAA1-1735CDA988E9}"/>
              </a:ext>
            </a:extLst>
          </p:cNvPr>
          <p:cNvSpPr txBox="1">
            <a:spLocks/>
          </p:cNvSpPr>
          <p:nvPr/>
        </p:nvSpPr>
        <p:spPr>
          <a:xfrm>
            <a:off x="380999" y="391064"/>
            <a:ext cx="10828547"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None/>
              <a:defRPr sz="2400" b="1" kern="1200">
                <a:solidFill>
                  <a:schemeClr val="bg1">
                    <a:lumMod val="95000"/>
                  </a:schemeClr>
                </a:solidFill>
                <a:latin typeface="Segoe UI Variable Display"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Variable Display"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Variable Display"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0" dirty="0" err="1">
                <a:latin typeface="Segoe UI Variable Display Semib" pitchFamily="2" charset="0"/>
              </a:rPr>
              <a:t>StanCOG</a:t>
            </a:r>
            <a:r>
              <a:rPr lang="en-US" sz="3200" b="0" dirty="0">
                <a:latin typeface="Segoe UI Variable Display Semib" pitchFamily="2" charset="0"/>
              </a:rPr>
              <a:t> RHNA Distribution</a:t>
            </a:r>
          </a:p>
        </p:txBody>
      </p:sp>
      <p:sp>
        <p:nvSpPr>
          <p:cNvPr id="24" name="Rounded Rectangle 7">
            <a:extLst>
              <a:ext uri="{FF2B5EF4-FFF2-40B4-BE49-F238E27FC236}">
                <a16:creationId xmlns:a16="http://schemas.microsoft.com/office/drawing/2014/main" id="{38B116A2-1CF8-BB45-44E6-9C5D4D2DAF88}"/>
              </a:ext>
            </a:extLst>
          </p:cNvPr>
          <p:cNvSpPr/>
          <p:nvPr/>
        </p:nvSpPr>
        <p:spPr>
          <a:xfrm>
            <a:off x="5457421" y="4200333"/>
            <a:ext cx="1094278" cy="91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1400" b="1" dirty="0">
                <a:solidFill>
                  <a:schemeClr val="bg2">
                    <a:lumMod val="10000"/>
                  </a:schemeClr>
                </a:solidFill>
                <a:latin typeface="Segoe UI Variable Display" pitchFamily="2" charset="0"/>
              </a:rPr>
              <a:t>Riverbank</a:t>
            </a:r>
          </a:p>
          <a:p>
            <a:pPr algn="ctr"/>
            <a:r>
              <a:rPr lang="en-US" sz="1400" b="1" dirty="0">
                <a:solidFill>
                  <a:schemeClr val="bg2">
                    <a:lumMod val="10000"/>
                  </a:schemeClr>
                </a:solidFill>
                <a:latin typeface="Segoe UI Variable Display" pitchFamily="2" charset="0"/>
              </a:rPr>
              <a:t>3,591</a:t>
            </a:r>
          </a:p>
        </p:txBody>
      </p:sp>
      <p:sp>
        <p:nvSpPr>
          <p:cNvPr id="25" name="Rounded Rectangle 10">
            <a:extLst>
              <a:ext uri="{FF2B5EF4-FFF2-40B4-BE49-F238E27FC236}">
                <a16:creationId xmlns:a16="http://schemas.microsoft.com/office/drawing/2014/main" id="{13913F90-D478-B767-B308-5043056FDB39}"/>
              </a:ext>
            </a:extLst>
          </p:cNvPr>
          <p:cNvSpPr/>
          <p:nvPr/>
        </p:nvSpPr>
        <p:spPr>
          <a:xfrm>
            <a:off x="7010400" y="4159780"/>
            <a:ext cx="999836" cy="913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1400" b="1" dirty="0">
                <a:solidFill>
                  <a:schemeClr val="bg2">
                    <a:lumMod val="10000"/>
                  </a:schemeClr>
                </a:solidFill>
                <a:latin typeface="Segoe UI Variable Display" pitchFamily="2" charset="0"/>
              </a:rPr>
              <a:t>Hughson</a:t>
            </a:r>
          </a:p>
          <a:p>
            <a:pPr algn="ctr"/>
            <a:r>
              <a:rPr lang="en-US" sz="1400" b="1" dirty="0">
                <a:solidFill>
                  <a:schemeClr val="bg2">
                    <a:lumMod val="10000"/>
                  </a:schemeClr>
                </a:solidFill>
                <a:latin typeface="Segoe UI Variable Display" pitchFamily="2" charset="0"/>
              </a:rPr>
              <a:t>881</a:t>
            </a:r>
          </a:p>
        </p:txBody>
      </p:sp>
      <p:sp>
        <p:nvSpPr>
          <p:cNvPr id="26" name="Rounded Rectangle 11">
            <a:extLst>
              <a:ext uri="{FF2B5EF4-FFF2-40B4-BE49-F238E27FC236}">
                <a16:creationId xmlns:a16="http://schemas.microsoft.com/office/drawing/2014/main" id="{3052DE38-FA12-3940-2D49-9F9C6B08E1F0}"/>
              </a:ext>
            </a:extLst>
          </p:cNvPr>
          <p:cNvSpPr/>
          <p:nvPr/>
        </p:nvSpPr>
        <p:spPr>
          <a:xfrm>
            <a:off x="8324865" y="2932426"/>
            <a:ext cx="999836" cy="913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1400" b="1" dirty="0">
                <a:solidFill>
                  <a:schemeClr val="bg2">
                    <a:lumMod val="10000"/>
                  </a:schemeClr>
                </a:solidFill>
                <a:latin typeface="Segoe UI Variable Display" pitchFamily="2" charset="0"/>
              </a:rPr>
              <a:t>Oakdale</a:t>
            </a:r>
          </a:p>
          <a:p>
            <a:pPr algn="ctr"/>
            <a:r>
              <a:rPr lang="en-US" sz="1400" b="1" dirty="0">
                <a:solidFill>
                  <a:schemeClr val="bg2">
                    <a:lumMod val="10000"/>
                  </a:schemeClr>
                </a:solidFill>
                <a:latin typeface="Segoe UI Variable Display" pitchFamily="2" charset="0"/>
              </a:rPr>
              <a:t>1,665</a:t>
            </a:r>
          </a:p>
        </p:txBody>
      </p:sp>
      <p:sp>
        <p:nvSpPr>
          <p:cNvPr id="27" name="Rounded Rectangle 10">
            <a:extLst>
              <a:ext uri="{FF2B5EF4-FFF2-40B4-BE49-F238E27FC236}">
                <a16:creationId xmlns:a16="http://schemas.microsoft.com/office/drawing/2014/main" id="{48E952B1-1115-4F00-A57F-85BE97DD7C1D}"/>
              </a:ext>
            </a:extLst>
          </p:cNvPr>
          <p:cNvSpPr/>
          <p:nvPr/>
        </p:nvSpPr>
        <p:spPr>
          <a:xfrm>
            <a:off x="7010400" y="2943568"/>
            <a:ext cx="999836" cy="913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1400" b="1" dirty="0">
                <a:solidFill>
                  <a:schemeClr val="bg2">
                    <a:lumMod val="10000"/>
                  </a:schemeClr>
                </a:solidFill>
                <a:latin typeface="Segoe UI Variable Display" pitchFamily="2" charset="0"/>
              </a:rPr>
              <a:t>Turlock</a:t>
            </a:r>
          </a:p>
          <a:p>
            <a:pPr algn="ctr"/>
            <a:r>
              <a:rPr lang="en-US" sz="1400" b="1" dirty="0">
                <a:solidFill>
                  <a:schemeClr val="bg2">
                    <a:lumMod val="10000"/>
                  </a:schemeClr>
                </a:solidFill>
                <a:latin typeface="Segoe UI Variable Display" pitchFamily="2" charset="0"/>
              </a:rPr>
              <a:t>5,802</a:t>
            </a:r>
          </a:p>
        </p:txBody>
      </p:sp>
      <p:sp>
        <p:nvSpPr>
          <p:cNvPr id="28" name="Rounded Rectangle 10">
            <a:extLst>
              <a:ext uri="{FF2B5EF4-FFF2-40B4-BE49-F238E27FC236}">
                <a16:creationId xmlns:a16="http://schemas.microsoft.com/office/drawing/2014/main" id="{F523879E-D2E8-3F14-2847-19A61B184865}"/>
              </a:ext>
            </a:extLst>
          </p:cNvPr>
          <p:cNvSpPr/>
          <p:nvPr/>
        </p:nvSpPr>
        <p:spPr>
          <a:xfrm>
            <a:off x="1447800" y="2940046"/>
            <a:ext cx="1038445" cy="91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1356" b="1" dirty="0">
                <a:solidFill>
                  <a:schemeClr val="bg2">
                    <a:lumMod val="10000"/>
                  </a:schemeClr>
                </a:solidFill>
                <a:latin typeface="Segoe UI Variable Display" pitchFamily="2" charset="0"/>
              </a:rPr>
              <a:t>Waterford</a:t>
            </a:r>
          </a:p>
          <a:p>
            <a:pPr algn="ctr"/>
            <a:r>
              <a:rPr lang="en-US" sz="1400" b="1" dirty="0">
                <a:solidFill>
                  <a:schemeClr val="bg2">
                    <a:lumMod val="10000"/>
                  </a:schemeClr>
                </a:solidFill>
                <a:latin typeface="Segoe UI Variable Display" pitchFamily="2" charset="0"/>
              </a:rPr>
              <a:t>557</a:t>
            </a:r>
          </a:p>
        </p:txBody>
      </p:sp>
      <p:sp>
        <p:nvSpPr>
          <p:cNvPr id="19" name="Rounded Rectangle 10">
            <a:extLst>
              <a:ext uri="{FF2B5EF4-FFF2-40B4-BE49-F238E27FC236}">
                <a16:creationId xmlns:a16="http://schemas.microsoft.com/office/drawing/2014/main" id="{D76C0392-B9EC-1D73-7881-42C1B523E689}"/>
              </a:ext>
            </a:extLst>
          </p:cNvPr>
          <p:cNvSpPr/>
          <p:nvPr/>
        </p:nvSpPr>
        <p:spPr>
          <a:xfrm>
            <a:off x="9616470" y="2940624"/>
            <a:ext cx="999836" cy="913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defRPr/>
            </a:pPr>
            <a:r>
              <a:rPr lang="en-US" sz="1400" b="1" dirty="0">
                <a:solidFill>
                  <a:schemeClr val="bg2">
                    <a:lumMod val="10000"/>
                  </a:schemeClr>
                </a:solidFill>
                <a:latin typeface="Segoe UI Variable Display" pitchFamily="2" charset="0"/>
              </a:rPr>
              <a:t>Newman</a:t>
            </a:r>
          </a:p>
          <a:p>
            <a:pPr algn="ctr">
              <a:defRPr/>
            </a:pPr>
            <a:r>
              <a:rPr lang="en-US" sz="1400" b="1" dirty="0">
                <a:solidFill>
                  <a:schemeClr val="bg2">
                    <a:lumMod val="10000"/>
                  </a:schemeClr>
                </a:solidFill>
                <a:latin typeface="Segoe UI Variable Display" pitchFamily="2" charset="0"/>
              </a:rPr>
              <a:t>1,048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7BE73EAB-A199-4847-9A29-C90E7C135E6B}"/>
              </a:ext>
            </a:extLst>
          </p:cNvPr>
          <p:cNvGraphicFramePr>
            <a:graphicFrameLocks noGrp="1"/>
          </p:cNvGraphicFramePr>
          <p:nvPr>
            <p:extLst>
              <p:ext uri="{D42A27DB-BD31-4B8C-83A1-F6EECF244321}">
                <p14:modId xmlns:p14="http://schemas.microsoft.com/office/powerpoint/2010/main" val="1604180745"/>
              </p:ext>
            </p:extLst>
          </p:nvPr>
        </p:nvGraphicFramePr>
        <p:xfrm>
          <a:off x="982455" y="1530576"/>
          <a:ext cx="10218945" cy="169522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43789">
                  <a:extLst>
                    <a:ext uri="{9D8B030D-6E8A-4147-A177-3AD203B41FA5}">
                      <a16:colId xmlns:a16="http://schemas.microsoft.com/office/drawing/2014/main" val="422420381"/>
                    </a:ext>
                  </a:extLst>
                </a:gridCol>
                <a:gridCol w="2043789">
                  <a:extLst>
                    <a:ext uri="{9D8B030D-6E8A-4147-A177-3AD203B41FA5}">
                      <a16:colId xmlns:a16="http://schemas.microsoft.com/office/drawing/2014/main" val="2309830448"/>
                    </a:ext>
                  </a:extLst>
                </a:gridCol>
                <a:gridCol w="2043789">
                  <a:extLst>
                    <a:ext uri="{9D8B030D-6E8A-4147-A177-3AD203B41FA5}">
                      <a16:colId xmlns:a16="http://schemas.microsoft.com/office/drawing/2014/main" val="3982650527"/>
                    </a:ext>
                  </a:extLst>
                </a:gridCol>
                <a:gridCol w="2043789">
                  <a:extLst>
                    <a:ext uri="{9D8B030D-6E8A-4147-A177-3AD203B41FA5}">
                      <a16:colId xmlns:a16="http://schemas.microsoft.com/office/drawing/2014/main" val="1229738666"/>
                    </a:ext>
                  </a:extLst>
                </a:gridCol>
                <a:gridCol w="2043789">
                  <a:extLst>
                    <a:ext uri="{9D8B030D-6E8A-4147-A177-3AD203B41FA5}">
                      <a16:colId xmlns:a16="http://schemas.microsoft.com/office/drawing/2014/main" val="165951354"/>
                    </a:ext>
                  </a:extLst>
                </a:gridCol>
              </a:tblGrid>
              <a:tr h="565075">
                <a:tc gridSpan="2">
                  <a:txBody>
                    <a:bodyPr/>
                    <a:lstStyle/>
                    <a:p>
                      <a:pPr algn="ctr"/>
                      <a:r>
                        <a:rPr lang="en-US" sz="1900" dirty="0"/>
                        <a:t>Lower</a:t>
                      </a:r>
                    </a:p>
                  </a:txBody>
                  <a:tcPr marL="95839" marR="95839" marT="47919" marB="47919" anchor="ctr">
                    <a:lnR w="38100" cap="flat" cmpd="sng" algn="ctr">
                      <a:solidFill>
                        <a:schemeClr val="bg1"/>
                      </a:solidFill>
                      <a:prstDash val="solid"/>
                      <a:round/>
                      <a:headEnd type="none" w="med" len="med"/>
                      <a:tailEnd type="none" w="med" len="med"/>
                    </a:lnR>
                    <a:solidFill>
                      <a:srgbClr val="0C479D"/>
                    </a:solidFill>
                  </a:tcPr>
                </a:tc>
                <a:tc hMerge="1">
                  <a:txBody>
                    <a:bodyPr/>
                    <a:lstStyle/>
                    <a:p>
                      <a:pPr algn="ctr"/>
                      <a:endParaRPr lang="en-US" dirty="0"/>
                    </a:p>
                  </a:txBody>
                  <a:tcPr anchor="ctr"/>
                </a:tc>
                <a:tc rowSpan="2">
                  <a:txBody>
                    <a:bodyPr/>
                    <a:lstStyle/>
                    <a:p>
                      <a:pPr algn="ctr"/>
                      <a:r>
                        <a:rPr lang="en-US" sz="1900" dirty="0"/>
                        <a:t>Moderate</a:t>
                      </a:r>
                    </a:p>
                  </a:txBody>
                  <a:tcPr marL="95839" marR="95839" marT="47919" marB="479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rowSpan="2">
                  <a:txBody>
                    <a:bodyPr/>
                    <a:lstStyle/>
                    <a:p>
                      <a:pPr algn="ctr"/>
                      <a:r>
                        <a:rPr lang="en-US" sz="1900" dirty="0"/>
                        <a:t>Above Moderate</a:t>
                      </a:r>
                    </a:p>
                  </a:txBody>
                  <a:tcPr marL="95839" marR="95839" marT="47919" marB="479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rowSpan="2">
                  <a:txBody>
                    <a:bodyPr/>
                    <a:lstStyle/>
                    <a:p>
                      <a:pPr algn="ctr"/>
                      <a:r>
                        <a:rPr lang="en-US" sz="1900" dirty="0"/>
                        <a:t>Total RHNA</a:t>
                      </a:r>
                    </a:p>
                  </a:txBody>
                  <a:tcPr marL="95839" marR="95839" marT="47919" marB="47919" anchor="ctr">
                    <a:lnL w="38100" cap="flat" cmpd="sng" algn="ctr">
                      <a:solidFill>
                        <a:schemeClr val="bg1"/>
                      </a:solidFill>
                      <a:prstDash val="solid"/>
                      <a:round/>
                      <a:headEnd type="none" w="med" len="med"/>
                      <a:tailEnd type="none" w="med" len="med"/>
                    </a:lnL>
                    <a:solidFill>
                      <a:srgbClr val="0C479D"/>
                    </a:solidFill>
                  </a:tcPr>
                </a:tc>
                <a:extLst>
                  <a:ext uri="{0D108BD9-81ED-4DB2-BD59-A6C34878D82A}">
                    <a16:rowId xmlns:a16="http://schemas.microsoft.com/office/drawing/2014/main" val="1211321385"/>
                  </a:ext>
                </a:extLst>
              </a:tr>
              <a:tr h="565075">
                <a:tc>
                  <a:txBody>
                    <a:bodyPr/>
                    <a:lstStyle/>
                    <a:p>
                      <a:pPr algn="ctr"/>
                      <a:r>
                        <a:rPr lang="en-US" sz="1900" b="1" dirty="0">
                          <a:solidFill>
                            <a:schemeClr val="bg1"/>
                          </a:solidFill>
                        </a:rPr>
                        <a:t>Very Low</a:t>
                      </a:r>
                    </a:p>
                  </a:txBody>
                  <a:tcPr marL="95839" marR="95839" marT="47919" marB="47919" anchor="ctr">
                    <a:solidFill>
                      <a:srgbClr val="29867B"/>
                    </a:solidFill>
                  </a:tcPr>
                </a:tc>
                <a:tc>
                  <a:txBody>
                    <a:bodyPr/>
                    <a:lstStyle/>
                    <a:p>
                      <a:pPr algn="ctr"/>
                      <a:r>
                        <a:rPr lang="en-US" sz="1900" b="1" dirty="0">
                          <a:solidFill>
                            <a:schemeClr val="bg1"/>
                          </a:solidFill>
                        </a:rPr>
                        <a:t>Low</a:t>
                      </a:r>
                    </a:p>
                  </a:txBody>
                  <a:tcPr marL="95839" marR="95839" marT="47919" marB="47919" anchor="ctr">
                    <a:solidFill>
                      <a:srgbClr val="29867B"/>
                    </a:solidFill>
                  </a:tcPr>
                </a:tc>
                <a:tc vMerge="1">
                  <a:txBody>
                    <a:bodyPr/>
                    <a:lstStyle/>
                    <a:p>
                      <a:pPr algn="ctr"/>
                      <a:endParaRPr lang="en-US" dirty="0"/>
                    </a:p>
                  </a:txBody>
                  <a:tcPr anchor="ctr"/>
                </a:tc>
                <a:tc vMerge="1">
                  <a:txBody>
                    <a:bodyPr/>
                    <a:lstStyle/>
                    <a:p>
                      <a:pPr algn="ctr"/>
                      <a:endParaRPr lang="en-US" dirty="0"/>
                    </a:p>
                  </a:txBody>
                  <a:tcPr anchor="ctr"/>
                </a:tc>
                <a:tc vMerge="1">
                  <a:txBody>
                    <a:bodyPr/>
                    <a:lstStyle/>
                    <a:p>
                      <a:pPr algn="ctr"/>
                      <a:endParaRPr lang="en-US" dirty="0"/>
                    </a:p>
                  </a:txBody>
                  <a:tcPr anchor="ctr"/>
                </a:tc>
                <a:extLst>
                  <a:ext uri="{0D108BD9-81ED-4DB2-BD59-A6C34878D82A}">
                    <a16:rowId xmlns:a16="http://schemas.microsoft.com/office/drawing/2014/main" val="1036228759"/>
                  </a:ext>
                </a:extLst>
              </a:tr>
              <a:tr h="565075">
                <a:tc>
                  <a:txBody>
                    <a:bodyPr/>
                    <a:lstStyle/>
                    <a:p>
                      <a:pPr algn="ctr"/>
                      <a:r>
                        <a:rPr lang="en-US" sz="1900" dirty="0"/>
                        <a:t>574</a:t>
                      </a:r>
                    </a:p>
                  </a:txBody>
                  <a:tcPr marL="95839" marR="95839" marT="47919" marB="47919" anchor="ctr">
                    <a:solidFill>
                      <a:srgbClr val="D9DDEE"/>
                    </a:solidFill>
                  </a:tcPr>
                </a:tc>
                <a:tc>
                  <a:txBody>
                    <a:bodyPr/>
                    <a:lstStyle/>
                    <a:p>
                      <a:pPr algn="ctr"/>
                      <a:r>
                        <a:rPr lang="en-US" sz="1900" dirty="0"/>
                        <a:t>398</a:t>
                      </a:r>
                    </a:p>
                  </a:txBody>
                  <a:tcPr marL="95839" marR="95839" marT="47919" marB="47919" anchor="ctr">
                    <a:solidFill>
                      <a:srgbClr val="D9DDEE"/>
                    </a:solidFill>
                  </a:tcPr>
                </a:tc>
                <a:tc>
                  <a:txBody>
                    <a:bodyPr/>
                    <a:lstStyle/>
                    <a:p>
                      <a:pPr algn="ctr"/>
                      <a:r>
                        <a:rPr lang="en-US" sz="1900" dirty="0"/>
                        <a:t>458</a:t>
                      </a:r>
                    </a:p>
                  </a:txBody>
                  <a:tcPr marL="95839" marR="95839" marT="47919" marB="47919" anchor="ctr">
                    <a:solidFill>
                      <a:srgbClr val="D9DDEE"/>
                    </a:solidFill>
                  </a:tcPr>
                </a:tc>
                <a:tc>
                  <a:txBody>
                    <a:bodyPr/>
                    <a:lstStyle/>
                    <a:p>
                      <a:pPr algn="ctr"/>
                      <a:r>
                        <a:rPr lang="en-US" sz="1900" dirty="0"/>
                        <a:t>1,045</a:t>
                      </a:r>
                    </a:p>
                  </a:txBody>
                  <a:tcPr marL="95839" marR="95839" marT="47919" marB="47919" anchor="ctr">
                    <a:solidFill>
                      <a:srgbClr val="D9DDEE"/>
                    </a:solidFill>
                  </a:tcPr>
                </a:tc>
                <a:tc>
                  <a:txBody>
                    <a:bodyPr/>
                    <a:lstStyle/>
                    <a:p>
                      <a:pPr algn="ctr"/>
                      <a:r>
                        <a:rPr lang="en-US" sz="1900" dirty="0"/>
                        <a:t>2,475</a:t>
                      </a:r>
                    </a:p>
                  </a:txBody>
                  <a:tcPr marL="95839" marR="95839" marT="47919" marB="47919" anchor="ctr">
                    <a:solidFill>
                      <a:srgbClr val="D9DDEE"/>
                    </a:solidFill>
                  </a:tcPr>
                </a:tc>
                <a:extLst>
                  <a:ext uri="{0D108BD9-81ED-4DB2-BD59-A6C34878D82A}">
                    <a16:rowId xmlns:a16="http://schemas.microsoft.com/office/drawing/2014/main" val="2212458936"/>
                  </a:ext>
                </a:extLst>
              </a:tr>
            </a:tbl>
          </a:graphicData>
        </a:graphic>
      </p:graphicFrame>
      <p:sp>
        <p:nvSpPr>
          <p:cNvPr id="19" name="Text Placeholder 8">
            <a:extLst>
              <a:ext uri="{FF2B5EF4-FFF2-40B4-BE49-F238E27FC236}">
                <a16:creationId xmlns:a16="http://schemas.microsoft.com/office/drawing/2014/main" id="{D3D0134A-3AFC-3464-916A-E13E289DB91C}"/>
              </a:ext>
            </a:extLst>
          </p:cNvPr>
          <p:cNvSpPr txBox="1">
            <a:spLocks/>
          </p:cNvSpPr>
          <p:nvPr/>
        </p:nvSpPr>
        <p:spPr>
          <a:xfrm>
            <a:off x="380999" y="391064"/>
            <a:ext cx="10828547"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None/>
              <a:defRPr sz="2400" b="1" kern="1200">
                <a:solidFill>
                  <a:schemeClr val="bg1">
                    <a:lumMod val="95000"/>
                  </a:schemeClr>
                </a:solidFill>
                <a:latin typeface="Segoe UI Variable Display"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Variable Display"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Variable Display"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0" dirty="0">
                <a:latin typeface="Segoe UI Variable Display Semib" pitchFamily="2" charset="0"/>
              </a:rPr>
              <a:t>RHNA Breakdown</a:t>
            </a:r>
          </a:p>
        </p:txBody>
      </p:sp>
      <p:sp>
        <p:nvSpPr>
          <p:cNvPr id="10" name="Content Placeholder 2">
            <a:extLst>
              <a:ext uri="{FF2B5EF4-FFF2-40B4-BE49-F238E27FC236}">
                <a16:creationId xmlns:a16="http://schemas.microsoft.com/office/drawing/2014/main" id="{8DD01F67-3006-428B-9826-5CD50F45600C}"/>
              </a:ext>
            </a:extLst>
          </p:cNvPr>
          <p:cNvSpPr>
            <a:spLocks noGrp="1"/>
          </p:cNvSpPr>
          <p:nvPr>
            <p:ph idx="1"/>
          </p:nvPr>
        </p:nvSpPr>
        <p:spPr>
          <a:xfrm>
            <a:off x="619402" y="4054217"/>
            <a:ext cx="10581998" cy="1835408"/>
          </a:xfrm>
        </p:spPr>
        <p:txBody>
          <a:bodyPr>
            <a:normAutofit/>
          </a:bodyPr>
          <a:lstStyle/>
          <a:p>
            <a:pPr marL="0" indent="0">
              <a:buNone/>
            </a:pPr>
            <a:r>
              <a:rPr lang="en-US" sz="2800" b="1" dirty="0">
                <a:solidFill>
                  <a:srgbClr val="29867B"/>
                </a:solidFill>
              </a:rPr>
              <a:t>Unincorporated Stanislaus County</a:t>
            </a:r>
            <a:endParaRPr lang="en-US" sz="2800" dirty="0">
              <a:solidFill>
                <a:srgbClr val="29867B"/>
              </a:solidFill>
            </a:endParaRPr>
          </a:p>
          <a:p>
            <a:pPr marL="0" indent="0">
              <a:buNone/>
            </a:pPr>
            <a:r>
              <a:rPr lang="en-US" sz="2800" b="1" dirty="0"/>
              <a:t>39% </a:t>
            </a:r>
            <a:r>
              <a:rPr lang="en-US" sz="2800" dirty="0"/>
              <a:t>of the </a:t>
            </a:r>
            <a:r>
              <a:rPr lang="en-US" sz="2800" dirty="0" err="1"/>
              <a:t>RHNA</a:t>
            </a:r>
            <a:r>
              <a:rPr lang="en-US" sz="2800" dirty="0"/>
              <a:t> is for sites that can accommodate </a:t>
            </a:r>
            <a:br>
              <a:rPr lang="en-US" sz="2800" dirty="0"/>
            </a:br>
            <a:r>
              <a:rPr lang="en-US" sz="2800" b="1" dirty="0"/>
              <a:t>lower-income housing</a:t>
            </a:r>
          </a:p>
        </p:txBody>
      </p:sp>
      <p:sp>
        <p:nvSpPr>
          <p:cNvPr id="2" name="Rectangle 1">
            <a:extLst>
              <a:ext uri="{FF2B5EF4-FFF2-40B4-BE49-F238E27FC236}">
                <a16:creationId xmlns:a16="http://schemas.microsoft.com/office/drawing/2014/main" id="{321B5FD7-AD7D-9A42-4CB8-DEED7D35CF0B}"/>
              </a:ext>
            </a:extLst>
          </p:cNvPr>
          <p:cNvSpPr/>
          <p:nvPr/>
        </p:nvSpPr>
        <p:spPr>
          <a:xfrm>
            <a:off x="839142" y="1436913"/>
            <a:ext cx="4387455" cy="21048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61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D99F-CC63-41F8-8D46-8E289FF6E7F5}"/>
              </a:ext>
            </a:extLst>
          </p:cNvPr>
          <p:cNvSpPr>
            <a:spLocks noGrp="1"/>
          </p:cNvSpPr>
          <p:nvPr>
            <p:ph type="title"/>
          </p:nvPr>
        </p:nvSpPr>
        <p:spPr/>
        <p:txBody>
          <a:bodyPr/>
          <a:lstStyle/>
          <a:p>
            <a:r>
              <a:rPr lang="en-US" dirty="0"/>
              <a:t>RHNA Change Since Last Housing Element Update</a:t>
            </a:r>
          </a:p>
        </p:txBody>
      </p:sp>
      <p:graphicFrame>
        <p:nvGraphicFramePr>
          <p:cNvPr id="4" name="Table 9">
            <a:extLst>
              <a:ext uri="{FF2B5EF4-FFF2-40B4-BE49-F238E27FC236}">
                <a16:creationId xmlns:a16="http://schemas.microsoft.com/office/drawing/2014/main" id="{3719C961-C51F-4A49-8924-E818EA1C9997}"/>
              </a:ext>
            </a:extLst>
          </p:cNvPr>
          <p:cNvGraphicFramePr>
            <a:graphicFrameLocks noGrp="1"/>
          </p:cNvGraphicFramePr>
          <p:nvPr>
            <p:extLst>
              <p:ext uri="{D42A27DB-BD31-4B8C-83A1-F6EECF244321}">
                <p14:modId xmlns:p14="http://schemas.microsoft.com/office/powerpoint/2010/main" val="3630763000"/>
              </p:ext>
            </p:extLst>
          </p:nvPr>
        </p:nvGraphicFramePr>
        <p:xfrm>
          <a:off x="914400" y="1454428"/>
          <a:ext cx="10515600" cy="1845548"/>
        </p:xfrm>
        <a:graphic>
          <a:graphicData uri="http://schemas.openxmlformats.org/drawingml/2006/table">
            <a:tbl>
              <a:tblPr firstRow="1" bandRow="1">
                <a:effectLst/>
                <a:tableStyleId>{5C22544A-7EE6-4342-B048-85BDC9FD1C3A}</a:tableStyleId>
              </a:tblPr>
              <a:tblGrid>
                <a:gridCol w="1752600">
                  <a:extLst>
                    <a:ext uri="{9D8B030D-6E8A-4147-A177-3AD203B41FA5}">
                      <a16:colId xmlns:a16="http://schemas.microsoft.com/office/drawing/2014/main" val="1636914963"/>
                    </a:ext>
                  </a:extLst>
                </a:gridCol>
                <a:gridCol w="1752600">
                  <a:extLst>
                    <a:ext uri="{9D8B030D-6E8A-4147-A177-3AD203B41FA5}">
                      <a16:colId xmlns:a16="http://schemas.microsoft.com/office/drawing/2014/main" val="422420381"/>
                    </a:ext>
                  </a:extLst>
                </a:gridCol>
                <a:gridCol w="1752600">
                  <a:extLst>
                    <a:ext uri="{9D8B030D-6E8A-4147-A177-3AD203B41FA5}">
                      <a16:colId xmlns:a16="http://schemas.microsoft.com/office/drawing/2014/main" val="2309830448"/>
                    </a:ext>
                  </a:extLst>
                </a:gridCol>
                <a:gridCol w="1752600">
                  <a:extLst>
                    <a:ext uri="{9D8B030D-6E8A-4147-A177-3AD203B41FA5}">
                      <a16:colId xmlns:a16="http://schemas.microsoft.com/office/drawing/2014/main" val="3982650527"/>
                    </a:ext>
                  </a:extLst>
                </a:gridCol>
                <a:gridCol w="1752600">
                  <a:extLst>
                    <a:ext uri="{9D8B030D-6E8A-4147-A177-3AD203B41FA5}">
                      <a16:colId xmlns:a16="http://schemas.microsoft.com/office/drawing/2014/main" val="1229738666"/>
                    </a:ext>
                  </a:extLst>
                </a:gridCol>
                <a:gridCol w="1752600">
                  <a:extLst>
                    <a:ext uri="{9D8B030D-6E8A-4147-A177-3AD203B41FA5}">
                      <a16:colId xmlns:a16="http://schemas.microsoft.com/office/drawing/2014/main" val="165951354"/>
                    </a:ext>
                  </a:extLst>
                </a:gridCol>
              </a:tblGrid>
              <a:tr h="369947">
                <a:tc rowSpan="2">
                  <a:txBody>
                    <a:bodyPr/>
                    <a:lstStyle/>
                    <a:p>
                      <a:pPr algn="ctr"/>
                      <a:r>
                        <a:rPr lang="en-US" b="1" dirty="0">
                          <a:solidFill>
                            <a:schemeClr val="bg1"/>
                          </a:solidFill>
                          <a:latin typeface="Segoe UI Variable Display" pitchFamily="2" charset="0"/>
                        </a:rPr>
                        <a:t>Cycle</a:t>
                      </a:r>
                    </a:p>
                  </a:txBody>
                  <a:tcPr anchor="ctr">
                    <a:lnR w="38100" cap="flat" cmpd="sng" algn="ctr">
                      <a:solidFill>
                        <a:schemeClr val="bg1"/>
                      </a:solidFill>
                      <a:prstDash val="solid"/>
                      <a:round/>
                      <a:headEnd type="none" w="med" len="med"/>
                      <a:tailEnd type="none" w="med" len="med"/>
                    </a:lnR>
                    <a:solidFill>
                      <a:srgbClr val="0C479D"/>
                    </a:solidFill>
                  </a:tcPr>
                </a:tc>
                <a:tc gridSpan="2">
                  <a:txBody>
                    <a:bodyPr/>
                    <a:lstStyle/>
                    <a:p>
                      <a:pPr algn="ctr"/>
                      <a:r>
                        <a:rPr lang="en-US" dirty="0">
                          <a:latin typeface="Segoe UI Variable Display" pitchFamily="2" charset="0"/>
                        </a:rPr>
                        <a:t>Lower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hMerge="1">
                  <a:txBody>
                    <a:bodyPr/>
                    <a:lstStyle/>
                    <a:p>
                      <a:pPr algn="ctr"/>
                      <a:endParaRPr lang="en-US" dirty="0"/>
                    </a:p>
                  </a:txBody>
                  <a:tcPr anchor="ctr"/>
                </a:tc>
                <a:tc rowSpan="2">
                  <a:txBody>
                    <a:bodyPr/>
                    <a:lstStyle/>
                    <a:p>
                      <a:pPr algn="ctr"/>
                      <a:r>
                        <a:rPr lang="en-US" dirty="0">
                          <a:latin typeface="Segoe UI Variable Display" pitchFamily="2" charset="0"/>
                        </a:rPr>
                        <a:t>Moderate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rowSpan="2">
                  <a:txBody>
                    <a:bodyPr/>
                    <a:lstStyle/>
                    <a:p>
                      <a:pPr algn="ctr"/>
                      <a:r>
                        <a:rPr lang="en-US" dirty="0">
                          <a:latin typeface="Segoe UI Variable Display" pitchFamily="2" charset="0"/>
                        </a:rPr>
                        <a:t>Above Moderate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rowSpan="2">
                  <a:txBody>
                    <a:bodyPr/>
                    <a:lstStyle/>
                    <a:p>
                      <a:pPr algn="ctr"/>
                      <a:r>
                        <a:rPr lang="en-US" dirty="0">
                          <a:latin typeface="Segoe UI Variable Display" pitchFamily="2" charset="0"/>
                        </a:rPr>
                        <a:t>Total RHNA</a:t>
                      </a:r>
                    </a:p>
                  </a:txBody>
                  <a:tcPr anchor="ctr">
                    <a:lnL w="38100" cap="flat" cmpd="sng" algn="ctr">
                      <a:solidFill>
                        <a:schemeClr val="bg1"/>
                      </a:solidFill>
                      <a:prstDash val="solid"/>
                      <a:round/>
                      <a:headEnd type="none" w="med" len="med"/>
                      <a:tailEnd type="none" w="med" len="med"/>
                    </a:lnL>
                    <a:solidFill>
                      <a:srgbClr val="0C479D"/>
                    </a:solidFill>
                  </a:tcPr>
                </a:tc>
                <a:extLst>
                  <a:ext uri="{0D108BD9-81ED-4DB2-BD59-A6C34878D82A}">
                    <a16:rowId xmlns:a16="http://schemas.microsoft.com/office/drawing/2014/main" val="1211321385"/>
                  </a:ext>
                </a:extLst>
              </a:tr>
              <a:tr h="369947">
                <a:tc vMerge="1">
                  <a:txBody>
                    <a:bodyPr/>
                    <a:lstStyle/>
                    <a:p>
                      <a:pPr algn="ctr"/>
                      <a:r>
                        <a:rPr lang="en-US" b="1" dirty="0">
                          <a:solidFill>
                            <a:schemeClr val="bg1"/>
                          </a:solidFill>
                        </a:rPr>
                        <a:t>Cycle</a:t>
                      </a:r>
                    </a:p>
                  </a:txBody>
                  <a:tcPr anchor="ctr">
                    <a:solidFill>
                      <a:srgbClr val="4472C4"/>
                    </a:solidFill>
                  </a:tcPr>
                </a:tc>
                <a:tc>
                  <a:txBody>
                    <a:bodyPr/>
                    <a:lstStyle/>
                    <a:p>
                      <a:pPr algn="ctr"/>
                      <a:r>
                        <a:rPr lang="en-US" b="1" dirty="0">
                          <a:solidFill>
                            <a:schemeClr val="bg1"/>
                          </a:solidFill>
                          <a:latin typeface="Segoe UI Variable Display" pitchFamily="2" charset="0"/>
                        </a:rPr>
                        <a:t>Very Low</a:t>
                      </a:r>
                    </a:p>
                  </a:txBody>
                  <a:tcPr anchor="ctr">
                    <a:lnB w="38100" cap="flat" cmpd="sng" algn="ctr">
                      <a:solidFill>
                        <a:schemeClr val="bg1"/>
                      </a:solidFill>
                      <a:prstDash val="solid"/>
                      <a:round/>
                      <a:headEnd type="none" w="med" len="med"/>
                      <a:tailEnd type="none" w="med" len="med"/>
                    </a:lnB>
                    <a:solidFill>
                      <a:srgbClr val="29867B"/>
                    </a:solidFill>
                  </a:tcPr>
                </a:tc>
                <a:tc>
                  <a:txBody>
                    <a:bodyPr/>
                    <a:lstStyle/>
                    <a:p>
                      <a:pPr algn="ctr"/>
                      <a:r>
                        <a:rPr lang="en-US" b="1" dirty="0">
                          <a:solidFill>
                            <a:schemeClr val="bg1"/>
                          </a:solidFill>
                          <a:latin typeface="Segoe UI Variable Display" pitchFamily="2" charset="0"/>
                        </a:rPr>
                        <a:t>Low</a:t>
                      </a:r>
                    </a:p>
                  </a:txBody>
                  <a:tcPr anchor="ctr">
                    <a:lnB w="38100" cap="flat" cmpd="sng" algn="ctr">
                      <a:solidFill>
                        <a:schemeClr val="bg1"/>
                      </a:solidFill>
                      <a:prstDash val="solid"/>
                      <a:round/>
                      <a:headEnd type="none" w="med" len="med"/>
                      <a:tailEnd type="none" w="med" len="med"/>
                    </a:lnB>
                    <a:solidFill>
                      <a:srgbClr val="29867B"/>
                    </a:solidFill>
                  </a:tcPr>
                </a:tc>
                <a:tc vMerge="1">
                  <a:txBody>
                    <a:bodyPr/>
                    <a:lstStyle/>
                    <a:p>
                      <a:pPr algn="ctr"/>
                      <a:endParaRPr lang="en-US" dirty="0"/>
                    </a:p>
                  </a:txBody>
                  <a:tcPr anchor="ctr"/>
                </a:tc>
                <a:tc vMerge="1">
                  <a:txBody>
                    <a:bodyPr/>
                    <a:lstStyle/>
                    <a:p>
                      <a:pPr algn="ctr"/>
                      <a:endParaRPr lang="en-US" dirty="0"/>
                    </a:p>
                  </a:txBody>
                  <a:tcPr anchor="ctr"/>
                </a:tc>
                <a:tc vMerge="1">
                  <a:txBody>
                    <a:bodyPr/>
                    <a:lstStyle/>
                    <a:p>
                      <a:pPr algn="ctr"/>
                      <a:endParaRPr lang="en-US" dirty="0"/>
                    </a:p>
                  </a:txBody>
                  <a:tcPr anchor="ctr"/>
                </a:tc>
                <a:extLst>
                  <a:ext uri="{0D108BD9-81ED-4DB2-BD59-A6C34878D82A}">
                    <a16:rowId xmlns:a16="http://schemas.microsoft.com/office/drawing/2014/main" val="1036228759"/>
                  </a:ext>
                </a:extLst>
              </a:tr>
              <a:tr h="369947">
                <a:tc>
                  <a:txBody>
                    <a:bodyPr/>
                    <a:lstStyle/>
                    <a:p>
                      <a:pPr algn="ctr"/>
                      <a:r>
                        <a:rPr lang="en-US" dirty="0">
                          <a:latin typeface="Segoe UI Variable Display" pitchFamily="2" charset="0"/>
                        </a:rPr>
                        <a:t>5</a:t>
                      </a:r>
                      <a:r>
                        <a:rPr lang="en-US" baseline="30000" dirty="0">
                          <a:latin typeface="Segoe UI Variable Display" pitchFamily="2" charset="0"/>
                        </a:rPr>
                        <a:t>th</a:t>
                      </a:r>
                      <a:r>
                        <a:rPr lang="en-US" dirty="0">
                          <a:latin typeface="Segoe UI Variable Display" pitchFamily="2" charset="0"/>
                        </a:rPr>
                        <a:t> Cycle</a:t>
                      </a:r>
                    </a:p>
                  </a:txBody>
                  <a:tcPr anchor="ctr">
                    <a:solidFill>
                      <a:srgbClr val="D9DDEE"/>
                    </a:solidFill>
                  </a:tcPr>
                </a:tc>
                <a:tc>
                  <a:txBody>
                    <a:bodyPr/>
                    <a:lstStyle/>
                    <a:p>
                      <a:pPr algn="r"/>
                      <a:r>
                        <a:rPr lang="en-US" dirty="0">
                          <a:latin typeface="Segoe UI Variable Display" pitchFamily="2" charset="0"/>
                        </a:rPr>
                        <a:t>538</a:t>
                      </a:r>
                    </a:p>
                  </a:txBody>
                  <a:tcPr anchor="ctr">
                    <a:lnT w="38100" cap="flat" cmpd="sng" algn="ctr">
                      <a:solidFill>
                        <a:schemeClr val="bg1"/>
                      </a:solidFill>
                      <a:prstDash val="solid"/>
                      <a:round/>
                      <a:headEnd type="none" w="med" len="med"/>
                      <a:tailEnd type="none" w="med" len="med"/>
                    </a:lnT>
                    <a:solidFill>
                      <a:srgbClr val="D9DDEE"/>
                    </a:solidFill>
                  </a:tcPr>
                </a:tc>
                <a:tc>
                  <a:txBody>
                    <a:bodyPr/>
                    <a:lstStyle/>
                    <a:p>
                      <a:pPr algn="r"/>
                      <a:r>
                        <a:rPr lang="en-US" dirty="0">
                          <a:latin typeface="Segoe UI Variable Display" pitchFamily="2" charset="0"/>
                        </a:rPr>
                        <a:t>345</a:t>
                      </a:r>
                    </a:p>
                  </a:txBody>
                  <a:tcPr anchor="ctr">
                    <a:lnT w="38100" cap="flat" cmpd="sng" algn="ctr">
                      <a:solidFill>
                        <a:schemeClr val="bg1"/>
                      </a:solidFill>
                      <a:prstDash val="solid"/>
                      <a:round/>
                      <a:headEnd type="none" w="med" len="med"/>
                      <a:tailEnd type="none" w="med" len="med"/>
                    </a:lnT>
                    <a:solidFill>
                      <a:srgbClr val="D9DDEE"/>
                    </a:solidFill>
                  </a:tcPr>
                </a:tc>
                <a:tc>
                  <a:txBody>
                    <a:bodyPr/>
                    <a:lstStyle/>
                    <a:p>
                      <a:pPr algn="r"/>
                      <a:r>
                        <a:rPr lang="en-US" dirty="0">
                          <a:latin typeface="Segoe UI Variable Display" pitchFamily="2" charset="0"/>
                        </a:rPr>
                        <a:t>391</a:t>
                      </a:r>
                    </a:p>
                  </a:txBody>
                  <a:tcPr anchor="ctr">
                    <a:solidFill>
                      <a:srgbClr val="D9DDEE"/>
                    </a:solidFill>
                  </a:tcPr>
                </a:tc>
                <a:tc>
                  <a:txBody>
                    <a:bodyPr/>
                    <a:lstStyle/>
                    <a:p>
                      <a:pPr algn="r"/>
                      <a:r>
                        <a:rPr lang="en-US" dirty="0">
                          <a:latin typeface="Segoe UI Variable Display" pitchFamily="2" charset="0"/>
                        </a:rPr>
                        <a:t>967</a:t>
                      </a:r>
                    </a:p>
                  </a:txBody>
                  <a:tcPr anchor="ctr">
                    <a:solidFill>
                      <a:srgbClr val="D9DDEE"/>
                    </a:solidFill>
                  </a:tcPr>
                </a:tc>
                <a:tc>
                  <a:txBody>
                    <a:bodyPr/>
                    <a:lstStyle/>
                    <a:p>
                      <a:pPr algn="r"/>
                      <a:r>
                        <a:rPr lang="en-US" dirty="0">
                          <a:latin typeface="Segoe UI Variable Display" pitchFamily="2" charset="0"/>
                        </a:rPr>
                        <a:t>2,241</a:t>
                      </a:r>
                    </a:p>
                  </a:txBody>
                  <a:tcPr anchor="ctr">
                    <a:solidFill>
                      <a:srgbClr val="D9DDEE"/>
                    </a:solidFill>
                  </a:tcPr>
                </a:tc>
                <a:extLst>
                  <a:ext uri="{0D108BD9-81ED-4DB2-BD59-A6C34878D82A}">
                    <a16:rowId xmlns:a16="http://schemas.microsoft.com/office/drawing/2014/main" val="2212458936"/>
                  </a:ext>
                </a:extLst>
              </a:tr>
              <a:tr h="369947">
                <a:tc>
                  <a:txBody>
                    <a:bodyPr/>
                    <a:lstStyle/>
                    <a:p>
                      <a:pPr algn="ctr"/>
                      <a:r>
                        <a:rPr lang="en-US" dirty="0">
                          <a:latin typeface="Segoe UI Variable Display" pitchFamily="2" charset="0"/>
                        </a:rPr>
                        <a:t>6</a:t>
                      </a:r>
                      <a:r>
                        <a:rPr lang="en-US" baseline="30000" dirty="0">
                          <a:latin typeface="Segoe UI Variable Display" pitchFamily="2" charset="0"/>
                        </a:rPr>
                        <a:t>th</a:t>
                      </a:r>
                      <a:r>
                        <a:rPr lang="en-US" dirty="0">
                          <a:latin typeface="Segoe UI Variable Display" pitchFamily="2" charset="0"/>
                        </a:rPr>
                        <a:t> Cycle</a:t>
                      </a:r>
                    </a:p>
                  </a:txBody>
                  <a:tcPr anchor="ctr">
                    <a:lnB w="38100" cap="flat" cmpd="sng" algn="ctr">
                      <a:solidFill>
                        <a:schemeClr val="tx1"/>
                      </a:solidFill>
                      <a:prstDash val="solid"/>
                      <a:round/>
                      <a:headEnd type="none" w="med" len="med"/>
                      <a:tailEnd type="none" w="med" len="med"/>
                    </a:lnB>
                    <a:solidFill>
                      <a:srgbClr val="E5F7F5"/>
                    </a:solidFill>
                  </a:tcPr>
                </a:tc>
                <a:tc>
                  <a:txBody>
                    <a:bodyPr/>
                    <a:lstStyle/>
                    <a:p>
                      <a:pPr algn="r"/>
                      <a:r>
                        <a:rPr lang="en-US" dirty="0">
                          <a:latin typeface="Segoe UI Variable Display" pitchFamily="2" charset="0"/>
                        </a:rPr>
                        <a:t>574</a:t>
                      </a:r>
                    </a:p>
                  </a:txBody>
                  <a:tcPr anchor="ctr">
                    <a:lnB w="38100" cap="flat" cmpd="sng" algn="ctr">
                      <a:solidFill>
                        <a:schemeClr val="tx1"/>
                      </a:solidFill>
                      <a:prstDash val="solid"/>
                      <a:round/>
                      <a:headEnd type="none" w="med" len="med"/>
                      <a:tailEnd type="none" w="med" len="med"/>
                    </a:lnB>
                    <a:solidFill>
                      <a:srgbClr val="E5F7F5"/>
                    </a:solidFill>
                  </a:tcPr>
                </a:tc>
                <a:tc>
                  <a:txBody>
                    <a:bodyPr/>
                    <a:lstStyle/>
                    <a:p>
                      <a:pPr algn="r"/>
                      <a:r>
                        <a:rPr lang="en-US" dirty="0">
                          <a:latin typeface="Segoe UI Variable Display" pitchFamily="2" charset="0"/>
                        </a:rPr>
                        <a:t>398</a:t>
                      </a:r>
                    </a:p>
                  </a:txBody>
                  <a:tcPr anchor="ctr">
                    <a:lnB w="38100" cap="flat" cmpd="sng" algn="ctr">
                      <a:solidFill>
                        <a:schemeClr val="tx1"/>
                      </a:solidFill>
                      <a:prstDash val="solid"/>
                      <a:round/>
                      <a:headEnd type="none" w="med" len="med"/>
                      <a:tailEnd type="none" w="med" len="med"/>
                    </a:lnB>
                    <a:solidFill>
                      <a:srgbClr val="E5F7F5"/>
                    </a:solidFill>
                  </a:tcPr>
                </a:tc>
                <a:tc>
                  <a:txBody>
                    <a:bodyPr/>
                    <a:lstStyle/>
                    <a:p>
                      <a:pPr algn="r"/>
                      <a:r>
                        <a:rPr lang="en-US" dirty="0">
                          <a:latin typeface="Segoe UI Variable Display" pitchFamily="2" charset="0"/>
                        </a:rPr>
                        <a:t>458</a:t>
                      </a:r>
                    </a:p>
                  </a:txBody>
                  <a:tcPr anchor="ctr">
                    <a:lnB w="38100" cap="flat" cmpd="sng" algn="ctr">
                      <a:solidFill>
                        <a:schemeClr val="tx1"/>
                      </a:solidFill>
                      <a:prstDash val="solid"/>
                      <a:round/>
                      <a:headEnd type="none" w="med" len="med"/>
                      <a:tailEnd type="none" w="med" len="med"/>
                    </a:lnB>
                    <a:solidFill>
                      <a:srgbClr val="E5F7F5"/>
                    </a:solidFill>
                  </a:tcPr>
                </a:tc>
                <a:tc>
                  <a:txBody>
                    <a:bodyPr/>
                    <a:lstStyle/>
                    <a:p>
                      <a:pPr algn="r"/>
                      <a:r>
                        <a:rPr lang="en-US" dirty="0">
                          <a:latin typeface="Segoe UI Variable Display" pitchFamily="2" charset="0"/>
                        </a:rPr>
                        <a:t>1,045</a:t>
                      </a:r>
                    </a:p>
                  </a:txBody>
                  <a:tcPr anchor="ctr">
                    <a:lnB w="38100" cap="flat" cmpd="sng" algn="ctr">
                      <a:solidFill>
                        <a:schemeClr val="tx1"/>
                      </a:solidFill>
                      <a:prstDash val="solid"/>
                      <a:round/>
                      <a:headEnd type="none" w="med" len="med"/>
                      <a:tailEnd type="none" w="med" len="med"/>
                    </a:lnB>
                    <a:solidFill>
                      <a:srgbClr val="E5F7F5"/>
                    </a:solidFill>
                  </a:tcPr>
                </a:tc>
                <a:tc>
                  <a:txBody>
                    <a:bodyPr/>
                    <a:lstStyle/>
                    <a:p>
                      <a:pPr algn="r"/>
                      <a:r>
                        <a:rPr lang="en-US" dirty="0">
                          <a:latin typeface="Segoe UI Variable Display" pitchFamily="2" charset="0"/>
                        </a:rPr>
                        <a:t>2,475</a:t>
                      </a:r>
                    </a:p>
                  </a:txBody>
                  <a:tcPr anchor="ctr">
                    <a:lnB w="38100" cap="flat" cmpd="sng" algn="ctr">
                      <a:solidFill>
                        <a:schemeClr val="tx1"/>
                      </a:solidFill>
                      <a:prstDash val="solid"/>
                      <a:round/>
                      <a:headEnd type="none" w="med" len="med"/>
                      <a:tailEnd type="none" w="med" len="med"/>
                    </a:lnB>
                    <a:solidFill>
                      <a:srgbClr val="E5F7F5"/>
                    </a:solidFill>
                  </a:tcPr>
                </a:tc>
                <a:extLst>
                  <a:ext uri="{0D108BD9-81ED-4DB2-BD59-A6C34878D82A}">
                    <a16:rowId xmlns:a16="http://schemas.microsoft.com/office/drawing/2014/main" val="2736022128"/>
                  </a:ext>
                </a:extLst>
              </a:tr>
              <a:tr h="364880">
                <a:tc>
                  <a:txBody>
                    <a:bodyPr/>
                    <a:lstStyle/>
                    <a:p>
                      <a:pPr algn="ctr"/>
                      <a:r>
                        <a:rPr lang="en-US" dirty="0">
                          <a:latin typeface="Segoe UI Variable Display" pitchFamily="2" charset="0"/>
                        </a:rPr>
                        <a:t>Change</a:t>
                      </a:r>
                    </a:p>
                  </a:txBody>
                  <a:tcPr anchor="ctr">
                    <a:lnT w="38100" cap="flat" cmpd="sng" algn="ctr">
                      <a:solidFill>
                        <a:schemeClr val="tx1"/>
                      </a:solidFill>
                      <a:prstDash val="solid"/>
                      <a:round/>
                      <a:headEnd type="none" w="med" len="med"/>
                      <a:tailEnd type="none" w="med" len="med"/>
                    </a:lnT>
                    <a:solidFill>
                      <a:srgbClr val="D9DDEE"/>
                    </a:solidFill>
                  </a:tcPr>
                </a:tc>
                <a:tc>
                  <a:txBody>
                    <a:bodyPr/>
                    <a:lstStyle/>
                    <a:p>
                      <a:pPr algn="r"/>
                      <a:r>
                        <a:rPr lang="en-US" dirty="0">
                          <a:latin typeface="Segoe UI Variable Display" pitchFamily="2" charset="0"/>
                        </a:rPr>
                        <a:t>+36</a:t>
                      </a:r>
                    </a:p>
                  </a:txBody>
                  <a:tcPr anchor="ctr">
                    <a:lnT w="38100" cap="flat" cmpd="sng" algn="ctr">
                      <a:solidFill>
                        <a:schemeClr val="tx1"/>
                      </a:solidFill>
                      <a:prstDash val="solid"/>
                      <a:round/>
                      <a:headEnd type="none" w="med" len="med"/>
                      <a:tailEnd type="none" w="med" len="med"/>
                    </a:lnT>
                    <a:solidFill>
                      <a:srgbClr val="D9DDEE"/>
                    </a:solidFill>
                  </a:tcPr>
                </a:tc>
                <a:tc>
                  <a:txBody>
                    <a:bodyPr/>
                    <a:lstStyle/>
                    <a:p>
                      <a:pPr algn="r"/>
                      <a:r>
                        <a:rPr lang="en-US" dirty="0">
                          <a:latin typeface="Segoe UI Variable Display" pitchFamily="2" charset="0"/>
                        </a:rPr>
                        <a:t>+53</a:t>
                      </a:r>
                    </a:p>
                  </a:txBody>
                  <a:tcPr anchor="ctr">
                    <a:lnT w="38100" cap="flat" cmpd="sng" algn="ctr">
                      <a:solidFill>
                        <a:schemeClr val="tx1"/>
                      </a:solidFill>
                      <a:prstDash val="solid"/>
                      <a:round/>
                      <a:headEnd type="none" w="med" len="med"/>
                      <a:tailEnd type="none" w="med" len="med"/>
                    </a:lnT>
                    <a:solidFill>
                      <a:srgbClr val="D9DDEE"/>
                    </a:solidFill>
                  </a:tcPr>
                </a:tc>
                <a:tc>
                  <a:txBody>
                    <a:bodyPr/>
                    <a:lstStyle/>
                    <a:p>
                      <a:pPr algn="r"/>
                      <a:r>
                        <a:rPr lang="en-US" dirty="0">
                          <a:latin typeface="Segoe UI Variable Display" pitchFamily="2" charset="0"/>
                        </a:rPr>
                        <a:t>+67</a:t>
                      </a:r>
                    </a:p>
                  </a:txBody>
                  <a:tcPr anchor="ctr">
                    <a:lnT w="38100" cap="flat" cmpd="sng" algn="ctr">
                      <a:solidFill>
                        <a:schemeClr val="tx1"/>
                      </a:solidFill>
                      <a:prstDash val="solid"/>
                      <a:round/>
                      <a:headEnd type="none" w="med" len="med"/>
                      <a:tailEnd type="none" w="med" len="med"/>
                    </a:lnT>
                    <a:solidFill>
                      <a:srgbClr val="D9DDEE"/>
                    </a:solidFill>
                  </a:tcPr>
                </a:tc>
                <a:tc>
                  <a:txBody>
                    <a:bodyPr/>
                    <a:lstStyle/>
                    <a:p>
                      <a:pPr algn="r"/>
                      <a:r>
                        <a:rPr lang="en-US" dirty="0">
                          <a:latin typeface="Segoe UI Variable Display" pitchFamily="2" charset="0"/>
                        </a:rPr>
                        <a:t>+78</a:t>
                      </a:r>
                    </a:p>
                  </a:txBody>
                  <a:tcPr anchor="ctr">
                    <a:lnT w="38100" cap="flat" cmpd="sng" algn="ctr">
                      <a:solidFill>
                        <a:schemeClr val="tx1"/>
                      </a:solidFill>
                      <a:prstDash val="solid"/>
                      <a:round/>
                      <a:headEnd type="none" w="med" len="med"/>
                      <a:tailEnd type="none" w="med" len="med"/>
                    </a:lnT>
                    <a:solidFill>
                      <a:srgbClr val="D9DDEE"/>
                    </a:solidFill>
                  </a:tcPr>
                </a:tc>
                <a:tc>
                  <a:txBody>
                    <a:bodyPr/>
                    <a:lstStyle/>
                    <a:p>
                      <a:pPr algn="r"/>
                      <a:r>
                        <a:rPr lang="en-US" dirty="0">
                          <a:latin typeface="Segoe UI Variable Display" pitchFamily="2" charset="0"/>
                        </a:rPr>
                        <a:t>+234</a:t>
                      </a:r>
                    </a:p>
                  </a:txBody>
                  <a:tcPr anchor="ctr">
                    <a:lnT w="38100" cap="flat" cmpd="sng" algn="ctr">
                      <a:solidFill>
                        <a:schemeClr val="tx1"/>
                      </a:solidFill>
                      <a:prstDash val="solid"/>
                      <a:round/>
                      <a:headEnd type="none" w="med" len="med"/>
                      <a:tailEnd type="none" w="med" len="med"/>
                    </a:lnT>
                    <a:solidFill>
                      <a:srgbClr val="D9DDEE"/>
                    </a:solidFill>
                  </a:tcPr>
                </a:tc>
                <a:extLst>
                  <a:ext uri="{0D108BD9-81ED-4DB2-BD59-A6C34878D82A}">
                    <a16:rowId xmlns:a16="http://schemas.microsoft.com/office/drawing/2014/main" val="691085711"/>
                  </a:ext>
                </a:extLst>
              </a:tr>
            </a:tbl>
          </a:graphicData>
        </a:graphic>
      </p:graphicFrame>
      <p:graphicFrame>
        <p:nvGraphicFramePr>
          <p:cNvPr id="6" name="Table 9">
            <a:extLst>
              <a:ext uri="{FF2B5EF4-FFF2-40B4-BE49-F238E27FC236}">
                <a16:creationId xmlns:a16="http://schemas.microsoft.com/office/drawing/2014/main" id="{4EE5E691-44C5-40A1-AF83-13C42842EE46}"/>
              </a:ext>
            </a:extLst>
          </p:cNvPr>
          <p:cNvGraphicFramePr>
            <a:graphicFrameLocks noGrp="1"/>
          </p:cNvGraphicFramePr>
          <p:nvPr>
            <p:extLst>
              <p:ext uri="{D42A27DB-BD31-4B8C-83A1-F6EECF244321}">
                <p14:modId xmlns:p14="http://schemas.microsoft.com/office/powerpoint/2010/main" val="2407113794"/>
              </p:ext>
            </p:extLst>
          </p:nvPr>
        </p:nvGraphicFramePr>
        <p:xfrm>
          <a:off x="910285" y="3674436"/>
          <a:ext cx="8843315" cy="1497918"/>
        </p:xfrm>
        <a:graphic>
          <a:graphicData uri="http://schemas.openxmlformats.org/drawingml/2006/table">
            <a:tbl>
              <a:tblPr firstRow="1" bandRow="1">
                <a:effectLst/>
                <a:tableStyleId>{5C22544A-7EE6-4342-B048-85BDC9FD1C3A}</a:tableStyleId>
              </a:tblPr>
              <a:tblGrid>
                <a:gridCol w="1768663">
                  <a:extLst>
                    <a:ext uri="{9D8B030D-6E8A-4147-A177-3AD203B41FA5}">
                      <a16:colId xmlns:a16="http://schemas.microsoft.com/office/drawing/2014/main" val="1636914963"/>
                    </a:ext>
                  </a:extLst>
                </a:gridCol>
                <a:gridCol w="1768663">
                  <a:extLst>
                    <a:ext uri="{9D8B030D-6E8A-4147-A177-3AD203B41FA5}">
                      <a16:colId xmlns:a16="http://schemas.microsoft.com/office/drawing/2014/main" val="422420381"/>
                    </a:ext>
                  </a:extLst>
                </a:gridCol>
                <a:gridCol w="1768663">
                  <a:extLst>
                    <a:ext uri="{9D8B030D-6E8A-4147-A177-3AD203B41FA5}">
                      <a16:colId xmlns:a16="http://schemas.microsoft.com/office/drawing/2014/main" val="2309830448"/>
                    </a:ext>
                  </a:extLst>
                </a:gridCol>
                <a:gridCol w="1768663">
                  <a:extLst>
                    <a:ext uri="{9D8B030D-6E8A-4147-A177-3AD203B41FA5}">
                      <a16:colId xmlns:a16="http://schemas.microsoft.com/office/drawing/2014/main" val="3982650527"/>
                    </a:ext>
                  </a:extLst>
                </a:gridCol>
                <a:gridCol w="1768663">
                  <a:extLst>
                    <a:ext uri="{9D8B030D-6E8A-4147-A177-3AD203B41FA5}">
                      <a16:colId xmlns:a16="http://schemas.microsoft.com/office/drawing/2014/main" val="1229738666"/>
                    </a:ext>
                  </a:extLst>
                </a:gridCol>
              </a:tblGrid>
              <a:tr h="370840">
                <a:tc rowSpan="2">
                  <a:txBody>
                    <a:bodyPr/>
                    <a:lstStyle/>
                    <a:p>
                      <a:pPr algn="ctr"/>
                      <a:r>
                        <a:rPr lang="en-US" b="1" dirty="0">
                          <a:solidFill>
                            <a:schemeClr val="bg1"/>
                          </a:solidFill>
                          <a:latin typeface="Segoe UI Variable Display" pitchFamily="2" charset="0"/>
                        </a:rPr>
                        <a:t>Cycle</a:t>
                      </a:r>
                    </a:p>
                  </a:txBody>
                  <a:tcPr anchor="ctr">
                    <a:lnR w="38100" cap="flat" cmpd="sng" algn="ctr">
                      <a:solidFill>
                        <a:schemeClr val="bg1"/>
                      </a:solidFill>
                      <a:prstDash val="solid"/>
                      <a:round/>
                      <a:headEnd type="none" w="med" len="med"/>
                      <a:tailEnd type="none" w="med" len="med"/>
                    </a:lnR>
                    <a:solidFill>
                      <a:srgbClr val="0C479D"/>
                    </a:solidFill>
                  </a:tcPr>
                </a:tc>
                <a:tc gridSpan="2">
                  <a:txBody>
                    <a:bodyPr/>
                    <a:lstStyle/>
                    <a:p>
                      <a:pPr algn="ctr"/>
                      <a:r>
                        <a:rPr lang="en-US" dirty="0">
                          <a:latin typeface="Segoe UI Variable Display" pitchFamily="2" charset="0"/>
                        </a:rPr>
                        <a:t>Lower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hMerge="1">
                  <a:txBody>
                    <a:bodyPr/>
                    <a:lstStyle/>
                    <a:p>
                      <a:pPr algn="ctr"/>
                      <a:endParaRPr lang="en-US" dirty="0"/>
                    </a:p>
                  </a:txBody>
                  <a:tcPr anchor="ctr"/>
                </a:tc>
                <a:tc rowSpan="2">
                  <a:txBody>
                    <a:bodyPr/>
                    <a:lstStyle/>
                    <a:p>
                      <a:pPr algn="ctr"/>
                      <a:r>
                        <a:rPr lang="en-US" dirty="0">
                          <a:latin typeface="Segoe UI Variable Display" pitchFamily="2" charset="0"/>
                        </a:rPr>
                        <a:t>Moderate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rowSpan="2">
                  <a:txBody>
                    <a:bodyPr/>
                    <a:lstStyle/>
                    <a:p>
                      <a:pPr algn="ctr"/>
                      <a:r>
                        <a:rPr lang="en-US" dirty="0">
                          <a:latin typeface="Segoe UI Variable Display" pitchFamily="2" charset="0"/>
                        </a:rPr>
                        <a:t>Above Moderate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extLst>
                  <a:ext uri="{0D108BD9-81ED-4DB2-BD59-A6C34878D82A}">
                    <a16:rowId xmlns:a16="http://schemas.microsoft.com/office/drawing/2014/main" val="1211321385"/>
                  </a:ext>
                </a:extLst>
              </a:tr>
              <a:tr h="370840">
                <a:tc vMerge="1">
                  <a:txBody>
                    <a:bodyPr/>
                    <a:lstStyle/>
                    <a:p>
                      <a:pPr algn="ctr"/>
                      <a:r>
                        <a:rPr lang="en-US" b="1" dirty="0">
                          <a:solidFill>
                            <a:schemeClr val="bg1"/>
                          </a:solidFill>
                        </a:rPr>
                        <a:t>Cycle</a:t>
                      </a:r>
                    </a:p>
                  </a:txBody>
                  <a:tcPr anchor="ctr">
                    <a:solidFill>
                      <a:srgbClr val="4472C4"/>
                    </a:solidFill>
                  </a:tcPr>
                </a:tc>
                <a:tc>
                  <a:txBody>
                    <a:bodyPr/>
                    <a:lstStyle/>
                    <a:p>
                      <a:pPr algn="ctr"/>
                      <a:r>
                        <a:rPr lang="en-US" b="1" dirty="0">
                          <a:solidFill>
                            <a:schemeClr val="bg1"/>
                          </a:solidFill>
                          <a:latin typeface="Segoe UI Variable Display" pitchFamily="2" charset="0"/>
                        </a:rPr>
                        <a:t>Very Low</a:t>
                      </a:r>
                    </a:p>
                  </a:txBody>
                  <a:tcPr anchor="ctr">
                    <a:lnB w="38100" cap="flat" cmpd="sng" algn="ctr">
                      <a:solidFill>
                        <a:schemeClr val="bg1"/>
                      </a:solidFill>
                      <a:prstDash val="solid"/>
                      <a:round/>
                      <a:headEnd type="none" w="med" len="med"/>
                      <a:tailEnd type="none" w="med" len="med"/>
                    </a:lnB>
                    <a:solidFill>
                      <a:srgbClr val="29867B"/>
                    </a:solidFill>
                  </a:tcPr>
                </a:tc>
                <a:tc>
                  <a:txBody>
                    <a:bodyPr/>
                    <a:lstStyle/>
                    <a:p>
                      <a:pPr algn="ctr"/>
                      <a:r>
                        <a:rPr lang="en-US" b="1" dirty="0">
                          <a:solidFill>
                            <a:schemeClr val="bg1"/>
                          </a:solidFill>
                          <a:latin typeface="Segoe UI Variable Display" pitchFamily="2" charset="0"/>
                        </a:rPr>
                        <a:t>Low</a:t>
                      </a:r>
                    </a:p>
                  </a:txBody>
                  <a:tcPr anchor="ctr">
                    <a:lnB w="38100" cap="flat" cmpd="sng" algn="ctr">
                      <a:solidFill>
                        <a:schemeClr val="bg1"/>
                      </a:solidFill>
                      <a:prstDash val="solid"/>
                      <a:round/>
                      <a:headEnd type="none" w="med" len="med"/>
                      <a:tailEnd type="none" w="med" len="med"/>
                    </a:lnB>
                    <a:solidFill>
                      <a:srgbClr val="29867B"/>
                    </a:solidFill>
                  </a:tcPr>
                </a:tc>
                <a:tc vMerge="1">
                  <a:txBody>
                    <a:bodyPr/>
                    <a:lstStyle/>
                    <a:p>
                      <a:pPr algn="ctr"/>
                      <a:endParaRPr lang="en-US" dirty="0"/>
                    </a:p>
                  </a:txBody>
                  <a:tcPr anchor="ctr"/>
                </a:tc>
                <a:tc vMerge="1">
                  <a:txBody>
                    <a:bodyPr/>
                    <a:lstStyle/>
                    <a:p>
                      <a:pPr algn="ctr"/>
                      <a:endParaRPr lang="en-US" dirty="0"/>
                    </a:p>
                  </a:txBody>
                  <a:tcPr anchor="ctr"/>
                </a:tc>
                <a:extLst>
                  <a:ext uri="{0D108BD9-81ED-4DB2-BD59-A6C34878D82A}">
                    <a16:rowId xmlns:a16="http://schemas.microsoft.com/office/drawing/2014/main" val="1036228759"/>
                  </a:ext>
                </a:extLst>
              </a:tr>
              <a:tr h="370840">
                <a:tc>
                  <a:txBody>
                    <a:bodyPr/>
                    <a:lstStyle/>
                    <a:p>
                      <a:pPr algn="ctr"/>
                      <a:r>
                        <a:rPr lang="en-US" dirty="0">
                          <a:latin typeface="Segoe UI Variable Display" pitchFamily="2" charset="0"/>
                        </a:rPr>
                        <a:t>5</a:t>
                      </a:r>
                      <a:r>
                        <a:rPr lang="en-US" baseline="30000" dirty="0">
                          <a:latin typeface="Segoe UI Variable Display" pitchFamily="2" charset="0"/>
                        </a:rPr>
                        <a:t>th</a:t>
                      </a:r>
                      <a:r>
                        <a:rPr lang="en-US" dirty="0">
                          <a:latin typeface="Segoe UI Variable Display" pitchFamily="2" charset="0"/>
                        </a:rPr>
                        <a:t> Cycle</a:t>
                      </a:r>
                    </a:p>
                  </a:txBody>
                  <a:tcPr anchor="ctr">
                    <a:solidFill>
                      <a:srgbClr val="D9DDEE"/>
                    </a:solidFill>
                  </a:tcPr>
                </a:tc>
                <a:tc>
                  <a:txBody>
                    <a:bodyPr/>
                    <a:lstStyle/>
                    <a:p>
                      <a:pPr algn="r"/>
                      <a:r>
                        <a:rPr lang="en-US" dirty="0">
                          <a:latin typeface="Segoe UI Variable Display" pitchFamily="2" charset="0"/>
                        </a:rPr>
                        <a:t>24.0%</a:t>
                      </a:r>
                    </a:p>
                  </a:txBody>
                  <a:tcPr marR="274320" anchor="ctr">
                    <a:lnT w="38100" cap="flat" cmpd="sng" algn="ctr">
                      <a:solidFill>
                        <a:schemeClr val="bg1"/>
                      </a:solidFill>
                      <a:prstDash val="solid"/>
                      <a:round/>
                      <a:headEnd type="none" w="med" len="med"/>
                      <a:tailEnd type="none" w="med" len="med"/>
                    </a:lnT>
                    <a:solidFill>
                      <a:srgbClr val="D9DDEE"/>
                    </a:solidFill>
                  </a:tcPr>
                </a:tc>
                <a:tc>
                  <a:txBody>
                    <a:bodyPr/>
                    <a:lstStyle/>
                    <a:p>
                      <a:pPr algn="r"/>
                      <a:r>
                        <a:rPr lang="en-US" dirty="0">
                          <a:latin typeface="Segoe UI Variable Display" pitchFamily="2" charset="0"/>
                        </a:rPr>
                        <a:t>15.4%</a:t>
                      </a:r>
                    </a:p>
                  </a:txBody>
                  <a:tcPr marR="274320" anchor="ctr">
                    <a:lnT w="38100" cap="flat" cmpd="sng" algn="ctr">
                      <a:solidFill>
                        <a:schemeClr val="bg1"/>
                      </a:solidFill>
                      <a:prstDash val="solid"/>
                      <a:round/>
                      <a:headEnd type="none" w="med" len="med"/>
                      <a:tailEnd type="none" w="med" len="med"/>
                    </a:lnT>
                    <a:solidFill>
                      <a:srgbClr val="D9DDEE"/>
                    </a:solidFill>
                  </a:tcPr>
                </a:tc>
                <a:tc>
                  <a:txBody>
                    <a:bodyPr/>
                    <a:lstStyle/>
                    <a:p>
                      <a:pPr algn="r"/>
                      <a:r>
                        <a:rPr lang="en-US" dirty="0">
                          <a:latin typeface="Segoe UI Variable Display" pitchFamily="2" charset="0"/>
                        </a:rPr>
                        <a:t>17.4%</a:t>
                      </a:r>
                    </a:p>
                  </a:txBody>
                  <a:tcPr marR="274320" anchor="ctr">
                    <a:solidFill>
                      <a:srgbClr val="D9DDEE"/>
                    </a:solidFill>
                  </a:tcPr>
                </a:tc>
                <a:tc>
                  <a:txBody>
                    <a:bodyPr/>
                    <a:lstStyle/>
                    <a:p>
                      <a:pPr algn="r"/>
                      <a:r>
                        <a:rPr lang="en-US" dirty="0">
                          <a:latin typeface="Segoe UI Variable Display" pitchFamily="2" charset="0"/>
                        </a:rPr>
                        <a:t>43.2%</a:t>
                      </a:r>
                    </a:p>
                  </a:txBody>
                  <a:tcPr marR="274320" anchor="ctr">
                    <a:solidFill>
                      <a:srgbClr val="D9DDEE"/>
                    </a:solidFill>
                  </a:tcPr>
                </a:tc>
                <a:extLst>
                  <a:ext uri="{0D108BD9-81ED-4DB2-BD59-A6C34878D82A}">
                    <a16:rowId xmlns:a16="http://schemas.microsoft.com/office/drawing/2014/main" val="2212458936"/>
                  </a:ext>
                </a:extLst>
              </a:tr>
              <a:tr h="370840">
                <a:tc>
                  <a:txBody>
                    <a:bodyPr/>
                    <a:lstStyle/>
                    <a:p>
                      <a:pPr algn="ctr"/>
                      <a:r>
                        <a:rPr lang="en-US" dirty="0">
                          <a:latin typeface="Segoe UI Variable Display" pitchFamily="2" charset="0"/>
                        </a:rPr>
                        <a:t>6</a:t>
                      </a:r>
                      <a:r>
                        <a:rPr lang="en-US" baseline="30000" dirty="0">
                          <a:latin typeface="Segoe UI Variable Display" pitchFamily="2" charset="0"/>
                        </a:rPr>
                        <a:t>th</a:t>
                      </a:r>
                      <a:r>
                        <a:rPr lang="en-US" dirty="0">
                          <a:latin typeface="Segoe UI Variable Display" pitchFamily="2" charset="0"/>
                        </a:rPr>
                        <a:t> Cycle</a:t>
                      </a:r>
                    </a:p>
                  </a:txBody>
                  <a:tcPr anchor="ctr">
                    <a:solidFill>
                      <a:srgbClr val="E5F7F5"/>
                    </a:solidFill>
                  </a:tcPr>
                </a:tc>
                <a:tc>
                  <a:txBody>
                    <a:bodyPr/>
                    <a:lstStyle/>
                    <a:p>
                      <a:pPr algn="r"/>
                      <a:r>
                        <a:rPr lang="en-US" sz="1900" dirty="0">
                          <a:latin typeface="Segoe UI Variable Display" pitchFamily="2" charset="0"/>
                        </a:rPr>
                        <a:t>23.2%</a:t>
                      </a:r>
                    </a:p>
                  </a:txBody>
                  <a:tcPr marL="95839" marR="274320" marT="47919" marB="47919" anchor="ctr">
                    <a:solidFill>
                      <a:srgbClr val="E5F7F5"/>
                    </a:solidFill>
                  </a:tcPr>
                </a:tc>
                <a:tc>
                  <a:txBody>
                    <a:bodyPr/>
                    <a:lstStyle/>
                    <a:p>
                      <a:pPr algn="r"/>
                      <a:r>
                        <a:rPr lang="en-US" sz="1900" dirty="0">
                          <a:latin typeface="Segoe UI Variable Display" pitchFamily="2" charset="0"/>
                        </a:rPr>
                        <a:t>16.1%</a:t>
                      </a:r>
                    </a:p>
                  </a:txBody>
                  <a:tcPr marL="95839" marR="274320" marT="47919" marB="47919" anchor="ctr">
                    <a:solidFill>
                      <a:srgbClr val="E5F7F5"/>
                    </a:solidFill>
                  </a:tcPr>
                </a:tc>
                <a:tc>
                  <a:txBody>
                    <a:bodyPr/>
                    <a:lstStyle/>
                    <a:p>
                      <a:pPr algn="r"/>
                      <a:r>
                        <a:rPr lang="en-US" sz="1900" dirty="0">
                          <a:latin typeface="Segoe UI Variable Display" pitchFamily="2" charset="0"/>
                        </a:rPr>
                        <a:t>18.5%</a:t>
                      </a:r>
                    </a:p>
                  </a:txBody>
                  <a:tcPr marL="95839" marR="274320" marT="47919" marB="47919" anchor="ctr">
                    <a:solidFill>
                      <a:srgbClr val="E5F7F5"/>
                    </a:solidFill>
                  </a:tcPr>
                </a:tc>
                <a:tc>
                  <a:txBody>
                    <a:bodyPr/>
                    <a:lstStyle/>
                    <a:p>
                      <a:pPr algn="r"/>
                      <a:r>
                        <a:rPr lang="en-US" sz="1900" dirty="0">
                          <a:latin typeface="Segoe UI Variable Display" pitchFamily="2" charset="0"/>
                        </a:rPr>
                        <a:t>42.2%</a:t>
                      </a:r>
                    </a:p>
                  </a:txBody>
                  <a:tcPr marL="95839" marR="274320" marT="47919" marB="47919" anchor="ctr">
                    <a:solidFill>
                      <a:srgbClr val="E5F7F5"/>
                    </a:solidFill>
                  </a:tcPr>
                </a:tc>
                <a:extLst>
                  <a:ext uri="{0D108BD9-81ED-4DB2-BD59-A6C34878D82A}">
                    <a16:rowId xmlns:a16="http://schemas.microsoft.com/office/drawing/2014/main" val="2736022128"/>
                  </a:ext>
                </a:extLst>
              </a:tr>
            </a:tbl>
          </a:graphicData>
        </a:graphic>
      </p:graphicFrame>
      <p:sp>
        <p:nvSpPr>
          <p:cNvPr id="9" name="Content Placeholder 2">
            <a:extLst>
              <a:ext uri="{FF2B5EF4-FFF2-40B4-BE49-F238E27FC236}">
                <a16:creationId xmlns:a16="http://schemas.microsoft.com/office/drawing/2014/main" id="{BF630A9B-1C39-40B6-946A-CE1AF7730DD0}"/>
              </a:ext>
            </a:extLst>
          </p:cNvPr>
          <p:cNvSpPr txBox="1">
            <a:spLocks/>
          </p:cNvSpPr>
          <p:nvPr/>
        </p:nvSpPr>
        <p:spPr>
          <a:xfrm>
            <a:off x="381000" y="3765544"/>
            <a:ext cx="3928844" cy="2698447"/>
          </a:xfrm>
          <a:prstGeom prst="rect">
            <a:avLst/>
          </a:prstGeom>
        </p:spPr>
        <p:txBody>
          <a:bodyPr>
            <a:normAutofit/>
          </a:bodyPr>
          <a:lstStyle>
            <a:lvl1pPr marL="282575" indent="-282575"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
        <p:nvSpPr>
          <p:cNvPr id="11" name="TextBox 10">
            <a:extLst>
              <a:ext uri="{FF2B5EF4-FFF2-40B4-BE49-F238E27FC236}">
                <a16:creationId xmlns:a16="http://schemas.microsoft.com/office/drawing/2014/main" id="{73F1C5F6-76F2-D4F2-ED34-D26A8EE88AF9}"/>
              </a:ext>
            </a:extLst>
          </p:cNvPr>
          <p:cNvSpPr txBox="1"/>
          <p:nvPr/>
        </p:nvSpPr>
        <p:spPr>
          <a:xfrm>
            <a:off x="910285" y="5408314"/>
            <a:ext cx="8610600" cy="646331"/>
          </a:xfrm>
          <a:prstGeom prst="rect">
            <a:avLst/>
          </a:prstGeom>
          <a:noFill/>
        </p:spPr>
        <p:txBody>
          <a:bodyPr wrap="square" rtlCol="0">
            <a:spAutoFit/>
          </a:bodyPr>
          <a:lstStyle/>
          <a:p>
            <a:r>
              <a:rPr lang="en-US" sz="1200" i="1" dirty="0"/>
              <a:t>Source: The Board of Supervisors of the County of Stanislaus Board Action Summary, Resolution No. 2020-0169, Board Agenda Item 6.D.1 (April 21, 2020), StanCOG Proposed RHNA Methodology Framework, Option 1B RHNA, Figure 17; 2020 American Community Survey, and Mintier Harnish, 2022.</a:t>
            </a:r>
          </a:p>
        </p:txBody>
      </p:sp>
    </p:spTree>
    <p:extLst>
      <p:ext uri="{BB962C8B-B14F-4D97-AF65-F5344CB8AC3E}">
        <p14:creationId xmlns:p14="http://schemas.microsoft.com/office/powerpoint/2010/main" val="345156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6311289"/>
              </p:ext>
            </p:extLst>
          </p:nvPr>
        </p:nvGraphicFramePr>
        <p:xfrm>
          <a:off x="1828801" y="2057400"/>
          <a:ext cx="8458199" cy="3802192"/>
        </p:xfrm>
        <a:graphic>
          <a:graphicData uri="http://schemas.openxmlformats.org/drawingml/2006/table">
            <a:tbl>
              <a:tblPr>
                <a:effectLst/>
                <a:tableStyleId>{3C2FFA5D-87B4-456A-9821-1D502468CF0F}</a:tableStyleId>
              </a:tblPr>
              <a:tblGrid>
                <a:gridCol w="2514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69373">
                  <a:extLst>
                    <a:ext uri="{9D8B030D-6E8A-4147-A177-3AD203B41FA5}">
                      <a16:colId xmlns:a16="http://schemas.microsoft.com/office/drawing/2014/main" val="20002"/>
                    </a:ext>
                  </a:extLst>
                </a:gridCol>
                <a:gridCol w="1845426">
                  <a:extLst>
                    <a:ext uri="{9D8B030D-6E8A-4147-A177-3AD203B41FA5}">
                      <a16:colId xmlns:a16="http://schemas.microsoft.com/office/drawing/2014/main" val="20003"/>
                    </a:ext>
                  </a:extLst>
                </a:gridCol>
              </a:tblGrid>
              <a:tr h="761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Income Category</a:t>
                      </a:r>
                      <a:endParaRPr lang="en-US" sz="1800" b="1" kern="1200" noProof="0" dirty="0">
                        <a:solidFill>
                          <a:schemeClr val="bg1"/>
                        </a:solidFill>
                        <a:latin typeface="+mn-lt"/>
                        <a:ea typeface="+mn-ea"/>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479D"/>
                    </a:solidFill>
                  </a:tcPr>
                </a:tc>
                <a:tc>
                  <a:txBody>
                    <a:bodyPr/>
                    <a:lstStyle/>
                    <a:p>
                      <a:pPr marL="0" marR="0" algn="ctr">
                        <a:spcBef>
                          <a:spcPts val="0"/>
                        </a:spcBef>
                        <a:spcAft>
                          <a:spcPts val="0"/>
                        </a:spcAft>
                      </a:pPr>
                      <a:r>
                        <a:rPr lang="en-US" sz="1800" b="1" dirty="0">
                          <a:solidFill>
                            <a:schemeClr val="bg1"/>
                          </a:solidFill>
                        </a:rPr>
                        <a:t>RHNA (Housing Units)</a:t>
                      </a:r>
                      <a:endParaRPr lang="en-US" sz="1800" b="1" kern="1200" dirty="0">
                        <a:solidFill>
                          <a:schemeClr val="bg1"/>
                        </a:solidFill>
                        <a:latin typeface="+mn-lt"/>
                        <a:ea typeface="+mn-ea"/>
                        <a:cs typeface="+mn-cs"/>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479D"/>
                    </a:solidFill>
                  </a:tcPr>
                </a:tc>
                <a:tc>
                  <a:txBody>
                    <a:bodyPr/>
                    <a:lstStyle/>
                    <a:p>
                      <a:pPr marL="0" marR="0" algn="ctr">
                        <a:spcBef>
                          <a:spcPts val="0"/>
                        </a:spcBef>
                        <a:spcAft>
                          <a:spcPts val="0"/>
                        </a:spcAft>
                      </a:pPr>
                      <a:r>
                        <a:rPr lang="en-US" sz="1800" b="1" kern="1200" dirty="0">
                          <a:solidFill>
                            <a:schemeClr val="bg1"/>
                          </a:solidFill>
                          <a:latin typeface="+mn-lt"/>
                          <a:ea typeface="+mn-ea"/>
                          <a:cs typeface="+mn-cs"/>
                        </a:rPr>
                        <a:t>Estimated Income</a:t>
                      </a:r>
                    </a:p>
                    <a:p>
                      <a:pPr marL="0" marR="0" algn="ctr">
                        <a:spcBef>
                          <a:spcPts val="0"/>
                        </a:spcBef>
                        <a:spcAft>
                          <a:spcPts val="0"/>
                        </a:spcAft>
                      </a:pPr>
                      <a:r>
                        <a:rPr lang="en-US" sz="1800" b="1" kern="1200" dirty="0">
                          <a:solidFill>
                            <a:schemeClr val="bg1"/>
                          </a:solidFill>
                          <a:latin typeface="+mn-lt"/>
                          <a:ea typeface="+mn-ea"/>
                          <a:cs typeface="+mn-cs"/>
                        </a:rPr>
                        <a:t>(Four Person Household)</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479D"/>
                    </a:solidFill>
                  </a:tcPr>
                </a:tc>
                <a:tc>
                  <a:txBody>
                    <a:bodyPr/>
                    <a:lstStyle/>
                    <a:p>
                      <a:pPr marL="0" marR="0" algn="ctr">
                        <a:spcBef>
                          <a:spcPts val="0"/>
                        </a:spcBef>
                        <a:spcAft>
                          <a:spcPts val="0"/>
                        </a:spcAft>
                      </a:pPr>
                      <a:r>
                        <a:rPr lang="en-US" sz="1800" b="1" kern="1200" dirty="0">
                          <a:solidFill>
                            <a:schemeClr val="bg1"/>
                          </a:solidFill>
                          <a:latin typeface="+mn-lt"/>
                          <a:ea typeface="+mn-ea"/>
                          <a:cs typeface="+mn-cs"/>
                        </a:rPr>
                        <a:t>Maximum Affordable Monthly Rent</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479D"/>
                    </a:solidFill>
                  </a:tcPr>
                </a:tc>
                <a:extLst>
                  <a:ext uri="{0D108BD9-81ED-4DB2-BD59-A6C34878D82A}">
                    <a16:rowId xmlns:a16="http://schemas.microsoft.com/office/drawing/2014/main" val="10000"/>
                  </a:ext>
                </a:extLst>
              </a:tr>
              <a:tr h="543224">
                <a:tc>
                  <a:txBody>
                    <a:bodyPr/>
                    <a:lstStyle/>
                    <a:p>
                      <a:pPr marL="0" marR="0" algn="l" defTabSz="914400" rtl="0" eaLnBrk="1" latinLnBrk="0" hangingPunct="1">
                        <a:spcBef>
                          <a:spcPts val="0"/>
                        </a:spcBef>
                        <a:spcAft>
                          <a:spcPts val="0"/>
                        </a:spcAft>
                      </a:pPr>
                      <a:r>
                        <a:rPr lang="en-US" sz="1500" b="1" kern="1200" dirty="0">
                          <a:solidFill>
                            <a:schemeClr val="tx1"/>
                          </a:solidFill>
                          <a:latin typeface="+mn-lt"/>
                          <a:ea typeface="+mn-ea"/>
                          <a:cs typeface="+mn-cs"/>
                        </a:rPr>
                        <a:t>Extremely Low Income </a:t>
                      </a:r>
                      <a:br>
                        <a:rPr lang="en-US" sz="1500" b="1" kern="1200" dirty="0">
                          <a:solidFill>
                            <a:schemeClr val="tx1"/>
                          </a:solidFill>
                          <a:latin typeface="+mn-lt"/>
                          <a:ea typeface="+mn-ea"/>
                          <a:cs typeface="+mn-cs"/>
                        </a:rPr>
                      </a:br>
                      <a:r>
                        <a:rPr lang="en-US" sz="1500" b="0" kern="1200" dirty="0">
                          <a:solidFill>
                            <a:schemeClr val="tx1"/>
                          </a:solidFill>
                          <a:latin typeface="+mn-lt"/>
                          <a:ea typeface="+mn-ea"/>
                          <a:cs typeface="+mn-cs"/>
                        </a:rPr>
                        <a:t>(&lt;30% of Median Income)</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DEE"/>
                    </a:solidFill>
                  </a:tcPr>
                </a:tc>
                <a:tc>
                  <a:txBody>
                    <a:bodyPr/>
                    <a:lstStyle/>
                    <a:p>
                      <a:pPr marL="0" marR="0" algn="ctr">
                        <a:lnSpc>
                          <a:spcPts val="1400"/>
                        </a:lnSpc>
                        <a:spcBef>
                          <a:spcPts val="0"/>
                        </a:spcBef>
                        <a:spcAft>
                          <a:spcPts val="0"/>
                        </a:spcAft>
                      </a:pPr>
                      <a:r>
                        <a:rPr lang="en-US" sz="1500" b="0" dirty="0">
                          <a:solidFill>
                            <a:schemeClr val="tx1"/>
                          </a:solidFill>
                          <a:latin typeface="+mj-lt"/>
                          <a:ea typeface="Times New Roman"/>
                          <a:cs typeface="Times New Roman"/>
                        </a:rPr>
                        <a:t>287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DEE"/>
                    </a:solidFill>
                  </a:tcPr>
                </a:tc>
                <a:tc>
                  <a:txBody>
                    <a:bodyPr/>
                    <a:lstStyle/>
                    <a:p>
                      <a:pPr marL="0" marR="0" algn="ctr">
                        <a:lnSpc>
                          <a:spcPts val="1400"/>
                        </a:lnSpc>
                        <a:spcBef>
                          <a:spcPts val="0"/>
                        </a:spcBef>
                        <a:spcAft>
                          <a:spcPts val="0"/>
                        </a:spcAft>
                      </a:pPr>
                      <a:r>
                        <a:rPr lang="en-US" sz="1500" b="0" dirty="0">
                          <a:solidFill>
                            <a:schemeClr val="tx1"/>
                          </a:solidFill>
                          <a:latin typeface="+mj-lt"/>
                          <a:ea typeface="Times New Roman"/>
                          <a:cs typeface="Times New Roman"/>
                        </a:rPr>
                        <a:t>&lt; $18,850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DEE"/>
                    </a:solidFill>
                  </a:tcPr>
                </a:tc>
                <a:tc>
                  <a:txBody>
                    <a:bodyPr/>
                    <a:lstStyle/>
                    <a:p>
                      <a:pPr marL="0" marR="0" algn="ctr">
                        <a:lnSpc>
                          <a:spcPts val="1400"/>
                        </a:lnSpc>
                        <a:spcBef>
                          <a:spcPts val="0"/>
                        </a:spcBef>
                        <a:spcAft>
                          <a:spcPts val="0"/>
                        </a:spcAft>
                      </a:pPr>
                      <a:r>
                        <a:rPr lang="en-US" sz="1500" b="0" dirty="0">
                          <a:solidFill>
                            <a:schemeClr val="tx1"/>
                          </a:solidFill>
                          <a:latin typeface="+mj-lt"/>
                          <a:ea typeface="Times New Roman"/>
                          <a:cs typeface="Times New Roman"/>
                        </a:rPr>
                        <a:t>$471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DEE"/>
                    </a:solidFill>
                  </a:tcPr>
                </a:tc>
                <a:extLst>
                  <a:ext uri="{0D108BD9-81ED-4DB2-BD59-A6C34878D82A}">
                    <a16:rowId xmlns:a16="http://schemas.microsoft.com/office/drawing/2014/main" val="10001"/>
                  </a:ext>
                </a:extLst>
              </a:tr>
              <a:tr h="543224">
                <a:tc>
                  <a:txBody>
                    <a:bodyPr/>
                    <a:lstStyle/>
                    <a:p>
                      <a:pPr marL="0" marR="0" algn="l">
                        <a:spcBef>
                          <a:spcPts val="0"/>
                        </a:spcBef>
                        <a:spcAft>
                          <a:spcPts val="0"/>
                        </a:spcAft>
                      </a:pPr>
                      <a:r>
                        <a:rPr lang="en-US" sz="1500" b="1" dirty="0">
                          <a:solidFill>
                            <a:schemeClr val="tx1"/>
                          </a:solidFill>
                        </a:rPr>
                        <a:t>Very Low Income</a:t>
                      </a:r>
                      <a:br>
                        <a:rPr lang="en-US" sz="1500" b="1" dirty="0">
                          <a:solidFill>
                            <a:schemeClr val="tx1"/>
                          </a:solidFill>
                        </a:rPr>
                      </a:br>
                      <a:r>
                        <a:rPr lang="en-US" sz="1500" b="0" kern="1200" dirty="0">
                          <a:solidFill>
                            <a:schemeClr val="tx1"/>
                          </a:solidFill>
                          <a:latin typeface="+mn-lt"/>
                          <a:ea typeface="+mn-ea"/>
                          <a:cs typeface="+mn-cs"/>
                        </a:rPr>
                        <a:t>(30-50</a:t>
                      </a:r>
                      <a:r>
                        <a:rPr lang="en-US" sz="1500" b="0" kern="1200" noProof="0" dirty="0">
                          <a:solidFill>
                            <a:schemeClr val="tx1"/>
                          </a:solidFill>
                          <a:latin typeface="+mn-lt"/>
                          <a:ea typeface="+mn-ea"/>
                          <a:cs typeface="+mn-cs"/>
                        </a:rPr>
                        <a:t>% of Median Income)</a:t>
                      </a:r>
                      <a:endParaRPr lang="en-US" sz="1500" b="0" dirty="0">
                        <a:solidFill>
                          <a:schemeClr val="tx1"/>
                        </a:solidFill>
                        <a:latin typeface="Arial"/>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tc>
                  <a:txBody>
                    <a:bodyPr/>
                    <a:lstStyle/>
                    <a:p>
                      <a:pPr marL="0" marR="0" algn="ctr">
                        <a:lnSpc>
                          <a:spcPts val="1400"/>
                        </a:lnSpc>
                        <a:spcBef>
                          <a:spcPts val="0"/>
                        </a:spcBef>
                        <a:spcAft>
                          <a:spcPts val="0"/>
                        </a:spcAft>
                      </a:pPr>
                      <a:r>
                        <a:rPr lang="en-US" sz="1500" b="0" dirty="0">
                          <a:solidFill>
                            <a:schemeClr val="tx1"/>
                          </a:solidFill>
                          <a:latin typeface="+mj-lt"/>
                          <a:ea typeface="Times New Roman"/>
                          <a:cs typeface="Times New Roman"/>
                        </a:rPr>
                        <a:t>287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tc>
                  <a:txBody>
                    <a:bodyPr/>
                    <a:lstStyle/>
                    <a:p>
                      <a:pPr marL="0" marR="0" algn="ctr">
                        <a:lnSpc>
                          <a:spcPts val="1400"/>
                        </a:lnSpc>
                        <a:spcBef>
                          <a:spcPts val="0"/>
                        </a:spcBef>
                        <a:spcAft>
                          <a:spcPts val="0"/>
                        </a:spcAft>
                      </a:pPr>
                      <a:r>
                        <a:rPr lang="en-US" sz="1500" b="0" dirty="0">
                          <a:solidFill>
                            <a:schemeClr val="tx1"/>
                          </a:solidFill>
                          <a:latin typeface="+mj-lt"/>
                          <a:ea typeface="Times New Roman"/>
                          <a:cs typeface="Times New Roman"/>
                        </a:rPr>
                        <a:t>$31,450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tc>
                  <a:txBody>
                    <a:bodyPr/>
                    <a:lstStyle/>
                    <a:p>
                      <a:pPr marL="0" marR="0" algn="ctr">
                        <a:lnSpc>
                          <a:spcPts val="1400"/>
                        </a:lnSpc>
                        <a:spcBef>
                          <a:spcPts val="0"/>
                        </a:spcBef>
                        <a:spcAft>
                          <a:spcPts val="0"/>
                        </a:spcAft>
                      </a:pPr>
                      <a:r>
                        <a:rPr lang="en-US" sz="1500" b="0" dirty="0">
                          <a:solidFill>
                            <a:schemeClr val="tx1"/>
                          </a:solidFill>
                          <a:latin typeface="+mj-lt"/>
                          <a:ea typeface="Times New Roman"/>
                          <a:cs typeface="Times New Roman"/>
                        </a:rPr>
                        <a:t>$786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extLst>
                  <a:ext uri="{0D108BD9-81ED-4DB2-BD59-A6C34878D82A}">
                    <a16:rowId xmlns:a16="http://schemas.microsoft.com/office/drawing/2014/main" val="10002"/>
                  </a:ext>
                </a:extLst>
              </a:tr>
              <a:tr h="543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Low Income</a:t>
                      </a:r>
                      <a:br>
                        <a:rPr lang="en-US" sz="1500" b="1" dirty="0">
                          <a:solidFill>
                            <a:schemeClr val="tx1"/>
                          </a:solidFill>
                        </a:rPr>
                      </a:br>
                      <a:r>
                        <a:rPr lang="en-US" sz="1500" b="0" kern="1200" dirty="0">
                          <a:solidFill>
                            <a:schemeClr val="tx1"/>
                          </a:solidFill>
                          <a:latin typeface="+mn-lt"/>
                          <a:ea typeface="+mn-ea"/>
                          <a:cs typeface="+mn-cs"/>
                        </a:rPr>
                        <a:t>(50-</a:t>
                      </a:r>
                      <a:r>
                        <a:rPr lang="en-US" sz="1500" b="0" kern="1200" noProof="0" dirty="0">
                          <a:solidFill>
                            <a:schemeClr val="tx1"/>
                          </a:solidFill>
                          <a:latin typeface="+mn-lt"/>
                          <a:ea typeface="+mn-ea"/>
                          <a:cs typeface="+mn-cs"/>
                        </a:rPr>
                        <a:t>80% of Median Income)</a:t>
                      </a:r>
                      <a:endParaRPr lang="en-US" sz="1500" b="0" dirty="0">
                        <a:solidFill>
                          <a:schemeClr val="tx1"/>
                        </a:solidFill>
                        <a:latin typeface="Arial"/>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DEE"/>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0" dirty="0">
                          <a:solidFill>
                            <a:schemeClr val="tx1"/>
                          </a:solidFill>
                          <a:latin typeface="+mj-lt"/>
                          <a:ea typeface="Times New Roman"/>
                          <a:cs typeface="Times New Roman"/>
                        </a:rPr>
                        <a:t>398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DEE"/>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0" dirty="0">
                          <a:solidFill>
                            <a:schemeClr val="tx1"/>
                          </a:solidFill>
                          <a:latin typeface="+mj-lt"/>
                          <a:ea typeface="Times New Roman"/>
                          <a:cs typeface="Times New Roman"/>
                        </a:rPr>
                        <a:t>$50,300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DEE"/>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0" dirty="0">
                          <a:solidFill>
                            <a:schemeClr val="tx1"/>
                          </a:solidFill>
                          <a:latin typeface="+mj-lt"/>
                          <a:ea typeface="Times New Roman"/>
                          <a:cs typeface="Times New Roman"/>
                        </a:rPr>
                        <a:t>$1,258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DEE"/>
                    </a:solidFill>
                  </a:tcPr>
                </a:tc>
                <a:extLst>
                  <a:ext uri="{0D108BD9-81ED-4DB2-BD59-A6C34878D82A}">
                    <a16:rowId xmlns:a16="http://schemas.microsoft.com/office/drawing/2014/main" val="10003"/>
                  </a:ext>
                </a:extLst>
              </a:tr>
              <a:tr h="503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Moderate Income</a:t>
                      </a:r>
                      <a:br>
                        <a:rPr lang="en-US" sz="1500" b="1" dirty="0">
                          <a:solidFill>
                            <a:schemeClr val="tx1"/>
                          </a:solidFill>
                        </a:rPr>
                      </a:br>
                      <a:r>
                        <a:rPr lang="en-US" sz="1500" b="0" kern="1200" dirty="0">
                          <a:solidFill>
                            <a:schemeClr val="tx1"/>
                          </a:solidFill>
                          <a:latin typeface="+mn-lt"/>
                          <a:ea typeface="+mn-ea"/>
                          <a:cs typeface="+mn-cs"/>
                        </a:rPr>
                        <a:t>(80-</a:t>
                      </a:r>
                      <a:r>
                        <a:rPr lang="en-US" sz="1500" b="0" kern="1200" noProof="0" dirty="0">
                          <a:solidFill>
                            <a:schemeClr val="tx1"/>
                          </a:solidFill>
                          <a:latin typeface="+mn-lt"/>
                          <a:ea typeface="+mn-ea"/>
                          <a:cs typeface="+mn-cs"/>
                        </a:rPr>
                        <a:t>120% of Median Income)</a:t>
                      </a:r>
                      <a:endParaRPr lang="en-US" sz="1500" b="0" dirty="0">
                        <a:solidFill>
                          <a:schemeClr val="tx1"/>
                        </a:solidFill>
                        <a:latin typeface="Arial"/>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0" dirty="0">
                          <a:solidFill>
                            <a:schemeClr val="tx1"/>
                          </a:solidFill>
                          <a:latin typeface="+mj-lt"/>
                          <a:ea typeface="Times New Roman"/>
                          <a:cs typeface="Times New Roman"/>
                        </a:rPr>
                        <a:t>458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0" dirty="0">
                          <a:solidFill>
                            <a:schemeClr val="tx1"/>
                          </a:solidFill>
                          <a:latin typeface="+mj-lt"/>
                          <a:ea typeface="Times New Roman"/>
                          <a:cs typeface="Times New Roman"/>
                        </a:rPr>
                        <a:t>$62,850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0" dirty="0">
                          <a:solidFill>
                            <a:schemeClr val="tx1"/>
                          </a:solidFill>
                          <a:latin typeface="+mj-lt"/>
                          <a:ea typeface="Times New Roman"/>
                          <a:cs typeface="Times New Roman"/>
                        </a:rPr>
                        <a:t>$1,571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extLst>
                  <a:ext uri="{0D108BD9-81ED-4DB2-BD59-A6C34878D82A}">
                    <a16:rowId xmlns:a16="http://schemas.microsoft.com/office/drawing/2014/main" val="10004"/>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Above Moderate Income</a:t>
                      </a:r>
                      <a:br>
                        <a:rPr lang="en-US" sz="1500" b="1" dirty="0">
                          <a:solidFill>
                            <a:schemeClr val="tx1"/>
                          </a:solidFill>
                        </a:rPr>
                      </a:br>
                      <a:r>
                        <a:rPr lang="en-US" sz="1500" b="0" kern="1200" dirty="0">
                          <a:solidFill>
                            <a:schemeClr val="tx1"/>
                          </a:solidFill>
                          <a:latin typeface="+mn-lt"/>
                          <a:ea typeface="+mn-ea"/>
                          <a:cs typeface="+mn-cs"/>
                        </a:rPr>
                        <a:t>(&gt;120</a:t>
                      </a:r>
                      <a:r>
                        <a:rPr lang="en-US" sz="1500" b="0" kern="1200" noProof="0" dirty="0">
                          <a:solidFill>
                            <a:schemeClr val="tx1"/>
                          </a:solidFill>
                          <a:latin typeface="+mn-lt"/>
                          <a:ea typeface="+mn-ea"/>
                          <a:cs typeface="+mn-cs"/>
                        </a:rPr>
                        <a:t>% of Median Income)</a:t>
                      </a:r>
                      <a:endParaRPr lang="en-US" sz="1500" b="0" dirty="0">
                        <a:solidFill>
                          <a:schemeClr val="tx1"/>
                        </a:solidFill>
                        <a:latin typeface="Arial"/>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DEE"/>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0" kern="1200" dirty="0">
                          <a:solidFill>
                            <a:schemeClr val="tx1"/>
                          </a:solidFill>
                          <a:latin typeface="+mn-lt"/>
                          <a:ea typeface="Times New Roman"/>
                          <a:cs typeface="Times New Roman"/>
                        </a:rPr>
                        <a:t>1,045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DEE"/>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0" dirty="0">
                          <a:solidFill>
                            <a:schemeClr val="tx1"/>
                          </a:solidFill>
                          <a:latin typeface="+mj-lt"/>
                          <a:ea typeface="Times New Roman"/>
                          <a:cs typeface="Times New Roman"/>
                        </a:rPr>
                        <a:t>&gt; $74,450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DEE"/>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0" dirty="0">
                          <a:solidFill>
                            <a:schemeClr val="tx1"/>
                          </a:solidFill>
                          <a:latin typeface="+mj-lt"/>
                          <a:ea typeface="Times New Roman"/>
                          <a:cs typeface="Times New Roman"/>
                        </a:rPr>
                        <a:t>$2,201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DDEE"/>
                    </a:solidFill>
                  </a:tcPr>
                </a:tc>
                <a:extLst>
                  <a:ext uri="{0D108BD9-81ED-4DB2-BD59-A6C34878D82A}">
                    <a16:rowId xmlns:a16="http://schemas.microsoft.com/office/drawing/2014/main" val="10005"/>
                  </a:ext>
                </a:extLst>
              </a:tr>
              <a:tr h="312232">
                <a:tc>
                  <a:txBody>
                    <a:bodyPr/>
                    <a:lstStyle/>
                    <a:p>
                      <a:pPr marL="0" marR="0" algn="l">
                        <a:spcBef>
                          <a:spcPts val="0"/>
                        </a:spcBef>
                        <a:spcAft>
                          <a:spcPts val="0"/>
                        </a:spcAft>
                      </a:pPr>
                      <a:r>
                        <a:rPr lang="en-US" sz="1500" b="1" dirty="0">
                          <a:solidFill>
                            <a:schemeClr val="tx1"/>
                          </a:solidFill>
                        </a:rPr>
                        <a:t>TOTAL</a:t>
                      </a:r>
                      <a:endParaRPr lang="en-US" sz="1500" b="0" dirty="0">
                        <a:solidFill>
                          <a:schemeClr val="tx1"/>
                        </a:solidFill>
                        <a:latin typeface="Arial"/>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500" b="1" kern="1200" dirty="0">
                          <a:solidFill>
                            <a:schemeClr val="tx1"/>
                          </a:solidFill>
                          <a:latin typeface="+mn-lt"/>
                          <a:ea typeface="Times New Roman"/>
                          <a:cs typeface="Times New Roman"/>
                        </a:rPr>
                        <a:t>2,475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tc>
                  <a:txBody>
                    <a:bodyPr/>
                    <a:lstStyle/>
                    <a:p>
                      <a:pPr marL="0" marR="0" indent="0" algn="r" defTabSz="914400" rtl="0" eaLnBrk="1" fontAlgn="auto" latinLnBrk="0" hangingPunct="1">
                        <a:lnSpc>
                          <a:spcPts val="1400"/>
                        </a:lnSpc>
                        <a:spcBef>
                          <a:spcPts val="0"/>
                        </a:spcBef>
                        <a:spcAft>
                          <a:spcPts val="0"/>
                        </a:spcAft>
                        <a:buClrTx/>
                        <a:buSzTx/>
                        <a:buFontTx/>
                        <a:buNone/>
                        <a:tabLst/>
                        <a:defRPr/>
                      </a:pPr>
                      <a:r>
                        <a:rPr lang="en-US" sz="1500" b="1" kern="1200" dirty="0">
                          <a:solidFill>
                            <a:schemeClr val="tx1"/>
                          </a:solidFill>
                          <a:latin typeface="+mn-lt"/>
                          <a:ea typeface="Times New Roman"/>
                          <a:cs typeface="Times New Roman"/>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tc>
                  <a:txBody>
                    <a:bodyPr/>
                    <a:lstStyle/>
                    <a:p>
                      <a:pPr marL="0" marR="0" indent="0" algn="r" defTabSz="914400" rtl="0" eaLnBrk="1" fontAlgn="auto" latinLnBrk="0" hangingPunct="1">
                        <a:lnSpc>
                          <a:spcPts val="1400"/>
                        </a:lnSpc>
                        <a:spcBef>
                          <a:spcPts val="0"/>
                        </a:spcBef>
                        <a:spcAft>
                          <a:spcPts val="0"/>
                        </a:spcAft>
                        <a:buClrTx/>
                        <a:buSzTx/>
                        <a:buFontTx/>
                        <a:buNone/>
                        <a:tabLst/>
                        <a:defRPr/>
                      </a:pPr>
                      <a:r>
                        <a:rPr lang="en-US" sz="1500" b="1" kern="1200" dirty="0">
                          <a:solidFill>
                            <a:schemeClr val="tx1"/>
                          </a:solidFill>
                          <a:latin typeface="+mn-lt"/>
                          <a:ea typeface="Times New Roman"/>
                          <a:cs typeface="Times New Roman"/>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F7F5"/>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524000" y="1371601"/>
            <a:ext cx="9144000" cy="646331"/>
          </a:xfrm>
          <a:prstGeom prst="rect">
            <a:avLst/>
          </a:prstGeom>
        </p:spPr>
        <p:txBody>
          <a:bodyPr wrap="square">
            <a:spAutoFit/>
          </a:bodyPr>
          <a:lstStyle/>
          <a:p>
            <a:pPr algn="ctr"/>
            <a:r>
              <a:rPr lang="en-US" b="1" dirty="0">
                <a:cs typeface="Arial" pitchFamily="34" charset="0"/>
              </a:rPr>
              <a:t>RHNA for Unincorporated Stanislaus County by Income Category, 2023-2031 </a:t>
            </a:r>
          </a:p>
          <a:p>
            <a:pPr algn="ctr"/>
            <a:r>
              <a:rPr lang="en-US" b="1" dirty="0">
                <a:cs typeface="Arial" pitchFamily="34" charset="0"/>
              </a:rPr>
              <a:t>and Ability to Pay for Housing Based on HCD Income Limits, Stanislaus County, 2022</a:t>
            </a:r>
          </a:p>
        </p:txBody>
      </p:sp>
      <p:sp>
        <p:nvSpPr>
          <p:cNvPr id="2" name="Title 1">
            <a:extLst>
              <a:ext uri="{FF2B5EF4-FFF2-40B4-BE49-F238E27FC236}">
                <a16:creationId xmlns:a16="http://schemas.microsoft.com/office/drawing/2014/main" id="{076B4413-5681-F42A-80F2-DA9F1C25580D}"/>
              </a:ext>
            </a:extLst>
          </p:cNvPr>
          <p:cNvSpPr>
            <a:spLocks noGrp="1"/>
          </p:cNvSpPr>
          <p:nvPr>
            <p:ph type="title"/>
          </p:nvPr>
        </p:nvSpPr>
        <p:spPr/>
        <p:txBody>
          <a:bodyPr>
            <a:normAutofit/>
          </a:bodyPr>
          <a:lstStyle/>
          <a:p>
            <a:r>
              <a:rPr lang="en-US" sz="3200" b="0" dirty="0">
                <a:latin typeface="Segoe UI Variable Display Semib" pitchFamily="2" charset="0"/>
              </a:rPr>
              <a:t>Stanislaus County Housing Need Requirement</a:t>
            </a:r>
            <a:endParaRPr lang="en-US" dirty="0"/>
          </a:p>
        </p:txBody>
      </p:sp>
      <p:sp>
        <p:nvSpPr>
          <p:cNvPr id="12" name="TextBox 11"/>
          <p:cNvSpPr txBox="1"/>
          <p:nvPr/>
        </p:nvSpPr>
        <p:spPr>
          <a:xfrm>
            <a:off x="1828800" y="6096001"/>
            <a:ext cx="8610600" cy="276999"/>
          </a:xfrm>
          <a:prstGeom prst="rect">
            <a:avLst/>
          </a:prstGeom>
          <a:noFill/>
        </p:spPr>
        <p:txBody>
          <a:bodyPr wrap="square" rtlCol="0">
            <a:spAutoFit/>
          </a:bodyPr>
          <a:lstStyle/>
          <a:p>
            <a:r>
              <a:rPr lang="en-US" sz="1200" i="1" dirty="0"/>
              <a:t>Source: StanCOG Option 1B RHNA, Figure 17; 2020 American Community Survey, and Mintier Harnish, 2022.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E0BAAA-D670-4356-B199-9B885B28C678}"/>
              </a:ext>
            </a:extLst>
          </p:cNvPr>
          <p:cNvSpPr>
            <a:spLocks noGrp="1"/>
          </p:cNvSpPr>
          <p:nvPr>
            <p:ph type="title"/>
          </p:nvPr>
        </p:nvSpPr>
        <p:spPr/>
        <p:txBody>
          <a:bodyPr/>
          <a:lstStyle/>
          <a:p>
            <a:r>
              <a:rPr lang="en-US" dirty="0"/>
              <a:t>Meeting the RHNA</a:t>
            </a:r>
          </a:p>
        </p:txBody>
      </p:sp>
      <p:sp>
        <p:nvSpPr>
          <p:cNvPr id="3" name="Content Placeholder 2">
            <a:extLst>
              <a:ext uri="{FF2B5EF4-FFF2-40B4-BE49-F238E27FC236}">
                <a16:creationId xmlns:a16="http://schemas.microsoft.com/office/drawing/2014/main" id="{5945209F-CD73-4D68-B90F-FB10D0C6903F}"/>
              </a:ext>
            </a:extLst>
          </p:cNvPr>
          <p:cNvSpPr>
            <a:spLocks noGrp="1"/>
          </p:cNvSpPr>
          <p:nvPr>
            <p:ph idx="1"/>
          </p:nvPr>
        </p:nvSpPr>
        <p:spPr>
          <a:xfrm>
            <a:off x="457200" y="1447800"/>
            <a:ext cx="11125200" cy="4678364"/>
          </a:xfrm>
        </p:spPr>
        <p:txBody>
          <a:bodyPr>
            <a:normAutofit/>
          </a:bodyPr>
          <a:lstStyle/>
          <a:p>
            <a:pPr marL="0" indent="0">
              <a:spcAft>
                <a:spcPts val="1200"/>
              </a:spcAft>
              <a:buNone/>
            </a:pPr>
            <a:r>
              <a:rPr lang="en-US" sz="3000" b="1" dirty="0"/>
              <a:t>Sites or credits in the inventory can include:</a:t>
            </a:r>
          </a:p>
          <a:p>
            <a:pPr>
              <a:spcAft>
                <a:spcPts val="1200"/>
              </a:spcAft>
            </a:pPr>
            <a:r>
              <a:rPr lang="en-US" sz="2400" dirty="0"/>
              <a:t>Housing projects under review or approved through Planning and expected to be built during the planning period</a:t>
            </a:r>
          </a:p>
          <a:p>
            <a:pPr>
              <a:spcAft>
                <a:spcPts val="1200"/>
              </a:spcAft>
            </a:pPr>
            <a:r>
              <a:rPr lang="en-US" sz="2400" dirty="0"/>
              <a:t>ADU trends</a:t>
            </a:r>
          </a:p>
          <a:p>
            <a:pPr>
              <a:spcAft>
                <a:spcPts val="1200"/>
              </a:spcAft>
            </a:pPr>
            <a:r>
              <a:rPr lang="en-US" sz="2400" dirty="0"/>
              <a:t>County-owned sites with housing in line with County goals</a:t>
            </a:r>
          </a:p>
          <a:p>
            <a:pPr>
              <a:spcAft>
                <a:spcPts val="1200"/>
              </a:spcAft>
            </a:pPr>
            <a:r>
              <a:rPr lang="en-US" sz="2400" dirty="0"/>
              <a:t>Residentially zoned vacant sites or non-vacant sites with redevelopment potential</a:t>
            </a:r>
          </a:p>
          <a:p>
            <a:pPr>
              <a:spcAft>
                <a:spcPts val="1200"/>
              </a:spcAft>
            </a:pPr>
            <a:r>
              <a:rPr lang="en-US" sz="2400" dirty="0"/>
              <a:t>Sites that would be rezoned to permit residential uses or higher density</a:t>
            </a:r>
          </a:p>
        </p:txBody>
      </p:sp>
    </p:spTree>
    <p:extLst>
      <p:ext uri="{BB962C8B-B14F-4D97-AF65-F5344CB8AC3E}">
        <p14:creationId xmlns:p14="http://schemas.microsoft.com/office/powerpoint/2010/main" val="32316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E0BAAA-D670-4356-B199-9B885B28C678}"/>
              </a:ext>
            </a:extLst>
          </p:cNvPr>
          <p:cNvSpPr>
            <a:spLocks noGrp="1"/>
          </p:cNvSpPr>
          <p:nvPr>
            <p:ph type="title"/>
          </p:nvPr>
        </p:nvSpPr>
        <p:spPr/>
        <p:txBody>
          <a:bodyPr/>
          <a:lstStyle/>
          <a:p>
            <a:r>
              <a:rPr lang="en-US" dirty="0"/>
              <a:t>Housing Credits and ADU Trends</a:t>
            </a:r>
          </a:p>
        </p:txBody>
      </p:sp>
      <p:sp>
        <p:nvSpPr>
          <p:cNvPr id="3" name="Content Placeholder 2">
            <a:extLst>
              <a:ext uri="{FF2B5EF4-FFF2-40B4-BE49-F238E27FC236}">
                <a16:creationId xmlns:a16="http://schemas.microsoft.com/office/drawing/2014/main" id="{5945209F-CD73-4D68-B90F-FB10D0C6903F}"/>
              </a:ext>
            </a:extLst>
          </p:cNvPr>
          <p:cNvSpPr>
            <a:spLocks noGrp="1"/>
          </p:cNvSpPr>
          <p:nvPr>
            <p:ph idx="1"/>
          </p:nvPr>
        </p:nvSpPr>
        <p:spPr>
          <a:xfrm>
            <a:off x="457200" y="4114800"/>
            <a:ext cx="11125200" cy="2011364"/>
          </a:xfrm>
        </p:spPr>
        <p:txBody>
          <a:bodyPr>
            <a:normAutofit/>
          </a:bodyPr>
          <a:lstStyle/>
          <a:p>
            <a:pPr>
              <a:lnSpc>
                <a:spcPts val="3900"/>
              </a:lnSpc>
              <a:spcBef>
                <a:spcPts val="0"/>
              </a:spcBef>
            </a:pPr>
            <a:r>
              <a:rPr lang="en-US" sz="2400" dirty="0"/>
              <a:t>ADU trend based on permitted number of ADUs in recent years (approximately 23 per year in recent years)</a:t>
            </a:r>
          </a:p>
        </p:txBody>
      </p:sp>
      <p:graphicFrame>
        <p:nvGraphicFramePr>
          <p:cNvPr id="2" name="Table 9">
            <a:extLst>
              <a:ext uri="{FF2B5EF4-FFF2-40B4-BE49-F238E27FC236}">
                <a16:creationId xmlns:a16="http://schemas.microsoft.com/office/drawing/2014/main" id="{72BA6752-D34F-1617-981B-1387BA5F8D0B}"/>
              </a:ext>
            </a:extLst>
          </p:cNvPr>
          <p:cNvGraphicFramePr>
            <a:graphicFrameLocks noGrp="1"/>
          </p:cNvGraphicFramePr>
          <p:nvPr>
            <p:extLst>
              <p:ext uri="{D42A27DB-BD31-4B8C-83A1-F6EECF244321}">
                <p14:modId xmlns:p14="http://schemas.microsoft.com/office/powerpoint/2010/main" val="1871848858"/>
              </p:ext>
            </p:extLst>
          </p:nvPr>
        </p:nvGraphicFramePr>
        <p:xfrm>
          <a:off x="641349" y="1290568"/>
          <a:ext cx="10756902" cy="219141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071338">
                  <a:extLst>
                    <a:ext uri="{9D8B030D-6E8A-4147-A177-3AD203B41FA5}">
                      <a16:colId xmlns:a16="http://schemas.microsoft.com/office/drawing/2014/main" val="1319143900"/>
                    </a:ext>
                  </a:extLst>
                </a:gridCol>
                <a:gridCol w="1371398">
                  <a:extLst>
                    <a:ext uri="{9D8B030D-6E8A-4147-A177-3AD203B41FA5}">
                      <a16:colId xmlns:a16="http://schemas.microsoft.com/office/drawing/2014/main" val="422420381"/>
                    </a:ext>
                  </a:extLst>
                </a:gridCol>
                <a:gridCol w="1628535">
                  <a:extLst>
                    <a:ext uri="{9D8B030D-6E8A-4147-A177-3AD203B41FA5}">
                      <a16:colId xmlns:a16="http://schemas.microsoft.com/office/drawing/2014/main" val="3982650527"/>
                    </a:ext>
                  </a:extLst>
                </a:gridCol>
                <a:gridCol w="1885672">
                  <a:extLst>
                    <a:ext uri="{9D8B030D-6E8A-4147-A177-3AD203B41FA5}">
                      <a16:colId xmlns:a16="http://schemas.microsoft.com/office/drawing/2014/main" val="3893080225"/>
                    </a:ext>
                  </a:extLst>
                </a:gridCol>
                <a:gridCol w="1799959">
                  <a:extLst>
                    <a:ext uri="{9D8B030D-6E8A-4147-A177-3AD203B41FA5}">
                      <a16:colId xmlns:a16="http://schemas.microsoft.com/office/drawing/2014/main" val="1229738666"/>
                    </a:ext>
                  </a:extLst>
                </a:gridCol>
              </a:tblGrid>
              <a:tr h="862468">
                <a:tc>
                  <a:txBody>
                    <a:bodyPr/>
                    <a:lstStyle/>
                    <a:p>
                      <a:pPr algn="ctr"/>
                      <a:endParaRPr lang="en-US" sz="1900" dirty="0"/>
                    </a:p>
                  </a:txBody>
                  <a:tcPr marL="95839" marR="95839" marT="47919" marB="47919" anchor="ctr">
                    <a:lnR w="38100" cap="flat" cmpd="sng" algn="ctr">
                      <a:solidFill>
                        <a:schemeClr val="bg1"/>
                      </a:solidFill>
                      <a:prstDash val="solid"/>
                      <a:round/>
                      <a:headEnd type="none" w="med" len="med"/>
                      <a:tailEnd type="none" w="med" len="med"/>
                    </a:lnR>
                    <a:solidFill>
                      <a:srgbClr val="0C479D"/>
                    </a:solidFill>
                  </a:tcPr>
                </a:tc>
                <a:tc>
                  <a:txBody>
                    <a:bodyPr/>
                    <a:lstStyle/>
                    <a:p>
                      <a:pPr algn="ctr"/>
                      <a:r>
                        <a:rPr lang="en-US" sz="1900" dirty="0"/>
                        <a:t>Total Units</a:t>
                      </a:r>
                    </a:p>
                  </a:txBody>
                  <a:tcPr marL="95839" marR="95839" marT="47919" marB="47919" anchor="ctr">
                    <a:lnL w="38100" cap="flat" cmpd="sng" algn="ctr">
                      <a:solidFill>
                        <a:schemeClr val="bg1"/>
                      </a:solidFill>
                      <a:prstDash val="solid"/>
                      <a:round/>
                      <a:headEnd type="none" w="med" len="med"/>
                      <a:tailEnd type="none" w="med" len="med"/>
                    </a:lnL>
                    <a:solidFill>
                      <a:srgbClr val="0C479D"/>
                    </a:solidFill>
                  </a:tcPr>
                </a:tc>
                <a:tc>
                  <a:txBody>
                    <a:bodyPr/>
                    <a:lstStyle/>
                    <a:p>
                      <a:pPr algn="ctr"/>
                      <a:r>
                        <a:rPr lang="en-US" sz="1900" dirty="0"/>
                        <a:t>Lower Income</a:t>
                      </a:r>
                    </a:p>
                  </a:txBody>
                  <a:tcPr marL="95839" marR="95839" marT="47919" marB="47919" anchor="ctr">
                    <a:lnR w="38100" cap="flat" cmpd="sng" algn="ctr">
                      <a:solidFill>
                        <a:schemeClr val="bg1"/>
                      </a:solidFill>
                      <a:prstDash val="solid"/>
                      <a:round/>
                      <a:headEnd type="none" w="med" len="med"/>
                      <a:tailEnd type="none" w="med" len="med"/>
                    </a:lnR>
                    <a:solidFill>
                      <a:srgbClr val="0C479D"/>
                    </a:solidFill>
                  </a:tcPr>
                </a:tc>
                <a:tc>
                  <a:txBody>
                    <a:bodyPr/>
                    <a:lstStyle/>
                    <a:p>
                      <a:pPr algn="ctr"/>
                      <a:r>
                        <a:rPr lang="en-US" sz="1900" dirty="0"/>
                        <a:t>Moderate Income</a:t>
                      </a:r>
                    </a:p>
                  </a:txBody>
                  <a:tcPr marL="95839" marR="95839" marT="47919" marB="479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a:txBody>
                    <a:bodyPr/>
                    <a:lstStyle/>
                    <a:p>
                      <a:pPr algn="ctr"/>
                      <a:r>
                        <a:rPr lang="en-US" sz="1900" dirty="0"/>
                        <a:t>Above Moderate</a:t>
                      </a:r>
                    </a:p>
                  </a:txBody>
                  <a:tcPr marL="95839" marR="95839" marT="47919" marB="479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extLst>
                  <a:ext uri="{0D108BD9-81ED-4DB2-BD59-A6C34878D82A}">
                    <a16:rowId xmlns:a16="http://schemas.microsoft.com/office/drawing/2014/main" val="1211321385"/>
                  </a:ext>
                </a:extLst>
              </a:tr>
              <a:tr h="641332">
                <a:tc>
                  <a:txBody>
                    <a:bodyPr/>
                    <a:lstStyle/>
                    <a:p>
                      <a:pPr algn="ctr"/>
                      <a:r>
                        <a:rPr lang="en-US" sz="1900" b="1" dirty="0"/>
                        <a:t>Pending Projects</a:t>
                      </a:r>
                    </a:p>
                  </a:txBody>
                  <a:tcPr marL="95839" marR="95839" marT="47919" marB="47919" anchor="ctr"/>
                </a:tc>
                <a:tc>
                  <a:txBody>
                    <a:bodyPr/>
                    <a:lstStyle/>
                    <a:p>
                      <a:pPr algn="ctr"/>
                      <a:r>
                        <a:rPr lang="en-US" sz="1900" dirty="0"/>
                        <a:t>253</a:t>
                      </a:r>
                    </a:p>
                  </a:txBody>
                  <a:tcPr marL="95839" marR="95839" marT="47919" marB="47919" anchor="ctr"/>
                </a:tc>
                <a:tc>
                  <a:txBody>
                    <a:bodyPr/>
                    <a:lstStyle/>
                    <a:p>
                      <a:pPr algn="ctr"/>
                      <a:r>
                        <a:rPr lang="en-US" sz="1900" dirty="0"/>
                        <a:t>0</a:t>
                      </a:r>
                    </a:p>
                  </a:txBody>
                  <a:tcPr marL="95839" marR="95839" marT="47919" marB="47919" anchor="ctr"/>
                </a:tc>
                <a:tc>
                  <a:txBody>
                    <a:bodyPr/>
                    <a:lstStyle/>
                    <a:p>
                      <a:pPr algn="ctr"/>
                      <a:r>
                        <a:rPr lang="en-US" sz="1900" dirty="0"/>
                        <a:t>0</a:t>
                      </a:r>
                    </a:p>
                  </a:txBody>
                  <a:tcPr marL="95839" marR="95839" marT="47919" marB="47919" anchor="ctr"/>
                </a:tc>
                <a:tc>
                  <a:txBody>
                    <a:bodyPr/>
                    <a:lstStyle/>
                    <a:p>
                      <a:pPr algn="ctr"/>
                      <a:r>
                        <a:rPr lang="en-US" sz="1900" dirty="0"/>
                        <a:t>253</a:t>
                      </a:r>
                    </a:p>
                  </a:txBody>
                  <a:tcPr marL="95839" marR="95839" marT="47919" marB="47919" anchor="ctr"/>
                </a:tc>
                <a:extLst>
                  <a:ext uri="{0D108BD9-81ED-4DB2-BD59-A6C34878D82A}">
                    <a16:rowId xmlns:a16="http://schemas.microsoft.com/office/drawing/2014/main" val="2212458936"/>
                  </a:ext>
                </a:extLst>
              </a:tr>
              <a:tr h="687614">
                <a:tc>
                  <a:txBody>
                    <a:bodyPr/>
                    <a:lstStyle/>
                    <a:p>
                      <a:pPr algn="ctr"/>
                      <a:r>
                        <a:rPr lang="en-US" sz="1900" b="1" dirty="0"/>
                        <a:t>ADU Trends</a:t>
                      </a:r>
                    </a:p>
                  </a:txBody>
                  <a:tcPr marL="95839" marR="95839" marT="47919" marB="47919" anchor="ctr"/>
                </a:tc>
                <a:tc>
                  <a:txBody>
                    <a:bodyPr/>
                    <a:lstStyle/>
                    <a:p>
                      <a:pPr algn="ctr"/>
                      <a:r>
                        <a:rPr lang="en-US" sz="1900" b="0" dirty="0"/>
                        <a:t>184</a:t>
                      </a:r>
                    </a:p>
                  </a:txBody>
                  <a:tcPr marL="95839" marR="95839" marT="47919" marB="47919" anchor="ctr"/>
                </a:tc>
                <a:tc>
                  <a:txBody>
                    <a:bodyPr/>
                    <a:lstStyle/>
                    <a:p>
                      <a:pPr algn="ctr"/>
                      <a:r>
                        <a:rPr lang="en-US" sz="1900" b="0" dirty="0"/>
                        <a:t>0</a:t>
                      </a:r>
                    </a:p>
                  </a:txBody>
                  <a:tcPr marL="95839" marR="95839" marT="47919" marB="47919" anchor="ctr"/>
                </a:tc>
                <a:tc>
                  <a:txBody>
                    <a:bodyPr/>
                    <a:lstStyle/>
                    <a:p>
                      <a:pPr algn="ctr"/>
                      <a:r>
                        <a:rPr lang="en-US" sz="1900" b="0" dirty="0"/>
                        <a:t>0</a:t>
                      </a:r>
                    </a:p>
                  </a:txBody>
                  <a:tcPr marL="95839" marR="95839" marT="47919" marB="47919" anchor="ctr"/>
                </a:tc>
                <a:tc>
                  <a:txBody>
                    <a:bodyPr/>
                    <a:lstStyle/>
                    <a:p>
                      <a:pPr algn="ctr"/>
                      <a:r>
                        <a:rPr lang="en-US" sz="1900" b="0" dirty="0"/>
                        <a:t>184</a:t>
                      </a:r>
                    </a:p>
                  </a:txBody>
                  <a:tcPr marL="95839" marR="95839" marT="47919" marB="47919" anchor="ctr"/>
                </a:tc>
                <a:extLst>
                  <a:ext uri="{0D108BD9-81ED-4DB2-BD59-A6C34878D82A}">
                    <a16:rowId xmlns:a16="http://schemas.microsoft.com/office/drawing/2014/main" val="351870593"/>
                  </a:ext>
                </a:extLst>
              </a:tr>
            </a:tbl>
          </a:graphicData>
        </a:graphic>
      </p:graphicFrame>
    </p:spTree>
    <p:extLst>
      <p:ext uri="{BB962C8B-B14F-4D97-AF65-F5344CB8AC3E}">
        <p14:creationId xmlns:p14="http://schemas.microsoft.com/office/powerpoint/2010/main" val="97808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bout Stanislaus County Affordable Housing Corp.">
            <a:extLst>
              <a:ext uri="{FF2B5EF4-FFF2-40B4-BE49-F238E27FC236}">
                <a16:creationId xmlns:a16="http://schemas.microsoft.com/office/drawing/2014/main" id="{C83D3021-7702-DE01-59B8-5AAB5BC98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83" b="27490"/>
          <a:stretch/>
        </p:blipFill>
        <p:spPr bwMode="auto">
          <a:xfrm>
            <a:off x="0" y="-76200"/>
            <a:ext cx="12192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62600CE-0D28-4F4A-3126-1798AA4F146D}"/>
              </a:ext>
            </a:extLst>
          </p:cNvPr>
          <p:cNvSpPr/>
          <p:nvPr/>
        </p:nvSpPr>
        <p:spPr>
          <a:xfrm>
            <a:off x="0" y="2667000"/>
            <a:ext cx="12211050" cy="1905000"/>
          </a:xfrm>
          <a:prstGeom prst="rect">
            <a:avLst/>
          </a:prstGeom>
          <a:solidFill>
            <a:srgbClr val="0C479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 name="Title 1">
            <a:extLst>
              <a:ext uri="{FF2B5EF4-FFF2-40B4-BE49-F238E27FC236}">
                <a16:creationId xmlns:a16="http://schemas.microsoft.com/office/drawing/2014/main" id="{FF5820B7-24C3-BDD9-8A61-3A35834F7A05}"/>
              </a:ext>
            </a:extLst>
          </p:cNvPr>
          <p:cNvSpPr txBox="1">
            <a:spLocks/>
          </p:cNvSpPr>
          <p:nvPr/>
        </p:nvSpPr>
        <p:spPr>
          <a:xfrm>
            <a:off x="2438400" y="3124200"/>
            <a:ext cx="8612459" cy="8382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sz="4400" kern="1200" baseline="0">
                <a:solidFill>
                  <a:schemeClr val="bg1"/>
                </a:solidFill>
                <a:latin typeface="Segoe UI Variable Display Semib" pitchFamily="2" charset="0"/>
                <a:ea typeface="+mj-ea"/>
                <a:cs typeface="+mj-cs"/>
              </a:defRPr>
            </a:lvl1pPr>
          </a:lstStyle>
          <a:p>
            <a:pPr algn="ctr"/>
            <a:r>
              <a:rPr lang="en-US" dirty="0"/>
              <a:t>Sites Inventory Overview</a:t>
            </a:r>
          </a:p>
        </p:txBody>
      </p:sp>
      <p:sp>
        <p:nvSpPr>
          <p:cNvPr id="13" name="TextBox 12">
            <a:extLst>
              <a:ext uri="{FF2B5EF4-FFF2-40B4-BE49-F238E27FC236}">
                <a16:creationId xmlns:a16="http://schemas.microsoft.com/office/drawing/2014/main" id="{606B2D7C-9140-765C-DF00-BA0F22A98F44}"/>
              </a:ext>
            </a:extLst>
          </p:cNvPr>
          <p:cNvSpPr txBox="1"/>
          <p:nvPr/>
        </p:nvSpPr>
        <p:spPr>
          <a:xfrm>
            <a:off x="9898100" y="6688202"/>
            <a:ext cx="2335871" cy="184666"/>
          </a:xfrm>
          <a:prstGeom prst="rect">
            <a:avLst/>
          </a:prstGeom>
          <a:noFill/>
        </p:spPr>
        <p:txBody>
          <a:bodyPr wrap="square" rtlCol="0">
            <a:spAutoFit/>
          </a:bodyPr>
          <a:lstStyle/>
          <a:p>
            <a:pPr algn="r"/>
            <a:r>
              <a:rPr lang="en-US" sz="600">
                <a:solidFill>
                  <a:schemeClr val="bg1"/>
                </a:solidFill>
                <a:latin typeface="Segoe UI Variable Display" pitchFamily="2" charset="0"/>
              </a:rPr>
              <a:t>Source: Stanislaus County Affordable Housing Corporation</a:t>
            </a:r>
          </a:p>
        </p:txBody>
      </p:sp>
      <p:pic>
        <p:nvPicPr>
          <p:cNvPr id="11" name="Picture 2" descr="Stanislaus County striving to be the best">
            <a:extLst>
              <a:ext uri="{FF2B5EF4-FFF2-40B4-BE49-F238E27FC236}">
                <a16:creationId xmlns:a16="http://schemas.microsoft.com/office/drawing/2014/main" id="{6DCF84A2-1360-913F-5BA9-2F7F0F6C3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75" y="3000154"/>
            <a:ext cx="1615525" cy="134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61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6E39E6-77AF-4D3D-9EAB-B0548514024B}"/>
              </a:ext>
            </a:extLst>
          </p:cNvPr>
          <p:cNvSpPr>
            <a:spLocks noGrp="1"/>
          </p:cNvSpPr>
          <p:nvPr>
            <p:ph type="title"/>
          </p:nvPr>
        </p:nvSpPr>
        <p:spPr/>
        <p:txBody>
          <a:bodyPr/>
          <a:lstStyle/>
          <a:p>
            <a:r>
              <a:rPr lang="en-US" dirty="0">
                <a:latin typeface="Segoe UI Variable Display Semib"/>
              </a:rPr>
              <a:t>How were sites selected?</a:t>
            </a:r>
            <a:endParaRPr lang="en-US" dirty="0"/>
          </a:p>
        </p:txBody>
      </p:sp>
      <p:graphicFrame>
        <p:nvGraphicFramePr>
          <p:cNvPr id="2" name="Diagram 1">
            <a:extLst>
              <a:ext uri="{FF2B5EF4-FFF2-40B4-BE49-F238E27FC236}">
                <a16:creationId xmlns:a16="http://schemas.microsoft.com/office/drawing/2014/main" id="{1EE294C7-59E4-8C7D-C5CF-6F299FF46C13}"/>
              </a:ext>
            </a:extLst>
          </p:cNvPr>
          <p:cNvGraphicFramePr/>
          <p:nvPr/>
        </p:nvGraphicFramePr>
        <p:xfrm>
          <a:off x="2452254" y="1280006"/>
          <a:ext cx="7287491" cy="485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32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0D58-A882-A05A-B704-3878D4517E13}"/>
              </a:ext>
            </a:extLst>
          </p:cNvPr>
          <p:cNvSpPr>
            <a:spLocks noGrp="1"/>
          </p:cNvSpPr>
          <p:nvPr>
            <p:ph type="title"/>
          </p:nvPr>
        </p:nvSpPr>
        <p:spPr>
          <a:xfrm>
            <a:off x="304800" y="142737"/>
            <a:ext cx="6984822" cy="838200"/>
          </a:xfrm>
        </p:spPr>
        <p:txBody>
          <a:bodyPr/>
          <a:lstStyle/>
          <a:p>
            <a:r>
              <a:rPr lang="en-US">
                <a:latin typeface="Segoe UI Variable Display Semib"/>
              </a:rPr>
              <a:t>Sites Overview</a:t>
            </a:r>
            <a:endParaRPr lang="en-US"/>
          </a:p>
        </p:txBody>
      </p:sp>
      <p:sp>
        <p:nvSpPr>
          <p:cNvPr id="4" name="Title 1">
            <a:extLst>
              <a:ext uri="{FF2B5EF4-FFF2-40B4-BE49-F238E27FC236}">
                <a16:creationId xmlns:a16="http://schemas.microsoft.com/office/drawing/2014/main" id="{78C9B545-52B9-373B-6924-57838690052D}"/>
              </a:ext>
            </a:extLst>
          </p:cNvPr>
          <p:cNvSpPr txBox="1">
            <a:spLocks/>
          </p:cNvSpPr>
          <p:nvPr/>
        </p:nvSpPr>
        <p:spPr>
          <a:xfrm>
            <a:off x="1833274" y="222852"/>
            <a:ext cx="5359400" cy="8382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sz="3200" b="0" kern="1200" baseline="0">
                <a:solidFill>
                  <a:schemeClr val="bg1"/>
                </a:solidFill>
                <a:latin typeface="Segoe UI Variable Display Semib" pitchFamily="2" charset="0"/>
                <a:ea typeface="+mj-ea"/>
                <a:cs typeface="+mj-cs"/>
              </a:defRPr>
            </a:lvl1pPr>
          </a:lstStyle>
          <a:p>
            <a:pPr algn="r"/>
            <a:endParaRPr lang="en-US" sz="2000"/>
          </a:p>
        </p:txBody>
      </p:sp>
      <p:sp>
        <p:nvSpPr>
          <p:cNvPr id="3" name="Content Placeholder 2">
            <a:extLst>
              <a:ext uri="{FF2B5EF4-FFF2-40B4-BE49-F238E27FC236}">
                <a16:creationId xmlns:a16="http://schemas.microsoft.com/office/drawing/2014/main" id="{07206E0A-4D7C-2237-98E0-D4C85B44331A}"/>
              </a:ext>
            </a:extLst>
          </p:cNvPr>
          <p:cNvSpPr txBox="1">
            <a:spLocks/>
          </p:cNvSpPr>
          <p:nvPr/>
        </p:nvSpPr>
        <p:spPr>
          <a:xfrm>
            <a:off x="512282" y="1456980"/>
            <a:ext cx="10215191" cy="4608842"/>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UI Variable Display"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Variable Display"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Variable Display"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sz="2800" dirty="0">
                <a:latin typeface="Segoe UI Variable Display"/>
              </a:rPr>
              <a:t>Reviewed housing opportunity sites throughout unincorporated County that met criteria</a:t>
            </a:r>
            <a:endParaRPr lang="en-US" sz="2800" dirty="0"/>
          </a:p>
          <a:p>
            <a:pPr marL="457200" indent="-457200">
              <a:spcAft>
                <a:spcPts val="1200"/>
              </a:spcAft>
            </a:pPr>
            <a:r>
              <a:rPr lang="en-US" sz="2800" dirty="0"/>
              <a:t>Identified 458 total sites</a:t>
            </a:r>
          </a:p>
          <a:p>
            <a:pPr marL="457200" indent="-457200">
              <a:spcAft>
                <a:spcPts val="1200"/>
              </a:spcAft>
            </a:pPr>
            <a:r>
              <a:rPr lang="en-US" sz="2800" dirty="0"/>
              <a:t>54 rezones to facilitate housing for lower income households </a:t>
            </a:r>
          </a:p>
          <a:p>
            <a:pPr marL="457200" indent="-457200">
              <a:spcAft>
                <a:spcPts val="1200"/>
              </a:spcAft>
            </a:pPr>
            <a:r>
              <a:rPr lang="en-US" sz="2800" dirty="0">
                <a:latin typeface="Segoe UI Variable Display"/>
              </a:rPr>
              <a:t>404 vacant or underutilized sites, which would not be rezoned</a:t>
            </a:r>
            <a:endParaRPr lang="en-US" sz="2000" dirty="0"/>
          </a:p>
          <a:p>
            <a:endParaRPr lang="en-US" dirty="0"/>
          </a:p>
        </p:txBody>
      </p:sp>
    </p:spTree>
    <p:extLst>
      <p:ext uri="{BB962C8B-B14F-4D97-AF65-F5344CB8AC3E}">
        <p14:creationId xmlns:p14="http://schemas.microsoft.com/office/powerpoint/2010/main" val="333035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87639-3655-4726-A8DD-ECD476131598}"/>
              </a:ext>
            </a:extLst>
          </p:cNvPr>
          <p:cNvSpPr>
            <a:spLocks noGrp="1"/>
          </p:cNvSpPr>
          <p:nvPr>
            <p:ph type="title"/>
          </p:nvPr>
        </p:nvSpPr>
        <p:spPr/>
        <p:txBody>
          <a:bodyPr/>
          <a:lstStyle/>
          <a:p>
            <a:r>
              <a:rPr lang="en-US" dirty="0"/>
              <a:t>Presentation Outline</a:t>
            </a:r>
          </a:p>
        </p:txBody>
      </p:sp>
      <p:sp>
        <p:nvSpPr>
          <p:cNvPr id="2" name="Content Placeholder 1">
            <a:extLst>
              <a:ext uri="{FF2B5EF4-FFF2-40B4-BE49-F238E27FC236}">
                <a16:creationId xmlns:a16="http://schemas.microsoft.com/office/drawing/2014/main" id="{0AD1633F-FD1D-4E12-BAC2-AA0C2F29EC38}"/>
              </a:ext>
            </a:extLst>
          </p:cNvPr>
          <p:cNvSpPr>
            <a:spLocks noGrp="1"/>
          </p:cNvSpPr>
          <p:nvPr>
            <p:ph idx="1"/>
          </p:nvPr>
        </p:nvSpPr>
        <p:spPr>
          <a:xfrm>
            <a:off x="457200" y="1371600"/>
            <a:ext cx="11125200" cy="4754564"/>
          </a:xfrm>
        </p:spPr>
        <p:txBody>
          <a:bodyPr/>
          <a:lstStyle/>
          <a:p>
            <a:pPr>
              <a:spcAft>
                <a:spcPts val="1200"/>
              </a:spcAft>
            </a:pPr>
            <a:r>
              <a:rPr lang="en-US" dirty="0"/>
              <a:t>Housing Element Overview</a:t>
            </a:r>
          </a:p>
          <a:p>
            <a:pPr>
              <a:spcAft>
                <a:spcPts val="1200"/>
              </a:spcAft>
            </a:pPr>
            <a:r>
              <a:rPr lang="en-US" dirty="0"/>
              <a:t>Regional Housing Needs Allocation (RHNA)</a:t>
            </a:r>
          </a:p>
          <a:p>
            <a:pPr>
              <a:spcAft>
                <a:spcPts val="1200"/>
              </a:spcAft>
            </a:pPr>
            <a:r>
              <a:rPr lang="en-US" dirty="0"/>
              <a:t>Sites Inventory Overview</a:t>
            </a:r>
          </a:p>
          <a:p>
            <a:pPr>
              <a:spcAft>
                <a:spcPts val="1200"/>
              </a:spcAft>
            </a:pPr>
            <a:r>
              <a:rPr lang="en-US" dirty="0"/>
              <a:t>Housing Plan</a:t>
            </a:r>
          </a:p>
          <a:p>
            <a:pPr>
              <a:spcAft>
                <a:spcPts val="1200"/>
              </a:spcAft>
            </a:pPr>
            <a:r>
              <a:rPr lang="en-US" dirty="0"/>
              <a:t>Project Schedule and Community Engagement</a:t>
            </a:r>
          </a:p>
        </p:txBody>
      </p:sp>
    </p:spTree>
    <p:extLst>
      <p:ext uri="{BB962C8B-B14F-4D97-AF65-F5344CB8AC3E}">
        <p14:creationId xmlns:p14="http://schemas.microsoft.com/office/powerpoint/2010/main" val="104238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0D58-A882-A05A-B704-3878D4517E13}"/>
              </a:ext>
            </a:extLst>
          </p:cNvPr>
          <p:cNvSpPr>
            <a:spLocks noGrp="1"/>
          </p:cNvSpPr>
          <p:nvPr>
            <p:ph type="title"/>
          </p:nvPr>
        </p:nvSpPr>
        <p:spPr>
          <a:xfrm>
            <a:off x="304800" y="142737"/>
            <a:ext cx="8477930" cy="838200"/>
          </a:xfrm>
        </p:spPr>
        <p:txBody>
          <a:bodyPr/>
          <a:lstStyle/>
          <a:p>
            <a:r>
              <a:rPr lang="en-US">
                <a:latin typeface="Segoe UI Variable Display Semib"/>
              </a:rPr>
              <a:t>Sites Overview</a:t>
            </a:r>
            <a:endParaRPr lang="en-US" dirty="0">
              <a:latin typeface="Segoe UI Variable Display Semib"/>
            </a:endParaRPr>
          </a:p>
        </p:txBody>
      </p:sp>
      <p:sp>
        <p:nvSpPr>
          <p:cNvPr id="4" name="Title 1">
            <a:extLst>
              <a:ext uri="{FF2B5EF4-FFF2-40B4-BE49-F238E27FC236}">
                <a16:creationId xmlns:a16="http://schemas.microsoft.com/office/drawing/2014/main" id="{78C9B545-52B9-373B-6924-57838690052D}"/>
              </a:ext>
            </a:extLst>
          </p:cNvPr>
          <p:cNvSpPr txBox="1">
            <a:spLocks/>
          </p:cNvSpPr>
          <p:nvPr/>
        </p:nvSpPr>
        <p:spPr>
          <a:xfrm>
            <a:off x="1833274" y="222852"/>
            <a:ext cx="5359400" cy="8382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sz="3200" b="0" kern="1200" baseline="0">
                <a:solidFill>
                  <a:schemeClr val="bg1"/>
                </a:solidFill>
                <a:latin typeface="Segoe UI Variable Display Semib" pitchFamily="2" charset="0"/>
                <a:ea typeface="+mj-ea"/>
                <a:cs typeface="+mj-cs"/>
              </a:defRPr>
            </a:lvl1pPr>
          </a:lstStyle>
          <a:p>
            <a:pPr algn="r"/>
            <a:endParaRPr lang="en-US" sz="2000"/>
          </a:p>
        </p:txBody>
      </p:sp>
      <p:sp>
        <p:nvSpPr>
          <p:cNvPr id="3" name="TextBox 2">
            <a:extLst>
              <a:ext uri="{FF2B5EF4-FFF2-40B4-BE49-F238E27FC236}">
                <a16:creationId xmlns:a16="http://schemas.microsoft.com/office/drawing/2014/main" id="{2D777960-0274-B94E-07CC-EA9FA1DB5E74}"/>
              </a:ext>
            </a:extLst>
          </p:cNvPr>
          <p:cNvSpPr txBox="1"/>
          <p:nvPr/>
        </p:nvSpPr>
        <p:spPr>
          <a:xfrm>
            <a:off x="8796177" y="1254345"/>
            <a:ext cx="2037737" cy="430887"/>
          </a:xfrm>
          <a:prstGeom prst="rect">
            <a:avLst/>
          </a:prstGeom>
          <a:noFill/>
        </p:spPr>
        <p:txBody>
          <a:bodyPr wrap="none" lIns="91440" tIns="45720" rIns="91440" bIns="45720" rtlCol="0" anchor="t">
            <a:spAutoFit/>
          </a:bodyPr>
          <a:lstStyle/>
          <a:p>
            <a:r>
              <a:rPr lang="en-US" sz="2200" b="1" dirty="0">
                <a:latin typeface="Segoe UI Variable Display"/>
              </a:rPr>
              <a:t>Communities:</a:t>
            </a:r>
            <a:endParaRPr lang="en-US" dirty="0"/>
          </a:p>
        </p:txBody>
      </p:sp>
      <p:sp>
        <p:nvSpPr>
          <p:cNvPr id="5" name="TextBox 4">
            <a:extLst>
              <a:ext uri="{FF2B5EF4-FFF2-40B4-BE49-F238E27FC236}">
                <a16:creationId xmlns:a16="http://schemas.microsoft.com/office/drawing/2014/main" id="{58BBEB81-959E-6804-AFC3-665E188F3191}"/>
              </a:ext>
            </a:extLst>
          </p:cNvPr>
          <p:cNvSpPr txBox="1"/>
          <p:nvPr/>
        </p:nvSpPr>
        <p:spPr>
          <a:xfrm>
            <a:off x="8796177" y="1600200"/>
            <a:ext cx="3548223" cy="4801314"/>
          </a:xfrm>
          <a:prstGeom prst="rect">
            <a:avLst/>
          </a:prstGeom>
          <a:noFill/>
        </p:spPr>
        <p:txBody>
          <a:bodyPr wrap="square" numCol="2" rtlCol="0">
            <a:spAutoFit/>
          </a:bodyPr>
          <a:lstStyle/>
          <a:p>
            <a:pPr marL="285750" indent="-285750">
              <a:buFont typeface="Arial" panose="020B0604020202020204" pitchFamily="34" charset="0"/>
              <a:buChar char="•"/>
            </a:pPr>
            <a:r>
              <a:rPr lang="en-US" dirty="0"/>
              <a:t>Airport</a:t>
            </a:r>
          </a:p>
          <a:p>
            <a:pPr marL="285750" indent="-285750">
              <a:buFont typeface="Arial" panose="020B0604020202020204" pitchFamily="34" charset="0"/>
              <a:buChar char="•"/>
            </a:pPr>
            <a:r>
              <a:rPr lang="en-US" dirty="0"/>
              <a:t>Bret Harte</a:t>
            </a:r>
          </a:p>
          <a:p>
            <a:pPr marL="285750" indent="-285750">
              <a:buFont typeface="Arial" panose="020B0604020202020204" pitchFamily="34" charset="0"/>
              <a:buChar char="•"/>
            </a:pPr>
            <a:r>
              <a:rPr lang="en-US" dirty="0"/>
              <a:t>Crows Landing</a:t>
            </a:r>
          </a:p>
          <a:p>
            <a:pPr marL="285750" indent="-285750">
              <a:buFont typeface="Arial" panose="020B0604020202020204" pitchFamily="34" charset="0"/>
              <a:buChar char="•"/>
            </a:pPr>
            <a:r>
              <a:rPr lang="en-US" dirty="0"/>
              <a:t>Del Rio</a:t>
            </a:r>
          </a:p>
          <a:p>
            <a:pPr marL="285750" indent="-285750">
              <a:buFont typeface="Arial" panose="020B0604020202020204" pitchFamily="34" charset="0"/>
              <a:buChar char="•"/>
            </a:pPr>
            <a:r>
              <a:rPr lang="en-US" dirty="0"/>
              <a:t>Denair</a:t>
            </a:r>
          </a:p>
          <a:p>
            <a:pPr marL="285750" indent="-285750">
              <a:buFont typeface="Arial" panose="020B0604020202020204" pitchFamily="34" charset="0"/>
              <a:buChar char="•"/>
            </a:pPr>
            <a:r>
              <a:rPr lang="en-US" dirty="0"/>
              <a:t>Diablo Grande</a:t>
            </a:r>
          </a:p>
          <a:p>
            <a:pPr marL="285750" indent="-285750">
              <a:buFont typeface="Arial" panose="020B0604020202020204" pitchFamily="34" charset="0"/>
              <a:buChar char="•"/>
            </a:pPr>
            <a:r>
              <a:rPr lang="en-US" dirty="0"/>
              <a:t>Grayson</a:t>
            </a:r>
          </a:p>
          <a:p>
            <a:pPr marL="285750" indent="-285750">
              <a:buFont typeface="Arial" panose="020B0604020202020204" pitchFamily="34" charset="0"/>
              <a:buChar char="•"/>
            </a:pPr>
            <a:r>
              <a:rPr lang="en-US" dirty="0"/>
              <a:t>Hickman</a:t>
            </a:r>
          </a:p>
          <a:p>
            <a:pPr marL="285750" indent="-285750">
              <a:buFont typeface="Arial" panose="020B0604020202020204" pitchFamily="34" charset="0"/>
              <a:buChar char="•"/>
            </a:pPr>
            <a:r>
              <a:rPr lang="en-US" dirty="0"/>
              <a:t>Keyes</a:t>
            </a:r>
          </a:p>
          <a:p>
            <a:pPr marL="285750" indent="-285750">
              <a:buFont typeface="Arial" panose="020B0604020202020204" pitchFamily="34" charset="0"/>
              <a:buChar char="•"/>
            </a:pPr>
            <a:r>
              <a:rPr lang="en-US" dirty="0"/>
              <a:t>Modesto</a:t>
            </a:r>
          </a:p>
          <a:p>
            <a:pPr marL="285750" indent="-285750">
              <a:buFont typeface="Arial" panose="020B0604020202020204" pitchFamily="34" charset="0"/>
              <a:buChar char="•"/>
            </a:pPr>
            <a:r>
              <a:rPr lang="en-US" dirty="0"/>
              <a:t>North Ceres</a:t>
            </a:r>
          </a:p>
          <a:p>
            <a:pPr marL="285750" indent="-285750">
              <a:buFont typeface="Arial" panose="020B0604020202020204" pitchFamily="34" charset="0"/>
              <a:buChar char="•"/>
            </a:pPr>
            <a:r>
              <a:rPr lang="en-US" dirty="0"/>
              <a:t>Oakdale</a:t>
            </a:r>
          </a:p>
          <a:p>
            <a:pPr marL="285750" indent="-285750">
              <a:buFont typeface="Arial" panose="020B0604020202020204" pitchFamily="34" charset="0"/>
              <a:buChar char="•"/>
            </a:pPr>
            <a:r>
              <a:rPr lang="en-US" dirty="0"/>
              <a:t>Salida</a:t>
            </a:r>
          </a:p>
          <a:p>
            <a:pPr marL="285750" indent="-285750">
              <a:buFont typeface="Arial" panose="020B0604020202020204" pitchFamily="34" charset="0"/>
              <a:buChar char="•"/>
            </a:pPr>
            <a:r>
              <a:rPr lang="en-US" dirty="0"/>
              <a:t>South Ceres</a:t>
            </a:r>
          </a:p>
          <a:p>
            <a:pPr marL="285750" indent="-285750">
              <a:buFont typeface="Arial" panose="020B0604020202020204" pitchFamily="34" charset="0"/>
              <a:buChar char="•"/>
            </a:pPr>
            <a:r>
              <a:rPr lang="en-US" dirty="0"/>
              <a:t>Turlock</a:t>
            </a:r>
          </a:p>
          <a:p>
            <a:pPr marL="285750" indent="-285750">
              <a:buFont typeface="Arial" panose="020B0604020202020204" pitchFamily="34" charset="0"/>
              <a:buChar char="•"/>
            </a:pPr>
            <a:r>
              <a:rPr lang="en-US" dirty="0"/>
              <a:t>Valley Home</a:t>
            </a:r>
          </a:p>
          <a:p>
            <a:pPr marL="285750" indent="-285750">
              <a:buFont typeface="Arial" panose="020B0604020202020204" pitchFamily="34" charset="0"/>
              <a:buChar char="•"/>
            </a:pPr>
            <a:r>
              <a:rPr lang="en-US" dirty="0"/>
              <a:t>West Modesto</a:t>
            </a:r>
          </a:p>
        </p:txBody>
      </p:sp>
      <p:pic>
        <p:nvPicPr>
          <p:cNvPr id="8" name="Picture 7" descr="A map of the area&#10;&#10;Description automatically generated with medium confidence">
            <a:extLst>
              <a:ext uri="{FF2B5EF4-FFF2-40B4-BE49-F238E27FC236}">
                <a16:creationId xmlns:a16="http://schemas.microsoft.com/office/drawing/2014/main" id="{B96F0A91-BB4E-1AC4-FC97-3A812F56AC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578" y="1061052"/>
            <a:ext cx="7420610" cy="5340462"/>
          </a:xfrm>
          <a:prstGeom prst="rect">
            <a:avLst/>
          </a:prstGeom>
        </p:spPr>
      </p:pic>
    </p:spTree>
    <p:extLst>
      <p:ext uri="{BB962C8B-B14F-4D97-AF65-F5344CB8AC3E}">
        <p14:creationId xmlns:p14="http://schemas.microsoft.com/office/powerpoint/2010/main" val="145076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6E39E6-77AF-4D3D-9EAB-B0548514024B}"/>
              </a:ext>
            </a:extLst>
          </p:cNvPr>
          <p:cNvSpPr>
            <a:spLocks noGrp="1"/>
          </p:cNvSpPr>
          <p:nvPr>
            <p:ph type="title"/>
          </p:nvPr>
        </p:nvSpPr>
        <p:spPr/>
        <p:txBody>
          <a:bodyPr/>
          <a:lstStyle/>
          <a:p>
            <a:r>
              <a:rPr lang="en-US" dirty="0">
                <a:latin typeface="Segoe UI Variable Display Semib"/>
              </a:rPr>
              <a:t>Summary by Community</a:t>
            </a:r>
            <a:endParaRPr lang="en-US" dirty="0"/>
          </a:p>
        </p:txBody>
      </p:sp>
      <p:graphicFrame>
        <p:nvGraphicFramePr>
          <p:cNvPr id="4" name="Table 4">
            <a:extLst>
              <a:ext uri="{FF2B5EF4-FFF2-40B4-BE49-F238E27FC236}">
                <a16:creationId xmlns:a16="http://schemas.microsoft.com/office/drawing/2014/main" id="{3BA6E13E-D2B8-2A9A-691F-72FFD3AEFA22}"/>
              </a:ext>
            </a:extLst>
          </p:cNvPr>
          <p:cNvGraphicFramePr>
            <a:graphicFrameLocks noGrp="1"/>
          </p:cNvGraphicFramePr>
          <p:nvPr>
            <p:extLst>
              <p:ext uri="{D42A27DB-BD31-4B8C-83A1-F6EECF244321}">
                <p14:modId xmlns:p14="http://schemas.microsoft.com/office/powerpoint/2010/main" val="4079409177"/>
              </p:ext>
            </p:extLst>
          </p:nvPr>
        </p:nvGraphicFramePr>
        <p:xfrm>
          <a:off x="152401" y="1219200"/>
          <a:ext cx="5867400" cy="4699056"/>
        </p:xfrm>
        <a:graphic>
          <a:graphicData uri="http://schemas.openxmlformats.org/drawingml/2006/table">
            <a:tbl>
              <a:tblPr firstRow="1" bandRow="1">
                <a:tableStyleId>{5C22544A-7EE6-4342-B048-85BDC9FD1C3A}</a:tableStyleId>
              </a:tblPr>
              <a:tblGrid>
                <a:gridCol w="1955800">
                  <a:extLst>
                    <a:ext uri="{9D8B030D-6E8A-4147-A177-3AD203B41FA5}">
                      <a16:colId xmlns:a16="http://schemas.microsoft.com/office/drawing/2014/main" val="666374895"/>
                    </a:ext>
                  </a:extLst>
                </a:gridCol>
                <a:gridCol w="1955800">
                  <a:extLst>
                    <a:ext uri="{9D8B030D-6E8A-4147-A177-3AD203B41FA5}">
                      <a16:colId xmlns:a16="http://schemas.microsoft.com/office/drawing/2014/main" val="1567196705"/>
                    </a:ext>
                  </a:extLst>
                </a:gridCol>
                <a:gridCol w="1955800">
                  <a:extLst>
                    <a:ext uri="{9D8B030D-6E8A-4147-A177-3AD203B41FA5}">
                      <a16:colId xmlns:a16="http://schemas.microsoft.com/office/drawing/2014/main" val="3750751756"/>
                    </a:ext>
                  </a:extLst>
                </a:gridCol>
              </a:tblGrid>
              <a:tr h="634624">
                <a:tc>
                  <a:txBody>
                    <a:bodyPr/>
                    <a:lstStyle/>
                    <a:p>
                      <a:pPr algn="ctr"/>
                      <a:r>
                        <a:rPr lang="en-US" dirty="0"/>
                        <a:t>Community</a:t>
                      </a:r>
                    </a:p>
                  </a:txBody>
                  <a:tcPr anchor="ctr">
                    <a:solidFill>
                      <a:srgbClr val="0C479D"/>
                    </a:solidFill>
                  </a:tcPr>
                </a:tc>
                <a:tc>
                  <a:txBody>
                    <a:bodyPr/>
                    <a:lstStyle/>
                    <a:p>
                      <a:pPr algn="ctr"/>
                      <a:r>
                        <a:rPr lang="en-US" dirty="0"/>
                        <a:t>Number of Parcels</a:t>
                      </a:r>
                    </a:p>
                  </a:txBody>
                  <a:tcPr anchor="ctr">
                    <a:solidFill>
                      <a:srgbClr val="0C479D"/>
                    </a:solidFill>
                  </a:tcPr>
                </a:tc>
                <a:tc>
                  <a:txBody>
                    <a:bodyPr/>
                    <a:lstStyle/>
                    <a:p>
                      <a:pPr algn="ctr"/>
                      <a:r>
                        <a:rPr lang="en-US" dirty="0"/>
                        <a:t>Number of Units</a:t>
                      </a:r>
                    </a:p>
                  </a:txBody>
                  <a:tcPr anchor="ctr">
                    <a:solidFill>
                      <a:srgbClr val="0C479D"/>
                    </a:solidFill>
                  </a:tcPr>
                </a:tc>
                <a:extLst>
                  <a:ext uri="{0D108BD9-81ED-4DB2-BD59-A6C34878D82A}">
                    <a16:rowId xmlns:a16="http://schemas.microsoft.com/office/drawing/2014/main" val="769252747"/>
                  </a:ext>
                </a:extLst>
              </a:tr>
              <a:tr h="508054">
                <a:tc>
                  <a:txBody>
                    <a:bodyPr/>
                    <a:lstStyle/>
                    <a:p>
                      <a:r>
                        <a:rPr lang="en-US" b="1" dirty="0"/>
                        <a:t>Airport</a:t>
                      </a:r>
                    </a:p>
                  </a:txBody>
                  <a:tcPr anchor="ctr"/>
                </a:tc>
                <a:tc>
                  <a:txBody>
                    <a:bodyPr/>
                    <a:lstStyle/>
                    <a:p>
                      <a:pPr algn="ctr"/>
                      <a:r>
                        <a:rPr lang="en-US" dirty="0"/>
                        <a:t>10</a:t>
                      </a:r>
                    </a:p>
                  </a:txBody>
                  <a:tcPr anchor="ctr"/>
                </a:tc>
                <a:tc>
                  <a:txBody>
                    <a:bodyPr/>
                    <a:lstStyle/>
                    <a:p>
                      <a:pPr algn="ctr"/>
                      <a:r>
                        <a:rPr lang="en-US" dirty="0"/>
                        <a:t>44</a:t>
                      </a:r>
                    </a:p>
                  </a:txBody>
                  <a:tcPr anchor="ctr"/>
                </a:tc>
                <a:extLst>
                  <a:ext uri="{0D108BD9-81ED-4DB2-BD59-A6C34878D82A}">
                    <a16:rowId xmlns:a16="http://schemas.microsoft.com/office/drawing/2014/main" val="1242688089"/>
                  </a:ext>
                </a:extLst>
              </a:tr>
              <a:tr h="508054">
                <a:tc>
                  <a:txBody>
                    <a:bodyPr/>
                    <a:lstStyle/>
                    <a:p>
                      <a:r>
                        <a:rPr lang="en-US" b="1" dirty="0"/>
                        <a:t>Bret Harte</a:t>
                      </a:r>
                    </a:p>
                  </a:txBody>
                  <a:tcPr anchor="ctr">
                    <a:solidFill>
                      <a:srgbClr val="E5F7F5"/>
                    </a:solidFill>
                  </a:tcPr>
                </a:tc>
                <a:tc>
                  <a:txBody>
                    <a:bodyPr/>
                    <a:lstStyle/>
                    <a:p>
                      <a:pPr algn="ctr"/>
                      <a:r>
                        <a:rPr lang="en-US" dirty="0"/>
                        <a:t>28</a:t>
                      </a:r>
                    </a:p>
                  </a:txBody>
                  <a:tcPr anchor="ctr">
                    <a:solidFill>
                      <a:srgbClr val="E5F7F5"/>
                    </a:solidFill>
                  </a:tcPr>
                </a:tc>
                <a:tc>
                  <a:txBody>
                    <a:bodyPr/>
                    <a:lstStyle/>
                    <a:p>
                      <a:pPr algn="ctr"/>
                      <a:r>
                        <a:rPr lang="en-US" dirty="0"/>
                        <a:t>494</a:t>
                      </a:r>
                    </a:p>
                  </a:txBody>
                  <a:tcPr anchor="ctr">
                    <a:solidFill>
                      <a:srgbClr val="E5F7F5"/>
                    </a:solidFill>
                  </a:tcPr>
                </a:tc>
                <a:extLst>
                  <a:ext uri="{0D108BD9-81ED-4DB2-BD59-A6C34878D82A}">
                    <a16:rowId xmlns:a16="http://schemas.microsoft.com/office/drawing/2014/main" val="3056286853"/>
                  </a:ext>
                </a:extLst>
              </a:tr>
              <a:tr h="508054">
                <a:tc>
                  <a:txBody>
                    <a:bodyPr/>
                    <a:lstStyle/>
                    <a:p>
                      <a:r>
                        <a:rPr lang="en-US" b="1" dirty="0"/>
                        <a:t>Crows Landing</a:t>
                      </a:r>
                    </a:p>
                  </a:txBody>
                  <a:tcPr anchor="ctr"/>
                </a:tc>
                <a:tc>
                  <a:txBody>
                    <a:bodyPr/>
                    <a:lstStyle/>
                    <a:p>
                      <a:pPr algn="ctr"/>
                      <a:r>
                        <a:rPr lang="en-US" dirty="0"/>
                        <a:t>5</a:t>
                      </a:r>
                    </a:p>
                  </a:txBody>
                  <a:tcPr anchor="ctr"/>
                </a:tc>
                <a:tc>
                  <a:txBody>
                    <a:bodyPr/>
                    <a:lstStyle/>
                    <a:p>
                      <a:pPr algn="ctr"/>
                      <a:r>
                        <a:rPr lang="en-US" dirty="0"/>
                        <a:t>5</a:t>
                      </a:r>
                    </a:p>
                  </a:txBody>
                  <a:tcPr anchor="ctr"/>
                </a:tc>
                <a:extLst>
                  <a:ext uri="{0D108BD9-81ED-4DB2-BD59-A6C34878D82A}">
                    <a16:rowId xmlns:a16="http://schemas.microsoft.com/office/drawing/2014/main" val="2971750930"/>
                  </a:ext>
                </a:extLst>
              </a:tr>
              <a:tr h="508054">
                <a:tc>
                  <a:txBody>
                    <a:bodyPr/>
                    <a:lstStyle/>
                    <a:p>
                      <a:r>
                        <a:rPr lang="en-US" b="1" dirty="0"/>
                        <a:t>Del Rio</a:t>
                      </a:r>
                    </a:p>
                  </a:txBody>
                  <a:tcPr anchor="ctr">
                    <a:solidFill>
                      <a:srgbClr val="E5F7F5"/>
                    </a:solidFill>
                  </a:tcPr>
                </a:tc>
                <a:tc>
                  <a:txBody>
                    <a:bodyPr/>
                    <a:lstStyle/>
                    <a:p>
                      <a:pPr algn="ctr"/>
                      <a:r>
                        <a:rPr lang="en-US" dirty="0"/>
                        <a:t>57</a:t>
                      </a:r>
                    </a:p>
                  </a:txBody>
                  <a:tcPr anchor="ctr">
                    <a:solidFill>
                      <a:srgbClr val="E5F7F5"/>
                    </a:solidFill>
                  </a:tcPr>
                </a:tc>
                <a:tc>
                  <a:txBody>
                    <a:bodyPr/>
                    <a:lstStyle/>
                    <a:p>
                      <a:pPr algn="ctr"/>
                      <a:r>
                        <a:rPr lang="en-US" dirty="0"/>
                        <a:t>129</a:t>
                      </a:r>
                    </a:p>
                  </a:txBody>
                  <a:tcPr anchor="ctr">
                    <a:solidFill>
                      <a:srgbClr val="E5F7F5"/>
                    </a:solidFill>
                  </a:tcPr>
                </a:tc>
                <a:extLst>
                  <a:ext uri="{0D108BD9-81ED-4DB2-BD59-A6C34878D82A}">
                    <a16:rowId xmlns:a16="http://schemas.microsoft.com/office/drawing/2014/main" val="2301487103"/>
                  </a:ext>
                </a:extLst>
              </a:tr>
              <a:tr h="508054">
                <a:tc>
                  <a:txBody>
                    <a:bodyPr/>
                    <a:lstStyle/>
                    <a:p>
                      <a:r>
                        <a:rPr lang="en-US" b="1" dirty="0"/>
                        <a:t>Denair</a:t>
                      </a:r>
                    </a:p>
                  </a:txBody>
                  <a:tcPr anchor="ctr"/>
                </a:tc>
                <a:tc>
                  <a:txBody>
                    <a:bodyPr/>
                    <a:lstStyle/>
                    <a:p>
                      <a:pPr algn="ctr"/>
                      <a:r>
                        <a:rPr lang="en-US" dirty="0"/>
                        <a:t>28</a:t>
                      </a:r>
                    </a:p>
                  </a:txBody>
                  <a:tcPr anchor="ctr"/>
                </a:tc>
                <a:tc>
                  <a:txBody>
                    <a:bodyPr/>
                    <a:lstStyle/>
                    <a:p>
                      <a:pPr algn="ctr"/>
                      <a:r>
                        <a:rPr lang="en-US" dirty="0"/>
                        <a:t>353</a:t>
                      </a:r>
                    </a:p>
                  </a:txBody>
                  <a:tcPr anchor="ctr"/>
                </a:tc>
                <a:extLst>
                  <a:ext uri="{0D108BD9-81ED-4DB2-BD59-A6C34878D82A}">
                    <a16:rowId xmlns:a16="http://schemas.microsoft.com/office/drawing/2014/main" val="3226996646"/>
                  </a:ext>
                </a:extLst>
              </a:tr>
              <a:tr h="508054">
                <a:tc>
                  <a:txBody>
                    <a:bodyPr/>
                    <a:lstStyle/>
                    <a:p>
                      <a:r>
                        <a:rPr lang="en-US" b="1" dirty="0"/>
                        <a:t>Diablo</a:t>
                      </a:r>
                      <a:r>
                        <a:rPr lang="en-US" b="1" baseline="0" dirty="0"/>
                        <a:t> Grande</a:t>
                      </a:r>
                      <a:endParaRPr lang="en-US" b="1" dirty="0"/>
                    </a:p>
                  </a:txBody>
                  <a:tcPr anchor="ctr">
                    <a:solidFill>
                      <a:srgbClr val="E5F7F5"/>
                    </a:solidFill>
                  </a:tcPr>
                </a:tc>
                <a:tc>
                  <a:txBody>
                    <a:bodyPr/>
                    <a:lstStyle/>
                    <a:p>
                      <a:pPr algn="ctr"/>
                      <a:r>
                        <a:rPr lang="en-US" dirty="0"/>
                        <a:t>112</a:t>
                      </a:r>
                    </a:p>
                  </a:txBody>
                  <a:tcPr anchor="ctr">
                    <a:solidFill>
                      <a:srgbClr val="E5F7F5"/>
                    </a:solidFill>
                  </a:tcPr>
                </a:tc>
                <a:tc>
                  <a:txBody>
                    <a:bodyPr/>
                    <a:lstStyle/>
                    <a:p>
                      <a:pPr algn="ctr"/>
                      <a:r>
                        <a:rPr lang="en-US" dirty="0"/>
                        <a:t>112</a:t>
                      </a:r>
                    </a:p>
                  </a:txBody>
                  <a:tcPr anchor="ctr">
                    <a:solidFill>
                      <a:srgbClr val="E5F7F5"/>
                    </a:solidFill>
                  </a:tcPr>
                </a:tc>
                <a:extLst>
                  <a:ext uri="{0D108BD9-81ED-4DB2-BD59-A6C34878D82A}">
                    <a16:rowId xmlns:a16="http://schemas.microsoft.com/office/drawing/2014/main" val="203939119"/>
                  </a:ext>
                </a:extLst>
              </a:tr>
              <a:tr h="508054">
                <a:tc>
                  <a:txBody>
                    <a:bodyPr/>
                    <a:lstStyle/>
                    <a:p>
                      <a:r>
                        <a:rPr lang="en-US" b="1" dirty="0"/>
                        <a:t>Empire</a:t>
                      </a:r>
                    </a:p>
                  </a:txBody>
                  <a:tcPr anchor="ctr"/>
                </a:tc>
                <a:tc>
                  <a:txBody>
                    <a:bodyPr/>
                    <a:lstStyle/>
                    <a:p>
                      <a:pPr algn="ctr"/>
                      <a:r>
                        <a:rPr lang="en-US" dirty="0"/>
                        <a:t>18</a:t>
                      </a:r>
                    </a:p>
                  </a:txBody>
                  <a:tcPr anchor="ctr"/>
                </a:tc>
                <a:tc>
                  <a:txBody>
                    <a:bodyPr/>
                    <a:lstStyle/>
                    <a:p>
                      <a:pPr algn="ctr"/>
                      <a:r>
                        <a:rPr lang="en-US" dirty="0"/>
                        <a:t>154</a:t>
                      </a:r>
                    </a:p>
                  </a:txBody>
                  <a:tcPr anchor="ctr"/>
                </a:tc>
                <a:extLst>
                  <a:ext uri="{0D108BD9-81ED-4DB2-BD59-A6C34878D82A}">
                    <a16:rowId xmlns:a16="http://schemas.microsoft.com/office/drawing/2014/main" val="840156519"/>
                  </a:ext>
                </a:extLst>
              </a:tr>
              <a:tr h="508054">
                <a:tc>
                  <a:txBody>
                    <a:bodyPr/>
                    <a:lstStyle/>
                    <a:p>
                      <a:r>
                        <a:rPr lang="en-US" b="1" dirty="0"/>
                        <a:t>Grayson</a:t>
                      </a:r>
                    </a:p>
                  </a:txBody>
                  <a:tcPr anchor="ctr">
                    <a:solidFill>
                      <a:srgbClr val="E5F7F5"/>
                    </a:solidFill>
                  </a:tcPr>
                </a:tc>
                <a:tc>
                  <a:txBody>
                    <a:bodyPr/>
                    <a:lstStyle/>
                    <a:p>
                      <a:pPr algn="ctr"/>
                      <a:r>
                        <a:rPr lang="en-US" dirty="0"/>
                        <a:t>4</a:t>
                      </a:r>
                    </a:p>
                  </a:txBody>
                  <a:tcPr anchor="ctr">
                    <a:solidFill>
                      <a:srgbClr val="E5F7F5"/>
                    </a:solidFill>
                  </a:tcPr>
                </a:tc>
                <a:tc>
                  <a:txBody>
                    <a:bodyPr/>
                    <a:lstStyle/>
                    <a:p>
                      <a:pPr algn="ctr"/>
                      <a:r>
                        <a:rPr lang="en-US" dirty="0"/>
                        <a:t>8</a:t>
                      </a:r>
                    </a:p>
                  </a:txBody>
                  <a:tcPr anchor="ctr">
                    <a:solidFill>
                      <a:srgbClr val="E5F7F5"/>
                    </a:solidFill>
                  </a:tcPr>
                </a:tc>
                <a:extLst>
                  <a:ext uri="{0D108BD9-81ED-4DB2-BD59-A6C34878D82A}">
                    <a16:rowId xmlns:a16="http://schemas.microsoft.com/office/drawing/2014/main" val="461679209"/>
                  </a:ext>
                </a:extLst>
              </a:tr>
            </a:tbl>
          </a:graphicData>
        </a:graphic>
      </p:graphicFrame>
      <p:graphicFrame>
        <p:nvGraphicFramePr>
          <p:cNvPr id="7" name="Table 4">
            <a:extLst>
              <a:ext uri="{FF2B5EF4-FFF2-40B4-BE49-F238E27FC236}">
                <a16:creationId xmlns:a16="http://schemas.microsoft.com/office/drawing/2014/main" id="{C46C80E0-BADF-EC95-461E-18E82CF51C8A}"/>
              </a:ext>
            </a:extLst>
          </p:cNvPr>
          <p:cNvGraphicFramePr>
            <a:graphicFrameLocks noGrp="1"/>
          </p:cNvGraphicFramePr>
          <p:nvPr>
            <p:extLst>
              <p:ext uri="{D42A27DB-BD31-4B8C-83A1-F6EECF244321}">
                <p14:modId xmlns:p14="http://schemas.microsoft.com/office/powerpoint/2010/main" val="343641156"/>
              </p:ext>
            </p:extLst>
          </p:nvPr>
        </p:nvGraphicFramePr>
        <p:xfrm>
          <a:off x="6172201" y="1219200"/>
          <a:ext cx="5867400" cy="4191002"/>
        </p:xfrm>
        <a:graphic>
          <a:graphicData uri="http://schemas.openxmlformats.org/drawingml/2006/table">
            <a:tbl>
              <a:tblPr firstRow="1" bandRow="1">
                <a:tableStyleId>{5C22544A-7EE6-4342-B048-85BDC9FD1C3A}</a:tableStyleId>
              </a:tblPr>
              <a:tblGrid>
                <a:gridCol w="1955800">
                  <a:extLst>
                    <a:ext uri="{9D8B030D-6E8A-4147-A177-3AD203B41FA5}">
                      <a16:colId xmlns:a16="http://schemas.microsoft.com/office/drawing/2014/main" val="666374895"/>
                    </a:ext>
                  </a:extLst>
                </a:gridCol>
                <a:gridCol w="1955800">
                  <a:extLst>
                    <a:ext uri="{9D8B030D-6E8A-4147-A177-3AD203B41FA5}">
                      <a16:colId xmlns:a16="http://schemas.microsoft.com/office/drawing/2014/main" val="1567196705"/>
                    </a:ext>
                  </a:extLst>
                </a:gridCol>
                <a:gridCol w="1955800">
                  <a:extLst>
                    <a:ext uri="{9D8B030D-6E8A-4147-A177-3AD203B41FA5}">
                      <a16:colId xmlns:a16="http://schemas.microsoft.com/office/drawing/2014/main" val="3750751756"/>
                    </a:ext>
                  </a:extLst>
                </a:gridCol>
              </a:tblGrid>
              <a:tr h="634624">
                <a:tc>
                  <a:txBody>
                    <a:bodyPr/>
                    <a:lstStyle/>
                    <a:p>
                      <a:pPr algn="ctr"/>
                      <a:r>
                        <a:rPr lang="en-US" dirty="0"/>
                        <a:t>Community</a:t>
                      </a:r>
                    </a:p>
                  </a:txBody>
                  <a:tcPr anchor="ctr">
                    <a:solidFill>
                      <a:srgbClr val="0C479D"/>
                    </a:solidFill>
                  </a:tcPr>
                </a:tc>
                <a:tc>
                  <a:txBody>
                    <a:bodyPr/>
                    <a:lstStyle/>
                    <a:p>
                      <a:pPr algn="ctr"/>
                      <a:r>
                        <a:rPr lang="en-US" dirty="0"/>
                        <a:t>Number of Parcels</a:t>
                      </a:r>
                    </a:p>
                  </a:txBody>
                  <a:tcPr anchor="ctr">
                    <a:solidFill>
                      <a:srgbClr val="0C479D"/>
                    </a:solidFill>
                  </a:tcPr>
                </a:tc>
                <a:tc>
                  <a:txBody>
                    <a:bodyPr/>
                    <a:lstStyle/>
                    <a:p>
                      <a:pPr algn="ctr"/>
                      <a:r>
                        <a:rPr lang="en-US" dirty="0"/>
                        <a:t>Number of Units</a:t>
                      </a:r>
                    </a:p>
                  </a:txBody>
                  <a:tcPr anchor="ctr">
                    <a:solidFill>
                      <a:srgbClr val="0C479D"/>
                    </a:solidFill>
                  </a:tcPr>
                </a:tc>
                <a:extLst>
                  <a:ext uri="{0D108BD9-81ED-4DB2-BD59-A6C34878D82A}">
                    <a16:rowId xmlns:a16="http://schemas.microsoft.com/office/drawing/2014/main" val="769252747"/>
                  </a:ext>
                </a:extLst>
              </a:tr>
              <a:tr h="508054">
                <a:tc>
                  <a:txBody>
                    <a:bodyPr/>
                    <a:lstStyle/>
                    <a:p>
                      <a:r>
                        <a:rPr lang="en-US" b="1" dirty="0"/>
                        <a:t>Hickman</a:t>
                      </a:r>
                    </a:p>
                  </a:txBody>
                  <a:tcPr anchor="ctr"/>
                </a:tc>
                <a:tc>
                  <a:txBody>
                    <a:bodyPr/>
                    <a:lstStyle/>
                    <a:p>
                      <a:pPr algn="ctr"/>
                      <a:r>
                        <a:rPr lang="en-US" dirty="0"/>
                        <a:t>4</a:t>
                      </a:r>
                    </a:p>
                  </a:txBody>
                  <a:tcPr anchor="ctr"/>
                </a:tc>
                <a:tc>
                  <a:txBody>
                    <a:bodyPr/>
                    <a:lstStyle/>
                    <a:p>
                      <a:pPr algn="ctr"/>
                      <a:r>
                        <a:rPr lang="en-US" dirty="0"/>
                        <a:t>27</a:t>
                      </a:r>
                    </a:p>
                  </a:txBody>
                  <a:tcPr anchor="ctr"/>
                </a:tc>
                <a:extLst>
                  <a:ext uri="{0D108BD9-81ED-4DB2-BD59-A6C34878D82A}">
                    <a16:rowId xmlns:a16="http://schemas.microsoft.com/office/drawing/2014/main" val="1242688089"/>
                  </a:ext>
                </a:extLst>
              </a:tr>
              <a:tr h="508054">
                <a:tc>
                  <a:txBody>
                    <a:bodyPr/>
                    <a:lstStyle/>
                    <a:p>
                      <a:r>
                        <a:rPr lang="en-US" b="1" dirty="0"/>
                        <a:t>Keyes</a:t>
                      </a:r>
                    </a:p>
                  </a:txBody>
                  <a:tcPr anchor="ctr">
                    <a:solidFill>
                      <a:srgbClr val="E5F7F5"/>
                    </a:solidFill>
                  </a:tcPr>
                </a:tc>
                <a:tc>
                  <a:txBody>
                    <a:bodyPr/>
                    <a:lstStyle/>
                    <a:p>
                      <a:pPr algn="ctr"/>
                      <a:r>
                        <a:rPr lang="en-US" dirty="0"/>
                        <a:t>20</a:t>
                      </a:r>
                    </a:p>
                  </a:txBody>
                  <a:tcPr anchor="ctr">
                    <a:solidFill>
                      <a:srgbClr val="E5F7F5"/>
                    </a:solidFill>
                  </a:tcPr>
                </a:tc>
                <a:tc>
                  <a:txBody>
                    <a:bodyPr/>
                    <a:lstStyle/>
                    <a:p>
                      <a:pPr algn="ctr"/>
                      <a:r>
                        <a:rPr lang="en-US" dirty="0"/>
                        <a:t>121</a:t>
                      </a:r>
                    </a:p>
                  </a:txBody>
                  <a:tcPr anchor="ctr">
                    <a:solidFill>
                      <a:srgbClr val="E5F7F5"/>
                    </a:solidFill>
                  </a:tcPr>
                </a:tc>
                <a:extLst>
                  <a:ext uri="{0D108BD9-81ED-4DB2-BD59-A6C34878D82A}">
                    <a16:rowId xmlns:a16="http://schemas.microsoft.com/office/drawing/2014/main" val="3056286853"/>
                  </a:ext>
                </a:extLst>
              </a:tr>
              <a:tr h="508054">
                <a:tc>
                  <a:txBody>
                    <a:bodyPr/>
                    <a:lstStyle/>
                    <a:p>
                      <a:r>
                        <a:rPr lang="en-US" b="1" dirty="0"/>
                        <a:t>North Ceres</a:t>
                      </a:r>
                    </a:p>
                  </a:txBody>
                  <a:tcPr anchor="ctr"/>
                </a:tc>
                <a:tc>
                  <a:txBody>
                    <a:bodyPr/>
                    <a:lstStyle/>
                    <a:p>
                      <a:pPr algn="ctr"/>
                      <a:r>
                        <a:rPr lang="en-US" dirty="0"/>
                        <a:t>25</a:t>
                      </a:r>
                    </a:p>
                  </a:txBody>
                  <a:tcPr anchor="ctr"/>
                </a:tc>
                <a:tc>
                  <a:txBody>
                    <a:bodyPr/>
                    <a:lstStyle/>
                    <a:p>
                      <a:pPr algn="ctr"/>
                      <a:r>
                        <a:rPr lang="en-US" dirty="0"/>
                        <a:t>207</a:t>
                      </a:r>
                    </a:p>
                  </a:txBody>
                  <a:tcPr anchor="ctr"/>
                </a:tc>
                <a:extLst>
                  <a:ext uri="{0D108BD9-81ED-4DB2-BD59-A6C34878D82A}">
                    <a16:rowId xmlns:a16="http://schemas.microsoft.com/office/drawing/2014/main" val="2971750930"/>
                  </a:ext>
                </a:extLst>
              </a:tr>
              <a:tr h="508054">
                <a:tc>
                  <a:txBody>
                    <a:bodyPr/>
                    <a:lstStyle/>
                    <a:p>
                      <a:r>
                        <a:rPr lang="en-US" b="1" dirty="0"/>
                        <a:t>East Oakdale</a:t>
                      </a:r>
                    </a:p>
                  </a:txBody>
                  <a:tcPr anchor="ctr">
                    <a:solidFill>
                      <a:srgbClr val="E5F7F5"/>
                    </a:solidFill>
                  </a:tcPr>
                </a:tc>
                <a:tc>
                  <a:txBody>
                    <a:bodyPr/>
                    <a:lstStyle/>
                    <a:p>
                      <a:pPr algn="ctr"/>
                      <a:r>
                        <a:rPr lang="en-US" dirty="0"/>
                        <a:t>51</a:t>
                      </a:r>
                    </a:p>
                  </a:txBody>
                  <a:tcPr anchor="ctr">
                    <a:solidFill>
                      <a:srgbClr val="E5F7F5"/>
                    </a:solidFill>
                  </a:tcPr>
                </a:tc>
                <a:tc>
                  <a:txBody>
                    <a:bodyPr/>
                    <a:lstStyle/>
                    <a:p>
                      <a:pPr algn="ctr"/>
                      <a:r>
                        <a:rPr lang="en-US" dirty="0"/>
                        <a:t>168</a:t>
                      </a:r>
                    </a:p>
                  </a:txBody>
                  <a:tcPr anchor="ctr">
                    <a:solidFill>
                      <a:srgbClr val="E5F7F5"/>
                    </a:solidFill>
                  </a:tcPr>
                </a:tc>
                <a:extLst>
                  <a:ext uri="{0D108BD9-81ED-4DB2-BD59-A6C34878D82A}">
                    <a16:rowId xmlns:a16="http://schemas.microsoft.com/office/drawing/2014/main" val="2301487103"/>
                  </a:ext>
                </a:extLst>
              </a:tr>
              <a:tr h="508054">
                <a:tc>
                  <a:txBody>
                    <a:bodyPr/>
                    <a:lstStyle/>
                    <a:p>
                      <a:r>
                        <a:rPr lang="en-US" b="1" dirty="0"/>
                        <a:t>Salida</a:t>
                      </a:r>
                    </a:p>
                  </a:txBody>
                  <a:tcPr anchor="ctr"/>
                </a:tc>
                <a:tc>
                  <a:txBody>
                    <a:bodyPr/>
                    <a:lstStyle/>
                    <a:p>
                      <a:pPr algn="ctr"/>
                      <a:r>
                        <a:rPr lang="en-US" dirty="0"/>
                        <a:t>6</a:t>
                      </a:r>
                    </a:p>
                  </a:txBody>
                  <a:tcPr anchor="ctr"/>
                </a:tc>
                <a:tc>
                  <a:txBody>
                    <a:bodyPr/>
                    <a:lstStyle/>
                    <a:p>
                      <a:pPr algn="ctr"/>
                      <a:r>
                        <a:rPr lang="en-US" dirty="0"/>
                        <a:t>51</a:t>
                      </a:r>
                    </a:p>
                  </a:txBody>
                  <a:tcPr anchor="ctr"/>
                </a:tc>
                <a:extLst>
                  <a:ext uri="{0D108BD9-81ED-4DB2-BD59-A6C34878D82A}">
                    <a16:rowId xmlns:a16="http://schemas.microsoft.com/office/drawing/2014/main" val="3226996646"/>
                  </a:ext>
                </a:extLst>
              </a:tr>
              <a:tr h="508054">
                <a:tc>
                  <a:txBody>
                    <a:bodyPr/>
                    <a:lstStyle/>
                    <a:p>
                      <a:r>
                        <a:rPr lang="en-US" b="1" dirty="0"/>
                        <a:t>South Ceres</a:t>
                      </a:r>
                    </a:p>
                  </a:txBody>
                  <a:tcPr anchor="ctr">
                    <a:solidFill>
                      <a:srgbClr val="E5F7F5"/>
                    </a:solidFill>
                  </a:tcPr>
                </a:tc>
                <a:tc>
                  <a:txBody>
                    <a:bodyPr/>
                    <a:lstStyle/>
                    <a:p>
                      <a:pPr algn="ctr"/>
                      <a:r>
                        <a:rPr lang="en-US" dirty="0"/>
                        <a:t>5</a:t>
                      </a:r>
                    </a:p>
                  </a:txBody>
                  <a:tcPr anchor="ctr">
                    <a:solidFill>
                      <a:srgbClr val="E5F7F5"/>
                    </a:solidFill>
                  </a:tcPr>
                </a:tc>
                <a:tc>
                  <a:txBody>
                    <a:bodyPr/>
                    <a:lstStyle/>
                    <a:p>
                      <a:pPr algn="ctr"/>
                      <a:r>
                        <a:rPr lang="en-US" dirty="0"/>
                        <a:t>97</a:t>
                      </a:r>
                    </a:p>
                  </a:txBody>
                  <a:tcPr anchor="ctr">
                    <a:solidFill>
                      <a:srgbClr val="E5F7F5"/>
                    </a:solidFill>
                  </a:tcPr>
                </a:tc>
                <a:extLst>
                  <a:ext uri="{0D108BD9-81ED-4DB2-BD59-A6C34878D82A}">
                    <a16:rowId xmlns:a16="http://schemas.microsoft.com/office/drawing/2014/main" val="203939119"/>
                  </a:ext>
                </a:extLst>
              </a:tr>
              <a:tr h="508054">
                <a:tc>
                  <a:txBody>
                    <a:bodyPr/>
                    <a:lstStyle/>
                    <a:p>
                      <a:r>
                        <a:rPr lang="en-US" b="1" dirty="0"/>
                        <a:t>Turlock</a:t>
                      </a:r>
                    </a:p>
                  </a:txBody>
                  <a:tcPr anchor="ctr"/>
                </a:tc>
                <a:tc>
                  <a:txBody>
                    <a:bodyPr/>
                    <a:lstStyle/>
                    <a:p>
                      <a:pPr algn="ctr"/>
                      <a:r>
                        <a:rPr lang="en-US" dirty="0"/>
                        <a:t>3</a:t>
                      </a:r>
                    </a:p>
                  </a:txBody>
                  <a:tcPr anchor="ctr"/>
                </a:tc>
                <a:tc>
                  <a:txBody>
                    <a:bodyPr/>
                    <a:lstStyle/>
                    <a:p>
                      <a:pPr algn="ctr"/>
                      <a:r>
                        <a:rPr lang="en-US" dirty="0"/>
                        <a:t>10</a:t>
                      </a:r>
                    </a:p>
                  </a:txBody>
                  <a:tcPr anchor="ctr"/>
                </a:tc>
                <a:extLst>
                  <a:ext uri="{0D108BD9-81ED-4DB2-BD59-A6C34878D82A}">
                    <a16:rowId xmlns:a16="http://schemas.microsoft.com/office/drawing/2014/main" val="840156519"/>
                  </a:ext>
                </a:extLst>
              </a:tr>
            </a:tbl>
          </a:graphicData>
        </a:graphic>
      </p:graphicFrame>
    </p:spTree>
    <p:extLst>
      <p:ext uri="{BB962C8B-B14F-4D97-AF65-F5344CB8AC3E}">
        <p14:creationId xmlns:p14="http://schemas.microsoft.com/office/powerpoint/2010/main" val="42581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6E39E6-77AF-4D3D-9EAB-B0548514024B}"/>
              </a:ext>
            </a:extLst>
          </p:cNvPr>
          <p:cNvSpPr>
            <a:spLocks noGrp="1"/>
          </p:cNvSpPr>
          <p:nvPr>
            <p:ph type="title"/>
          </p:nvPr>
        </p:nvSpPr>
        <p:spPr/>
        <p:txBody>
          <a:bodyPr/>
          <a:lstStyle/>
          <a:p>
            <a:r>
              <a:rPr lang="en-US" dirty="0">
                <a:latin typeface="Segoe UI Variable Display Semib"/>
              </a:rPr>
              <a:t>Site Inventory Summary</a:t>
            </a:r>
            <a:endParaRPr lang="en-US" dirty="0"/>
          </a:p>
        </p:txBody>
      </p:sp>
      <p:graphicFrame>
        <p:nvGraphicFramePr>
          <p:cNvPr id="3" name="Table 2">
            <a:extLst>
              <a:ext uri="{FF2B5EF4-FFF2-40B4-BE49-F238E27FC236}">
                <a16:creationId xmlns:a16="http://schemas.microsoft.com/office/drawing/2014/main" id="{E50921DF-964F-1C29-CD81-97A4E53791B9}"/>
              </a:ext>
            </a:extLst>
          </p:cNvPr>
          <p:cNvGraphicFramePr>
            <a:graphicFrameLocks noGrp="1"/>
          </p:cNvGraphicFramePr>
          <p:nvPr>
            <p:extLst>
              <p:ext uri="{D42A27DB-BD31-4B8C-83A1-F6EECF244321}">
                <p14:modId xmlns:p14="http://schemas.microsoft.com/office/powerpoint/2010/main" val="232398269"/>
              </p:ext>
            </p:extLst>
          </p:nvPr>
        </p:nvGraphicFramePr>
        <p:xfrm>
          <a:off x="1333500" y="1600200"/>
          <a:ext cx="9525000" cy="380999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43200">
                  <a:extLst>
                    <a:ext uri="{9D8B030D-6E8A-4147-A177-3AD203B41FA5}">
                      <a16:colId xmlns:a16="http://schemas.microsoft.com/office/drawing/2014/main" val="960916282"/>
                    </a:ext>
                  </a:extLst>
                </a:gridCol>
                <a:gridCol w="1752600">
                  <a:extLst>
                    <a:ext uri="{9D8B030D-6E8A-4147-A177-3AD203B41FA5}">
                      <a16:colId xmlns:a16="http://schemas.microsoft.com/office/drawing/2014/main" val="3643380463"/>
                    </a:ext>
                  </a:extLst>
                </a:gridCol>
                <a:gridCol w="1676400">
                  <a:extLst>
                    <a:ext uri="{9D8B030D-6E8A-4147-A177-3AD203B41FA5}">
                      <a16:colId xmlns:a16="http://schemas.microsoft.com/office/drawing/2014/main" val="1047645908"/>
                    </a:ext>
                  </a:extLst>
                </a:gridCol>
                <a:gridCol w="1750573">
                  <a:extLst>
                    <a:ext uri="{9D8B030D-6E8A-4147-A177-3AD203B41FA5}">
                      <a16:colId xmlns:a16="http://schemas.microsoft.com/office/drawing/2014/main" val="4175840739"/>
                    </a:ext>
                  </a:extLst>
                </a:gridCol>
                <a:gridCol w="1602227">
                  <a:extLst>
                    <a:ext uri="{9D8B030D-6E8A-4147-A177-3AD203B41FA5}">
                      <a16:colId xmlns:a16="http://schemas.microsoft.com/office/drawing/2014/main" val="2836893004"/>
                    </a:ext>
                  </a:extLst>
                </a:gridCol>
              </a:tblGrid>
              <a:tr h="849528">
                <a:tc>
                  <a:txBody>
                    <a:bodyPr/>
                    <a:lstStyle/>
                    <a:p>
                      <a:pPr algn="ctr"/>
                      <a:endParaRPr lang="en-US" sz="1800" dirty="0"/>
                    </a:p>
                  </a:txBody>
                  <a:tcPr marL="95839" marR="95839" marT="47919" marB="479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a:txBody>
                    <a:bodyPr/>
                    <a:lstStyle/>
                    <a:p>
                      <a:pPr algn="ctr"/>
                      <a:r>
                        <a:rPr lang="en-US" sz="1800" dirty="0"/>
                        <a:t>Lower</a:t>
                      </a:r>
                    </a:p>
                  </a:txBody>
                  <a:tcPr marL="95839" marR="95839" marT="47919" marB="47919" anchor="ctr">
                    <a:lnL w="38100" cap="flat" cmpd="sng" algn="ctr">
                      <a:solidFill>
                        <a:schemeClr val="bg1"/>
                      </a:solidFill>
                      <a:prstDash val="solid"/>
                      <a:round/>
                      <a:headEnd type="none" w="med" len="med"/>
                      <a:tailEnd type="none" w="med" len="med"/>
                    </a:lnL>
                    <a:solidFill>
                      <a:srgbClr val="0C479D"/>
                    </a:solidFill>
                  </a:tcPr>
                </a:tc>
                <a:tc>
                  <a:txBody>
                    <a:bodyPr/>
                    <a:lstStyle/>
                    <a:p>
                      <a:pPr algn="ctr"/>
                      <a:r>
                        <a:rPr lang="en-US" sz="1800"/>
                        <a:t>Moderate</a:t>
                      </a:r>
                    </a:p>
                  </a:txBody>
                  <a:tcPr marL="95839" marR="95839" marT="47919" marB="47919" anchor="ctr">
                    <a:lnR w="38100" cap="flat" cmpd="sng" algn="ctr">
                      <a:solidFill>
                        <a:schemeClr val="bg1"/>
                      </a:solidFill>
                      <a:prstDash val="solid"/>
                      <a:round/>
                      <a:headEnd type="none" w="med" len="med"/>
                      <a:tailEnd type="none" w="med" len="med"/>
                    </a:lnR>
                    <a:solidFill>
                      <a:srgbClr val="0C479D"/>
                    </a:solidFill>
                  </a:tcPr>
                </a:tc>
                <a:tc>
                  <a:txBody>
                    <a:bodyPr/>
                    <a:lstStyle/>
                    <a:p>
                      <a:pPr algn="ctr"/>
                      <a:r>
                        <a:rPr lang="en-US" sz="1800"/>
                        <a:t>Above Moderate</a:t>
                      </a:r>
                    </a:p>
                  </a:txBody>
                  <a:tcPr marL="95839" marR="95839" marT="47919" marB="479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C479D"/>
                    </a:solidFill>
                  </a:tcPr>
                </a:tc>
                <a:tc>
                  <a:txBody>
                    <a:bodyPr/>
                    <a:lstStyle/>
                    <a:p>
                      <a:pPr algn="ctr"/>
                      <a:r>
                        <a:rPr lang="en-US" sz="1800" dirty="0"/>
                        <a:t>Total</a:t>
                      </a:r>
                    </a:p>
                  </a:txBody>
                  <a:tcPr marL="95839" marR="95839" marT="47919" marB="47919" anchor="ctr">
                    <a:lnL w="38100" cap="flat" cmpd="sng" algn="ctr">
                      <a:solidFill>
                        <a:schemeClr val="bg1"/>
                      </a:solidFill>
                      <a:prstDash val="solid"/>
                      <a:round/>
                      <a:headEnd type="none" w="med" len="med"/>
                      <a:tailEnd type="none" w="med" len="med"/>
                    </a:lnL>
                    <a:solidFill>
                      <a:srgbClr val="0C479D"/>
                    </a:solidFill>
                  </a:tcPr>
                </a:tc>
                <a:extLst>
                  <a:ext uri="{0D108BD9-81ED-4DB2-BD59-A6C34878D82A}">
                    <a16:rowId xmlns:a16="http://schemas.microsoft.com/office/drawing/2014/main" val="399901711"/>
                  </a:ext>
                </a:extLst>
              </a:tr>
              <a:tr h="490730">
                <a:tc>
                  <a:txBody>
                    <a:bodyPr/>
                    <a:lstStyle/>
                    <a:p>
                      <a:pPr lvl="0" algn="l">
                        <a:buNone/>
                      </a:pPr>
                      <a:r>
                        <a:rPr lang="en-US" sz="1800" b="1"/>
                        <a:t>RHNA Allocation</a:t>
                      </a:r>
                    </a:p>
                  </a:txBody>
                  <a:tcPr marL="95838" marR="95838" marT="47918" marB="47918" anchor="ctr">
                    <a:solidFill>
                      <a:schemeClr val="tx2">
                        <a:lumMod val="40000"/>
                        <a:lumOff val="60000"/>
                      </a:schemeClr>
                    </a:solidFill>
                  </a:tcPr>
                </a:tc>
                <a:tc>
                  <a:txBody>
                    <a:bodyPr/>
                    <a:lstStyle/>
                    <a:p>
                      <a:pPr lvl="0" algn="ctr">
                        <a:buNone/>
                      </a:pPr>
                      <a:r>
                        <a:rPr lang="en-US" sz="1800" b="1"/>
                        <a:t>1,167</a:t>
                      </a:r>
                    </a:p>
                  </a:txBody>
                  <a:tcPr marL="95838" marR="95838" marT="47918" marB="47918" anchor="ctr">
                    <a:solidFill>
                      <a:schemeClr val="tx2">
                        <a:lumMod val="40000"/>
                        <a:lumOff val="60000"/>
                      </a:schemeClr>
                    </a:solidFill>
                  </a:tcPr>
                </a:tc>
                <a:tc>
                  <a:txBody>
                    <a:bodyPr/>
                    <a:lstStyle/>
                    <a:p>
                      <a:pPr lvl="0" algn="ctr">
                        <a:buNone/>
                      </a:pPr>
                      <a:r>
                        <a:rPr lang="en-US" sz="1800" b="1"/>
                        <a:t>458</a:t>
                      </a:r>
                    </a:p>
                  </a:txBody>
                  <a:tcPr marL="95838" marR="95838" marT="47918" marB="47918" anchor="ctr">
                    <a:solidFill>
                      <a:schemeClr val="tx2">
                        <a:lumMod val="40000"/>
                        <a:lumOff val="60000"/>
                      </a:schemeClr>
                    </a:solidFill>
                  </a:tcPr>
                </a:tc>
                <a:tc>
                  <a:txBody>
                    <a:bodyPr/>
                    <a:lstStyle/>
                    <a:p>
                      <a:pPr lvl="0" algn="ctr">
                        <a:buNone/>
                      </a:pPr>
                      <a:r>
                        <a:rPr lang="en-US" sz="1800" b="1"/>
                        <a:t>1,045</a:t>
                      </a:r>
                    </a:p>
                  </a:txBody>
                  <a:tcPr marL="95838" marR="95838" marT="47918" marB="47918" anchor="ctr">
                    <a:solidFill>
                      <a:schemeClr val="tx2">
                        <a:lumMod val="40000"/>
                        <a:lumOff val="60000"/>
                      </a:schemeClr>
                    </a:solidFill>
                  </a:tcPr>
                </a:tc>
                <a:tc>
                  <a:txBody>
                    <a:bodyPr/>
                    <a:lstStyle/>
                    <a:p>
                      <a:pPr lvl="0" algn="ctr">
                        <a:buNone/>
                      </a:pPr>
                      <a:r>
                        <a:rPr lang="en-US" sz="1800" b="1"/>
                        <a:t>2,475</a:t>
                      </a:r>
                    </a:p>
                  </a:txBody>
                  <a:tcPr marL="95838" marR="95838" marT="47918" marB="47918" anchor="ctr">
                    <a:solidFill>
                      <a:schemeClr val="tx2">
                        <a:lumMod val="40000"/>
                        <a:lumOff val="60000"/>
                      </a:schemeClr>
                    </a:solidFill>
                  </a:tcPr>
                </a:tc>
                <a:extLst>
                  <a:ext uri="{0D108BD9-81ED-4DB2-BD59-A6C34878D82A}">
                    <a16:rowId xmlns:a16="http://schemas.microsoft.com/office/drawing/2014/main" val="2546414310"/>
                  </a:ext>
                </a:extLst>
              </a:tr>
              <a:tr h="506820">
                <a:tc>
                  <a:txBody>
                    <a:bodyPr/>
                    <a:lstStyle/>
                    <a:p>
                      <a:pPr algn="l"/>
                      <a:r>
                        <a:rPr lang="en-US" sz="1800" b="0" dirty="0"/>
                        <a:t>Pending Projects</a:t>
                      </a:r>
                    </a:p>
                  </a:txBody>
                  <a:tcPr marL="95839" marR="95839" marT="47919" marB="47919" anchor="ctr">
                    <a:solidFill>
                      <a:srgbClr val="E9EDF4"/>
                    </a:solidFill>
                  </a:tcPr>
                </a:tc>
                <a:tc>
                  <a:txBody>
                    <a:bodyPr/>
                    <a:lstStyle/>
                    <a:p>
                      <a:pPr algn="ctr"/>
                      <a:r>
                        <a:rPr lang="en-US" sz="1800"/>
                        <a:t>0</a:t>
                      </a:r>
                    </a:p>
                  </a:txBody>
                  <a:tcPr marL="95839" marR="95839" marT="47919" marB="47919" anchor="ctr"/>
                </a:tc>
                <a:tc>
                  <a:txBody>
                    <a:bodyPr/>
                    <a:lstStyle/>
                    <a:p>
                      <a:pPr lvl="0" algn="ctr">
                        <a:buNone/>
                      </a:pPr>
                      <a:r>
                        <a:rPr lang="en-US" sz="1800"/>
                        <a:t>0</a:t>
                      </a:r>
                    </a:p>
                  </a:txBody>
                  <a:tcPr marL="95839" marR="95839" marT="47919" marB="47919" anchor="ctr"/>
                </a:tc>
                <a:tc>
                  <a:txBody>
                    <a:bodyPr/>
                    <a:lstStyle/>
                    <a:p>
                      <a:pPr lvl="0" algn="ctr">
                        <a:buNone/>
                      </a:pPr>
                      <a:r>
                        <a:rPr lang="en-US" sz="1800" dirty="0"/>
                        <a:t>253</a:t>
                      </a:r>
                    </a:p>
                  </a:txBody>
                  <a:tcPr marL="95839" marR="95839" marT="47919" marB="47919" anchor="ctr"/>
                </a:tc>
                <a:tc>
                  <a:txBody>
                    <a:bodyPr/>
                    <a:lstStyle/>
                    <a:p>
                      <a:pPr lvl="0" algn="ctr">
                        <a:buNone/>
                      </a:pPr>
                      <a:r>
                        <a:rPr lang="en-US" sz="1800" dirty="0"/>
                        <a:t>253</a:t>
                      </a:r>
                    </a:p>
                  </a:txBody>
                  <a:tcPr marL="95839" marR="95839" marT="47919" marB="47919" anchor="ctr"/>
                </a:tc>
                <a:extLst>
                  <a:ext uri="{0D108BD9-81ED-4DB2-BD59-A6C34878D82A}">
                    <a16:rowId xmlns:a16="http://schemas.microsoft.com/office/drawing/2014/main" val="1075003965"/>
                  </a:ext>
                </a:extLst>
              </a:tr>
              <a:tr h="490730">
                <a:tc>
                  <a:txBody>
                    <a:bodyPr/>
                    <a:lstStyle/>
                    <a:p>
                      <a:pPr lvl="0" algn="l">
                        <a:buNone/>
                      </a:pPr>
                      <a:r>
                        <a:rPr lang="en-US" sz="1800" b="0" dirty="0"/>
                        <a:t>Projected ADUs</a:t>
                      </a:r>
                    </a:p>
                  </a:txBody>
                  <a:tcPr marL="95838" marR="95838" marT="47918" marB="47918" anchor="ctr"/>
                </a:tc>
                <a:tc>
                  <a:txBody>
                    <a:bodyPr/>
                    <a:lstStyle/>
                    <a:p>
                      <a:pPr lvl="0" algn="ctr">
                        <a:buNone/>
                      </a:pPr>
                      <a:r>
                        <a:rPr lang="en-US" sz="1800"/>
                        <a:t>0</a:t>
                      </a:r>
                    </a:p>
                  </a:txBody>
                  <a:tcPr marL="95838" marR="95838" marT="47918" marB="47918" anchor="ctr"/>
                </a:tc>
                <a:tc>
                  <a:txBody>
                    <a:bodyPr/>
                    <a:lstStyle/>
                    <a:p>
                      <a:pPr lvl="0" algn="ctr">
                        <a:buNone/>
                      </a:pPr>
                      <a:r>
                        <a:rPr lang="en-US" sz="1800"/>
                        <a:t>0</a:t>
                      </a:r>
                    </a:p>
                  </a:txBody>
                  <a:tcPr marL="95838" marR="95838" marT="47918" marB="47918" anchor="ctr"/>
                </a:tc>
                <a:tc>
                  <a:txBody>
                    <a:bodyPr/>
                    <a:lstStyle/>
                    <a:p>
                      <a:pPr lvl="0" algn="ctr">
                        <a:buNone/>
                      </a:pPr>
                      <a:r>
                        <a:rPr lang="en-US" sz="1800" dirty="0"/>
                        <a:t>184</a:t>
                      </a:r>
                    </a:p>
                  </a:txBody>
                  <a:tcPr marL="95838" marR="95838" marT="47918" marB="47918" anchor="ctr"/>
                </a:tc>
                <a:tc>
                  <a:txBody>
                    <a:bodyPr/>
                    <a:lstStyle/>
                    <a:p>
                      <a:pPr lvl="0" algn="ctr">
                        <a:buNone/>
                      </a:pPr>
                      <a:r>
                        <a:rPr lang="en-US" sz="1800" dirty="0"/>
                        <a:t>184</a:t>
                      </a:r>
                    </a:p>
                  </a:txBody>
                  <a:tcPr marL="95838" marR="95838" marT="47918" marB="47918" anchor="ctr"/>
                </a:tc>
                <a:extLst>
                  <a:ext uri="{0D108BD9-81ED-4DB2-BD59-A6C34878D82A}">
                    <a16:rowId xmlns:a16="http://schemas.microsoft.com/office/drawing/2014/main" val="2285996973"/>
                  </a:ext>
                </a:extLst>
              </a:tr>
              <a:tr h="490730">
                <a:tc>
                  <a:txBody>
                    <a:bodyPr/>
                    <a:lstStyle/>
                    <a:p>
                      <a:pPr lvl="0" algn="l">
                        <a:buNone/>
                      </a:pPr>
                      <a:r>
                        <a:rPr lang="en-US" sz="1800" b="0" dirty="0"/>
                        <a:t>Preliminary Units</a:t>
                      </a:r>
                      <a:endParaRPr lang="en-US" b="0" dirty="0"/>
                    </a:p>
                  </a:txBody>
                  <a:tcPr marL="95837" marR="95837" marT="47918" marB="47918"/>
                </a:tc>
                <a:tc>
                  <a:txBody>
                    <a:bodyPr/>
                    <a:lstStyle/>
                    <a:p>
                      <a:pPr lvl="0" algn="ctr">
                        <a:buNone/>
                      </a:pPr>
                      <a:r>
                        <a:rPr lang="en-US" sz="1800" b="0" dirty="0"/>
                        <a:t>1,268</a:t>
                      </a:r>
                      <a:endParaRPr lang="en-US" b="0" dirty="0"/>
                    </a:p>
                  </a:txBody>
                  <a:tcPr marL="95837" marR="95837" marT="47918" marB="47918"/>
                </a:tc>
                <a:tc>
                  <a:txBody>
                    <a:bodyPr/>
                    <a:lstStyle/>
                    <a:p>
                      <a:pPr lvl="0" algn="ctr">
                        <a:buNone/>
                      </a:pPr>
                      <a:r>
                        <a:rPr lang="en-US" sz="1800" b="0" dirty="0"/>
                        <a:t>581</a:t>
                      </a:r>
                      <a:endParaRPr lang="en-US" b="0" dirty="0"/>
                    </a:p>
                  </a:txBody>
                  <a:tcPr marL="95837" marR="95837" marT="47918" marB="47918"/>
                </a:tc>
                <a:tc>
                  <a:txBody>
                    <a:bodyPr/>
                    <a:lstStyle/>
                    <a:p>
                      <a:pPr lvl="0" algn="ctr">
                        <a:buNone/>
                      </a:pPr>
                      <a:r>
                        <a:rPr lang="en-US" sz="1800" b="0" dirty="0"/>
                        <a:t>712</a:t>
                      </a:r>
                      <a:endParaRPr lang="en-US" b="0" dirty="0"/>
                    </a:p>
                  </a:txBody>
                  <a:tcPr marL="95837" marR="95837" marT="47918" marB="47918"/>
                </a:tc>
                <a:tc>
                  <a:txBody>
                    <a:bodyPr/>
                    <a:lstStyle/>
                    <a:p>
                      <a:pPr lvl="0" algn="ctr">
                        <a:buNone/>
                      </a:pPr>
                      <a:r>
                        <a:rPr lang="en-US" sz="1800" b="0" dirty="0"/>
                        <a:t>2,561</a:t>
                      </a:r>
                      <a:endParaRPr lang="en-US" b="0" dirty="0"/>
                    </a:p>
                  </a:txBody>
                  <a:tcPr marL="95837" marR="95837" marT="47918" marB="47918"/>
                </a:tc>
                <a:extLst>
                  <a:ext uri="{0D108BD9-81ED-4DB2-BD59-A6C34878D82A}">
                    <a16:rowId xmlns:a16="http://schemas.microsoft.com/office/drawing/2014/main" val="1266732286"/>
                  </a:ext>
                </a:extLst>
              </a:tr>
              <a:tr h="490730">
                <a:tc>
                  <a:txBody>
                    <a:bodyPr/>
                    <a:lstStyle/>
                    <a:p>
                      <a:pPr lvl="0" algn="l">
                        <a:buNone/>
                      </a:pPr>
                      <a:r>
                        <a:rPr lang="en-US" sz="1800" b="1"/>
                        <a:t>Total Units</a:t>
                      </a:r>
                      <a:endParaRPr lang="en-US"/>
                    </a:p>
                  </a:txBody>
                  <a:tcPr marL="95837" marR="95837" marT="47918" marB="47918" anchor="ctr">
                    <a:solidFill>
                      <a:schemeClr val="tx2">
                        <a:lumMod val="40000"/>
                        <a:lumOff val="60000"/>
                      </a:schemeClr>
                    </a:solidFill>
                  </a:tcPr>
                </a:tc>
                <a:tc>
                  <a:txBody>
                    <a:bodyPr/>
                    <a:lstStyle/>
                    <a:p>
                      <a:pPr lvl="0" algn="ctr">
                        <a:buNone/>
                      </a:pPr>
                      <a:r>
                        <a:rPr lang="en-US" sz="1800" b="1" dirty="0"/>
                        <a:t>1,268</a:t>
                      </a:r>
                      <a:endParaRPr lang="en-US" b="1" dirty="0"/>
                    </a:p>
                  </a:txBody>
                  <a:tcPr marL="95837" marR="95837" marT="47918" marB="47918" anchor="ctr">
                    <a:solidFill>
                      <a:schemeClr val="tx2">
                        <a:lumMod val="40000"/>
                        <a:lumOff val="60000"/>
                      </a:schemeClr>
                    </a:solidFill>
                  </a:tcPr>
                </a:tc>
                <a:tc>
                  <a:txBody>
                    <a:bodyPr/>
                    <a:lstStyle/>
                    <a:p>
                      <a:pPr lvl="0" algn="ctr">
                        <a:buNone/>
                      </a:pPr>
                      <a:r>
                        <a:rPr lang="en-US" sz="1800" b="1" dirty="0"/>
                        <a:t>581</a:t>
                      </a:r>
                      <a:endParaRPr lang="en-US" b="1" dirty="0"/>
                    </a:p>
                  </a:txBody>
                  <a:tcPr marL="95837" marR="95837" marT="47918" marB="47918" anchor="ctr">
                    <a:solidFill>
                      <a:schemeClr val="tx2">
                        <a:lumMod val="40000"/>
                        <a:lumOff val="60000"/>
                      </a:schemeClr>
                    </a:solidFill>
                  </a:tcPr>
                </a:tc>
                <a:tc>
                  <a:txBody>
                    <a:bodyPr/>
                    <a:lstStyle/>
                    <a:p>
                      <a:pPr lvl="0" algn="ctr">
                        <a:buNone/>
                      </a:pPr>
                      <a:r>
                        <a:rPr lang="en-US" sz="1800" b="1" dirty="0"/>
                        <a:t>1,149</a:t>
                      </a:r>
                      <a:endParaRPr lang="en-US" dirty="0"/>
                    </a:p>
                  </a:txBody>
                  <a:tcPr marL="95837" marR="95837" marT="47918" marB="47918" anchor="ctr">
                    <a:solidFill>
                      <a:schemeClr val="tx2">
                        <a:lumMod val="40000"/>
                        <a:lumOff val="60000"/>
                      </a:schemeClr>
                    </a:solidFill>
                  </a:tcPr>
                </a:tc>
                <a:tc>
                  <a:txBody>
                    <a:bodyPr/>
                    <a:lstStyle/>
                    <a:p>
                      <a:pPr lvl="0" algn="ctr">
                        <a:buNone/>
                      </a:pPr>
                      <a:r>
                        <a:rPr lang="en-US" sz="1800" b="1" dirty="0"/>
                        <a:t>2,998</a:t>
                      </a:r>
                      <a:endParaRPr lang="en-US" dirty="0"/>
                    </a:p>
                  </a:txBody>
                  <a:tcPr marL="95837" marR="95837" marT="47918" marB="47918" anchor="ctr">
                    <a:solidFill>
                      <a:schemeClr val="tx2">
                        <a:lumMod val="40000"/>
                        <a:lumOff val="60000"/>
                      </a:schemeClr>
                    </a:solidFill>
                  </a:tcPr>
                </a:tc>
                <a:extLst>
                  <a:ext uri="{0D108BD9-81ED-4DB2-BD59-A6C34878D82A}">
                    <a16:rowId xmlns:a16="http://schemas.microsoft.com/office/drawing/2014/main" val="571969681"/>
                  </a:ext>
                </a:extLst>
              </a:tr>
              <a:tr h="490730">
                <a:tc>
                  <a:txBody>
                    <a:bodyPr/>
                    <a:lstStyle/>
                    <a:p>
                      <a:pPr lvl="0" algn="l">
                        <a:buNone/>
                      </a:pPr>
                      <a:r>
                        <a:rPr lang="en-US" sz="1800" b="1"/>
                        <a:t>Unit Surplus</a:t>
                      </a:r>
                    </a:p>
                  </a:txBody>
                  <a:tcPr marL="95837" marR="95837" marT="47918" marB="47918" anchor="ctr"/>
                </a:tc>
                <a:tc>
                  <a:txBody>
                    <a:bodyPr/>
                    <a:lstStyle/>
                    <a:p>
                      <a:pPr lvl="0" algn="ctr">
                        <a:buNone/>
                      </a:pPr>
                      <a:r>
                        <a:rPr lang="en-US" sz="1800" b="1" dirty="0"/>
                        <a:t>296</a:t>
                      </a:r>
                    </a:p>
                  </a:txBody>
                  <a:tcPr marL="95837" marR="95837" marT="47918" marB="47918" anchor="ctr"/>
                </a:tc>
                <a:tc>
                  <a:txBody>
                    <a:bodyPr/>
                    <a:lstStyle/>
                    <a:p>
                      <a:pPr lvl="0" algn="ctr">
                        <a:buNone/>
                      </a:pPr>
                      <a:r>
                        <a:rPr lang="en-US" sz="1800" b="1" dirty="0"/>
                        <a:t>123</a:t>
                      </a:r>
                    </a:p>
                  </a:txBody>
                  <a:tcPr marL="95837" marR="95837" marT="47918" marB="47918" anchor="ctr"/>
                </a:tc>
                <a:tc>
                  <a:txBody>
                    <a:bodyPr/>
                    <a:lstStyle/>
                    <a:p>
                      <a:pPr lvl="0" algn="ctr">
                        <a:buNone/>
                      </a:pPr>
                      <a:r>
                        <a:rPr lang="en-US" sz="1800" b="1" dirty="0"/>
                        <a:t>104</a:t>
                      </a:r>
                    </a:p>
                  </a:txBody>
                  <a:tcPr marL="95837" marR="95837" marT="47918" marB="47918" anchor="ctr"/>
                </a:tc>
                <a:tc>
                  <a:txBody>
                    <a:bodyPr/>
                    <a:lstStyle/>
                    <a:p>
                      <a:pPr lvl="0" algn="ctr">
                        <a:buNone/>
                      </a:pPr>
                      <a:r>
                        <a:rPr lang="en-US" sz="1800" b="1" dirty="0"/>
                        <a:t>523</a:t>
                      </a:r>
                    </a:p>
                  </a:txBody>
                  <a:tcPr marL="95837" marR="95837" marT="47918" marB="47918" anchor="ctr"/>
                </a:tc>
                <a:extLst>
                  <a:ext uri="{0D108BD9-81ED-4DB2-BD59-A6C34878D82A}">
                    <a16:rowId xmlns:a16="http://schemas.microsoft.com/office/drawing/2014/main" val="2081992437"/>
                  </a:ext>
                </a:extLst>
              </a:tr>
            </a:tbl>
          </a:graphicData>
        </a:graphic>
      </p:graphicFrame>
    </p:spTree>
    <p:extLst>
      <p:ext uri="{BB962C8B-B14F-4D97-AF65-F5344CB8AC3E}">
        <p14:creationId xmlns:p14="http://schemas.microsoft.com/office/powerpoint/2010/main" val="210333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C3BE883E-6B5A-68B0-17A0-4ABC04DEB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503" b="8503"/>
          <a:stretch/>
        </p:blipFill>
        <p:spPr bwMode="auto">
          <a:xfrm>
            <a:off x="-11152" y="-152399"/>
            <a:ext cx="12203151" cy="7010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80D731E-1515-3BBF-ED59-78925DD9950C}"/>
              </a:ext>
            </a:extLst>
          </p:cNvPr>
          <p:cNvSpPr txBox="1"/>
          <p:nvPr/>
        </p:nvSpPr>
        <p:spPr>
          <a:xfrm>
            <a:off x="9898100" y="6688202"/>
            <a:ext cx="2335871" cy="184666"/>
          </a:xfrm>
          <a:prstGeom prst="rect">
            <a:avLst/>
          </a:prstGeom>
          <a:noFill/>
        </p:spPr>
        <p:txBody>
          <a:bodyPr wrap="square" rtlCol="0">
            <a:spAutoFit/>
          </a:bodyPr>
          <a:lstStyle/>
          <a:p>
            <a:pPr algn="r"/>
            <a:r>
              <a:rPr lang="en-US" sz="600" dirty="0">
                <a:solidFill>
                  <a:schemeClr val="bg1"/>
                </a:solidFill>
                <a:latin typeface="Segoe UI Variable Display" pitchFamily="2" charset="0"/>
              </a:rPr>
              <a:t>Source: Stanislaus County Affordable Housing Corporation</a:t>
            </a:r>
          </a:p>
        </p:txBody>
      </p:sp>
      <p:sp>
        <p:nvSpPr>
          <p:cNvPr id="9" name="Rectangle 8">
            <a:extLst>
              <a:ext uri="{FF2B5EF4-FFF2-40B4-BE49-F238E27FC236}">
                <a16:creationId xmlns:a16="http://schemas.microsoft.com/office/drawing/2014/main" id="{DA8B51A7-047B-EB9F-88CA-8D01B083DD42}"/>
              </a:ext>
            </a:extLst>
          </p:cNvPr>
          <p:cNvSpPr/>
          <p:nvPr/>
        </p:nvSpPr>
        <p:spPr>
          <a:xfrm>
            <a:off x="0" y="2438400"/>
            <a:ext cx="12211050" cy="1905000"/>
          </a:xfrm>
          <a:prstGeom prst="rect">
            <a:avLst/>
          </a:prstGeom>
          <a:solidFill>
            <a:srgbClr val="0C479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10" name="Title 1">
            <a:extLst>
              <a:ext uri="{FF2B5EF4-FFF2-40B4-BE49-F238E27FC236}">
                <a16:creationId xmlns:a16="http://schemas.microsoft.com/office/drawing/2014/main" id="{38234A0A-8B1D-E702-9339-7A2D00089A3C}"/>
              </a:ext>
            </a:extLst>
          </p:cNvPr>
          <p:cNvSpPr txBox="1">
            <a:spLocks/>
          </p:cNvSpPr>
          <p:nvPr/>
        </p:nvSpPr>
        <p:spPr>
          <a:xfrm>
            <a:off x="2133600" y="2757377"/>
            <a:ext cx="9601200" cy="1343246"/>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sz="4400" kern="1200" baseline="0">
                <a:solidFill>
                  <a:schemeClr val="bg1"/>
                </a:solidFill>
                <a:latin typeface="Segoe UI Variable Display Semib" pitchFamily="2" charset="0"/>
                <a:ea typeface="+mj-ea"/>
                <a:cs typeface="+mj-cs"/>
              </a:defRPr>
            </a:lvl1pPr>
          </a:lstStyle>
          <a:p>
            <a:pPr algn="ctr"/>
            <a:r>
              <a:rPr lang="en-US" dirty="0"/>
              <a:t>Housing Plan</a:t>
            </a:r>
          </a:p>
        </p:txBody>
      </p:sp>
      <p:pic>
        <p:nvPicPr>
          <p:cNvPr id="11" name="Picture 2" descr="Stanislaus County striving to be the best">
            <a:extLst>
              <a:ext uri="{FF2B5EF4-FFF2-40B4-BE49-F238E27FC236}">
                <a16:creationId xmlns:a16="http://schemas.microsoft.com/office/drawing/2014/main" id="{CEDA0974-8A91-C374-637C-5D540F981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19277"/>
            <a:ext cx="1615525" cy="134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0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198CFB-85CD-5844-ECBD-8ACEEBAB92CB}"/>
              </a:ext>
            </a:extLst>
          </p:cNvPr>
          <p:cNvSpPr>
            <a:spLocks noGrp="1"/>
          </p:cNvSpPr>
          <p:nvPr>
            <p:ph idx="1"/>
          </p:nvPr>
        </p:nvSpPr>
        <p:spPr>
          <a:xfrm>
            <a:off x="533400" y="1219200"/>
            <a:ext cx="10972800" cy="4800600"/>
          </a:xfrm>
        </p:spPr>
        <p:txBody>
          <a:bodyPr>
            <a:normAutofit/>
          </a:bodyPr>
          <a:lstStyle/>
          <a:p>
            <a:pPr>
              <a:lnSpc>
                <a:spcPct val="100000"/>
              </a:lnSpc>
              <a:spcBef>
                <a:spcPts val="600"/>
              </a:spcBef>
            </a:pPr>
            <a:r>
              <a:rPr lang="en-US" sz="2400" dirty="0"/>
              <a:t>Program 1-1: Home Rehabilitation</a:t>
            </a:r>
          </a:p>
          <a:p>
            <a:pPr lvl="1">
              <a:lnSpc>
                <a:spcPct val="100000"/>
              </a:lnSpc>
              <a:spcBef>
                <a:spcPts val="600"/>
              </a:spcBef>
            </a:pPr>
            <a:r>
              <a:rPr lang="en-US" sz="1800" dirty="0"/>
              <a:t>Provide housing rehabilitation assistance for owner-occupied lower-income households</a:t>
            </a:r>
          </a:p>
          <a:p>
            <a:pPr lvl="1">
              <a:lnSpc>
                <a:spcPct val="100000"/>
              </a:lnSpc>
              <a:spcBef>
                <a:spcPts val="600"/>
              </a:spcBef>
              <a:spcAft>
                <a:spcPts val="1200"/>
              </a:spcAft>
            </a:pPr>
            <a:r>
              <a:rPr lang="en-US" sz="1800" dirty="0"/>
              <a:t>Spread awareness of home and accessibility rehabilitation programs</a:t>
            </a:r>
          </a:p>
          <a:p>
            <a:pPr>
              <a:lnSpc>
                <a:spcPct val="100000"/>
              </a:lnSpc>
              <a:spcBef>
                <a:spcPts val="600"/>
              </a:spcBef>
            </a:pPr>
            <a:r>
              <a:rPr lang="en-US" sz="2400" dirty="0"/>
              <a:t>Program 2-1: Affordable Housing Development Assistance</a:t>
            </a:r>
          </a:p>
          <a:p>
            <a:pPr lvl="1">
              <a:spcBef>
                <a:spcPts val="600"/>
              </a:spcBef>
            </a:pPr>
            <a:r>
              <a:rPr lang="en-US" sz="1800" dirty="0"/>
              <a:t>Identify affordable housing development opportunities and promote housing choices for special needs populations</a:t>
            </a:r>
          </a:p>
          <a:p>
            <a:pPr lvl="1">
              <a:spcBef>
                <a:spcPts val="600"/>
              </a:spcBef>
              <a:spcAft>
                <a:spcPts val="1200"/>
              </a:spcAft>
            </a:pPr>
            <a:r>
              <a:rPr lang="en-US" sz="1800" dirty="0"/>
              <a:t>Ensure a streamlined process for affordable housing development </a:t>
            </a:r>
          </a:p>
          <a:p>
            <a:pPr>
              <a:spcBef>
                <a:spcPts val="600"/>
              </a:spcBef>
            </a:pPr>
            <a:r>
              <a:rPr lang="en-US" sz="2400" dirty="0"/>
              <a:t>Program 3-1: Ensure Adequate Sites to Accommodate Regional Fair Share of Housing Growth</a:t>
            </a:r>
          </a:p>
          <a:p>
            <a:pPr lvl="1">
              <a:spcBef>
                <a:spcPts val="600"/>
              </a:spcBef>
            </a:pPr>
            <a:r>
              <a:rPr lang="en-US" sz="1800" dirty="0"/>
              <a:t>Actively promote sites available for affordable housing development</a:t>
            </a:r>
          </a:p>
          <a:p>
            <a:pPr lvl="1">
              <a:spcBef>
                <a:spcPts val="600"/>
              </a:spcBef>
            </a:pPr>
            <a:r>
              <a:rPr lang="en-US" sz="1800" dirty="0"/>
              <a:t>Amend Zoning Ordinance to prohibit development of single-family dwellings in multifamily zones</a:t>
            </a:r>
          </a:p>
          <a:p>
            <a:pPr>
              <a:spcBef>
                <a:spcPts val="600"/>
              </a:spcBef>
              <a:spcAft>
                <a:spcPts val="1200"/>
              </a:spcAft>
            </a:pPr>
            <a:endParaRPr lang="en-US" sz="2200" dirty="0"/>
          </a:p>
          <a:p>
            <a:pPr lvl="1">
              <a:lnSpc>
                <a:spcPct val="100000"/>
              </a:lnSpc>
              <a:spcBef>
                <a:spcPts val="600"/>
              </a:spcBef>
            </a:pPr>
            <a:endParaRPr lang="en-US" sz="2000" dirty="0"/>
          </a:p>
        </p:txBody>
      </p:sp>
      <p:sp>
        <p:nvSpPr>
          <p:cNvPr id="4" name="Title 3">
            <a:extLst>
              <a:ext uri="{FF2B5EF4-FFF2-40B4-BE49-F238E27FC236}">
                <a16:creationId xmlns:a16="http://schemas.microsoft.com/office/drawing/2014/main" id="{52EBE297-A444-B299-D576-6146E11FE545}"/>
              </a:ext>
            </a:extLst>
          </p:cNvPr>
          <p:cNvSpPr>
            <a:spLocks noGrp="1"/>
          </p:cNvSpPr>
          <p:nvPr>
            <p:ph type="title"/>
          </p:nvPr>
        </p:nvSpPr>
        <p:spPr/>
        <p:txBody>
          <a:bodyPr/>
          <a:lstStyle/>
          <a:p>
            <a:r>
              <a:rPr lang="en-US" dirty="0"/>
              <a:t>Significant Programs and Actions</a:t>
            </a:r>
          </a:p>
        </p:txBody>
      </p:sp>
    </p:spTree>
    <p:extLst>
      <p:ext uri="{BB962C8B-B14F-4D97-AF65-F5344CB8AC3E}">
        <p14:creationId xmlns:p14="http://schemas.microsoft.com/office/powerpoint/2010/main" val="3625079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198CFB-85CD-5844-ECBD-8ACEEBAB92CB}"/>
              </a:ext>
            </a:extLst>
          </p:cNvPr>
          <p:cNvSpPr>
            <a:spLocks noGrp="1"/>
          </p:cNvSpPr>
          <p:nvPr>
            <p:ph idx="1"/>
          </p:nvPr>
        </p:nvSpPr>
        <p:spPr>
          <a:xfrm>
            <a:off x="533400" y="1219200"/>
            <a:ext cx="10972800" cy="5181600"/>
          </a:xfrm>
        </p:spPr>
        <p:txBody>
          <a:bodyPr>
            <a:normAutofit/>
          </a:bodyPr>
          <a:lstStyle/>
          <a:p>
            <a:pPr>
              <a:lnSpc>
                <a:spcPct val="100000"/>
              </a:lnSpc>
              <a:spcBef>
                <a:spcPts val="600"/>
              </a:spcBef>
            </a:pPr>
            <a:r>
              <a:rPr lang="en-US" sz="2400" dirty="0"/>
              <a:t>Program 4-1: Housing for Special Needs Populations</a:t>
            </a:r>
          </a:p>
          <a:p>
            <a:pPr lvl="1">
              <a:lnSpc>
                <a:spcPct val="100000"/>
              </a:lnSpc>
              <a:spcBef>
                <a:spcPts val="600"/>
              </a:spcBef>
            </a:pPr>
            <a:r>
              <a:rPr lang="en-US" sz="1800" dirty="0"/>
              <a:t>Encourage the inclusion of units and services needed to support individuals with special needs</a:t>
            </a:r>
          </a:p>
          <a:p>
            <a:pPr lvl="1">
              <a:lnSpc>
                <a:spcPct val="100000"/>
              </a:lnSpc>
              <a:spcBef>
                <a:spcPts val="600"/>
              </a:spcBef>
              <a:spcAft>
                <a:spcPts val="1200"/>
              </a:spcAft>
            </a:pPr>
            <a:r>
              <a:rPr lang="en-US" sz="1800" dirty="0"/>
              <a:t>Encourage the use of Universal Design Principles in new construction and/or rehabilitation of housing</a:t>
            </a:r>
          </a:p>
          <a:p>
            <a:pPr>
              <a:lnSpc>
                <a:spcPct val="100000"/>
              </a:lnSpc>
              <a:spcBef>
                <a:spcPts val="600"/>
              </a:spcBef>
            </a:pPr>
            <a:r>
              <a:rPr lang="en-US" sz="2400" dirty="0"/>
              <a:t>Program 5-1: Affirmatively Furthering Fair Housing &amp; Environmental Justice</a:t>
            </a:r>
          </a:p>
          <a:p>
            <a:pPr lvl="1">
              <a:spcBef>
                <a:spcPts val="600"/>
              </a:spcBef>
            </a:pPr>
            <a:r>
              <a:rPr lang="en-US" sz="1800" dirty="0"/>
              <a:t>Ensure that local housing programs respond to the needs of a culturally diverse community that includes multi-generational families, a variety of living arrangements, and limited English proficiency households</a:t>
            </a:r>
          </a:p>
          <a:p>
            <a:pPr lvl="1">
              <a:spcBef>
                <a:spcPts val="600"/>
              </a:spcBef>
              <a:spcAft>
                <a:spcPts val="1200"/>
              </a:spcAft>
            </a:pPr>
            <a:r>
              <a:rPr lang="en-US" sz="1800" dirty="0"/>
              <a:t>Strive to achieve and maintain recognition as a “</a:t>
            </a:r>
            <a:r>
              <a:rPr lang="en-US" sz="1800" dirty="0" err="1"/>
              <a:t>Prohousing</a:t>
            </a:r>
            <a:r>
              <a:rPr lang="en-US" sz="1800" dirty="0"/>
              <a:t>” jurisdiction </a:t>
            </a:r>
          </a:p>
          <a:p>
            <a:pPr marL="342900" lvl="1" indent="-342900">
              <a:spcBef>
                <a:spcPts val="600"/>
              </a:spcBef>
              <a:buFont typeface="Arial" pitchFamily="34" charset="0"/>
              <a:buChar char="•"/>
            </a:pPr>
            <a:r>
              <a:rPr lang="en-US" sz="2400" dirty="0"/>
              <a:t>Program 5-2: Fair Housing Services</a:t>
            </a:r>
          </a:p>
          <a:p>
            <a:pPr lvl="1">
              <a:spcBef>
                <a:spcPts val="600"/>
              </a:spcBef>
            </a:pPr>
            <a:r>
              <a:rPr lang="en-US" sz="1800" dirty="0"/>
              <a:t>Provide fair housing and tenant/landlord services, including housing counseling and education and tenant/landlord counseling and mediation</a:t>
            </a:r>
          </a:p>
          <a:p>
            <a:pPr lvl="1">
              <a:spcBef>
                <a:spcPts val="600"/>
              </a:spcBef>
            </a:pPr>
            <a:r>
              <a:rPr lang="en-US" sz="1800" dirty="0"/>
              <a:t>Require contracted fair housing provider to conduct random fair housing testing</a:t>
            </a:r>
          </a:p>
          <a:p>
            <a:pPr lvl="1">
              <a:lnSpc>
                <a:spcPct val="100000"/>
              </a:lnSpc>
              <a:spcBef>
                <a:spcPts val="600"/>
              </a:spcBef>
            </a:pPr>
            <a:endParaRPr lang="en-US" sz="2000" dirty="0"/>
          </a:p>
        </p:txBody>
      </p:sp>
      <p:sp>
        <p:nvSpPr>
          <p:cNvPr id="4" name="Title 3">
            <a:extLst>
              <a:ext uri="{FF2B5EF4-FFF2-40B4-BE49-F238E27FC236}">
                <a16:creationId xmlns:a16="http://schemas.microsoft.com/office/drawing/2014/main" id="{52EBE297-A444-B299-D576-6146E11FE545}"/>
              </a:ext>
            </a:extLst>
          </p:cNvPr>
          <p:cNvSpPr>
            <a:spLocks noGrp="1"/>
          </p:cNvSpPr>
          <p:nvPr>
            <p:ph type="title"/>
          </p:nvPr>
        </p:nvSpPr>
        <p:spPr/>
        <p:txBody>
          <a:bodyPr/>
          <a:lstStyle/>
          <a:p>
            <a:r>
              <a:rPr lang="en-US" dirty="0"/>
              <a:t>Significant Programs and Actions Continued</a:t>
            </a:r>
          </a:p>
        </p:txBody>
      </p:sp>
    </p:spTree>
    <p:extLst>
      <p:ext uri="{BB962C8B-B14F-4D97-AF65-F5344CB8AC3E}">
        <p14:creationId xmlns:p14="http://schemas.microsoft.com/office/powerpoint/2010/main" val="205526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being built&#10;&#10;Description automatically generated with low confidence">
            <a:extLst>
              <a:ext uri="{FF2B5EF4-FFF2-40B4-BE49-F238E27FC236}">
                <a16:creationId xmlns:a16="http://schemas.microsoft.com/office/drawing/2014/main" id="{F1D0EB8C-A6D1-F8EF-8FB1-8D404F4D9C5F}"/>
              </a:ext>
            </a:extLst>
          </p:cNvPr>
          <p:cNvPicPr>
            <a:picLocks noChangeAspect="1"/>
          </p:cNvPicPr>
          <p:nvPr/>
        </p:nvPicPr>
        <p:blipFill rotWithShape="1">
          <a:blip r:embed="rId3">
            <a:extLst>
              <a:ext uri="{28A0092B-C50C-407E-A947-70E740481C1C}">
                <a14:useLocalDpi xmlns:a14="http://schemas.microsoft.com/office/drawing/2010/main" val="0"/>
              </a:ext>
            </a:extLst>
          </a:blip>
          <a:srcRect l="2286" t="19456" r="6285" b="11211"/>
          <a:stretch/>
        </p:blipFill>
        <p:spPr>
          <a:xfrm>
            <a:off x="0" y="-76200"/>
            <a:ext cx="12192000" cy="6934200"/>
          </a:xfrm>
          <a:prstGeom prst="rect">
            <a:avLst/>
          </a:prstGeom>
        </p:spPr>
      </p:pic>
      <p:sp>
        <p:nvSpPr>
          <p:cNvPr id="8" name="TextBox 7">
            <a:extLst>
              <a:ext uri="{FF2B5EF4-FFF2-40B4-BE49-F238E27FC236}">
                <a16:creationId xmlns:a16="http://schemas.microsoft.com/office/drawing/2014/main" id="{895E97B8-636F-2A6D-44E3-6A9A9D86EB05}"/>
              </a:ext>
            </a:extLst>
          </p:cNvPr>
          <p:cNvSpPr txBox="1"/>
          <p:nvPr/>
        </p:nvSpPr>
        <p:spPr>
          <a:xfrm>
            <a:off x="9594850" y="6673334"/>
            <a:ext cx="2743200" cy="184666"/>
          </a:xfrm>
          <a:prstGeom prst="rect">
            <a:avLst/>
          </a:prstGeom>
          <a:noFill/>
        </p:spPr>
        <p:txBody>
          <a:bodyPr wrap="square" rtlCol="0">
            <a:spAutoFit/>
          </a:bodyPr>
          <a:lstStyle/>
          <a:p>
            <a:r>
              <a:rPr lang="en-US" sz="600" dirty="0">
                <a:solidFill>
                  <a:schemeClr val="bg1"/>
                </a:solidFill>
                <a:latin typeface="Segoe UI Variable Display" pitchFamily="2" charset="0"/>
              </a:rPr>
              <a:t>Source: New Home Construction by Great Valley Center (Flickr, </a:t>
            </a:r>
            <a:r>
              <a:rPr lang="en-US" sz="600" dirty="0">
                <a:solidFill>
                  <a:schemeClr val="bg1"/>
                </a:solidFill>
                <a:latin typeface="Segoe UI Variable Display" pitchFamily="2" charset="0"/>
                <a:hlinkClick r:id="rId4">
                  <a:extLst>
                    <a:ext uri="{A12FA001-AC4F-418D-AE19-62706E023703}">
                      <ahyp:hlinkClr xmlns:ahyp="http://schemas.microsoft.com/office/drawing/2018/hyperlinkcolor" val="tx"/>
                    </a:ext>
                  </a:extLst>
                </a:hlinkClick>
              </a:rPr>
              <a:t>CC 2.0</a:t>
            </a:r>
            <a:r>
              <a:rPr lang="en-US" sz="600" dirty="0">
                <a:solidFill>
                  <a:schemeClr val="bg1"/>
                </a:solidFill>
                <a:latin typeface="Segoe UI Variable Display" pitchFamily="2" charset="0"/>
              </a:rPr>
              <a:t>)</a:t>
            </a:r>
          </a:p>
        </p:txBody>
      </p:sp>
      <p:sp>
        <p:nvSpPr>
          <p:cNvPr id="9" name="Rectangle 8">
            <a:extLst>
              <a:ext uri="{FF2B5EF4-FFF2-40B4-BE49-F238E27FC236}">
                <a16:creationId xmlns:a16="http://schemas.microsoft.com/office/drawing/2014/main" id="{51C0BC18-77B7-501A-699C-FE4B8021C013}"/>
              </a:ext>
            </a:extLst>
          </p:cNvPr>
          <p:cNvSpPr/>
          <p:nvPr/>
        </p:nvSpPr>
        <p:spPr>
          <a:xfrm>
            <a:off x="0" y="2438400"/>
            <a:ext cx="12211050" cy="1905000"/>
          </a:xfrm>
          <a:prstGeom prst="rect">
            <a:avLst/>
          </a:prstGeom>
          <a:solidFill>
            <a:srgbClr val="0C479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10" name="Title 1">
            <a:extLst>
              <a:ext uri="{FF2B5EF4-FFF2-40B4-BE49-F238E27FC236}">
                <a16:creationId xmlns:a16="http://schemas.microsoft.com/office/drawing/2014/main" id="{B7E83E5F-505F-0A90-7341-EA1862164F9A}"/>
              </a:ext>
            </a:extLst>
          </p:cNvPr>
          <p:cNvSpPr txBox="1">
            <a:spLocks/>
          </p:cNvSpPr>
          <p:nvPr/>
        </p:nvSpPr>
        <p:spPr>
          <a:xfrm>
            <a:off x="2133600" y="2757377"/>
            <a:ext cx="9601200" cy="1343246"/>
          </a:xfrm>
          <a:prstGeom prst="rect">
            <a:avLst/>
          </a:prstGeom>
        </p:spPr>
        <p:txBody>
          <a:bodyPr vert="horz" lIns="91440" tIns="45720" rIns="91440" bIns="45720" rtlCol="0" anchor="ctr">
            <a:normAutofit lnSpcReduction="10000"/>
          </a:bodyPr>
          <a:lstStyle>
            <a:lvl1pPr marL="0" algn="l" defTabSz="914400" rtl="0" eaLnBrk="1" latinLnBrk="0" hangingPunct="1">
              <a:spcBef>
                <a:spcPct val="0"/>
              </a:spcBef>
              <a:buNone/>
              <a:defRPr sz="4400" kern="1200" baseline="0">
                <a:solidFill>
                  <a:schemeClr val="bg1"/>
                </a:solidFill>
                <a:latin typeface="Segoe UI Variable Display Semib" pitchFamily="2" charset="0"/>
                <a:ea typeface="+mj-ea"/>
                <a:cs typeface="+mj-cs"/>
              </a:defRPr>
            </a:lvl1pPr>
          </a:lstStyle>
          <a:p>
            <a:pPr algn="ctr"/>
            <a:r>
              <a:rPr lang="en-US" dirty="0"/>
              <a:t>Project Schedule </a:t>
            </a:r>
            <a:br>
              <a:rPr lang="en-US" dirty="0"/>
            </a:br>
            <a:r>
              <a:rPr lang="en-US" dirty="0"/>
              <a:t>and Community Engagement</a:t>
            </a:r>
          </a:p>
        </p:txBody>
      </p:sp>
      <p:pic>
        <p:nvPicPr>
          <p:cNvPr id="11" name="Picture 2" descr="Stanislaus County striving to be the best">
            <a:extLst>
              <a:ext uri="{FF2B5EF4-FFF2-40B4-BE49-F238E27FC236}">
                <a16:creationId xmlns:a16="http://schemas.microsoft.com/office/drawing/2014/main" id="{F9BC1B70-F97B-3640-68DC-AEB485DF8A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719277"/>
            <a:ext cx="1615525" cy="134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0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8"/>
          <p:cNvGraphicFramePr>
            <a:graphicFrameLocks noGrp="1"/>
          </p:cNvGraphicFramePr>
          <p:nvPr>
            <p:ph sz="quarter" idx="1"/>
            <p:extLst>
              <p:ext uri="{D42A27DB-BD31-4B8C-83A1-F6EECF244321}">
                <p14:modId xmlns:p14="http://schemas.microsoft.com/office/powerpoint/2010/main" val="2713709916"/>
              </p:ext>
            </p:extLst>
          </p:nvPr>
        </p:nvGraphicFramePr>
        <p:xfrm>
          <a:off x="2514600" y="1143001"/>
          <a:ext cx="7848600" cy="4990399"/>
        </p:xfrm>
        <a:graphic>
          <a:graphicData uri="http://schemas.openxmlformats.org/drawingml/2006/table">
            <a:tbl>
              <a:tblPr firstRow="1" bandRow="1">
                <a:tableStyleId>{5C22544A-7EE6-4342-B048-85BDC9FD1C3A}</a:tableStyleId>
              </a:tblPr>
              <a:tblGrid>
                <a:gridCol w="5023104">
                  <a:extLst>
                    <a:ext uri="{9D8B030D-6E8A-4147-A177-3AD203B41FA5}">
                      <a16:colId xmlns:a16="http://schemas.microsoft.com/office/drawing/2014/main" val="20000"/>
                    </a:ext>
                  </a:extLst>
                </a:gridCol>
                <a:gridCol w="2825496">
                  <a:extLst>
                    <a:ext uri="{9D8B030D-6E8A-4147-A177-3AD203B41FA5}">
                      <a16:colId xmlns:a16="http://schemas.microsoft.com/office/drawing/2014/main" val="20001"/>
                    </a:ext>
                  </a:extLst>
                </a:gridCol>
              </a:tblGrid>
              <a:tr h="704529">
                <a:tc>
                  <a:txBody>
                    <a:bodyPr/>
                    <a:lstStyle/>
                    <a:p>
                      <a:pPr algn="ctr"/>
                      <a:r>
                        <a:rPr lang="en-US" sz="2000" dirty="0"/>
                        <a:t>Milestones</a:t>
                      </a:r>
                    </a:p>
                  </a:txBody>
                  <a:tcPr anchor="ctr">
                    <a:lnR w="38100" cap="flat" cmpd="sng" algn="ctr">
                      <a:solidFill>
                        <a:schemeClr val="bg1"/>
                      </a:solidFill>
                      <a:prstDash val="solid"/>
                      <a:round/>
                      <a:headEnd type="none" w="med" len="med"/>
                      <a:tailEnd type="none" w="med" len="med"/>
                    </a:lnR>
                    <a:solidFill>
                      <a:srgbClr val="0C479D"/>
                    </a:solidFill>
                  </a:tcPr>
                </a:tc>
                <a:tc>
                  <a:txBody>
                    <a:bodyPr/>
                    <a:lstStyle/>
                    <a:p>
                      <a:pPr algn="ctr"/>
                      <a:r>
                        <a:rPr lang="en-US" sz="2000" dirty="0"/>
                        <a:t>Estimated</a:t>
                      </a:r>
                      <a:r>
                        <a:rPr lang="en-US" sz="2000" baseline="0" dirty="0"/>
                        <a:t> Date</a:t>
                      </a:r>
                      <a:endParaRPr lang="en-US" sz="2000" dirty="0"/>
                    </a:p>
                  </a:txBody>
                  <a:tcPr anchor="ctr">
                    <a:lnL w="38100" cap="flat" cmpd="sng" algn="ctr">
                      <a:solidFill>
                        <a:schemeClr val="bg1"/>
                      </a:solidFill>
                      <a:prstDash val="solid"/>
                      <a:round/>
                      <a:headEnd type="none" w="med" len="med"/>
                      <a:tailEnd type="none" w="med" len="med"/>
                    </a:lnL>
                    <a:solidFill>
                      <a:srgbClr val="0C479D"/>
                    </a:solidFill>
                  </a:tcPr>
                </a:tc>
                <a:extLst>
                  <a:ext uri="{0D108BD9-81ED-4DB2-BD59-A6C34878D82A}">
                    <a16:rowId xmlns:a16="http://schemas.microsoft.com/office/drawing/2014/main" val="10000"/>
                  </a:ext>
                </a:extLst>
              </a:tr>
              <a:tr h="428587">
                <a:tc>
                  <a:txBody>
                    <a:bodyPr/>
                    <a:lstStyle/>
                    <a:p>
                      <a:pPr marL="0" algn="l" defTabSz="914400" rtl="0" eaLnBrk="1" latinLnBrk="0" hangingPunct="1"/>
                      <a:r>
                        <a:rPr lang="en-US" sz="1800" kern="1200" dirty="0">
                          <a:solidFill>
                            <a:schemeClr val="dk1"/>
                          </a:solidFill>
                          <a:latin typeface="+mn-lt"/>
                          <a:ea typeface="+mn-ea"/>
                          <a:cs typeface="+mn-cs"/>
                        </a:rPr>
                        <a:t>Workshop #1: Housing, Safety, and EJ</a:t>
                      </a:r>
                    </a:p>
                  </a:txBody>
                  <a:tcPr>
                    <a:solidFill>
                      <a:srgbClr val="E5F7F5"/>
                    </a:solidFill>
                  </a:tcPr>
                </a:tc>
                <a:tc>
                  <a:txBody>
                    <a:bodyPr/>
                    <a:lstStyle/>
                    <a:p>
                      <a:pPr marL="0" algn="l" defTabSz="914400" rtl="0" eaLnBrk="1" latinLnBrk="0" hangingPunct="1"/>
                      <a:r>
                        <a:rPr lang="en-US" sz="1800" kern="1200" dirty="0">
                          <a:solidFill>
                            <a:schemeClr val="dk1"/>
                          </a:solidFill>
                          <a:latin typeface="+mn-lt"/>
                          <a:ea typeface="+mn-ea"/>
                          <a:cs typeface="+mn-cs"/>
                        </a:rPr>
                        <a:t>June 23, 2022</a:t>
                      </a:r>
                    </a:p>
                  </a:txBody>
                  <a:tcPr>
                    <a:solidFill>
                      <a:srgbClr val="E5F7F5"/>
                    </a:solidFill>
                  </a:tcPr>
                </a:tc>
                <a:extLst>
                  <a:ext uri="{0D108BD9-81ED-4DB2-BD59-A6C34878D82A}">
                    <a16:rowId xmlns:a16="http://schemas.microsoft.com/office/drawing/2014/main" val="10001"/>
                  </a:ext>
                </a:extLst>
              </a:tr>
              <a:tr h="428587">
                <a:tc>
                  <a:txBody>
                    <a:bodyPr/>
                    <a:lstStyle/>
                    <a:p>
                      <a:r>
                        <a:rPr lang="en-US" b="0" dirty="0">
                          <a:solidFill>
                            <a:schemeClr val="tx1"/>
                          </a:solidFill>
                        </a:rPr>
                        <a:t>Workshop #2: Preliminary Site Inventory</a:t>
                      </a:r>
                    </a:p>
                  </a:txBody>
                  <a:tcPr>
                    <a:solidFill>
                      <a:srgbClr val="D9DDEE"/>
                    </a:solidFill>
                  </a:tcPr>
                </a:tc>
                <a:tc>
                  <a:txBody>
                    <a:bodyPr/>
                    <a:lstStyle/>
                    <a:p>
                      <a:r>
                        <a:rPr lang="en-US" b="0" dirty="0">
                          <a:solidFill>
                            <a:schemeClr val="tx1"/>
                          </a:solidFill>
                        </a:rPr>
                        <a:t>October 11, 2022</a:t>
                      </a:r>
                    </a:p>
                  </a:txBody>
                  <a:tcPr>
                    <a:solidFill>
                      <a:srgbClr val="D9DDEE"/>
                    </a:solidFill>
                  </a:tcPr>
                </a:tc>
                <a:extLst>
                  <a:ext uri="{0D108BD9-81ED-4DB2-BD59-A6C34878D82A}">
                    <a16:rowId xmlns:a16="http://schemas.microsoft.com/office/drawing/2014/main" val="1128061775"/>
                  </a:ext>
                </a:extLst>
              </a:tr>
              <a:tr h="428587">
                <a:tc>
                  <a:txBody>
                    <a:bodyPr/>
                    <a:lstStyle/>
                    <a:p>
                      <a:r>
                        <a:rPr lang="en-US" dirty="0"/>
                        <a:t>Planning Commission Study Session </a:t>
                      </a:r>
                    </a:p>
                  </a:txBody>
                  <a:tcPr>
                    <a:solidFill>
                      <a:srgbClr val="E5F7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October 2022</a:t>
                      </a:r>
                    </a:p>
                  </a:txBody>
                  <a:tcPr>
                    <a:solidFill>
                      <a:srgbClr val="E5F7F5"/>
                    </a:solidFill>
                  </a:tcPr>
                </a:tc>
                <a:extLst>
                  <a:ext uri="{0D108BD9-81ED-4DB2-BD59-A6C34878D82A}">
                    <a16:rowId xmlns:a16="http://schemas.microsoft.com/office/drawing/2014/main" val="10003"/>
                  </a:ext>
                </a:extLst>
              </a:tr>
              <a:tr h="428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Board of Supervisors </a:t>
                      </a:r>
                      <a:r>
                        <a:rPr lang="en-US" baseline="0" dirty="0"/>
                        <a:t>Study Session</a:t>
                      </a:r>
                      <a:endParaRPr lang="en-US" dirty="0"/>
                    </a:p>
                  </a:txBody>
                  <a:tcPr>
                    <a:solidFill>
                      <a:srgbClr val="D9DDE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November 2022</a:t>
                      </a:r>
                    </a:p>
                  </a:txBody>
                  <a:tcPr>
                    <a:solidFill>
                      <a:srgbClr val="D9DDEE"/>
                    </a:solidFill>
                  </a:tcPr>
                </a:tc>
                <a:extLst>
                  <a:ext uri="{0D108BD9-81ED-4DB2-BD59-A6C34878D82A}">
                    <a16:rowId xmlns:a16="http://schemas.microsoft.com/office/drawing/2014/main" val="10004"/>
                  </a:ext>
                </a:extLst>
              </a:tr>
              <a:tr h="428587">
                <a:tc>
                  <a:txBody>
                    <a:bodyPr/>
                    <a:lstStyle/>
                    <a:p>
                      <a:r>
                        <a:rPr lang="en-US" b="1" dirty="0">
                          <a:solidFill>
                            <a:schemeClr val="bg1"/>
                          </a:solidFill>
                        </a:rPr>
                        <a:t>Public Review Draft Housing Element</a:t>
                      </a:r>
                    </a:p>
                  </a:txBody>
                  <a:tcPr>
                    <a:solidFill>
                      <a:srgbClr val="29867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August/September 2023</a:t>
                      </a:r>
                    </a:p>
                  </a:txBody>
                  <a:tcPr>
                    <a:solidFill>
                      <a:srgbClr val="29867B"/>
                    </a:solidFill>
                  </a:tcPr>
                </a:tc>
                <a:extLst>
                  <a:ext uri="{0D108BD9-81ED-4DB2-BD59-A6C34878D82A}">
                    <a16:rowId xmlns:a16="http://schemas.microsoft.com/office/drawing/2014/main" val="247183067"/>
                  </a:ext>
                </a:extLst>
              </a:tr>
              <a:tr h="428587">
                <a:tc>
                  <a:txBody>
                    <a:bodyPr/>
                    <a:lstStyle/>
                    <a:p>
                      <a:r>
                        <a:rPr lang="en-US" dirty="0"/>
                        <a:t>HCD Review of Draft Housing Element</a:t>
                      </a:r>
                    </a:p>
                  </a:txBody>
                  <a:tcPr>
                    <a:solidFill>
                      <a:srgbClr val="D9DDEE"/>
                    </a:solidFill>
                  </a:tcPr>
                </a:tc>
                <a:tc>
                  <a:txBody>
                    <a:bodyPr/>
                    <a:lstStyle/>
                    <a:p>
                      <a:r>
                        <a:rPr lang="en-US" dirty="0">
                          <a:solidFill>
                            <a:schemeClr val="tx1"/>
                          </a:solidFill>
                        </a:rPr>
                        <a:t>Fall 2023</a:t>
                      </a:r>
                    </a:p>
                  </a:txBody>
                  <a:tcPr>
                    <a:solidFill>
                      <a:srgbClr val="D9DDEE"/>
                    </a:solidFill>
                  </a:tcPr>
                </a:tc>
                <a:extLst>
                  <a:ext uri="{0D108BD9-81ED-4DB2-BD59-A6C34878D82A}">
                    <a16:rowId xmlns:a16="http://schemas.microsoft.com/office/drawing/2014/main" val="10005"/>
                  </a:ext>
                </a:extLst>
              </a:tr>
              <a:tr h="428587">
                <a:tc>
                  <a:txBody>
                    <a:bodyPr/>
                    <a:lstStyle/>
                    <a:p>
                      <a:r>
                        <a:rPr lang="en-US" dirty="0"/>
                        <a:t>Public Hearing Draft Housing Element</a:t>
                      </a:r>
                    </a:p>
                  </a:txBody>
                  <a:tcPr>
                    <a:solidFill>
                      <a:srgbClr val="E5F7F5"/>
                    </a:solidFill>
                  </a:tcPr>
                </a:tc>
                <a:tc>
                  <a:txBody>
                    <a:bodyPr/>
                    <a:lstStyle/>
                    <a:p>
                      <a:r>
                        <a:rPr lang="en-US" dirty="0"/>
                        <a:t>Winter 2023</a:t>
                      </a:r>
                    </a:p>
                  </a:txBody>
                  <a:tcPr>
                    <a:solidFill>
                      <a:srgbClr val="E5F7F5"/>
                    </a:solidFill>
                  </a:tcPr>
                </a:tc>
                <a:extLst>
                  <a:ext uri="{0D108BD9-81ED-4DB2-BD59-A6C34878D82A}">
                    <a16:rowId xmlns:a16="http://schemas.microsoft.com/office/drawing/2014/main" val="2296265969"/>
                  </a:ext>
                </a:extLst>
              </a:tr>
              <a:tr h="428587">
                <a:tc>
                  <a:txBody>
                    <a:bodyPr/>
                    <a:lstStyle/>
                    <a:p>
                      <a:r>
                        <a:rPr lang="en-US" dirty="0">
                          <a:solidFill>
                            <a:schemeClr val="tx1"/>
                          </a:solidFill>
                        </a:rPr>
                        <a:t>Planning Commission</a:t>
                      </a:r>
                      <a:r>
                        <a:rPr lang="en-US" baseline="0" dirty="0">
                          <a:solidFill>
                            <a:schemeClr val="tx1"/>
                          </a:solidFill>
                        </a:rPr>
                        <a:t> Hearings</a:t>
                      </a:r>
                      <a:endParaRPr lang="en-US" dirty="0">
                        <a:solidFill>
                          <a:schemeClr val="tx1"/>
                        </a:solidFill>
                      </a:endParaRPr>
                    </a:p>
                  </a:txBody>
                  <a:tcPr>
                    <a:solidFill>
                      <a:srgbClr val="E5F7F5"/>
                    </a:solidFill>
                  </a:tcPr>
                </a:tc>
                <a:tc>
                  <a:txBody>
                    <a:bodyPr/>
                    <a:lstStyle/>
                    <a:p>
                      <a:r>
                        <a:rPr lang="en-US" dirty="0">
                          <a:solidFill>
                            <a:schemeClr val="tx1"/>
                          </a:solidFill>
                        </a:rPr>
                        <a:t>Winter 2023</a:t>
                      </a:r>
                    </a:p>
                  </a:txBody>
                  <a:tcPr>
                    <a:solidFill>
                      <a:srgbClr val="E5F7F5"/>
                    </a:solidFill>
                  </a:tcPr>
                </a:tc>
                <a:extLst>
                  <a:ext uri="{0D108BD9-81ED-4DB2-BD59-A6C34878D82A}">
                    <a16:rowId xmlns:a16="http://schemas.microsoft.com/office/drawing/2014/main" val="10008"/>
                  </a:ext>
                </a:extLst>
              </a:tr>
              <a:tr h="428587">
                <a:tc>
                  <a:txBody>
                    <a:bodyPr/>
                    <a:lstStyle/>
                    <a:p>
                      <a:r>
                        <a:rPr lang="en-US" dirty="0">
                          <a:solidFill>
                            <a:schemeClr val="tx1"/>
                          </a:solidFill>
                        </a:rPr>
                        <a:t>Board of Supervisors </a:t>
                      </a:r>
                      <a:r>
                        <a:rPr lang="en-US" baseline="0" dirty="0">
                          <a:solidFill>
                            <a:schemeClr val="tx1"/>
                          </a:solidFill>
                        </a:rPr>
                        <a:t>Hearings</a:t>
                      </a:r>
                      <a:endParaRPr lang="en-US" dirty="0">
                        <a:solidFill>
                          <a:schemeClr val="tx1"/>
                        </a:solidFill>
                      </a:endParaRPr>
                    </a:p>
                  </a:txBody>
                  <a:tcPr>
                    <a:solidFill>
                      <a:srgbClr val="D9DDEE"/>
                    </a:solidFill>
                  </a:tcPr>
                </a:tc>
                <a:tc>
                  <a:txBody>
                    <a:bodyPr/>
                    <a:lstStyle/>
                    <a:p>
                      <a:r>
                        <a:rPr lang="en-US" dirty="0">
                          <a:solidFill>
                            <a:schemeClr val="tx1"/>
                          </a:solidFill>
                        </a:rPr>
                        <a:t>Winter 2023</a:t>
                      </a:r>
                    </a:p>
                  </a:txBody>
                  <a:tcPr>
                    <a:solidFill>
                      <a:srgbClr val="D9DDEE"/>
                    </a:solidFill>
                  </a:tcPr>
                </a:tc>
                <a:extLst>
                  <a:ext uri="{0D108BD9-81ED-4DB2-BD59-A6C34878D82A}">
                    <a16:rowId xmlns:a16="http://schemas.microsoft.com/office/drawing/2014/main" val="10009"/>
                  </a:ext>
                </a:extLst>
              </a:tr>
              <a:tr h="428587">
                <a:tc>
                  <a:txBody>
                    <a:bodyPr/>
                    <a:lstStyle/>
                    <a:p>
                      <a:r>
                        <a:rPr lang="en-US" dirty="0">
                          <a:solidFill>
                            <a:schemeClr val="tx1"/>
                          </a:solidFill>
                        </a:rPr>
                        <a:t>Submit to HCD for Certification</a:t>
                      </a:r>
                    </a:p>
                  </a:txBody>
                  <a:tcPr>
                    <a:solidFill>
                      <a:srgbClr val="E5F7F5"/>
                    </a:solidFill>
                  </a:tcPr>
                </a:tc>
                <a:tc>
                  <a:txBody>
                    <a:bodyPr/>
                    <a:lstStyle/>
                    <a:p>
                      <a:r>
                        <a:rPr lang="en-US" dirty="0">
                          <a:solidFill>
                            <a:schemeClr val="tx1"/>
                          </a:solidFill>
                        </a:rPr>
                        <a:t>January 2024</a:t>
                      </a:r>
                    </a:p>
                  </a:txBody>
                  <a:tcPr>
                    <a:solidFill>
                      <a:srgbClr val="E5F7F5"/>
                    </a:solidFill>
                  </a:tcPr>
                </a:tc>
                <a:extLst>
                  <a:ext uri="{0D108BD9-81ED-4DB2-BD59-A6C34878D82A}">
                    <a16:rowId xmlns:a16="http://schemas.microsoft.com/office/drawing/2014/main" val="10010"/>
                  </a:ext>
                </a:extLst>
              </a:tr>
            </a:tbl>
          </a:graphicData>
        </a:graphic>
      </p:graphicFrame>
      <p:sp>
        <p:nvSpPr>
          <p:cNvPr id="7" name="Right Arrow 6"/>
          <p:cNvSpPr/>
          <p:nvPr/>
        </p:nvSpPr>
        <p:spPr>
          <a:xfrm>
            <a:off x="1496384" y="3352800"/>
            <a:ext cx="990600" cy="762000"/>
          </a:xfrm>
          <a:prstGeom prst="rightArrow">
            <a:avLst/>
          </a:prstGeom>
          <a:solidFill>
            <a:srgbClr val="C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effectLst>
                  <a:outerShdw blurRad="38100" dist="38100" dir="2700000" algn="tl">
                    <a:srgbClr val="000000">
                      <a:alpha val="43137"/>
                    </a:srgbClr>
                  </a:outerShdw>
                </a:effectLst>
                <a:latin typeface="Segoe UI Variable Display" pitchFamily="2" charset="0"/>
              </a:rPr>
              <a:t>WE ARE HERE</a:t>
            </a:r>
          </a:p>
        </p:txBody>
      </p:sp>
      <p:sp>
        <p:nvSpPr>
          <p:cNvPr id="8" name="Title 3">
            <a:extLst>
              <a:ext uri="{FF2B5EF4-FFF2-40B4-BE49-F238E27FC236}">
                <a16:creationId xmlns:a16="http://schemas.microsoft.com/office/drawing/2014/main" id="{E166B6BB-DBA2-92E8-7C77-966A69270C14}"/>
              </a:ext>
            </a:extLst>
          </p:cNvPr>
          <p:cNvSpPr>
            <a:spLocks noGrp="1"/>
          </p:cNvSpPr>
          <p:nvPr>
            <p:ph type="title"/>
          </p:nvPr>
        </p:nvSpPr>
        <p:spPr>
          <a:xfrm>
            <a:off x="304800" y="142737"/>
            <a:ext cx="9855200" cy="838200"/>
          </a:xfrm>
        </p:spPr>
        <p:txBody>
          <a:bodyPr/>
          <a:lstStyle/>
          <a:p>
            <a:r>
              <a:rPr lang="en-US" dirty="0"/>
              <a:t>Project Schedule</a:t>
            </a:r>
          </a:p>
        </p:txBody>
      </p:sp>
    </p:spTree>
    <p:extLst>
      <p:ext uri="{BB962C8B-B14F-4D97-AF65-F5344CB8AC3E}">
        <p14:creationId xmlns:p14="http://schemas.microsoft.com/office/powerpoint/2010/main" val="42341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A68C-D6B0-4B50-B9CA-A790C62D0A59}"/>
              </a:ext>
            </a:extLst>
          </p:cNvPr>
          <p:cNvSpPr>
            <a:spLocks noGrp="1"/>
          </p:cNvSpPr>
          <p:nvPr>
            <p:ph type="title"/>
          </p:nvPr>
        </p:nvSpPr>
        <p:spPr/>
        <p:txBody>
          <a:bodyPr/>
          <a:lstStyle/>
          <a:p>
            <a:r>
              <a:rPr lang="en-US" dirty="0"/>
              <a:t>Community Engagement Events</a:t>
            </a:r>
          </a:p>
        </p:txBody>
      </p:sp>
      <p:sp>
        <p:nvSpPr>
          <p:cNvPr id="3" name="Content Placeholder 2">
            <a:extLst>
              <a:ext uri="{FF2B5EF4-FFF2-40B4-BE49-F238E27FC236}">
                <a16:creationId xmlns:a16="http://schemas.microsoft.com/office/drawing/2014/main" id="{B5E5FC90-6488-4373-8E83-FE4AA7F2D4AE}"/>
              </a:ext>
            </a:extLst>
          </p:cNvPr>
          <p:cNvSpPr>
            <a:spLocks noGrp="1"/>
          </p:cNvSpPr>
          <p:nvPr>
            <p:ph idx="1"/>
          </p:nvPr>
        </p:nvSpPr>
        <p:spPr>
          <a:xfrm>
            <a:off x="609600" y="1143001"/>
            <a:ext cx="10972800" cy="4983163"/>
          </a:xfrm>
        </p:spPr>
        <p:txBody>
          <a:bodyPr vert="horz" lIns="91440" tIns="45720" rIns="91440" bIns="45720" rtlCol="0" anchor="t">
            <a:normAutofit/>
          </a:bodyPr>
          <a:lstStyle/>
          <a:p>
            <a:pPr>
              <a:spcAft>
                <a:spcPts val="1200"/>
              </a:spcAft>
            </a:pPr>
            <a:r>
              <a:rPr lang="en-US" dirty="0">
                <a:latin typeface="Segoe UI Variable Display"/>
              </a:rPr>
              <a:t>Two Community Workshops (already occurred)</a:t>
            </a:r>
            <a:endParaRPr lang="en-US" dirty="0"/>
          </a:p>
          <a:p>
            <a:pPr>
              <a:spcAft>
                <a:spcPts val="1200"/>
              </a:spcAft>
            </a:pPr>
            <a:r>
              <a:rPr lang="en-US" dirty="0">
                <a:latin typeface="Segoe UI Variable Display"/>
              </a:rPr>
              <a:t>Two Study Sessions (already occurred)</a:t>
            </a:r>
          </a:p>
          <a:p>
            <a:pPr lvl="1">
              <a:spcAft>
                <a:spcPts val="1200"/>
              </a:spcAft>
            </a:pPr>
            <a:r>
              <a:rPr lang="en-US" dirty="0">
                <a:latin typeface="Segoe UI Variable Display"/>
              </a:rPr>
              <a:t>Planning Commission (1)</a:t>
            </a:r>
          </a:p>
          <a:p>
            <a:pPr lvl="1">
              <a:spcAft>
                <a:spcPts val="1200"/>
              </a:spcAft>
            </a:pPr>
            <a:r>
              <a:rPr lang="en-US" dirty="0"/>
              <a:t>Board of Supervisors (1)</a:t>
            </a:r>
          </a:p>
          <a:p>
            <a:pPr>
              <a:spcAft>
                <a:spcPts val="1200"/>
              </a:spcAft>
            </a:pPr>
            <a:r>
              <a:rPr lang="en-US">
                <a:latin typeface="Segoe UI Variable Display"/>
              </a:rPr>
              <a:t>Public Hearings </a:t>
            </a:r>
            <a:endParaRPr lang="en-US"/>
          </a:p>
          <a:p>
            <a:pPr lvl="1">
              <a:spcAft>
                <a:spcPts val="1200"/>
              </a:spcAft>
            </a:pPr>
            <a:r>
              <a:rPr lang="en-US">
                <a:latin typeface="Segoe UI Variable Display"/>
              </a:rPr>
              <a:t>Planning Commission</a:t>
            </a:r>
          </a:p>
          <a:p>
            <a:pPr lvl="1">
              <a:spcAft>
                <a:spcPts val="1200"/>
              </a:spcAft>
            </a:pPr>
            <a:r>
              <a:rPr lang="en-US">
                <a:latin typeface="Segoe UI Variable Display"/>
              </a:rPr>
              <a:t>Board of Supervisors</a:t>
            </a:r>
          </a:p>
        </p:txBody>
      </p:sp>
    </p:spTree>
    <p:extLst>
      <p:ext uri="{BB962C8B-B14F-4D97-AF65-F5344CB8AC3E}">
        <p14:creationId xmlns:p14="http://schemas.microsoft.com/office/powerpoint/2010/main" val="414824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53C7B-AA6B-4E9E-BCFF-CEB122BED037}"/>
              </a:ext>
            </a:extLst>
          </p:cNvPr>
          <p:cNvSpPr>
            <a:spLocks noGrp="1"/>
          </p:cNvSpPr>
          <p:nvPr>
            <p:ph type="title"/>
          </p:nvPr>
        </p:nvSpPr>
        <p:spPr/>
        <p:txBody>
          <a:bodyPr/>
          <a:lstStyle/>
          <a:p>
            <a:r>
              <a:rPr lang="en-US" dirty="0"/>
              <a:t>Public Information and Participation</a:t>
            </a:r>
          </a:p>
        </p:txBody>
      </p:sp>
      <p:sp>
        <p:nvSpPr>
          <p:cNvPr id="2" name="Content Placeholder 1">
            <a:extLst>
              <a:ext uri="{FF2B5EF4-FFF2-40B4-BE49-F238E27FC236}">
                <a16:creationId xmlns:a16="http://schemas.microsoft.com/office/drawing/2014/main" id="{91679B7E-A009-481A-853A-5E9DF51226D0}"/>
              </a:ext>
            </a:extLst>
          </p:cNvPr>
          <p:cNvSpPr>
            <a:spLocks noGrp="1"/>
          </p:cNvSpPr>
          <p:nvPr>
            <p:ph idx="1"/>
          </p:nvPr>
        </p:nvSpPr>
        <p:spPr>
          <a:xfrm>
            <a:off x="457200" y="1371600"/>
            <a:ext cx="6096000" cy="4754564"/>
          </a:xfrm>
        </p:spPr>
        <p:txBody>
          <a:bodyPr vert="horz" lIns="91440" tIns="45720" rIns="91440" bIns="45720" rtlCol="0" anchor="t">
            <a:normAutofit/>
          </a:bodyPr>
          <a:lstStyle/>
          <a:p>
            <a:r>
              <a:rPr lang="en-US" sz="2400" dirty="0">
                <a:latin typeface="Segoe UI Variable Display"/>
              </a:rPr>
              <a:t>Website:</a:t>
            </a:r>
            <a:endParaRPr lang="en-US" sz="1100" dirty="0">
              <a:cs typeface="Calibri"/>
            </a:endParaRPr>
          </a:p>
          <a:p>
            <a:pPr marL="0" indent="0">
              <a:buNone/>
            </a:pPr>
            <a:r>
              <a:rPr lang="en-US" sz="1400" dirty="0">
                <a:latin typeface="Calibri"/>
                <a:cs typeface="Calibri"/>
                <a:hlinkClick r:id="rId3"/>
              </a:rPr>
              <a:t>www.stancounty.com/planning/pl/housing-element.shtm</a:t>
            </a:r>
            <a:endParaRPr lang="en-US" sz="1400"/>
          </a:p>
          <a:p>
            <a:r>
              <a:rPr lang="en-US" sz="2400" dirty="0"/>
              <a:t>E-mail Blasts</a:t>
            </a:r>
          </a:p>
          <a:p>
            <a:r>
              <a:rPr lang="en-US" sz="2400" dirty="0"/>
              <a:t>Social Media Engagement</a:t>
            </a:r>
          </a:p>
          <a:p>
            <a:r>
              <a:rPr lang="en-US" sz="2400" dirty="0"/>
              <a:t>Stakeholder Interviews</a:t>
            </a:r>
          </a:p>
          <a:p>
            <a:r>
              <a:rPr lang="en-US" sz="2400" dirty="0"/>
              <a:t>Bilingual Online Survey</a:t>
            </a:r>
          </a:p>
          <a:p>
            <a:r>
              <a:rPr lang="en-US" sz="2400" dirty="0"/>
              <a:t>Participatory Mapping </a:t>
            </a:r>
            <a:br>
              <a:rPr lang="en-US" sz="2400" dirty="0"/>
            </a:br>
            <a:r>
              <a:rPr lang="en-US" sz="2400" dirty="0"/>
              <a:t>Exercise</a:t>
            </a:r>
          </a:p>
        </p:txBody>
      </p:sp>
      <p:pic>
        <p:nvPicPr>
          <p:cNvPr id="6" name="Picture 5">
            <a:extLst>
              <a:ext uri="{FF2B5EF4-FFF2-40B4-BE49-F238E27FC236}">
                <a16:creationId xmlns:a16="http://schemas.microsoft.com/office/drawing/2014/main" id="{B2E19202-A5D4-05DF-6AAB-75495B790EAC}"/>
              </a:ext>
            </a:extLst>
          </p:cNvPr>
          <p:cNvPicPr>
            <a:picLocks noChangeAspect="1"/>
          </p:cNvPicPr>
          <p:nvPr/>
        </p:nvPicPr>
        <p:blipFill rotWithShape="1">
          <a:blip r:embed="rId4"/>
          <a:srcRect l="7716" t="10000" r="57999" b="5555"/>
          <a:stretch/>
        </p:blipFill>
        <p:spPr>
          <a:xfrm>
            <a:off x="4800600" y="1143000"/>
            <a:ext cx="7300878" cy="5057380"/>
          </a:xfrm>
          <a:prstGeom prst="rect">
            <a:avLst/>
          </a:prstGeom>
          <a:ln>
            <a:solidFill>
              <a:schemeClr val="tx1"/>
            </a:solidFill>
          </a:ln>
        </p:spPr>
      </p:pic>
    </p:spTree>
    <p:extLst>
      <p:ext uri="{BB962C8B-B14F-4D97-AF65-F5344CB8AC3E}">
        <p14:creationId xmlns:p14="http://schemas.microsoft.com/office/powerpoint/2010/main" val="368291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83D3021-7702-DE01-59B8-5AAB5BC98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6" t="17601" r="5399" b="9371"/>
          <a:stretch/>
        </p:blipFill>
        <p:spPr bwMode="auto">
          <a:xfrm>
            <a:off x="0" y="-76200"/>
            <a:ext cx="12192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62600CE-0D28-4F4A-3126-1798AA4F146D}"/>
              </a:ext>
            </a:extLst>
          </p:cNvPr>
          <p:cNvSpPr/>
          <p:nvPr/>
        </p:nvSpPr>
        <p:spPr>
          <a:xfrm>
            <a:off x="0" y="2667000"/>
            <a:ext cx="12211050" cy="1905000"/>
          </a:xfrm>
          <a:prstGeom prst="rect">
            <a:avLst/>
          </a:prstGeom>
          <a:solidFill>
            <a:srgbClr val="0C479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Title 1">
            <a:extLst>
              <a:ext uri="{FF2B5EF4-FFF2-40B4-BE49-F238E27FC236}">
                <a16:creationId xmlns:a16="http://schemas.microsoft.com/office/drawing/2014/main" id="{FF5820B7-24C3-BDD9-8A61-3A35834F7A05}"/>
              </a:ext>
            </a:extLst>
          </p:cNvPr>
          <p:cNvSpPr txBox="1">
            <a:spLocks/>
          </p:cNvSpPr>
          <p:nvPr/>
        </p:nvSpPr>
        <p:spPr>
          <a:xfrm>
            <a:off x="2438400" y="3124200"/>
            <a:ext cx="12096750" cy="838200"/>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sz="4400" kern="1200" baseline="0">
                <a:solidFill>
                  <a:schemeClr val="bg1"/>
                </a:solidFill>
                <a:latin typeface="Segoe UI Variable Display Semib" pitchFamily="2" charset="0"/>
                <a:ea typeface="+mj-ea"/>
                <a:cs typeface="+mj-cs"/>
              </a:defRPr>
            </a:lvl1pPr>
          </a:lstStyle>
          <a:p>
            <a:r>
              <a:rPr lang="en-US" dirty="0"/>
              <a:t>Housing Element Overview</a:t>
            </a:r>
          </a:p>
        </p:txBody>
      </p:sp>
      <p:sp>
        <p:nvSpPr>
          <p:cNvPr id="13" name="TextBox 12">
            <a:extLst>
              <a:ext uri="{FF2B5EF4-FFF2-40B4-BE49-F238E27FC236}">
                <a16:creationId xmlns:a16="http://schemas.microsoft.com/office/drawing/2014/main" id="{606B2D7C-9140-765C-DF00-BA0F22A98F44}"/>
              </a:ext>
            </a:extLst>
          </p:cNvPr>
          <p:cNvSpPr txBox="1"/>
          <p:nvPr/>
        </p:nvSpPr>
        <p:spPr>
          <a:xfrm>
            <a:off x="9898100" y="6688202"/>
            <a:ext cx="2335871" cy="184666"/>
          </a:xfrm>
          <a:prstGeom prst="rect">
            <a:avLst/>
          </a:prstGeom>
          <a:noFill/>
        </p:spPr>
        <p:txBody>
          <a:bodyPr wrap="square" rtlCol="0">
            <a:spAutoFit/>
          </a:bodyPr>
          <a:lstStyle/>
          <a:p>
            <a:pPr algn="r"/>
            <a:r>
              <a:rPr lang="en-US" sz="600" dirty="0">
                <a:solidFill>
                  <a:schemeClr val="bg1"/>
                </a:solidFill>
                <a:latin typeface="Segoe UI Variable Display" pitchFamily="2" charset="0"/>
              </a:rPr>
              <a:t>Source: Stanislaus County Affordable Housing Corporation</a:t>
            </a:r>
          </a:p>
        </p:txBody>
      </p:sp>
      <p:pic>
        <p:nvPicPr>
          <p:cNvPr id="11" name="Picture 2" descr="Stanislaus County striving to be the best">
            <a:extLst>
              <a:ext uri="{FF2B5EF4-FFF2-40B4-BE49-F238E27FC236}">
                <a16:creationId xmlns:a16="http://schemas.microsoft.com/office/drawing/2014/main" id="{6DCF84A2-1360-913F-5BA9-2F7F0F6C3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75" y="3000154"/>
            <a:ext cx="1615525" cy="134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7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CFDF75-41FB-4024-83F9-A152485C129C}"/>
              </a:ext>
            </a:extLst>
          </p:cNvPr>
          <p:cNvSpPr>
            <a:spLocks noGrp="1"/>
          </p:cNvSpPr>
          <p:nvPr>
            <p:ph type="title"/>
          </p:nvPr>
        </p:nvSpPr>
        <p:spPr/>
        <p:txBody>
          <a:bodyPr/>
          <a:lstStyle/>
          <a:p>
            <a:r>
              <a:rPr lang="en-US" dirty="0"/>
              <a:t>Questions?</a:t>
            </a:r>
          </a:p>
        </p:txBody>
      </p:sp>
      <p:sp>
        <p:nvSpPr>
          <p:cNvPr id="2" name="Content Placeholder 1">
            <a:extLst>
              <a:ext uri="{FF2B5EF4-FFF2-40B4-BE49-F238E27FC236}">
                <a16:creationId xmlns:a16="http://schemas.microsoft.com/office/drawing/2014/main" id="{1970542D-94BF-4DE0-9B18-8D39AF32EEEB}"/>
              </a:ext>
            </a:extLst>
          </p:cNvPr>
          <p:cNvSpPr>
            <a:spLocks noGrp="1"/>
          </p:cNvSpPr>
          <p:nvPr>
            <p:ph idx="1"/>
          </p:nvPr>
        </p:nvSpPr>
        <p:spPr>
          <a:xfrm>
            <a:off x="457200" y="1676400"/>
            <a:ext cx="11125200" cy="4525964"/>
          </a:xfrm>
        </p:spPr>
        <p:txBody>
          <a:bodyPr vert="horz" lIns="91440" tIns="45720" rIns="91440" bIns="45720" rtlCol="0" anchor="t">
            <a:normAutofit/>
          </a:bodyPr>
          <a:lstStyle/>
          <a:p>
            <a:pPr marL="0" indent="0" algn="ctr">
              <a:spcAft>
                <a:spcPts val="1200"/>
              </a:spcAft>
              <a:buClr>
                <a:srgbClr val="5E708C"/>
              </a:buClr>
              <a:buNone/>
            </a:pPr>
            <a:r>
              <a:rPr lang="en-US" sz="3200" b="1" dirty="0"/>
              <a:t>County Staff</a:t>
            </a:r>
          </a:p>
          <a:p>
            <a:pPr marL="0" indent="0" algn="ctr">
              <a:lnSpc>
                <a:spcPct val="110000"/>
              </a:lnSpc>
              <a:spcAft>
                <a:spcPts val="1200"/>
              </a:spcAft>
              <a:buClr>
                <a:srgbClr val="5E708C"/>
              </a:buClr>
              <a:buNone/>
            </a:pPr>
            <a:r>
              <a:rPr lang="en-US" sz="2800" dirty="0">
                <a:latin typeface="Segoe UI Variable Display"/>
              </a:rPr>
              <a:t>Kristy Doud</a:t>
            </a:r>
            <a:br>
              <a:rPr lang="en-US" sz="2800" dirty="0"/>
            </a:br>
            <a:r>
              <a:rPr lang="en-US" sz="2800" dirty="0">
                <a:latin typeface="Segoe UI Variable Display"/>
              </a:rPr>
              <a:t>Deputy Director of Planning</a:t>
            </a:r>
            <a:br>
              <a:rPr lang="en-US" sz="2800" dirty="0"/>
            </a:br>
            <a:r>
              <a:rPr lang="en-US" sz="2800" dirty="0">
                <a:latin typeface="Segoe UI Variable Display"/>
                <a:hlinkClick r:id="rId3"/>
              </a:rPr>
              <a:t>doudk@stancounty.com</a:t>
            </a:r>
            <a:br>
              <a:rPr lang="en-US" sz="2800" dirty="0"/>
            </a:br>
            <a:r>
              <a:rPr lang="en-US" sz="2800" dirty="0">
                <a:latin typeface="Segoe UI Variable Display"/>
              </a:rPr>
              <a:t>(209) 525-7652</a:t>
            </a:r>
          </a:p>
        </p:txBody>
      </p:sp>
    </p:spTree>
    <p:extLst>
      <p:ext uri="{BB962C8B-B14F-4D97-AF65-F5344CB8AC3E}">
        <p14:creationId xmlns:p14="http://schemas.microsoft.com/office/powerpoint/2010/main" val="349359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08E91C-5793-915D-E9EF-CE104C13D439}"/>
              </a:ext>
            </a:extLst>
          </p:cNvPr>
          <p:cNvSpPr txBox="1"/>
          <p:nvPr/>
        </p:nvSpPr>
        <p:spPr>
          <a:xfrm>
            <a:off x="10820400" y="5257800"/>
            <a:ext cx="1219200" cy="1066800"/>
          </a:xfrm>
          <a:prstGeom prst="rect">
            <a:avLst/>
          </a:prstGeom>
          <a:solidFill>
            <a:schemeClr val="bg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04712CA0-083B-4C87-90FF-660C66D8D4EF}"/>
              </a:ext>
            </a:extLst>
          </p:cNvPr>
          <p:cNvSpPr>
            <a:spLocks noGrp="1"/>
          </p:cNvSpPr>
          <p:nvPr>
            <p:ph idx="1"/>
          </p:nvPr>
        </p:nvSpPr>
        <p:spPr>
          <a:xfrm>
            <a:off x="328442" y="1371600"/>
            <a:ext cx="7748758" cy="4805363"/>
          </a:xfrm>
        </p:spPr>
        <p:txBody>
          <a:bodyPr>
            <a:normAutofit/>
          </a:bodyPr>
          <a:lstStyle/>
          <a:p>
            <a:r>
              <a:rPr lang="en-US" sz="2800" dirty="0"/>
              <a:t>One of eight elements in the County General Plan</a:t>
            </a:r>
          </a:p>
          <a:p>
            <a:pPr>
              <a:spcBef>
                <a:spcPts val="1800"/>
              </a:spcBef>
            </a:pPr>
            <a:r>
              <a:rPr lang="en-US" sz="2800" dirty="0"/>
              <a:t>Housing Element updates required by State law in eight year “cycles.”</a:t>
            </a:r>
          </a:p>
          <a:p>
            <a:pPr>
              <a:spcBef>
                <a:spcPts val="1800"/>
              </a:spcBef>
            </a:pPr>
            <a:r>
              <a:rPr lang="en-US" sz="2800" dirty="0"/>
              <a:t>Currently preparing the 6</a:t>
            </a:r>
            <a:r>
              <a:rPr lang="en-US" sz="2800" baseline="30000" dirty="0"/>
              <a:t>th</a:t>
            </a:r>
            <a:r>
              <a:rPr lang="en-US" sz="2800" dirty="0"/>
              <a:t> cycle Housing Element update</a:t>
            </a:r>
          </a:p>
          <a:p>
            <a:pPr>
              <a:spcBef>
                <a:spcPts val="1800"/>
              </a:spcBef>
            </a:pPr>
            <a:r>
              <a:rPr lang="en-US" sz="2800" dirty="0"/>
              <a:t>Updates done on a schedule prescribed by the State (</a:t>
            </a:r>
            <a:r>
              <a:rPr lang="en-US" sz="2400" dirty="0"/>
              <a:t>adoption deadline December 31, 2023)</a:t>
            </a:r>
          </a:p>
          <a:p>
            <a:pPr>
              <a:spcBef>
                <a:spcPts val="1800"/>
              </a:spcBef>
            </a:pPr>
            <a:endParaRPr lang="en-US" sz="2800" dirty="0"/>
          </a:p>
        </p:txBody>
      </p:sp>
      <p:sp>
        <p:nvSpPr>
          <p:cNvPr id="2" name="Title 1">
            <a:extLst>
              <a:ext uri="{FF2B5EF4-FFF2-40B4-BE49-F238E27FC236}">
                <a16:creationId xmlns:a16="http://schemas.microsoft.com/office/drawing/2014/main" id="{DF2DBF43-78DA-40EE-865D-C184C7B027E8}"/>
              </a:ext>
            </a:extLst>
          </p:cNvPr>
          <p:cNvSpPr>
            <a:spLocks noGrp="1"/>
          </p:cNvSpPr>
          <p:nvPr>
            <p:ph type="title"/>
          </p:nvPr>
        </p:nvSpPr>
        <p:spPr/>
        <p:txBody>
          <a:bodyPr/>
          <a:lstStyle/>
          <a:p>
            <a:r>
              <a:rPr lang="en-US" dirty="0"/>
              <a:t>What is a Housing Element?</a:t>
            </a:r>
          </a:p>
        </p:txBody>
      </p:sp>
      <p:pic>
        <p:nvPicPr>
          <p:cNvPr id="7" name="Picture 6">
            <a:extLst>
              <a:ext uri="{FF2B5EF4-FFF2-40B4-BE49-F238E27FC236}">
                <a16:creationId xmlns:a16="http://schemas.microsoft.com/office/drawing/2014/main" id="{3521E535-9566-45BD-920A-30DE774EE5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97148">
            <a:off x="7997953" y="1170153"/>
            <a:ext cx="3667579" cy="4746279"/>
          </a:xfrm>
          <a:prstGeom prst="rect">
            <a:avLst/>
          </a:prstGeom>
          <a:effectLst>
            <a:outerShdw blurRad="50800" dist="63500" dir="2700000" sx="101000" sy="101000" algn="tl" rotWithShape="0">
              <a:prstClr val="black">
                <a:alpha val="25000"/>
              </a:prstClr>
            </a:outerShdw>
          </a:effectLst>
        </p:spPr>
      </p:pic>
    </p:spTree>
    <p:extLst>
      <p:ext uri="{BB962C8B-B14F-4D97-AF65-F5344CB8AC3E}">
        <p14:creationId xmlns:p14="http://schemas.microsoft.com/office/powerpoint/2010/main" val="12100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E0BAAA-D670-4356-B199-9B885B28C678}"/>
              </a:ext>
            </a:extLst>
          </p:cNvPr>
          <p:cNvSpPr>
            <a:spLocks noGrp="1"/>
          </p:cNvSpPr>
          <p:nvPr>
            <p:ph type="title"/>
          </p:nvPr>
        </p:nvSpPr>
        <p:spPr/>
        <p:txBody>
          <a:bodyPr/>
          <a:lstStyle/>
          <a:p>
            <a:r>
              <a:rPr lang="en-US" dirty="0"/>
              <a:t>What does a Housing Element do?</a:t>
            </a:r>
          </a:p>
        </p:txBody>
      </p:sp>
      <p:sp>
        <p:nvSpPr>
          <p:cNvPr id="3" name="Content Placeholder 2">
            <a:extLst>
              <a:ext uri="{FF2B5EF4-FFF2-40B4-BE49-F238E27FC236}">
                <a16:creationId xmlns:a16="http://schemas.microsoft.com/office/drawing/2014/main" id="{5945209F-CD73-4D68-B90F-FB10D0C6903F}"/>
              </a:ext>
            </a:extLst>
          </p:cNvPr>
          <p:cNvSpPr>
            <a:spLocks noGrp="1"/>
          </p:cNvSpPr>
          <p:nvPr>
            <p:ph idx="1"/>
          </p:nvPr>
        </p:nvSpPr>
        <p:spPr>
          <a:xfrm>
            <a:off x="457200" y="1447800"/>
            <a:ext cx="11125200" cy="4678364"/>
          </a:xfrm>
        </p:spPr>
        <p:txBody>
          <a:bodyPr>
            <a:normAutofit/>
          </a:bodyPr>
          <a:lstStyle/>
          <a:p>
            <a:pPr>
              <a:spcAft>
                <a:spcPts val="1200"/>
              </a:spcAft>
            </a:pPr>
            <a:r>
              <a:rPr lang="en-US" sz="2800" dirty="0"/>
              <a:t>Provides an assessment of both current and future housing needs</a:t>
            </a:r>
          </a:p>
          <a:p>
            <a:pPr>
              <a:spcAft>
                <a:spcPts val="1200"/>
              </a:spcAft>
            </a:pPr>
            <a:r>
              <a:rPr lang="en-US" sz="2800" dirty="0"/>
              <a:t>Identifies opportunities and constraints on housing production</a:t>
            </a:r>
          </a:p>
          <a:p>
            <a:pPr>
              <a:spcAft>
                <a:spcPts val="1200"/>
              </a:spcAft>
            </a:pPr>
            <a:r>
              <a:rPr lang="en-US" sz="2800" dirty="0"/>
              <a:t>Establishes goals, policies, and programs to meet housing needs</a:t>
            </a:r>
          </a:p>
          <a:p>
            <a:pPr>
              <a:spcAft>
                <a:spcPts val="1200"/>
              </a:spcAft>
            </a:pPr>
            <a:r>
              <a:rPr lang="en-US" sz="2800" dirty="0"/>
              <a:t>Updates County practices and regulations to reflect new State laws</a:t>
            </a:r>
          </a:p>
          <a:p>
            <a:endParaRPr lang="en-US" dirty="0"/>
          </a:p>
        </p:txBody>
      </p:sp>
    </p:spTree>
    <p:extLst>
      <p:ext uri="{BB962C8B-B14F-4D97-AF65-F5344CB8AC3E}">
        <p14:creationId xmlns:p14="http://schemas.microsoft.com/office/powerpoint/2010/main" val="7998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a:extLst>
              <a:ext uri="{FF2B5EF4-FFF2-40B4-BE49-F238E27FC236}">
                <a16:creationId xmlns:a16="http://schemas.microsoft.com/office/drawing/2014/main" id="{083BA382-F116-42FA-B0D0-166059AAB115}"/>
              </a:ext>
            </a:extLst>
          </p:cNvPr>
          <p:cNvGraphicFramePr/>
          <p:nvPr>
            <p:extLst>
              <p:ext uri="{D42A27DB-BD31-4B8C-83A1-F6EECF244321}">
                <p14:modId xmlns:p14="http://schemas.microsoft.com/office/powerpoint/2010/main" val="3851706784"/>
              </p:ext>
            </p:extLst>
          </p:nvPr>
        </p:nvGraphicFramePr>
        <p:xfrm>
          <a:off x="300247" y="1066800"/>
          <a:ext cx="10744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8">
            <a:extLst>
              <a:ext uri="{FF2B5EF4-FFF2-40B4-BE49-F238E27FC236}">
                <a16:creationId xmlns:a16="http://schemas.microsoft.com/office/drawing/2014/main" id="{AB41B6C1-EEB1-6090-DED8-06D819C948A1}"/>
              </a:ext>
            </a:extLst>
          </p:cNvPr>
          <p:cNvSpPr txBox="1">
            <a:spLocks/>
          </p:cNvSpPr>
          <p:nvPr/>
        </p:nvSpPr>
        <p:spPr>
          <a:xfrm>
            <a:off x="279400" y="304800"/>
            <a:ext cx="11074400" cy="5334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UI Variable Display"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Variable Display"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Variable Display"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Variable Display"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latin typeface="Segoe UI Variable Display Semib" pitchFamily="2" charset="0"/>
              </a:rPr>
              <a:t>Housing Element Basics</a:t>
            </a:r>
          </a:p>
        </p:txBody>
      </p:sp>
    </p:spTree>
    <p:extLst>
      <p:ext uri="{BB962C8B-B14F-4D97-AF65-F5344CB8AC3E}">
        <p14:creationId xmlns:p14="http://schemas.microsoft.com/office/powerpoint/2010/main" val="377952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4530-DA35-4AA3-B32A-B212F7A544F0}"/>
              </a:ext>
            </a:extLst>
          </p:cNvPr>
          <p:cNvSpPr>
            <a:spLocks noGrp="1"/>
          </p:cNvSpPr>
          <p:nvPr>
            <p:ph type="title"/>
          </p:nvPr>
        </p:nvSpPr>
        <p:spPr/>
        <p:txBody>
          <a:bodyPr/>
          <a:lstStyle/>
          <a:p>
            <a:r>
              <a:rPr lang="en-US" dirty="0"/>
              <a:t>Housing Element Basics</a:t>
            </a:r>
          </a:p>
        </p:txBody>
      </p:sp>
      <p:sp>
        <p:nvSpPr>
          <p:cNvPr id="3" name="Content Placeholder 2">
            <a:extLst>
              <a:ext uri="{FF2B5EF4-FFF2-40B4-BE49-F238E27FC236}">
                <a16:creationId xmlns:a16="http://schemas.microsoft.com/office/drawing/2014/main" id="{6F689D02-890C-4A7C-BF04-050D39CE02DD}"/>
              </a:ext>
            </a:extLst>
          </p:cNvPr>
          <p:cNvSpPr>
            <a:spLocks noGrp="1"/>
          </p:cNvSpPr>
          <p:nvPr>
            <p:ph idx="1"/>
          </p:nvPr>
        </p:nvSpPr>
        <p:spPr>
          <a:xfrm>
            <a:off x="304800" y="1295400"/>
            <a:ext cx="11277600" cy="4830764"/>
          </a:xfrm>
        </p:spPr>
        <p:txBody>
          <a:bodyPr>
            <a:normAutofit lnSpcReduction="10000"/>
          </a:bodyPr>
          <a:lstStyle/>
          <a:p>
            <a:pPr marL="0" indent="0">
              <a:spcAft>
                <a:spcPts val="1200"/>
              </a:spcAft>
              <a:buNone/>
            </a:pPr>
            <a:r>
              <a:rPr lang="en-US" sz="2600" b="1" dirty="0"/>
              <a:t>Housing Element identifies strategies and programs that focus on:</a:t>
            </a:r>
          </a:p>
          <a:p>
            <a:pPr>
              <a:spcBef>
                <a:spcPts val="1200"/>
              </a:spcBef>
              <a:spcAft>
                <a:spcPts val="1200"/>
              </a:spcAft>
            </a:pPr>
            <a:r>
              <a:rPr lang="en-US" sz="2600" dirty="0"/>
              <a:t>Conserving and improving existing affordable housing</a:t>
            </a:r>
          </a:p>
          <a:p>
            <a:pPr>
              <a:spcBef>
                <a:spcPts val="1200"/>
              </a:spcBef>
              <a:spcAft>
                <a:spcPts val="1200"/>
              </a:spcAft>
            </a:pPr>
            <a:r>
              <a:rPr lang="en-US" sz="2600" dirty="0"/>
              <a:t>Assisting in the provision of affordable housing</a:t>
            </a:r>
          </a:p>
          <a:p>
            <a:pPr>
              <a:spcBef>
                <a:spcPts val="1200"/>
              </a:spcBef>
              <a:spcAft>
                <a:spcPts val="1200"/>
              </a:spcAft>
            </a:pPr>
            <a:r>
              <a:rPr lang="en-US" sz="2600" dirty="0"/>
              <a:t>Maximizing housing opportunities throughout the community</a:t>
            </a:r>
          </a:p>
          <a:p>
            <a:pPr>
              <a:spcBef>
                <a:spcPts val="1200"/>
              </a:spcBef>
              <a:spcAft>
                <a:spcPts val="1200"/>
              </a:spcAft>
            </a:pPr>
            <a:r>
              <a:rPr lang="en-US" sz="2600" dirty="0"/>
              <a:t>Provide housing choices that serve the needs of special needs populations</a:t>
            </a:r>
          </a:p>
          <a:p>
            <a:pPr>
              <a:spcBef>
                <a:spcPts val="1200"/>
              </a:spcBef>
              <a:spcAft>
                <a:spcPts val="1200"/>
              </a:spcAft>
            </a:pPr>
            <a:r>
              <a:rPr lang="en-US" sz="2600" dirty="0"/>
              <a:t>Removing governmental and other constraints to housing investment</a:t>
            </a:r>
          </a:p>
          <a:p>
            <a:pPr>
              <a:spcBef>
                <a:spcPts val="1200"/>
              </a:spcBef>
              <a:spcAft>
                <a:spcPts val="1200"/>
              </a:spcAft>
            </a:pPr>
            <a:r>
              <a:rPr lang="en-US" sz="2600" dirty="0"/>
              <a:t>Ensure fair and equal housing opportunities</a:t>
            </a:r>
          </a:p>
          <a:p>
            <a:endParaRPr lang="en-US" dirty="0"/>
          </a:p>
        </p:txBody>
      </p:sp>
    </p:spTree>
    <p:extLst>
      <p:ext uri="{BB962C8B-B14F-4D97-AF65-F5344CB8AC3E}">
        <p14:creationId xmlns:p14="http://schemas.microsoft.com/office/powerpoint/2010/main" val="73719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E281-DE00-1E58-77A9-D85145DE3CF4}"/>
              </a:ext>
            </a:extLst>
          </p:cNvPr>
          <p:cNvSpPr>
            <a:spLocks noGrp="1"/>
          </p:cNvSpPr>
          <p:nvPr>
            <p:ph type="title"/>
          </p:nvPr>
        </p:nvSpPr>
        <p:spPr>
          <a:xfrm>
            <a:off x="304800" y="142737"/>
            <a:ext cx="11430000" cy="838200"/>
          </a:xfrm>
        </p:spPr>
        <p:txBody>
          <a:bodyPr>
            <a:normAutofit fontScale="90000"/>
          </a:bodyPr>
          <a:lstStyle/>
          <a:p>
            <a:r>
              <a:rPr lang="en-US" sz="3200" b="0" dirty="0">
                <a:latin typeface="Segoe UI Variable Display Semib" pitchFamily="2" charset="0"/>
              </a:rPr>
              <a:t>What happens if the County doesn’t update the Housing Element?</a:t>
            </a:r>
            <a:endParaRPr lang="en-US" dirty="0"/>
          </a:p>
        </p:txBody>
      </p:sp>
      <p:sp>
        <p:nvSpPr>
          <p:cNvPr id="3" name="Content Placeholder 2"/>
          <p:cNvSpPr>
            <a:spLocks noGrp="1"/>
          </p:cNvSpPr>
          <p:nvPr>
            <p:ph idx="1"/>
          </p:nvPr>
        </p:nvSpPr>
        <p:spPr>
          <a:xfrm>
            <a:off x="304800" y="1371600"/>
            <a:ext cx="11277600" cy="4754564"/>
          </a:xfrm>
        </p:spPr>
        <p:txBody>
          <a:bodyPr>
            <a:normAutofit/>
          </a:bodyPr>
          <a:lstStyle/>
          <a:p>
            <a:r>
              <a:rPr lang="en-US" sz="2800" dirty="0"/>
              <a:t>Out of compliance with State Law</a:t>
            </a:r>
          </a:p>
          <a:p>
            <a:r>
              <a:rPr lang="en-US" sz="2800" dirty="0"/>
              <a:t>The General Plan could be deemed inadequate and therefore invalid</a:t>
            </a:r>
          </a:p>
          <a:p>
            <a:r>
              <a:rPr lang="en-US" sz="2800" dirty="0"/>
              <a:t>A noncompliant or invalid General Plan creates the potential for the County to be sued when making land use decisions</a:t>
            </a:r>
          </a:p>
          <a:p>
            <a:r>
              <a:rPr lang="en-US" sz="2800" dirty="0"/>
              <a:t>The County would be ineligible for several Federal and State housing, community development and infrastructure funding and grant programs</a:t>
            </a:r>
          </a:p>
          <a:p>
            <a:endParaRPr lang="en-US" dirty="0"/>
          </a:p>
        </p:txBody>
      </p:sp>
    </p:spTree>
    <p:extLst>
      <p:ext uri="{BB962C8B-B14F-4D97-AF65-F5344CB8AC3E}">
        <p14:creationId xmlns:p14="http://schemas.microsoft.com/office/powerpoint/2010/main" val="402494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63422A6-4602-9329-5535-14DD38D34D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3" t="19167" r="4647" b="1552"/>
          <a:stretch/>
        </p:blipFill>
        <p:spPr bwMode="auto">
          <a:xfrm>
            <a:off x="0" y="-76200"/>
            <a:ext cx="12205010" cy="69342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4366DB2-DC61-337E-974B-8286527446F3}"/>
              </a:ext>
            </a:extLst>
          </p:cNvPr>
          <p:cNvSpPr txBox="1"/>
          <p:nvPr/>
        </p:nvSpPr>
        <p:spPr>
          <a:xfrm>
            <a:off x="9898100" y="6688202"/>
            <a:ext cx="2335871" cy="184666"/>
          </a:xfrm>
          <a:prstGeom prst="rect">
            <a:avLst/>
          </a:prstGeom>
          <a:noFill/>
        </p:spPr>
        <p:txBody>
          <a:bodyPr wrap="square" rtlCol="0">
            <a:spAutoFit/>
          </a:bodyPr>
          <a:lstStyle/>
          <a:p>
            <a:pPr algn="r"/>
            <a:r>
              <a:rPr lang="en-US" sz="600" dirty="0">
                <a:latin typeface="Segoe UI Variable Display" pitchFamily="2" charset="0"/>
              </a:rPr>
              <a:t>Source: Stanislaus County Affordable Housing Corporation</a:t>
            </a:r>
          </a:p>
        </p:txBody>
      </p:sp>
      <p:sp>
        <p:nvSpPr>
          <p:cNvPr id="7" name="Rectangle 6">
            <a:extLst>
              <a:ext uri="{FF2B5EF4-FFF2-40B4-BE49-F238E27FC236}">
                <a16:creationId xmlns:a16="http://schemas.microsoft.com/office/drawing/2014/main" id="{EE7151E3-8C9F-08E4-467E-2029AE704F20}"/>
              </a:ext>
            </a:extLst>
          </p:cNvPr>
          <p:cNvSpPr/>
          <p:nvPr/>
        </p:nvSpPr>
        <p:spPr>
          <a:xfrm>
            <a:off x="0" y="2438400"/>
            <a:ext cx="12211050" cy="1905000"/>
          </a:xfrm>
          <a:prstGeom prst="rect">
            <a:avLst/>
          </a:prstGeom>
          <a:solidFill>
            <a:srgbClr val="0C479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9" name="Title 1">
            <a:extLst>
              <a:ext uri="{FF2B5EF4-FFF2-40B4-BE49-F238E27FC236}">
                <a16:creationId xmlns:a16="http://schemas.microsoft.com/office/drawing/2014/main" id="{5A5D2C7F-71C5-19A9-B8C9-C6CD57DFFC95}"/>
              </a:ext>
            </a:extLst>
          </p:cNvPr>
          <p:cNvSpPr txBox="1">
            <a:spLocks/>
          </p:cNvSpPr>
          <p:nvPr/>
        </p:nvSpPr>
        <p:spPr>
          <a:xfrm>
            <a:off x="2133600" y="2757377"/>
            <a:ext cx="9601200" cy="1343246"/>
          </a:xfrm>
          <a:prstGeom prst="rect">
            <a:avLst/>
          </a:prstGeom>
        </p:spPr>
        <p:txBody>
          <a:bodyPr vert="horz" lIns="91440" tIns="45720" rIns="91440" bIns="45720" rtlCol="0" anchor="ctr">
            <a:normAutofit lnSpcReduction="10000"/>
          </a:bodyPr>
          <a:lstStyle>
            <a:lvl1pPr marL="0" algn="l" defTabSz="914400" rtl="0" eaLnBrk="1" latinLnBrk="0" hangingPunct="1">
              <a:spcBef>
                <a:spcPct val="0"/>
              </a:spcBef>
              <a:buNone/>
              <a:defRPr sz="4400" kern="1200" baseline="0">
                <a:solidFill>
                  <a:schemeClr val="bg1"/>
                </a:solidFill>
                <a:latin typeface="Segoe UI Variable Display Semib" pitchFamily="2" charset="0"/>
                <a:ea typeface="+mj-ea"/>
                <a:cs typeface="+mj-cs"/>
              </a:defRPr>
            </a:lvl1pPr>
          </a:lstStyle>
          <a:p>
            <a:pPr algn="ctr"/>
            <a:r>
              <a:rPr lang="en-US" dirty="0"/>
              <a:t>Regional Housing Needs Allocation (RHNA)</a:t>
            </a:r>
          </a:p>
        </p:txBody>
      </p:sp>
      <p:pic>
        <p:nvPicPr>
          <p:cNvPr id="12" name="Picture 2" descr="Stanislaus County striving to be the best">
            <a:extLst>
              <a:ext uri="{FF2B5EF4-FFF2-40B4-BE49-F238E27FC236}">
                <a16:creationId xmlns:a16="http://schemas.microsoft.com/office/drawing/2014/main" id="{723CDAC7-4685-B824-CDC5-1D2083802F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19277"/>
            <a:ext cx="1615525" cy="134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8512fb-df87-4f05-99c9-1ec1a25be646" xsi:nil="true"/>
    <Document_x0020_Type xmlns="f99c466e-687a-40a7-b58f-fa1a35ff4024" xsi:nil="true"/>
    <Document_x0020_Phases xmlns="f99c466e-687a-40a7-b58f-fa1a35ff4024" xsi:nil="true"/>
    <kaa11b13d30147ec8e52b7bd4a47d900 xmlns="f99c466e-687a-40a7-b58f-fa1a35ff4024">
      <Terms xmlns="http://schemas.microsoft.com/office/infopath/2007/PartnerControls"/>
    </kaa11b13d30147ec8e52b7bd4a47d900>
    <md63b744cbb04c27bc1a54042f99b07e xmlns="f99c466e-687a-40a7-b58f-fa1a35ff4024">
      <Terms xmlns="http://schemas.microsoft.com/office/infopath/2007/PartnerControls"/>
    </md63b744cbb04c27bc1a54042f99b07e>
    <lcf76f155ced4ddcb4097134ff3c332f xmlns="f99c466e-687a-40a7-b58f-fa1a35ff402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3AB419500211409C117D89F4DCB79B" ma:contentTypeVersion="21" ma:contentTypeDescription="Create a new document." ma:contentTypeScope="" ma:versionID="8aa07a337841c231d2ae366c049eaffa">
  <xsd:schema xmlns:xsd="http://www.w3.org/2001/XMLSchema" xmlns:xs="http://www.w3.org/2001/XMLSchema" xmlns:p="http://schemas.microsoft.com/office/2006/metadata/properties" xmlns:ns2="f99c466e-687a-40a7-b58f-fa1a35ff4024" xmlns:ns3="758512fb-df87-4f05-99c9-1ec1a25be646" targetNamespace="http://schemas.microsoft.com/office/2006/metadata/properties" ma:root="true" ma:fieldsID="acf0ed4caa9d54945f93d333d2ffeca4" ns2:_="" ns3:_="">
    <xsd:import namespace="f99c466e-687a-40a7-b58f-fa1a35ff4024"/>
    <xsd:import namespace="758512fb-df87-4f05-99c9-1ec1a25be646"/>
    <xsd:element name="properties">
      <xsd:complexType>
        <xsd:sequence>
          <xsd:element name="documentManagement">
            <xsd:complexType>
              <xsd:all>
                <xsd:element ref="ns2:Document_x0020_Type" minOccurs="0"/>
                <xsd:element ref="ns2:Document_x0020_Phases" minOccurs="0"/>
                <xsd:element ref="ns2:kaa11b13d30147ec8e52b7bd4a47d900" minOccurs="0"/>
                <xsd:element ref="ns3:TaxCatchAll" minOccurs="0"/>
                <xsd:element ref="ns2:md63b744cbb04c27bc1a54042f99b07e"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c466e-687a-40a7-b58f-fa1a35ff4024"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Admin"/>
          <xsd:enumeration value="Fieldwork"/>
          <xsd:enumeration value="Graphics"/>
          <xsd:enumeration value="Proposals"/>
          <xsd:enumeration value="Reports"/>
          <xsd:enumeration value="Safety"/>
          <xsd:enumeration value="Other"/>
        </xsd:restriction>
      </xsd:simpleType>
    </xsd:element>
    <xsd:element name="Document_x0020_Phases" ma:index="9" nillable="true" ma:displayName="Document Phases" ma:format="Dropdown" ma:internalName="Document_x0020_Phases">
      <xsd:simpleType>
        <xsd:restriction base="dms:Choice">
          <xsd:enumeration value="Draft for Internal"/>
          <xsd:enumeration value="Draft for External"/>
          <xsd:enumeration value="Final for Internal"/>
          <xsd:enumeration value="Final For External"/>
          <xsd:enumeration value="Working Client"/>
          <xsd:enumeration value="Working Sub"/>
        </xsd:restriction>
      </xsd:simpleType>
    </xsd:element>
    <xsd:element name="kaa11b13d30147ec8e52b7bd4a47d900" ma:index="11" nillable="true" ma:taxonomy="true" ma:internalName="kaa11b13d30147ec8e52b7bd4a47d900" ma:taxonomyFieldName="Document_x0020_Tags" ma:displayName="Document Tags" ma:default="" ma:fieldId="{4aa11b13-d301-47ec-8e52-b7bd4a47d900}" ma:taxonomyMulti="true" ma:sspId="1168e105-8a3e-447e-97b0-a583245e944a" ma:termSetId="12bafc98-0c79-4b15-8524-16ce926aaa10" ma:anchorId="00000000-0000-0000-0000-000000000000" ma:open="false" ma:isKeyword="false">
      <xsd:complexType>
        <xsd:sequence>
          <xsd:element ref="pc:Terms" minOccurs="0" maxOccurs="1"/>
        </xsd:sequence>
      </xsd:complexType>
    </xsd:element>
    <xsd:element name="md63b744cbb04c27bc1a54042f99b07e" ma:index="14" nillable="true" ma:taxonomy="true" ma:internalName="md63b744cbb04c27bc1a54042f99b07e" ma:taxonomyFieldName="Project_x0020_Nickname" ma:displayName="Project Nickname" ma:default="" ma:fieldId="{6d63b744-cbb0-4c27-bc1a-54042f99b07e}" ma:sspId="1168e105-8a3e-447e-97b0-a583245e944a" ma:termSetId="05cd5926-3b29-4914-89b2-c7bbc04f4098" ma:anchorId="00000000-0000-0000-0000-000000000000" ma:open="tru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68e105-8a3e-447e-97b0-a583245e944a"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8512fb-df87-4f05-99c9-1ec1a25be6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5028f3-379e-4abc-ae6e-f09800157808}" ma:internalName="TaxCatchAll" ma:showField="CatchAllData" ma:web="758512fb-df87-4f05-99c9-1ec1a25be64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5126A3-0756-4669-8021-AB9D6CBC4C57}">
  <ds:schemaRefs>
    <ds:schemaRef ds:uri="http://schemas.microsoft.com/office/2006/metadata/properties"/>
    <ds:schemaRef ds:uri="http://schemas.microsoft.com/office/infopath/2007/PartnerControls"/>
    <ds:schemaRef ds:uri="758512fb-df87-4f05-99c9-1ec1a25be646"/>
    <ds:schemaRef ds:uri="f99c466e-687a-40a7-b58f-fa1a35ff4024"/>
  </ds:schemaRefs>
</ds:datastoreItem>
</file>

<file path=customXml/itemProps2.xml><?xml version="1.0" encoding="utf-8"?>
<ds:datastoreItem xmlns:ds="http://schemas.openxmlformats.org/officeDocument/2006/customXml" ds:itemID="{C85BAD40-1372-41E8-9895-53D27BFD4ED8}">
  <ds:schemaRefs>
    <ds:schemaRef ds:uri="http://schemas.microsoft.com/sharepoint/v3/contenttype/forms"/>
  </ds:schemaRefs>
</ds:datastoreItem>
</file>

<file path=customXml/itemProps3.xml><?xml version="1.0" encoding="utf-8"?>
<ds:datastoreItem xmlns:ds="http://schemas.openxmlformats.org/officeDocument/2006/customXml" ds:itemID="{ED339D03-DE1D-4AD8-9D14-98BB64EB6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c466e-687a-40a7-b58f-fa1a35ff4024"/>
    <ds:schemaRef ds:uri="758512fb-df87-4f05-99c9-1ec1a25b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Gilroy</Template>
  <TotalTime>8055</TotalTime>
  <Words>4555</Words>
  <Application>Microsoft Office PowerPoint</Application>
  <PresentationFormat>Widescreen</PresentationFormat>
  <Paragraphs>571</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Candara</vt:lpstr>
      <vt:lpstr>OpenSans</vt:lpstr>
      <vt:lpstr>Segoe UI Semilight</vt:lpstr>
      <vt:lpstr>Segoe UI Variable Display</vt:lpstr>
      <vt:lpstr>Segoe UI Variable Display Semib</vt:lpstr>
      <vt:lpstr>Wingdings</vt:lpstr>
      <vt:lpstr>Office Theme</vt:lpstr>
      <vt:lpstr>PowerPoint Presentation</vt:lpstr>
      <vt:lpstr>Presentation Outline</vt:lpstr>
      <vt:lpstr>PowerPoint Presentation</vt:lpstr>
      <vt:lpstr>What is a Housing Element?</vt:lpstr>
      <vt:lpstr>What does a Housing Element do?</vt:lpstr>
      <vt:lpstr>PowerPoint Presentation</vt:lpstr>
      <vt:lpstr>Housing Element Basics</vt:lpstr>
      <vt:lpstr>What happens if the County doesn’t update the Housing Element?</vt:lpstr>
      <vt:lpstr>PowerPoint Presentation</vt:lpstr>
      <vt:lpstr>PowerPoint Presentation</vt:lpstr>
      <vt:lpstr>PowerPoint Presentation</vt:lpstr>
      <vt:lpstr>PowerPoint Presentation</vt:lpstr>
      <vt:lpstr>RHNA Change Since Last Housing Element Update</vt:lpstr>
      <vt:lpstr>Stanislaus County Housing Need Requirement</vt:lpstr>
      <vt:lpstr>Meeting the RHNA</vt:lpstr>
      <vt:lpstr>Housing Credits and ADU Trends</vt:lpstr>
      <vt:lpstr>PowerPoint Presentation</vt:lpstr>
      <vt:lpstr>How were sites selected?</vt:lpstr>
      <vt:lpstr>Sites Overview</vt:lpstr>
      <vt:lpstr>Sites Overview</vt:lpstr>
      <vt:lpstr>Summary by Community</vt:lpstr>
      <vt:lpstr>Site Inventory Summary</vt:lpstr>
      <vt:lpstr>PowerPoint Presentation</vt:lpstr>
      <vt:lpstr>Significant Programs and Actions</vt:lpstr>
      <vt:lpstr>Significant Programs and Actions Continued</vt:lpstr>
      <vt:lpstr>PowerPoint Presentation</vt:lpstr>
      <vt:lpstr>Project Schedule</vt:lpstr>
      <vt:lpstr>Community Engagement Events</vt:lpstr>
      <vt:lpstr>Public Information and Participation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matthew@mintierharnish.com</dc:creator>
  <cp:lastModifiedBy>Emily Basnight</cp:lastModifiedBy>
  <cp:revision>582</cp:revision>
  <cp:lastPrinted>2014-05-06T21:13:48Z</cp:lastPrinted>
  <dcterms:created xsi:type="dcterms:W3CDTF">2014-04-28T20:57:55Z</dcterms:created>
  <dcterms:modified xsi:type="dcterms:W3CDTF">2023-09-15T17:13:11Z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0x010100CA3AB419500211409C117D89F4DCB79B</vt:lpwstr>
  </property>
  <property fmtid="{D5CDD505-2E9C-101B-9397-08002B2CF9AE}" pid="3" name="Project Nickname">
    <vt:lpwstr/>
  </property>
  <property fmtid="{D5CDD505-2E9C-101B-9397-08002B2CF9AE}" pid="4" name="MediaServiceImageTags">
    <vt:lpwstr/>
  </property>
  <property fmtid="{D5CDD505-2E9C-101B-9397-08002B2CF9AE}" pid="5" name="Document Tags">
    <vt:lpwstr/>
  </property>
</Properties>
</file>