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688" r:id="rId4"/>
    <p:sldMasterId id="2147483690" r:id="rId5"/>
    <p:sldMasterId id="2147483692" r:id="rId6"/>
    <p:sldMasterId id="2147483696" r:id="rId7"/>
    <p:sldMasterId id="2147483698" r:id="rId8"/>
    <p:sldMasterId id="2147483712" r:id="rId9"/>
  </p:sldMasterIdLst>
  <p:sldIdLst>
    <p:sldId id="277" r:id="rId10"/>
    <p:sldId id="320" r:id="rId11"/>
    <p:sldId id="263" r:id="rId12"/>
    <p:sldId id="264" r:id="rId13"/>
    <p:sldId id="265" r:id="rId14"/>
    <p:sldId id="266" r:id="rId15"/>
    <p:sldId id="267" r:id="rId16"/>
    <p:sldId id="269" r:id="rId17"/>
    <p:sldId id="270" r:id="rId18"/>
    <p:sldId id="323" r:id="rId19"/>
    <p:sldId id="280" r:id="rId20"/>
    <p:sldId id="299" r:id="rId21"/>
    <p:sldId id="300" r:id="rId22"/>
    <p:sldId id="328" r:id="rId23"/>
    <p:sldId id="301" r:id="rId24"/>
    <p:sldId id="302" r:id="rId25"/>
    <p:sldId id="324" r:id="rId26"/>
    <p:sldId id="304" r:id="rId27"/>
    <p:sldId id="305" r:id="rId28"/>
    <p:sldId id="325" r:id="rId29"/>
    <p:sldId id="308" r:id="rId30"/>
    <p:sldId id="309" r:id="rId31"/>
    <p:sldId id="310" r:id="rId32"/>
    <p:sldId id="311" r:id="rId33"/>
    <p:sldId id="312" r:id="rId34"/>
    <p:sldId id="313" r:id="rId35"/>
    <p:sldId id="314" r:id="rId36"/>
    <p:sldId id="329" r:id="rId37"/>
    <p:sldId id="315" r:id="rId38"/>
    <p:sldId id="316" r:id="rId39"/>
    <p:sldId id="257" r:id="rId40"/>
    <p:sldId id="258" r:id="rId41"/>
    <p:sldId id="279" r:id="rId42"/>
    <p:sldId id="259" r:id="rId43"/>
    <p:sldId id="321" r:id="rId44"/>
    <p:sldId id="261" r:id="rId45"/>
    <p:sldId id="278" r:id="rId46"/>
    <p:sldId id="326" r:id="rId47"/>
    <p:sldId id="260" r:id="rId48"/>
    <p:sldId id="327" r:id="rId49"/>
    <p:sldId id="262" r:id="rId50"/>
    <p:sldId id="31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7" d="100"/>
          <a:sy n="117" d="100"/>
        </p:scale>
        <p:origin x="-14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72375" y="6477000"/>
            <a:ext cx="184150" cy="304800"/>
          </a:xfrm>
          <a:prstGeom prst="rect">
            <a:avLst/>
          </a:prstGeom>
          <a:noFill/>
          <a:ln>
            <a:noFill/>
          </a:ln>
          <a:extLst/>
        </p:spPr>
        <p:txBody>
          <a:bodyPr wrap="none">
            <a:spAutoFit/>
          </a:bodyPr>
          <a:lstStyle>
            <a:lvl1pPr>
              <a:defRPr sz="1600">
                <a:solidFill>
                  <a:schemeClr val="tx1"/>
                </a:solidFill>
                <a:latin typeface="Trebuchet MS" charset="0"/>
                <a:ea typeface="ＭＳ Ｐゴシック" charset="0"/>
                <a:cs typeface="ＭＳ Ｐゴシック" charset="0"/>
              </a:defRPr>
            </a:lvl1pPr>
            <a:lvl2pPr marL="742950" indent="-285750">
              <a:defRPr sz="1600">
                <a:solidFill>
                  <a:schemeClr val="tx1"/>
                </a:solidFill>
                <a:latin typeface="Trebuchet MS" charset="0"/>
                <a:ea typeface="ＭＳ Ｐゴシック" charset="0"/>
              </a:defRPr>
            </a:lvl2pPr>
            <a:lvl3pPr marL="1143000" indent="-228600">
              <a:defRPr sz="1600">
                <a:solidFill>
                  <a:schemeClr val="tx1"/>
                </a:solidFill>
                <a:latin typeface="Trebuchet MS" charset="0"/>
                <a:ea typeface="ＭＳ Ｐゴシック" charset="0"/>
              </a:defRPr>
            </a:lvl3pPr>
            <a:lvl4pPr marL="1600200" indent="-228600">
              <a:defRPr sz="1600">
                <a:solidFill>
                  <a:schemeClr val="tx1"/>
                </a:solidFill>
                <a:latin typeface="Trebuchet MS" charset="0"/>
                <a:ea typeface="ＭＳ Ｐゴシック" charset="0"/>
              </a:defRPr>
            </a:lvl4pPr>
            <a:lvl5pPr marL="2057400" indent="-228600">
              <a:defRPr sz="1600">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a:solidFill>
                  <a:schemeClr val="tx1"/>
                </a:solidFill>
                <a:latin typeface="Trebuchet MS" charset="0"/>
                <a:ea typeface="ＭＳ Ｐゴシック" charset="0"/>
              </a:defRPr>
            </a:lvl9pPr>
          </a:lstStyle>
          <a:p>
            <a:pPr algn="ctr" eaLnBrk="1" hangingPunct="1">
              <a:defRPr/>
            </a:pPr>
            <a:endParaRPr kumimoji="1" lang="en-US" sz="1400" b="1" smtClean="0">
              <a:solidFill>
                <a:schemeClr val="bg2"/>
              </a:solidFill>
              <a:latin typeface="Arial" charset="0"/>
            </a:endParaRPr>
          </a:p>
        </p:txBody>
      </p:sp>
      <p:sp>
        <p:nvSpPr>
          <p:cNvPr id="26626" name="Rectangle 2"/>
          <p:cNvSpPr>
            <a:spLocks noGrp="1" noChangeArrowheads="1"/>
          </p:cNvSpPr>
          <p:nvPr>
            <p:ph type="ctrTitle"/>
          </p:nvPr>
        </p:nvSpPr>
        <p:spPr>
          <a:xfrm>
            <a:off x="980574" y="4076028"/>
            <a:ext cx="5269982" cy="532750"/>
          </a:xfrm>
          <a:prstGeom prst="rect">
            <a:avLst/>
          </a:prstGeom>
          <a:ln w="12700" cap="sq"/>
        </p:spPr>
        <p:txBody>
          <a:bodyPr wrap="square" lIns="91440" tIns="45720" rIns="91440" bIns="45720"/>
          <a:lstStyle>
            <a:lvl1pPr algn="l">
              <a:defRPr>
                <a:solidFill>
                  <a:srgbClr val="4F868E"/>
                </a:solidFill>
              </a:defRPr>
            </a:lvl1pPr>
          </a:lstStyle>
          <a:p>
            <a:r>
              <a:rPr lang="en-US" dirty="0"/>
              <a:t>Click to edit Master title style</a:t>
            </a:r>
          </a:p>
        </p:txBody>
      </p:sp>
      <p:sp>
        <p:nvSpPr>
          <p:cNvPr id="26627" name="Rectangle 3"/>
          <p:cNvSpPr>
            <a:spLocks noGrp="1" noChangeArrowheads="1"/>
          </p:cNvSpPr>
          <p:nvPr>
            <p:ph type="subTitle" idx="1"/>
          </p:nvPr>
        </p:nvSpPr>
        <p:spPr>
          <a:xfrm>
            <a:off x="987873" y="4612093"/>
            <a:ext cx="4006043" cy="471097"/>
          </a:xfrm>
          <a:prstGeom prst="rect">
            <a:avLst/>
          </a:prstGeom>
          <a:ln w="12700" cap="sq"/>
        </p:spPr>
        <p:txBody>
          <a:bodyPr lIns="91440" tIns="45720" rIns="91440" bIns="45720"/>
          <a:lstStyle>
            <a:lvl1pPr marL="0" indent="0" algn="l">
              <a:buClr>
                <a:schemeClr val="bg2"/>
              </a:buClr>
              <a:buFont typeface="Wingdings" pitchFamily="2" charset="2"/>
              <a:buNone/>
              <a:defRPr b="0"/>
            </a:lvl1pPr>
          </a:lstStyle>
          <a:p>
            <a:r>
              <a:rPr lang="en-US" dirty="0"/>
              <a:t>Click to edit Master subtitle style</a:t>
            </a:r>
          </a:p>
        </p:txBody>
      </p:sp>
      <p:cxnSp>
        <p:nvCxnSpPr>
          <p:cNvPr id="9" name="Straight Connector 8"/>
          <p:cNvCxnSpPr/>
          <p:nvPr userDrawn="1"/>
        </p:nvCxnSpPr>
        <p:spPr bwMode="auto">
          <a:xfrm>
            <a:off x="1090061" y="3904516"/>
            <a:ext cx="48320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Picture 6"/>
          <p:cNvPicPr>
            <a:picLocks noChangeAspect="1"/>
          </p:cNvPicPr>
          <p:nvPr userDrawn="1"/>
        </p:nvPicPr>
        <p:blipFill>
          <a:blip r:embed="rId2"/>
          <a:stretch>
            <a:fillRect/>
          </a:stretch>
        </p:blipFill>
        <p:spPr>
          <a:xfrm>
            <a:off x="1082961" y="2549222"/>
            <a:ext cx="2324100" cy="1066800"/>
          </a:xfrm>
          <a:prstGeom prst="rect">
            <a:avLst/>
          </a:prstGeom>
        </p:spPr>
      </p:pic>
      <p:pic>
        <p:nvPicPr>
          <p:cNvPr id="8" name="Picture 7"/>
          <p:cNvPicPr>
            <a:picLocks noChangeAspect="1"/>
          </p:cNvPicPr>
          <p:nvPr userDrawn="1"/>
        </p:nvPicPr>
        <p:blipFill>
          <a:blip r:embed="rId3">
            <a:alphaModFix/>
          </a:blip>
          <a:stretch>
            <a:fillRect/>
          </a:stretch>
        </p:blipFill>
        <p:spPr>
          <a:xfrm>
            <a:off x="5862497" y="294640"/>
            <a:ext cx="3005763" cy="2971800"/>
          </a:xfrm>
          <a:prstGeom prst="rect">
            <a:avLst/>
          </a:prstGeom>
        </p:spPr>
      </p:pic>
    </p:spTree>
    <p:extLst>
      <p:ext uri="{BB962C8B-B14F-4D97-AF65-F5344CB8AC3E}">
        <p14:creationId xmlns:p14="http://schemas.microsoft.com/office/powerpoint/2010/main" val="417334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5002" y="692502"/>
            <a:ext cx="8153400" cy="609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5001" y="1381515"/>
            <a:ext cx="8153400" cy="4669072"/>
          </a:xfrm>
          <a:prstGeom prst="rect">
            <a:avLst/>
          </a:prstGeom>
        </p:spPr>
        <p:txBody>
          <a:bodyPr vert="eaVert"/>
          <a:lstStyle>
            <a:lvl1pPr>
              <a:defRPr>
                <a:solidFill>
                  <a:srgbClr val="31547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a:stretch>
            <a:fillRect/>
          </a:stretch>
        </p:blipFill>
        <p:spPr>
          <a:xfrm>
            <a:off x="230910" y="6336146"/>
            <a:ext cx="1235362" cy="358876"/>
          </a:xfrm>
          <a:prstGeom prst="rect">
            <a:avLst/>
          </a:prstGeom>
        </p:spPr>
      </p:pic>
    </p:spTree>
    <p:extLst>
      <p:ext uri="{BB962C8B-B14F-4D97-AF65-F5344CB8AC3E}">
        <p14:creationId xmlns:p14="http://schemas.microsoft.com/office/powerpoint/2010/main" val="36338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832047"/>
            <a:ext cx="2038350" cy="5079866"/>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839345"/>
            <a:ext cx="5962650" cy="5072568"/>
          </a:xfrm>
          <a:prstGeom prst="rect">
            <a:avLst/>
          </a:prstGeom>
        </p:spPr>
        <p:txBody>
          <a:bodyPr vert="eaVert"/>
          <a:lstStyle>
            <a:lvl1pPr>
              <a:defRPr>
                <a:solidFill>
                  <a:srgbClr val="31547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a:stretch>
            <a:fillRect/>
          </a:stretch>
        </p:blipFill>
        <p:spPr>
          <a:xfrm>
            <a:off x="230910" y="6336146"/>
            <a:ext cx="1235362" cy="358876"/>
          </a:xfrm>
          <a:prstGeom prst="rect">
            <a:avLst/>
          </a:prstGeom>
        </p:spPr>
      </p:pic>
    </p:spTree>
    <p:extLst>
      <p:ext uri="{BB962C8B-B14F-4D97-AF65-F5344CB8AC3E}">
        <p14:creationId xmlns:p14="http://schemas.microsoft.com/office/powerpoint/2010/main" val="4222945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DA5FC-B36C-47B4-9BBD-223B4399092D}" type="datetimeFigureOut">
              <a:rPr lang="en-US" smtClean="0">
                <a:solidFill>
                  <a:prstClr val="black">
                    <a:tint val="75000"/>
                  </a:prstClr>
                </a:solidFill>
              </a:rPr>
              <a:pPr/>
              <a:t>5/30/2017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0C2E49-0285-44C2-9811-45645B18FC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90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DA5FC-B36C-47B4-9BBD-223B4399092D}" type="datetimeFigureOut">
              <a:rPr lang="en-US" smtClean="0">
                <a:solidFill>
                  <a:prstClr val="black">
                    <a:tint val="75000"/>
                  </a:prstClr>
                </a:solidFill>
              </a:rPr>
              <a:pPr/>
              <a:t>5/30/2017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0C2E49-0285-44C2-9811-45645B18FC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90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DA5FC-B36C-47B4-9BBD-223B4399092D}" type="datetimeFigureOut">
              <a:rPr lang="en-US" smtClean="0">
                <a:solidFill>
                  <a:prstClr val="black">
                    <a:tint val="75000"/>
                  </a:prstClr>
                </a:solidFill>
              </a:rPr>
              <a:pPr/>
              <a:t>5/30/2017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0C2E49-0285-44C2-9811-45645B18FC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90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DA5FC-B36C-47B4-9BBD-223B4399092D}" type="datetimeFigureOut">
              <a:rPr lang="en-US" smtClean="0">
                <a:solidFill>
                  <a:prstClr val="black">
                    <a:tint val="75000"/>
                  </a:prstClr>
                </a:solidFill>
              </a:rPr>
              <a:pPr/>
              <a:t>5/30/2017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0C2E49-0285-44C2-9811-45645B18FC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90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DA5FC-B36C-47B4-9BBD-223B4399092D}" type="datetimeFigureOut">
              <a:rPr lang="en-US" smtClean="0">
                <a:solidFill>
                  <a:prstClr val="black">
                    <a:tint val="75000"/>
                  </a:prstClr>
                </a:solidFill>
              </a:rPr>
              <a:pPr/>
              <a:t>5/30/2017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0C2E49-0285-44C2-9811-45645B18FC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90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DA5FC-B36C-47B4-9BBD-223B4399092D}" type="datetimeFigureOut">
              <a:rPr lang="en-US" smtClean="0">
                <a:solidFill>
                  <a:prstClr val="black">
                    <a:tint val="75000"/>
                  </a:prstClr>
                </a:solidFill>
              </a:rPr>
              <a:pPr/>
              <a:t>5/30/2017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0C2E49-0285-44C2-9811-45645B18FC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90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DA5FC-B36C-47B4-9BBD-223B4399092D}" type="datetimeFigureOut">
              <a:rPr lang="en-US" smtClean="0">
                <a:solidFill>
                  <a:prstClr val="black">
                    <a:tint val="75000"/>
                  </a:prstClr>
                </a:solidFill>
              </a:rPr>
              <a:pPr/>
              <a:t>5/30/2017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0C2E49-0285-44C2-9811-45645B18FC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90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22F9FB21-B90B-432C-A517-0B143CE9C54A}" type="datetime1">
              <a:rPr lang="en-US" sz="2400" smtClean="0">
                <a:solidFill>
                  <a:srgbClr val="2A2C27"/>
                </a:solidFill>
                <a:latin typeface="Times New Roman" pitchFamily="18" charset="0"/>
              </a:rPr>
              <a:pPr defTabSz="914400" fontAlgn="base">
                <a:spcBef>
                  <a:spcPct val="0"/>
                </a:spcBef>
                <a:spcAft>
                  <a:spcPct val="0"/>
                </a:spcAft>
              </a:pPr>
              <a:t>5/30/2017</a:t>
            </a:fld>
            <a:endParaRPr lang="en-US" sz="2400">
              <a:solidFill>
                <a:srgbClr val="2A2C27"/>
              </a:solidFill>
              <a:latin typeface="Times New Roman" pitchFamily="18" charset="0"/>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480EB07-456F-4D4A-B28D-24CC669EE0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40799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002" y="692502"/>
            <a:ext cx="8153400" cy="609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95001" y="1381515"/>
            <a:ext cx="8153400" cy="4669072"/>
          </a:xfrm>
          <a:prstGeom prst="rect">
            <a:avLst/>
          </a:prstGeom>
        </p:spPr>
        <p:txBody>
          <a:bodyPr/>
          <a:lstStyle>
            <a:lvl1pPr>
              <a:defRPr>
                <a:solidFill>
                  <a:srgbClr val="315470"/>
                </a:solidFill>
              </a:defRPr>
            </a:lvl1pPr>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a:stretch>
            <a:fillRect/>
          </a:stretch>
        </p:blipFill>
        <p:spPr>
          <a:xfrm>
            <a:off x="230910" y="6336146"/>
            <a:ext cx="1235362" cy="358876"/>
          </a:xfrm>
          <a:prstGeom prst="rect">
            <a:avLst/>
          </a:prstGeom>
        </p:spPr>
      </p:pic>
    </p:spTree>
    <p:extLst>
      <p:ext uri="{BB962C8B-B14F-4D97-AF65-F5344CB8AC3E}">
        <p14:creationId xmlns:p14="http://schemas.microsoft.com/office/powerpoint/2010/main" val="2441967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815FEB61-1C39-4683-B155-C000A1C72877}" type="datetime1">
              <a:rPr lang="en-US" sz="2400" smtClean="0">
                <a:solidFill>
                  <a:srgbClr val="2A2C27"/>
                </a:solidFill>
                <a:latin typeface="Times New Roman" pitchFamily="18" charset="0"/>
              </a:rPr>
              <a:pPr defTabSz="914400" fontAlgn="base">
                <a:spcBef>
                  <a:spcPct val="0"/>
                </a:spcBef>
                <a:spcAft>
                  <a:spcPct val="0"/>
                </a:spcAft>
              </a:pPr>
              <a:t>5/30/2017</a:t>
            </a:fld>
            <a:endParaRPr lang="en-US" sz="2400">
              <a:solidFill>
                <a:srgbClr val="2A2C27"/>
              </a:solidFill>
              <a:latin typeface="Times New Roman" pitchFamily="18" charset="0"/>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9480EB07-456F-4D4A-B28D-24CC669EE0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7097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6D54379C-7053-45DE-BBA7-6FA65A979EBF}" type="datetimeFigureOut">
              <a:rPr lang="en-US" sz="2400" smtClean="0">
                <a:solidFill>
                  <a:srgbClr val="2A2C27"/>
                </a:solidFill>
                <a:latin typeface="Times New Roman" pitchFamily="18" charset="0"/>
              </a:rPr>
              <a:pPr defTabSz="914400" fontAlgn="base">
                <a:spcBef>
                  <a:spcPct val="0"/>
                </a:spcBef>
                <a:spcAft>
                  <a:spcPct val="0"/>
                </a:spcAft>
              </a:pPr>
              <a:t>5/30/2017</a:t>
            </a:fld>
            <a:endParaRPr lang="en-US" sz="2400">
              <a:solidFill>
                <a:srgbClr val="2A2C27"/>
              </a:solidFill>
              <a:latin typeface="Times New Roman" pitchFamily="18" charset="0"/>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CAB33BE3-C29A-4BC1-9C7E-AF030D61017D}"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31547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4" name="Picture 3"/>
          <p:cNvPicPr>
            <a:picLocks noChangeAspect="1"/>
          </p:cNvPicPr>
          <p:nvPr userDrawn="1"/>
        </p:nvPicPr>
        <p:blipFill>
          <a:blip r:embed="rId2"/>
          <a:stretch>
            <a:fillRect/>
          </a:stretch>
        </p:blipFill>
        <p:spPr>
          <a:xfrm>
            <a:off x="230910" y="6336146"/>
            <a:ext cx="1235362" cy="358876"/>
          </a:xfrm>
          <a:prstGeom prst="rect">
            <a:avLst/>
          </a:prstGeom>
        </p:spPr>
      </p:pic>
    </p:spTree>
    <p:extLst>
      <p:ext uri="{BB962C8B-B14F-4D97-AF65-F5344CB8AC3E}">
        <p14:creationId xmlns:p14="http://schemas.microsoft.com/office/powerpoint/2010/main" val="409021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5002" y="692502"/>
            <a:ext cx="8153400" cy="609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01342"/>
            <a:ext cx="4000500" cy="4605452"/>
          </a:xfrm>
          <a:prstGeom prst="rect">
            <a:avLst/>
          </a:prstGeom>
        </p:spPr>
        <p:txBody>
          <a:bodyPr/>
          <a:lstStyle>
            <a:lvl1pPr>
              <a:defRPr sz="2800">
                <a:solidFill>
                  <a:srgbClr val="31547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2500" y="1401342"/>
            <a:ext cx="4000500" cy="4612751"/>
          </a:xfrm>
          <a:prstGeom prst="rect">
            <a:avLst/>
          </a:prstGeom>
        </p:spPr>
        <p:txBody>
          <a:bodyPr/>
          <a:lstStyle>
            <a:lvl1pPr>
              <a:defRPr sz="2800">
                <a:solidFill>
                  <a:srgbClr val="31547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a:stretch>
            <a:fillRect/>
          </a:stretch>
        </p:blipFill>
        <p:spPr>
          <a:xfrm>
            <a:off x="230910" y="6336146"/>
            <a:ext cx="1235362" cy="358876"/>
          </a:xfrm>
          <a:prstGeom prst="rect">
            <a:avLst/>
          </a:prstGeom>
        </p:spPr>
      </p:pic>
    </p:spTree>
    <p:extLst>
      <p:ext uri="{BB962C8B-B14F-4D97-AF65-F5344CB8AC3E}">
        <p14:creationId xmlns:p14="http://schemas.microsoft.com/office/powerpoint/2010/main" val="187822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3154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3154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a:stretch>
            <a:fillRect/>
          </a:stretch>
        </p:blipFill>
        <p:spPr>
          <a:xfrm>
            <a:off x="230910" y="6336146"/>
            <a:ext cx="1235362" cy="358876"/>
          </a:xfrm>
          <a:prstGeom prst="rect">
            <a:avLst/>
          </a:prstGeom>
        </p:spPr>
      </p:pic>
    </p:spTree>
    <p:extLst>
      <p:ext uri="{BB962C8B-B14F-4D97-AF65-F5344CB8AC3E}">
        <p14:creationId xmlns:p14="http://schemas.microsoft.com/office/powerpoint/2010/main" val="366311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5002" y="692502"/>
            <a:ext cx="8153400" cy="609600"/>
          </a:xfrm>
          <a:prstGeom prst="rect">
            <a:avLst/>
          </a:prstGeom>
        </p:spPr>
        <p:txBody>
          <a:bodyPr/>
          <a:lstStyle/>
          <a:p>
            <a:r>
              <a:rPr lang="en-US" smtClean="0"/>
              <a:t>Click to edit Master title style</a:t>
            </a:r>
            <a:endParaRPr lang="en-US"/>
          </a:p>
        </p:txBody>
      </p:sp>
      <p:pic>
        <p:nvPicPr>
          <p:cNvPr id="3" name="Picture 2"/>
          <p:cNvPicPr>
            <a:picLocks noChangeAspect="1"/>
          </p:cNvPicPr>
          <p:nvPr userDrawn="1"/>
        </p:nvPicPr>
        <p:blipFill>
          <a:blip r:embed="rId2"/>
          <a:stretch>
            <a:fillRect/>
          </a:stretch>
        </p:blipFill>
        <p:spPr>
          <a:xfrm>
            <a:off x="230910" y="6336146"/>
            <a:ext cx="1235362" cy="358876"/>
          </a:xfrm>
          <a:prstGeom prst="rect">
            <a:avLst/>
          </a:prstGeom>
        </p:spPr>
      </p:pic>
    </p:spTree>
    <p:extLst>
      <p:ext uri="{BB962C8B-B14F-4D97-AF65-F5344CB8AC3E}">
        <p14:creationId xmlns:p14="http://schemas.microsoft.com/office/powerpoint/2010/main" val="416838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30910" y="6336146"/>
            <a:ext cx="1235362" cy="358876"/>
          </a:xfrm>
          <a:prstGeom prst="rect">
            <a:avLst/>
          </a:prstGeom>
        </p:spPr>
      </p:pic>
    </p:spTree>
    <p:extLst>
      <p:ext uri="{BB962C8B-B14F-4D97-AF65-F5344CB8AC3E}">
        <p14:creationId xmlns:p14="http://schemas.microsoft.com/office/powerpoint/2010/main" val="97878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9344"/>
            <a:ext cx="3008313" cy="595755"/>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61241"/>
            <a:ext cx="5111750" cy="5203942"/>
          </a:xfrm>
          <a:prstGeom prst="rect">
            <a:avLst/>
          </a:prstGeom>
        </p:spPr>
        <p:txBody>
          <a:bodyPr/>
          <a:lstStyle>
            <a:lvl1pPr>
              <a:defRPr sz="3200">
                <a:solidFill>
                  <a:srgbClr val="31547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300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5" name="Picture 4"/>
          <p:cNvPicPr>
            <a:picLocks noChangeAspect="1"/>
          </p:cNvPicPr>
          <p:nvPr userDrawn="1"/>
        </p:nvPicPr>
        <p:blipFill>
          <a:blip r:embed="rId2"/>
          <a:stretch>
            <a:fillRect/>
          </a:stretch>
        </p:blipFill>
        <p:spPr>
          <a:xfrm>
            <a:off x="230910" y="6336146"/>
            <a:ext cx="1235362" cy="358876"/>
          </a:xfrm>
          <a:prstGeom prst="rect">
            <a:avLst/>
          </a:prstGeom>
        </p:spPr>
      </p:pic>
    </p:spTree>
    <p:extLst>
      <p:ext uri="{BB962C8B-B14F-4D97-AF65-F5344CB8AC3E}">
        <p14:creationId xmlns:p14="http://schemas.microsoft.com/office/powerpoint/2010/main" val="173384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37163"/>
            <a:ext cx="5486400" cy="39904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6832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5" name="Picture 4"/>
          <p:cNvPicPr>
            <a:picLocks noChangeAspect="1"/>
          </p:cNvPicPr>
          <p:nvPr userDrawn="1"/>
        </p:nvPicPr>
        <p:blipFill>
          <a:blip r:embed="rId2"/>
          <a:stretch>
            <a:fillRect/>
          </a:stretch>
        </p:blipFill>
        <p:spPr>
          <a:xfrm>
            <a:off x="230910" y="6336146"/>
            <a:ext cx="1235362" cy="358876"/>
          </a:xfrm>
          <a:prstGeom prst="rect">
            <a:avLst/>
          </a:prstGeom>
        </p:spPr>
      </p:pic>
    </p:spTree>
    <p:extLst>
      <p:ext uri="{BB962C8B-B14F-4D97-AF65-F5344CB8AC3E}">
        <p14:creationId xmlns:p14="http://schemas.microsoft.com/office/powerpoint/2010/main" val="291619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emf"/><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6153727"/>
            <a:ext cx="9144000" cy="7042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Trebuchet MS" pitchFamily="34" charset="0"/>
              <a:ea typeface="ＭＳ Ｐゴシック" pitchFamily="48" charset="-128"/>
            </a:endParaRPr>
          </a:p>
        </p:txBody>
      </p:sp>
      <p:sp>
        <p:nvSpPr>
          <p:cNvPr id="1033" name="Slide Number Placeholder 3"/>
          <p:cNvSpPr txBox="1">
            <a:spLocks noGrp="1"/>
          </p:cNvSpPr>
          <p:nvPr userDrawn="1"/>
        </p:nvSpPr>
        <p:spPr bwMode="auto">
          <a:xfrm>
            <a:off x="8647847" y="6463718"/>
            <a:ext cx="4408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rebuchet MS" pitchFamily="34" charset="0"/>
                <a:ea typeface="ＭＳ Ｐゴシック" pitchFamily="48" charset="-128"/>
              </a:defRPr>
            </a:lvl1pPr>
            <a:lvl2pPr marL="742950" indent="-285750">
              <a:defRPr sz="1600">
                <a:solidFill>
                  <a:schemeClr val="tx1"/>
                </a:solidFill>
                <a:latin typeface="Trebuchet MS" pitchFamily="34" charset="0"/>
                <a:ea typeface="ＭＳ Ｐゴシック" pitchFamily="48" charset="-128"/>
              </a:defRPr>
            </a:lvl2pPr>
            <a:lvl3pPr marL="1143000" indent="-228600">
              <a:defRPr sz="1600">
                <a:solidFill>
                  <a:schemeClr val="tx1"/>
                </a:solidFill>
                <a:latin typeface="Trebuchet MS" pitchFamily="34" charset="0"/>
                <a:ea typeface="ＭＳ Ｐゴシック" pitchFamily="48" charset="-128"/>
              </a:defRPr>
            </a:lvl3pPr>
            <a:lvl4pPr marL="1600200" indent="-228600">
              <a:defRPr sz="1600">
                <a:solidFill>
                  <a:schemeClr val="tx1"/>
                </a:solidFill>
                <a:latin typeface="Trebuchet MS" pitchFamily="34" charset="0"/>
                <a:ea typeface="ＭＳ Ｐゴシック" pitchFamily="48" charset="-128"/>
              </a:defRPr>
            </a:lvl4pPr>
            <a:lvl5pPr marL="2057400" indent="-228600">
              <a:defRPr sz="1600">
                <a:solidFill>
                  <a:schemeClr val="tx1"/>
                </a:solidFill>
                <a:latin typeface="Trebuchet MS" pitchFamily="34" charset="0"/>
                <a:ea typeface="ＭＳ Ｐゴシック" pitchFamily="48" charset="-128"/>
              </a:defRPr>
            </a:lvl5pPr>
            <a:lvl6pPr marL="25146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6pPr>
            <a:lvl7pPr marL="29718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7pPr>
            <a:lvl8pPr marL="34290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8pPr>
            <a:lvl9pPr marL="3886200" indent="-228600" eaLnBrk="0" fontAlgn="base" hangingPunct="0">
              <a:spcBef>
                <a:spcPct val="0"/>
              </a:spcBef>
              <a:spcAft>
                <a:spcPct val="0"/>
              </a:spcAft>
              <a:defRPr sz="1600">
                <a:solidFill>
                  <a:schemeClr val="tx1"/>
                </a:solidFill>
                <a:latin typeface="Trebuchet MS" pitchFamily="34" charset="0"/>
                <a:ea typeface="ＭＳ Ｐゴシック" pitchFamily="48" charset="-128"/>
              </a:defRPr>
            </a:lvl9pPr>
          </a:lstStyle>
          <a:p>
            <a:pPr algn="ctr">
              <a:defRPr/>
            </a:pPr>
            <a:fld id="{6641678A-E55A-4248-BA0C-F294621D028D}" type="slidenum">
              <a:rPr lang="en-US" sz="1400" smtClean="0">
                <a:solidFill>
                  <a:srgbClr val="868686"/>
                </a:solidFill>
                <a:latin typeface="Arial"/>
                <a:cs typeface="Arial"/>
              </a:rPr>
              <a:pPr algn="ctr">
                <a:defRPr/>
              </a:pPr>
              <a:t>‹#›</a:t>
            </a:fld>
            <a:endParaRPr lang="en-US" sz="1400" dirty="0" smtClean="0">
              <a:solidFill>
                <a:srgbClr val="868686"/>
              </a:solidFill>
              <a:latin typeface="Arial"/>
              <a:cs typeface="Arial"/>
            </a:endParaRPr>
          </a:p>
        </p:txBody>
      </p:sp>
      <p:pic>
        <p:nvPicPr>
          <p:cNvPr id="2" name="Picture 1"/>
          <p:cNvPicPr>
            <a:picLocks noChangeAspect="1"/>
          </p:cNvPicPr>
          <p:nvPr userDrawn="1"/>
        </p:nvPicPr>
        <p:blipFill>
          <a:blip r:embed="rId13">
            <a:alphaModFix amt="50000"/>
          </a:blip>
          <a:stretch>
            <a:fillRect/>
          </a:stretch>
        </p:blipFill>
        <p:spPr>
          <a:xfrm>
            <a:off x="5862497" y="294640"/>
            <a:ext cx="3005763" cy="2971800"/>
          </a:xfrm>
          <a:prstGeom prst="rect">
            <a:avLst/>
          </a:prstGeom>
        </p:spPr>
      </p:pic>
    </p:spTree>
    <p:extLst>
      <p:ext uri="{BB962C8B-B14F-4D97-AF65-F5344CB8AC3E}">
        <p14:creationId xmlns:p14="http://schemas.microsoft.com/office/powerpoint/2010/main" val="1687724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DB864E"/>
          </a:solidFill>
          <a:latin typeface="+mj-lt"/>
          <a:ea typeface="ＭＳ Ｐゴシック" pitchFamily="48" charset="-128"/>
          <a:cs typeface="ＭＳ Ｐゴシック" charset="0"/>
        </a:defRPr>
      </a:lvl1pPr>
      <a:lvl2pPr algn="l" rtl="0" eaLnBrk="0" fontAlgn="base" hangingPunct="0">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2pPr>
      <a:lvl3pPr algn="l" rtl="0" eaLnBrk="0" fontAlgn="base" hangingPunct="0">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3pPr>
      <a:lvl4pPr algn="l" rtl="0" eaLnBrk="0" fontAlgn="base" hangingPunct="0">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4pPr>
      <a:lvl5pPr algn="l" rtl="0" eaLnBrk="0" fontAlgn="base" hangingPunct="0">
        <a:spcBef>
          <a:spcPct val="0"/>
        </a:spcBef>
        <a:spcAft>
          <a:spcPct val="0"/>
        </a:spcAft>
        <a:defRPr sz="2800" b="1">
          <a:solidFill>
            <a:schemeClr val="tx2"/>
          </a:solidFill>
          <a:latin typeface="Trebuchet MS" pitchFamily="34" charset="0"/>
          <a:ea typeface="ＭＳ Ｐゴシック" pitchFamily="48" charset="-128"/>
          <a:cs typeface="ＭＳ Ｐゴシック" charset="0"/>
        </a:defRPr>
      </a:lvl5pPr>
      <a:lvl6pPr marL="457200" algn="l" rtl="0" fontAlgn="base">
        <a:spcBef>
          <a:spcPct val="0"/>
        </a:spcBef>
        <a:spcAft>
          <a:spcPct val="0"/>
        </a:spcAft>
        <a:defRPr sz="2800" b="1">
          <a:solidFill>
            <a:schemeClr val="tx2"/>
          </a:solidFill>
          <a:latin typeface="Trebuchet MS" pitchFamily="34" charset="0"/>
        </a:defRPr>
      </a:lvl6pPr>
      <a:lvl7pPr marL="914400" algn="l" rtl="0" fontAlgn="base">
        <a:spcBef>
          <a:spcPct val="0"/>
        </a:spcBef>
        <a:spcAft>
          <a:spcPct val="0"/>
        </a:spcAft>
        <a:defRPr sz="2800" b="1">
          <a:solidFill>
            <a:schemeClr val="tx2"/>
          </a:solidFill>
          <a:latin typeface="Trebuchet MS" pitchFamily="34" charset="0"/>
        </a:defRPr>
      </a:lvl7pPr>
      <a:lvl8pPr marL="1371600" algn="l" rtl="0" fontAlgn="base">
        <a:spcBef>
          <a:spcPct val="0"/>
        </a:spcBef>
        <a:spcAft>
          <a:spcPct val="0"/>
        </a:spcAft>
        <a:defRPr sz="2800" b="1">
          <a:solidFill>
            <a:schemeClr val="tx2"/>
          </a:solidFill>
          <a:latin typeface="Trebuchet MS" pitchFamily="34" charset="0"/>
        </a:defRPr>
      </a:lvl8pPr>
      <a:lvl9pPr marL="1828800" algn="l" rtl="0" fontAlgn="base">
        <a:spcBef>
          <a:spcPct val="0"/>
        </a:spcBef>
        <a:spcAft>
          <a:spcPct val="0"/>
        </a:spcAft>
        <a:defRPr sz="2800" b="1">
          <a:solidFill>
            <a:schemeClr val="tx2"/>
          </a:solidFill>
          <a:latin typeface="Trebuchet MS" pitchFamily="34" charset="0"/>
        </a:defRPr>
      </a:lvl9pPr>
    </p:titleStyle>
    <p:bodyStyle>
      <a:lvl1pPr marL="342900" indent="-342900" algn="l" rtl="0" eaLnBrk="0" fontAlgn="base" hangingPunct="0">
        <a:spcBef>
          <a:spcPct val="40000"/>
        </a:spcBef>
        <a:spcAft>
          <a:spcPct val="0"/>
        </a:spcAft>
        <a:buClr>
          <a:schemeClr val="tx1"/>
        </a:buClr>
        <a:buSzPct val="80000"/>
        <a:buFont typeface="Arial"/>
        <a:buChar char="•"/>
        <a:defRPr sz="2000" b="1">
          <a:solidFill>
            <a:srgbClr val="315470"/>
          </a:solidFill>
          <a:latin typeface="+mn-lt"/>
          <a:ea typeface="ＭＳ Ｐゴシック" pitchFamily="48" charset="-128"/>
          <a:cs typeface="ＭＳ Ｐゴシック" charset="0"/>
        </a:defRPr>
      </a:lvl1pPr>
      <a:lvl2pPr marL="742950" indent="-285750" algn="l" rtl="0" eaLnBrk="0" fontAlgn="base" hangingPunct="0">
        <a:spcBef>
          <a:spcPct val="20000"/>
        </a:spcBef>
        <a:spcAft>
          <a:spcPct val="0"/>
        </a:spcAft>
        <a:buClr>
          <a:schemeClr val="tx1"/>
        </a:buClr>
        <a:buFont typeface="Arial"/>
        <a:buChar char="•"/>
        <a:defRPr>
          <a:solidFill>
            <a:schemeClr val="tx1"/>
          </a:solidFill>
          <a:latin typeface="+mn-lt"/>
          <a:ea typeface="ＭＳ Ｐゴシック" pitchFamily="48" charset="-128"/>
        </a:defRPr>
      </a:lvl2pPr>
      <a:lvl3pPr marL="1143000" indent="-285750" algn="l" rtl="0" eaLnBrk="0" fontAlgn="base" hangingPunct="0">
        <a:spcBef>
          <a:spcPct val="20000"/>
        </a:spcBef>
        <a:spcAft>
          <a:spcPct val="0"/>
        </a:spcAft>
        <a:buClr>
          <a:schemeClr val="tx1"/>
        </a:buClr>
        <a:buFont typeface="Arial"/>
        <a:buChar char="•"/>
        <a:defRPr sz="1600">
          <a:solidFill>
            <a:schemeClr val="tx1"/>
          </a:solidFill>
          <a:latin typeface="+mn-lt"/>
          <a:ea typeface="ＭＳ Ｐゴシック" pitchFamily="48" charset="-128"/>
        </a:defRPr>
      </a:lvl3pPr>
      <a:lvl4pPr marL="1485900" indent="-285750" algn="l" rtl="0" eaLnBrk="0" fontAlgn="base" hangingPunct="0">
        <a:spcBef>
          <a:spcPct val="20000"/>
        </a:spcBef>
        <a:spcAft>
          <a:spcPct val="0"/>
        </a:spcAft>
        <a:buClr>
          <a:schemeClr val="tx1"/>
        </a:buClr>
        <a:buFont typeface="Arial"/>
        <a:buChar char="•"/>
        <a:defRPr sz="1600">
          <a:solidFill>
            <a:schemeClr val="tx1"/>
          </a:solidFill>
          <a:latin typeface="+mn-lt"/>
          <a:ea typeface="ＭＳ Ｐゴシック" pitchFamily="48" charset="-128"/>
        </a:defRPr>
      </a:lvl4pPr>
      <a:lvl5pPr marL="1828800" indent="-285750" algn="l" rtl="0" eaLnBrk="0" fontAlgn="base" hangingPunct="0">
        <a:spcBef>
          <a:spcPct val="20000"/>
        </a:spcBef>
        <a:spcAft>
          <a:spcPct val="0"/>
        </a:spcAft>
        <a:buClr>
          <a:schemeClr val="tx1"/>
        </a:buClr>
        <a:buFont typeface="Arial"/>
        <a:buChar char="•"/>
        <a:defRPr sz="1600">
          <a:solidFill>
            <a:schemeClr val="tx1"/>
          </a:solidFill>
          <a:latin typeface="+mn-lt"/>
          <a:ea typeface="ＭＳ Ｐゴシック" pitchFamily="48" charset="-128"/>
        </a:defRPr>
      </a:lvl5pPr>
      <a:lvl6pPr marL="2228850" indent="-228600" algn="l" rtl="0" fontAlgn="base">
        <a:spcBef>
          <a:spcPct val="20000"/>
        </a:spcBef>
        <a:spcAft>
          <a:spcPct val="0"/>
        </a:spcAft>
        <a:buClr>
          <a:schemeClr val="tx1"/>
        </a:buClr>
        <a:buFont typeface="Times" pitchFamily="48" charset="0"/>
        <a:buChar char="•"/>
        <a:defRPr sz="1600">
          <a:solidFill>
            <a:schemeClr val="tx1"/>
          </a:solidFill>
          <a:latin typeface="+mn-lt"/>
        </a:defRPr>
      </a:lvl6pPr>
      <a:lvl7pPr marL="2686050" indent="-228600" algn="l" rtl="0" fontAlgn="base">
        <a:spcBef>
          <a:spcPct val="20000"/>
        </a:spcBef>
        <a:spcAft>
          <a:spcPct val="0"/>
        </a:spcAft>
        <a:buClr>
          <a:schemeClr val="tx1"/>
        </a:buClr>
        <a:buFont typeface="Times" pitchFamily="48" charset="0"/>
        <a:buChar char="•"/>
        <a:defRPr sz="1600">
          <a:solidFill>
            <a:schemeClr val="tx1"/>
          </a:solidFill>
          <a:latin typeface="+mn-lt"/>
        </a:defRPr>
      </a:lvl7pPr>
      <a:lvl8pPr marL="3143250" indent="-228600" algn="l" rtl="0" fontAlgn="base">
        <a:spcBef>
          <a:spcPct val="20000"/>
        </a:spcBef>
        <a:spcAft>
          <a:spcPct val="0"/>
        </a:spcAft>
        <a:buClr>
          <a:schemeClr val="tx1"/>
        </a:buClr>
        <a:buFont typeface="Times" pitchFamily="48" charset="0"/>
        <a:buChar char="•"/>
        <a:defRPr sz="1600">
          <a:solidFill>
            <a:schemeClr val="tx1"/>
          </a:solidFill>
          <a:latin typeface="+mn-lt"/>
        </a:defRPr>
      </a:lvl8pPr>
      <a:lvl9pPr marL="3600450" indent="-228600" algn="l" rtl="0" fontAlgn="base">
        <a:spcBef>
          <a:spcPct val="20000"/>
        </a:spcBef>
        <a:spcAft>
          <a:spcPct val="0"/>
        </a:spcAft>
        <a:buClr>
          <a:schemeClr val="tx1"/>
        </a:buClr>
        <a:buFont typeface="Times" pitchFamily="48"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AADA5FC-B36C-47B4-9BBD-223B4399092D}" type="datetimeFigureOut">
              <a:rPr lang="en-US" smtClean="0">
                <a:solidFill>
                  <a:prstClr val="black">
                    <a:tint val="75000"/>
                  </a:prstClr>
                </a:solidFill>
              </a:rPr>
              <a:pPr defTabSz="914400"/>
              <a:t>5/30/2017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F0C2E49-0285-44C2-9811-45645B18FC7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23911492"/>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AADA5FC-B36C-47B4-9BBD-223B4399092D}" type="datetimeFigureOut">
              <a:rPr lang="en-US" smtClean="0">
                <a:solidFill>
                  <a:prstClr val="black">
                    <a:tint val="75000"/>
                  </a:prstClr>
                </a:solidFill>
              </a:rPr>
              <a:pPr defTabSz="914400"/>
              <a:t>5/30/2017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F0C2E49-0285-44C2-9811-45645B18FC7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23911492"/>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AADA5FC-B36C-47B4-9BBD-223B4399092D}" type="datetimeFigureOut">
              <a:rPr lang="en-US" smtClean="0">
                <a:solidFill>
                  <a:prstClr val="black">
                    <a:tint val="75000"/>
                  </a:prstClr>
                </a:solidFill>
              </a:rPr>
              <a:pPr defTabSz="914400"/>
              <a:t>5/30/2017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F0C2E49-0285-44C2-9811-45645B18FC7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23911492"/>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AADA5FC-B36C-47B4-9BBD-223B4399092D}" type="datetimeFigureOut">
              <a:rPr lang="en-US" smtClean="0">
                <a:solidFill>
                  <a:prstClr val="black">
                    <a:tint val="75000"/>
                  </a:prstClr>
                </a:solidFill>
              </a:rPr>
              <a:pPr defTabSz="914400"/>
              <a:t>5/30/2017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F0C2E49-0285-44C2-9811-45645B18FC7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23911492"/>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AADA5FC-B36C-47B4-9BBD-223B4399092D}" type="datetimeFigureOut">
              <a:rPr lang="en-US" smtClean="0">
                <a:solidFill>
                  <a:prstClr val="black">
                    <a:tint val="75000"/>
                  </a:prstClr>
                </a:solidFill>
              </a:rPr>
              <a:pPr defTabSz="914400"/>
              <a:t>5/30/2017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F0C2E49-0285-44C2-9811-45645B18FC7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23911492"/>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AADA5FC-B36C-47B4-9BBD-223B4399092D}" type="datetimeFigureOut">
              <a:rPr lang="en-US" smtClean="0">
                <a:solidFill>
                  <a:prstClr val="black">
                    <a:tint val="75000"/>
                  </a:prstClr>
                </a:solidFill>
              </a:rPr>
              <a:pPr defTabSz="914400"/>
              <a:t>5/30/2017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F0C2E49-0285-44C2-9811-45645B18FC7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23911492"/>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AADA5FC-B36C-47B4-9BBD-223B4399092D}" type="datetimeFigureOut">
              <a:rPr lang="en-US" smtClean="0">
                <a:solidFill>
                  <a:prstClr val="black">
                    <a:tint val="75000"/>
                  </a:prstClr>
                </a:solidFill>
              </a:rPr>
              <a:pPr defTabSz="914400"/>
              <a:t>5/30/2017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F0C2E49-0285-44C2-9811-45645B18FC7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23911492"/>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 name="Rectangle 17"/>
          <p:cNvSpPr/>
          <p:nvPr userDrawn="1"/>
        </p:nvSpPr>
        <p:spPr>
          <a:xfrm>
            <a:off x="0" y="6583680"/>
            <a:ext cx="9144000" cy="274320"/>
          </a:xfrm>
          <a:prstGeom prst="rect">
            <a:avLst/>
          </a:prstGeom>
          <a:gradFill>
            <a:gsLst>
              <a:gs pos="0">
                <a:srgbClr val="00234E"/>
              </a:gs>
              <a:gs pos="100000">
                <a:srgbClr val="00347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Rectangle 3"/>
          <p:cNvSpPr/>
          <p:nvPr userDrawn="1"/>
        </p:nvSpPr>
        <p:spPr>
          <a:xfrm>
            <a:off x="0" y="0"/>
            <a:ext cx="9144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noFill/>
            </a:endParaRPr>
          </a:p>
        </p:txBody>
      </p:sp>
      <p:sp>
        <p:nvSpPr>
          <p:cNvPr id="2" name="Title Placeholder 1"/>
          <p:cNvSpPr>
            <a:spLocks noGrp="1"/>
          </p:cNvSpPr>
          <p:nvPr>
            <p:ph type="title"/>
          </p:nvPr>
        </p:nvSpPr>
        <p:spPr>
          <a:xfrm>
            <a:off x="500189" y="154379"/>
            <a:ext cx="6506178" cy="96723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63040"/>
            <a:ext cx="8229600" cy="4681728"/>
          </a:xfrm>
          <a:prstGeom prst="rect">
            <a:avLst/>
          </a:prstGeom>
        </p:spPr>
        <p:txBody>
          <a:bodyPr vert="horz" lIns="91440" tIns="45720" rIns="91440" bIns="45720" rtlCol="0">
            <a:normAutofit/>
          </a:body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0" y="1161288"/>
            <a:ext cx="9144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544005"/>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ound Single Corner Rectangle 3"/>
          <p:cNvSpPr/>
          <p:nvPr userDrawn="1"/>
        </p:nvSpPr>
        <p:spPr>
          <a:xfrm flipH="1" flipV="1">
            <a:off x="8079753" y="-2"/>
            <a:ext cx="1064246" cy="397469"/>
          </a:xfrm>
          <a:custGeom>
            <a:avLst/>
            <a:gdLst>
              <a:gd name="connsiteX0" fmla="*/ 0 w 1257300"/>
              <a:gd name="connsiteY0" fmla="*/ 0 h 397469"/>
              <a:gd name="connsiteX1" fmla="*/ 1191054 w 1257300"/>
              <a:gd name="connsiteY1" fmla="*/ 0 h 397469"/>
              <a:gd name="connsiteX2" fmla="*/ 1257300 w 1257300"/>
              <a:gd name="connsiteY2" fmla="*/ 66246 h 397469"/>
              <a:gd name="connsiteX3" fmla="*/ 1257300 w 1257300"/>
              <a:gd name="connsiteY3" fmla="*/ 397469 h 397469"/>
              <a:gd name="connsiteX4" fmla="*/ 0 w 1257300"/>
              <a:gd name="connsiteY4" fmla="*/ 397469 h 397469"/>
              <a:gd name="connsiteX5" fmla="*/ 0 w 1257300"/>
              <a:gd name="connsiteY5" fmla="*/ 0 h 397469"/>
              <a:gd name="connsiteX0" fmla="*/ 0 w 1257300"/>
              <a:gd name="connsiteY0" fmla="*/ 0 h 397469"/>
              <a:gd name="connsiteX1" fmla="*/ 1203545 w 1257300"/>
              <a:gd name="connsiteY1" fmla="*/ 0 h 397469"/>
              <a:gd name="connsiteX2" fmla="*/ 1257300 w 1257300"/>
              <a:gd name="connsiteY2" fmla="*/ 66246 h 397469"/>
              <a:gd name="connsiteX3" fmla="*/ 1257300 w 1257300"/>
              <a:gd name="connsiteY3" fmla="*/ 397469 h 397469"/>
              <a:gd name="connsiteX4" fmla="*/ 0 w 1257300"/>
              <a:gd name="connsiteY4" fmla="*/ 397469 h 397469"/>
              <a:gd name="connsiteX5" fmla="*/ 0 w 1257300"/>
              <a:gd name="connsiteY5" fmla="*/ 0 h 397469"/>
              <a:gd name="connsiteX0" fmla="*/ 0 w 1257300"/>
              <a:gd name="connsiteY0" fmla="*/ 0 h 397469"/>
              <a:gd name="connsiteX1" fmla="*/ 1203545 w 1257300"/>
              <a:gd name="connsiteY1" fmla="*/ 0 h 397469"/>
              <a:gd name="connsiteX2" fmla="*/ 1257300 w 1257300"/>
              <a:gd name="connsiteY2" fmla="*/ 51256 h 397469"/>
              <a:gd name="connsiteX3" fmla="*/ 1257300 w 1257300"/>
              <a:gd name="connsiteY3" fmla="*/ 397469 h 397469"/>
              <a:gd name="connsiteX4" fmla="*/ 0 w 1257300"/>
              <a:gd name="connsiteY4" fmla="*/ 397469 h 397469"/>
              <a:gd name="connsiteX5" fmla="*/ 0 w 1257300"/>
              <a:gd name="connsiteY5" fmla="*/ 0 h 3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0" h="397469">
                <a:moveTo>
                  <a:pt x="0" y="0"/>
                </a:moveTo>
                <a:lnTo>
                  <a:pt x="1203545" y="0"/>
                </a:lnTo>
                <a:cubicBezTo>
                  <a:pt x="1240132" y="0"/>
                  <a:pt x="1257300" y="14669"/>
                  <a:pt x="1257300" y="51256"/>
                </a:cubicBezTo>
                <a:lnTo>
                  <a:pt x="1257300" y="397469"/>
                </a:lnTo>
                <a:lnTo>
                  <a:pt x="0" y="39746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5003" y="39136"/>
            <a:ext cx="863109" cy="319193"/>
          </a:xfrm>
          <a:prstGeom prst="rect">
            <a:avLst/>
          </a:prstGeom>
        </p:spPr>
      </p:pic>
      <p:sp>
        <p:nvSpPr>
          <p:cNvPr id="21" name="Slide Number Placeholder 20"/>
          <p:cNvSpPr>
            <a:spLocks noGrp="1"/>
          </p:cNvSpPr>
          <p:nvPr>
            <p:ph type="sldNum" sz="quarter" idx="4"/>
          </p:nvPr>
        </p:nvSpPr>
        <p:spPr>
          <a:xfrm>
            <a:off x="6629400" y="6523049"/>
            <a:ext cx="2057400" cy="332284"/>
          </a:xfrm>
          <a:prstGeom prst="rect">
            <a:avLst/>
          </a:prstGeom>
        </p:spPr>
        <p:txBody>
          <a:bodyPr vert="horz" lIns="91440" tIns="45720" rIns="91440" bIns="45720" rtlCol="0" anchor="ctr"/>
          <a:lstStyle>
            <a:lvl1pPr algn="r">
              <a:defRPr sz="900">
                <a:solidFill>
                  <a:schemeClr val="bg1"/>
                </a:solidFill>
                <a:latin typeface="+mn-lt"/>
              </a:defRPr>
            </a:lvl1pPr>
          </a:lstStyle>
          <a:p>
            <a:pPr defTabSz="914400"/>
            <a:fld id="{8BA37339-5342-45D3-970F-DEB9E3535962}" type="slidenum">
              <a:rPr lang="en-US" smtClean="0">
                <a:solidFill>
                  <a:prstClr val="white"/>
                </a:solidFill>
              </a:rPr>
              <a:pPr defTabSz="914400"/>
              <a:t>‹#›</a:t>
            </a:fld>
            <a:endParaRPr lang="en-US" dirty="0">
              <a:solidFill>
                <a:prstClr val="white"/>
              </a:solidFill>
            </a:endParaRPr>
          </a:p>
        </p:txBody>
      </p:sp>
      <p:sp>
        <p:nvSpPr>
          <p:cNvPr id="22" name="Footer Placeholder 21"/>
          <p:cNvSpPr>
            <a:spLocks noGrp="1"/>
          </p:cNvSpPr>
          <p:nvPr>
            <p:ph type="ftr" sz="quarter" idx="3"/>
          </p:nvPr>
        </p:nvSpPr>
        <p:spPr>
          <a:xfrm>
            <a:off x="457200" y="6523049"/>
            <a:ext cx="3086100" cy="334951"/>
          </a:xfrm>
          <a:prstGeom prst="rect">
            <a:avLst/>
          </a:prstGeom>
        </p:spPr>
        <p:txBody>
          <a:bodyPr vert="horz" lIns="91440" tIns="45720" rIns="91440" bIns="45720" rtlCol="0" anchor="ctr"/>
          <a:lstStyle>
            <a:lvl1pPr algn="l">
              <a:defRPr sz="900" baseline="0">
                <a:solidFill>
                  <a:schemeClr val="bg1"/>
                </a:solidFill>
                <a:latin typeface="Franklin Gothic Book" panose="020B0503020102020204" pitchFamily="34" charset="0"/>
              </a:defRPr>
            </a:lvl1pPr>
          </a:lstStyle>
          <a:p>
            <a:pPr defTabSz="914400"/>
            <a:endParaRPr lang="en-US" dirty="0">
              <a:solidFill>
                <a:prstClr val="white"/>
              </a:solidFill>
            </a:endParaRPr>
          </a:p>
        </p:txBody>
      </p:sp>
    </p:spTree>
    <p:extLst>
      <p:ext uri="{BB962C8B-B14F-4D97-AF65-F5344CB8AC3E}">
        <p14:creationId xmlns:p14="http://schemas.microsoft.com/office/powerpoint/2010/main" val="182957961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kern="1200">
          <a:solidFill>
            <a:schemeClr val="accent6"/>
          </a:solidFill>
          <a:latin typeface="Franklin Gothic Medium" panose="020B0603020102020204" pitchFamily="34" charset="0"/>
          <a:ea typeface="+mj-ea"/>
          <a:cs typeface="+mj-cs"/>
        </a:defRPr>
      </a:lvl1pPr>
    </p:titleStyle>
    <p:bodyStyle>
      <a:lvl1pPr marL="274320" indent="-274320" algn="l" defTabSz="914400" rtl="0" eaLnBrk="1" latinLnBrk="0" hangingPunct="1">
        <a:lnSpc>
          <a:spcPct val="100000"/>
        </a:lnSpc>
        <a:spcBef>
          <a:spcPts val="1000"/>
        </a:spcBef>
        <a:spcAft>
          <a:spcPts val="0"/>
        </a:spcAft>
        <a:buClr>
          <a:schemeClr val="tx2"/>
        </a:buClr>
        <a:buFont typeface="Franklin Gothic Book" panose="020B0503020102020204" pitchFamily="34" charset="0"/>
        <a:buChar char="•"/>
        <a:defRPr sz="2300" kern="1200" baseline="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100000"/>
        </a:lnSpc>
        <a:spcBef>
          <a:spcPts val="200"/>
        </a:spcBef>
        <a:buClr>
          <a:schemeClr val="accent5"/>
        </a:buClr>
        <a:buFont typeface="Franklin Gothic Book" panose="020B0503020102020204" pitchFamily="34" charset="0"/>
        <a:buChar char="▪"/>
        <a:defRPr sz="2100" kern="1200" baseline="0">
          <a:solidFill>
            <a:schemeClr val="tx1"/>
          </a:solidFill>
          <a:latin typeface="Franklin Gothic Book" panose="020B0503020102020204" pitchFamily="34" charset="0"/>
          <a:ea typeface="+mn-ea"/>
          <a:cs typeface="+mn-cs"/>
        </a:defRPr>
      </a:lvl2pPr>
      <a:lvl3pPr marL="1143000" indent="-182880" algn="l" defTabSz="914400" rtl="0" eaLnBrk="1" latinLnBrk="0" hangingPunct="1">
        <a:lnSpc>
          <a:spcPct val="90000"/>
        </a:lnSpc>
        <a:spcBef>
          <a:spcPts val="200"/>
        </a:spcBef>
        <a:buClr>
          <a:schemeClr val="accent5"/>
        </a:buClr>
        <a:buFont typeface="Franklin Gothic Book" panose="020B0503020102020204" pitchFamily="34" charset="0"/>
        <a:buChar char="–"/>
        <a:defRPr sz="1800" kern="1200" baseline="0">
          <a:solidFill>
            <a:schemeClr val="tx1"/>
          </a:solidFill>
          <a:latin typeface="Franklin Gothic Book" panose="020B0503020102020204" pitchFamily="34" charset="0"/>
          <a:ea typeface="+mn-ea"/>
          <a:cs typeface="+mn-cs"/>
        </a:defRPr>
      </a:lvl3pPr>
      <a:lvl4pPr marL="1600200" indent="-182880" algn="l" defTabSz="914400" rtl="0" eaLnBrk="1" latinLnBrk="0" hangingPunct="1">
        <a:lnSpc>
          <a:spcPct val="90000"/>
        </a:lnSpc>
        <a:spcBef>
          <a:spcPts val="200"/>
        </a:spcBef>
        <a:buClr>
          <a:schemeClr val="accent5"/>
        </a:buClr>
        <a:buFont typeface="Franklin Gothic Book" panose="020B0503020102020204" pitchFamily="34" charset="0"/>
        <a:buChar char="–"/>
        <a:defRPr sz="1800" kern="1200" baseline="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r>
            <a:br>
              <a:rPr lang="en-US" dirty="0"/>
            </a:br>
            <a:r>
              <a:rPr lang="en-US" sz="4400" dirty="0" smtClean="0">
                <a:solidFill>
                  <a:srgbClr val="FFFF00"/>
                </a:solidFill>
              </a:rPr>
              <a:t>Stanislaus County Water Advisory Committee</a:t>
            </a:r>
            <a:r>
              <a:rPr lang="en-US" sz="3600" dirty="0" smtClean="0">
                <a:solidFill>
                  <a:srgbClr val="FFFF00"/>
                </a:solidFill>
              </a:rPr>
              <a:t/>
            </a:r>
            <a:br>
              <a:rPr lang="en-US" sz="3600" dirty="0" smtClean="0">
                <a:solidFill>
                  <a:srgbClr val="FFFF00"/>
                </a:solidFill>
              </a:rPr>
            </a:br>
            <a:r>
              <a:rPr lang="en-US" sz="3600" dirty="0" smtClean="0">
                <a:solidFill>
                  <a:srgbClr val="FFFF00"/>
                </a:solidFill>
              </a:rPr>
              <a:t/>
            </a:r>
            <a:br>
              <a:rPr lang="en-US" sz="3600" dirty="0" smtClean="0">
                <a:solidFill>
                  <a:srgbClr val="FFFF00"/>
                </a:solidFill>
              </a:rPr>
            </a:br>
            <a:r>
              <a:rPr lang="en-US" sz="3600" dirty="0" smtClean="0">
                <a:solidFill>
                  <a:srgbClr val="FFFF00"/>
                </a:solidFill>
              </a:rPr>
              <a:t>Sustainable Groundwater Management Update</a:t>
            </a:r>
            <a:br>
              <a:rPr lang="en-US" sz="3600" dirty="0" smtClean="0">
                <a:solidFill>
                  <a:srgbClr val="FFFF00"/>
                </a:solidFill>
              </a:rPr>
            </a:br>
            <a:r>
              <a:rPr lang="en-US" sz="3600" dirty="0">
                <a:solidFill>
                  <a:srgbClr val="FFFF00"/>
                </a:solidFill>
              </a:rPr>
              <a:t/>
            </a:r>
            <a:br>
              <a:rPr lang="en-US" sz="3600" dirty="0">
                <a:solidFill>
                  <a:srgbClr val="FFFF00"/>
                </a:solidFill>
              </a:rPr>
            </a:br>
            <a:r>
              <a:rPr lang="en-US" sz="3600" dirty="0" smtClean="0">
                <a:solidFill>
                  <a:srgbClr val="FFFF00"/>
                </a:solidFill>
              </a:rPr>
              <a:t/>
            </a:r>
            <a:br>
              <a:rPr lang="en-US" sz="3600" dirty="0" smtClean="0">
                <a:solidFill>
                  <a:srgbClr val="FFFF00"/>
                </a:solidFill>
              </a:rPr>
            </a:br>
            <a:r>
              <a:rPr lang="en-US" sz="3600" dirty="0" smtClean="0">
                <a:solidFill>
                  <a:srgbClr val="FFFF00"/>
                </a:solidFill>
              </a:rPr>
              <a:t/>
            </a:r>
            <a:br>
              <a:rPr lang="en-US" sz="3600" dirty="0" smtClean="0">
                <a:solidFill>
                  <a:srgbClr val="FFFF00"/>
                </a:solidFill>
              </a:rPr>
            </a:br>
            <a:r>
              <a:rPr lang="en-US" sz="3600" dirty="0">
                <a:solidFill>
                  <a:srgbClr val="FFFF00"/>
                </a:solidFill>
              </a:rPr>
              <a:t/>
            </a:r>
            <a:br>
              <a:rPr lang="en-US" sz="3600" dirty="0">
                <a:solidFill>
                  <a:srgbClr val="FFFF00"/>
                </a:solidFill>
              </a:rPr>
            </a:br>
            <a:r>
              <a:rPr lang="en-US" dirty="0" smtClean="0">
                <a:solidFill>
                  <a:srgbClr val="FFFF00"/>
                </a:solidFill>
              </a:rPr>
              <a:t>May 31, 2017</a:t>
            </a:r>
            <a:br>
              <a:rPr lang="en-US" dirty="0" smtClean="0">
                <a:solidFill>
                  <a:srgbClr val="FFFF00"/>
                </a:solidFill>
              </a:rPr>
            </a:br>
            <a:r>
              <a:rPr lang="en-US" sz="3600" dirty="0">
                <a:solidFill>
                  <a:srgbClr val="FFFF00"/>
                </a:solidFill>
              </a:rPr>
              <a:t/>
            </a:r>
            <a:br>
              <a:rPr lang="en-US" sz="3600" dirty="0">
                <a:solidFill>
                  <a:srgbClr val="FFFF00"/>
                </a:solidFill>
              </a:rPr>
            </a:br>
            <a:r>
              <a:rPr lang="en-US" sz="3600" dirty="0" smtClean="0">
                <a:solidFill>
                  <a:srgbClr val="FFFF00"/>
                </a:solidFill>
              </a:rPr>
              <a:t/>
            </a:r>
            <a:br>
              <a:rPr lang="en-US" sz="3600" dirty="0" smtClean="0">
                <a:solidFill>
                  <a:srgbClr val="FFFF00"/>
                </a:solidFill>
              </a:rPr>
            </a:br>
            <a:r>
              <a:rPr lang="en-US" sz="3600" dirty="0">
                <a:solidFill>
                  <a:srgbClr val="FFFF00"/>
                </a:solidFill>
              </a:rPr>
              <a:t/>
            </a:r>
            <a:br>
              <a:rPr lang="en-US" sz="3600" dirty="0">
                <a:solidFill>
                  <a:srgbClr val="FFFF00"/>
                </a:solidFill>
              </a:rPr>
            </a:br>
            <a:r>
              <a:rPr lang="en-US" sz="3600" dirty="0" smtClean="0">
                <a:solidFill>
                  <a:srgbClr val="FFFF00"/>
                </a:solidFill>
              </a:rPr>
              <a:t/>
            </a:r>
            <a:br>
              <a:rPr lang="en-US" sz="3600" dirty="0" smtClean="0">
                <a:solidFill>
                  <a:srgbClr val="FFFF00"/>
                </a:solidFill>
              </a:rPr>
            </a:br>
            <a:r>
              <a:rPr lang="en-US" sz="3600" dirty="0">
                <a:solidFill>
                  <a:srgbClr val="FFFF00"/>
                </a:solidFill>
              </a:rPr>
              <a:t/>
            </a:r>
            <a:br>
              <a:rPr lang="en-US" sz="3600" dirty="0">
                <a:solidFill>
                  <a:srgbClr val="FFFF00"/>
                </a:solidFill>
              </a:rPr>
            </a:br>
            <a:r>
              <a:rPr lang="en-US" sz="3600" dirty="0" smtClean="0">
                <a:solidFill>
                  <a:srgbClr val="FFFF00"/>
                </a:solidFill>
              </a:rPr>
              <a:t> </a:t>
            </a:r>
            <a:r>
              <a:rPr lang="en-US" sz="3600" dirty="0">
                <a:solidFill>
                  <a:srgbClr val="FFFF00"/>
                </a:solidFill>
              </a:rPr>
              <a:t/>
            </a:r>
            <a:br>
              <a:rPr lang="en-US" sz="3600" dirty="0">
                <a:solidFill>
                  <a:srgbClr val="FFFF00"/>
                </a:solidFill>
              </a:rPr>
            </a:br>
            <a:r>
              <a:rPr lang="en-US" sz="3600" dirty="0" smtClean="0"/>
              <a:t/>
            </a:r>
            <a:br>
              <a:rPr lang="en-US" sz="3600" dirty="0" smtClean="0"/>
            </a:br>
            <a:r>
              <a:rPr lang="en-US" dirty="0"/>
              <a:t/>
            </a:r>
            <a:br>
              <a:rPr lang="en-US" dirty="0"/>
            </a:br>
            <a:endParaRPr lang="en-US" dirty="0"/>
          </a:p>
        </p:txBody>
      </p:sp>
    </p:spTree>
    <p:extLst>
      <p:ext uri="{BB962C8B-B14F-4D97-AF65-F5344CB8AC3E}">
        <p14:creationId xmlns:p14="http://schemas.microsoft.com/office/powerpoint/2010/main" val="2289282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8674" y="659845"/>
            <a:ext cx="8153400" cy="609600"/>
          </a:xfrm>
        </p:spPr>
        <p:txBody>
          <a:bodyPr/>
          <a:lstStyle/>
          <a:p>
            <a:pPr algn="ct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sz="3600" dirty="0" smtClean="0">
                <a:solidFill>
                  <a:srgbClr val="FFFF00"/>
                </a:solidFill>
              </a:rPr>
              <a:t>Groundwater Sustainability Agency Formation</a:t>
            </a:r>
            <a:br>
              <a:rPr lang="en-US" sz="3600" dirty="0" smtClean="0">
                <a:solidFill>
                  <a:srgbClr val="FFFF00"/>
                </a:solidFill>
              </a:rPr>
            </a:br>
            <a:r>
              <a:rPr lang="en-US" sz="3600" dirty="0">
                <a:solidFill>
                  <a:srgbClr val="FFFF00"/>
                </a:solidFill>
              </a:rPr>
              <a:t/>
            </a:r>
            <a:br>
              <a:rPr lang="en-US" sz="3600" dirty="0">
                <a:solidFill>
                  <a:srgbClr val="FFFF00"/>
                </a:solidFill>
              </a:rPr>
            </a:br>
            <a:r>
              <a:rPr lang="en-US" sz="3600" dirty="0" smtClean="0">
                <a:solidFill>
                  <a:srgbClr val="FFFF00"/>
                </a:solidFill>
              </a:rPr>
              <a:t>June 30, 2017 Deadline</a:t>
            </a:r>
            <a:endParaRPr lang="en-US" sz="3600" dirty="0">
              <a:solidFill>
                <a:srgbClr val="FFFF00"/>
              </a:solidFill>
            </a:endParaRPr>
          </a:p>
        </p:txBody>
      </p:sp>
    </p:spTree>
    <p:extLst>
      <p:ext uri="{BB962C8B-B14F-4D97-AF65-F5344CB8AC3E}">
        <p14:creationId xmlns:p14="http://schemas.microsoft.com/office/powerpoint/2010/main" val="3644641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30944508"/>
              </p:ext>
            </p:extLst>
          </p:nvPr>
        </p:nvGraphicFramePr>
        <p:xfrm>
          <a:off x="96285" y="609600"/>
          <a:ext cx="8831228" cy="5715000"/>
        </p:xfrm>
        <a:graphic>
          <a:graphicData uri="http://schemas.openxmlformats.org/presentationml/2006/ole">
            <mc:AlternateContent xmlns:mc="http://schemas.openxmlformats.org/markup-compatibility/2006">
              <mc:Choice xmlns:v="urn:schemas-microsoft-com:vml" Requires="v">
                <p:oleObj spid="_x0000_s1079" name="Acrobat Document" r:id="rId3" imgW="11658397" imgH="7543800" progId="AcroExch.Document.11">
                  <p:embed/>
                </p:oleObj>
              </mc:Choice>
              <mc:Fallback>
                <p:oleObj name="Acrobat Document" r:id="rId3" imgW="11658397" imgH="7543800" progId="AcroExch.Document.11">
                  <p:embed/>
                  <p:pic>
                    <p:nvPicPr>
                      <p:cNvPr id="0" name=""/>
                      <p:cNvPicPr/>
                      <p:nvPr/>
                    </p:nvPicPr>
                    <p:blipFill>
                      <a:blip r:embed="rId4"/>
                      <a:stretch>
                        <a:fillRect/>
                      </a:stretch>
                    </p:blipFill>
                    <p:spPr>
                      <a:xfrm>
                        <a:off x="96285" y="609600"/>
                        <a:ext cx="8831228" cy="5715000"/>
                      </a:xfrm>
                      <a:prstGeom prst="rect">
                        <a:avLst/>
                      </a:prstGeom>
                    </p:spPr>
                  </p:pic>
                </p:oleObj>
              </mc:Fallback>
            </mc:AlternateContent>
          </a:graphicData>
        </a:graphic>
      </p:graphicFrame>
      <p:sp>
        <p:nvSpPr>
          <p:cNvPr id="3" name="Slide Number Placeholder 2"/>
          <p:cNvSpPr>
            <a:spLocks noGrp="1"/>
          </p:cNvSpPr>
          <p:nvPr>
            <p:ph type="sldNum" sz="quarter" idx="4294967295"/>
          </p:nvPr>
        </p:nvSpPr>
        <p:spPr>
          <a:xfrm>
            <a:off x="6629400" y="6523049"/>
            <a:ext cx="2057400" cy="332284"/>
          </a:xfrm>
          <a:prstGeom prst="rect">
            <a:avLst/>
          </a:prstGeom>
        </p:spPr>
        <p:txBody>
          <a:bodyPr/>
          <a:lstStyle/>
          <a:p>
            <a:fld id="{FB1BB39F-89D7-4712-8C0C-28034047B3DC}" type="slidenum">
              <a:rPr lang="en-US" smtClean="0"/>
              <a:t>11</a:t>
            </a:fld>
            <a:endParaRPr lang="en-US"/>
          </a:p>
        </p:txBody>
      </p:sp>
      <p:sp>
        <p:nvSpPr>
          <p:cNvPr id="4" name="Rectangle 3"/>
          <p:cNvSpPr/>
          <p:nvPr/>
        </p:nvSpPr>
        <p:spPr>
          <a:xfrm>
            <a:off x="6934200" y="5486400"/>
            <a:ext cx="1676400" cy="533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603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1143000"/>
            <a:ext cx="8186611" cy="967235"/>
          </a:xfrm>
        </p:spPr>
        <p:txBody>
          <a:bodyPr>
            <a:noAutofit/>
          </a:bodyPr>
          <a:lstStyle/>
          <a:p>
            <a:pPr algn="ctr"/>
            <a:r>
              <a:rPr lang="en-US" altLang="en-US" sz="4400" b="1" dirty="0" smtClean="0">
                <a:solidFill>
                  <a:srgbClr val="FFFF00"/>
                </a:solidFill>
                <a:latin typeface="+mj-lt"/>
              </a:rPr>
              <a:t>Eastern San Joaquin Groundwater Basin</a:t>
            </a:r>
          </a:p>
        </p:txBody>
      </p:sp>
      <p:sp>
        <p:nvSpPr>
          <p:cNvPr id="7171" name="Content Placeholder 2"/>
          <p:cNvSpPr>
            <a:spLocks noGrp="1"/>
          </p:cNvSpPr>
          <p:nvPr>
            <p:ph idx="1"/>
          </p:nvPr>
        </p:nvSpPr>
        <p:spPr>
          <a:xfrm>
            <a:off x="457200" y="1371600"/>
            <a:ext cx="8229600" cy="5029200"/>
          </a:xfrm>
        </p:spPr>
        <p:txBody>
          <a:bodyPr>
            <a:normAutofit/>
          </a:bodyPr>
          <a:lstStyle/>
          <a:p>
            <a:endParaRPr lang="en-US" altLang="en-US" sz="3600" dirty="0" smtClean="0">
              <a:solidFill>
                <a:srgbClr val="FFFF00"/>
              </a:solidFill>
              <a:latin typeface="+mn-lt"/>
            </a:endParaRPr>
          </a:p>
          <a:p>
            <a:endParaRPr lang="en-US" altLang="en-US" sz="3600" dirty="0" smtClean="0">
              <a:solidFill>
                <a:srgbClr val="FFFF00"/>
              </a:solidFill>
              <a:latin typeface="+mn-lt"/>
            </a:endParaRPr>
          </a:p>
        </p:txBody>
      </p:sp>
      <p:sp>
        <p:nvSpPr>
          <p:cNvPr id="7174" name="Text Box 4"/>
          <p:cNvSpPr txBox="1">
            <a:spLocks noChangeArrowheads="1"/>
          </p:cNvSpPr>
          <p:nvPr/>
        </p:nvSpPr>
        <p:spPr bwMode="auto">
          <a:xfrm>
            <a:off x="8839200" y="6613525"/>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defTabSz="914400" fontAlgn="base">
              <a:spcBef>
                <a:spcPct val="50000"/>
              </a:spcBef>
              <a:spcAft>
                <a:spcPct val="0"/>
              </a:spcAft>
              <a:buClrTx/>
              <a:buSzTx/>
              <a:buFontTx/>
              <a:buNone/>
            </a:pPr>
            <a:r>
              <a:rPr lang="en-US" altLang="en-US" sz="1000">
                <a:solidFill>
                  <a:srgbClr val="2A2C27"/>
                </a:solidFill>
              </a:rPr>
              <a:t>5</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80EB07-456F-4D4A-B28D-24CC669EE02B}" type="slidenum">
              <a:rPr lang="en-US" smtClean="0">
                <a:solidFill>
                  <a:prstClr val="white"/>
                </a:solidFill>
              </a:rPr>
              <a:pPr/>
              <a:t>13</a:t>
            </a:fld>
            <a:endParaRPr lang="en-US">
              <a:solidFill>
                <a:prstClr val="white"/>
              </a:solidFill>
            </a:endParaRPr>
          </a:p>
        </p:txBody>
      </p:sp>
      <p:pic>
        <p:nvPicPr>
          <p:cNvPr id="4098" name="Picture 2" descr="C:\Users\wward\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51" y="1801"/>
            <a:ext cx="5855449" cy="685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603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643" y="-76200"/>
            <a:ext cx="8964385" cy="1143000"/>
          </a:xfrm>
        </p:spPr>
        <p:txBody>
          <a:bodyPr>
            <a:normAutofit fontScale="90000"/>
          </a:bodyPr>
          <a:lstStyle/>
          <a:p>
            <a:pPr algn="ctr"/>
            <a:r>
              <a:rPr lang="en-US" sz="4400" dirty="0" smtClean="0">
                <a:solidFill>
                  <a:srgbClr val="FFFF00"/>
                </a:solidFill>
                <a:latin typeface="+mj-lt"/>
                <a:cs typeface="Arial Bold" panose="020B0704020202020204" pitchFamily="34" charset="0"/>
              </a:rPr>
              <a:t>Eastern San Joaquin </a:t>
            </a:r>
            <a:r>
              <a:rPr lang="en-US" sz="4400" dirty="0" err="1" smtClean="0">
                <a:solidFill>
                  <a:srgbClr val="FFFF00"/>
                </a:solidFill>
                <a:latin typeface="+mj-lt"/>
                <a:cs typeface="Arial Bold" panose="020B0704020202020204" pitchFamily="34" charset="0"/>
              </a:rPr>
              <a:t>Subbasin</a:t>
            </a:r>
            <a:r>
              <a:rPr lang="en-US" sz="4400" dirty="0" smtClean="0">
                <a:solidFill>
                  <a:srgbClr val="FFFF00"/>
                </a:solidFill>
                <a:latin typeface="+mj-lt"/>
                <a:cs typeface="Arial Bold" panose="020B0704020202020204" pitchFamily="34" charset="0"/>
              </a:rPr>
              <a:t> GSAs</a:t>
            </a:r>
            <a:endParaRPr lang="en-US" sz="4400" dirty="0">
              <a:solidFill>
                <a:srgbClr val="FFFF00"/>
              </a:solidFill>
              <a:latin typeface="+mj-lt"/>
              <a:cs typeface="Arial Bold" panose="020B0704020202020204" pitchFamily="34" charset="0"/>
            </a:endParaRPr>
          </a:p>
        </p:txBody>
      </p:sp>
      <p:sp>
        <p:nvSpPr>
          <p:cNvPr id="5" name="Content Placeholder 4"/>
          <p:cNvSpPr>
            <a:spLocks noGrp="1"/>
          </p:cNvSpPr>
          <p:nvPr>
            <p:ph sz="quarter" idx="2"/>
          </p:nvPr>
        </p:nvSpPr>
        <p:spPr>
          <a:xfrm>
            <a:off x="304800" y="1298121"/>
            <a:ext cx="8534400" cy="5255079"/>
          </a:xfrm>
        </p:spPr>
        <p:txBody>
          <a:bodyPr>
            <a:normAutofit fontScale="25000" lnSpcReduction="20000"/>
          </a:bodyPr>
          <a:lstStyle/>
          <a:p>
            <a:pPr lvl="0"/>
            <a:endParaRPr lang="en-US" sz="8000" dirty="0" smtClean="0">
              <a:solidFill>
                <a:srgbClr val="FFFF00"/>
              </a:solidFill>
              <a:latin typeface="+mn-lt"/>
            </a:endParaRPr>
          </a:p>
          <a:p>
            <a:pPr lvl="0"/>
            <a:r>
              <a:rPr lang="en-US" sz="9600" dirty="0" smtClean="0">
                <a:solidFill>
                  <a:srgbClr val="FFFF00"/>
                </a:solidFill>
                <a:latin typeface="+mn-lt"/>
              </a:rPr>
              <a:t>City </a:t>
            </a:r>
            <a:r>
              <a:rPr lang="en-US" sz="9600" dirty="0">
                <a:solidFill>
                  <a:srgbClr val="FFFF00"/>
                </a:solidFill>
                <a:latin typeface="+mn-lt"/>
              </a:rPr>
              <a:t>of </a:t>
            </a:r>
            <a:r>
              <a:rPr lang="en-US" sz="9600" dirty="0" smtClean="0">
                <a:solidFill>
                  <a:srgbClr val="FFFF00"/>
                </a:solidFill>
                <a:latin typeface="+mn-lt"/>
              </a:rPr>
              <a:t>Lathrop		 	Oakdale ID	</a:t>
            </a:r>
            <a:endParaRPr lang="en-US" sz="9600" dirty="0">
              <a:solidFill>
                <a:srgbClr val="FFFF00"/>
              </a:solidFill>
              <a:latin typeface="+mn-lt"/>
            </a:endParaRPr>
          </a:p>
          <a:p>
            <a:pPr lvl="0"/>
            <a:r>
              <a:rPr lang="en-US" sz="9600" dirty="0" smtClean="0">
                <a:solidFill>
                  <a:srgbClr val="FFFF00"/>
                </a:solidFill>
                <a:latin typeface="+mn-lt"/>
              </a:rPr>
              <a:t>City </a:t>
            </a:r>
            <a:r>
              <a:rPr lang="en-US" sz="9600" dirty="0">
                <a:solidFill>
                  <a:srgbClr val="FFFF00"/>
                </a:solidFill>
                <a:latin typeface="+mn-lt"/>
              </a:rPr>
              <a:t>of </a:t>
            </a:r>
            <a:r>
              <a:rPr lang="en-US" sz="9600" dirty="0" smtClean="0">
                <a:solidFill>
                  <a:srgbClr val="FFFF00"/>
                </a:solidFill>
                <a:latin typeface="+mn-lt"/>
              </a:rPr>
              <a:t>Lodi				South San Joaquin ID</a:t>
            </a:r>
            <a:endParaRPr lang="en-US" sz="9600" dirty="0">
              <a:solidFill>
                <a:srgbClr val="FFFF00"/>
              </a:solidFill>
              <a:latin typeface="+mn-lt"/>
            </a:endParaRPr>
          </a:p>
          <a:p>
            <a:pPr lvl="0"/>
            <a:r>
              <a:rPr lang="en-US" sz="9600" dirty="0" smtClean="0">
                <a:solidFill>
                  <a:srgbClr val="FFFF00"/>
                </a:solidFill>
                <a:latin typeface="+mn-lt"/>
              </a:rPr>
              <a:t>City </a:t>
            </a:r>
            <a:r>
              <a:rPr lang="en-US" sz="9600" dirty="0">
                <a:solidFill>
                  <a:srgbClr val="FFFF00"/>
                </a:solidFill>
                <a:latin typeface="+mn-lt"/>
              </a:rPr>
              <a:t>of </a:t>
            </a:r>
            <a:r>
              <a:rPr lang="en-US" sz="9600" dirty="0" smtClean="0">
                <a:solidFill>
                  <a:srgbClr val="FFFF00"/>
                </a:solidFill>
                <a:latin typeface="+mn-lt"/>
              </a:rPr>
              <a:t>Manteca			Woodbridge ID</a:t>
            </a:r>
          </a:p>
          <a:p>
            <a:pPr lvl="0"/>
            <a:r>
              <a:rPr lang="en-US" sz="9600" dirty="0" smtClean="0">
                <a:solidFill>
                  <a:srgbClr val="FFFF00"/>
                </a:solidFill>
                <a:latin typeface="+mn-lt"/>
              </a:rPr>
              <a:t>City of Stockton			Central Delta WD</a:t>
            </a:r>
          </a:p>
          <a:p>
            <a:pPr lvl="0"/>
            <a:r>
              <a:rPr lang="en-US" sz="9600" dirty="0" smtClean="0">
                <a:solidFill>
                  <a:srgbClr val="FFFF00"/>
                </a:solidFill>
                <a:latin typeface="+mn-lt"/>
              </a:rPr>
              <a:t>Linden CWD			Linden CWD</a:t>
            </a:r>
          </a:p>
          <a:p>
            <a:pPr lvl="0"/>
            <a:r>
              <a:rPr lang="en-US" sz="9400" dirty="0" smtClean="0">
                <a:solidFill>
                  <a:srgbClr val="FFFF00"/>
                </a:solidFill>
                <a:latin typeface="+mn-lt"/>
              </a:rPr>
              <a:t>Stockton East WD		</a:t>
            </a:r>
          </a:p>
          <a:p>
            <a:pPr lvl="0"/>
            <a:r>
              <a:rPr lang="en-US" sz="9600" dirty="0" smtClean="0">
                <a:solidFill>
                  <a:srgbClr val="FFFF00"/>
                </a:solidFill>
                <a:latin typeface="+mn-lt"/>
              </a:rPr>
              <a:t>Central Delta Water Agency</a:t>
            </a:r>
          </a:p>
          <a:p>
            <a:pPr lvl="0"/>
            <a:r>
              <a:rPr lang="en-US" sz="9600" dirty="0" smtClean="0">
                <a:solidFill>
                  <a:srgbClr val="FFFF00"/>
                </a:solidFill>
                <a:latin typeface="+mn-lt"/>
              </a:rPr>
              <a:t>South Delta Water Agency	 </a:t>
            </a:r>
          </a:p>
          <a:p>
            <a:pPr lvl="0"/>
            <a:r>
              <a:rPr lang="en-US" sz="9600" dirty="0" smtClean="0">
                <a:solidFill>
                  <a:srgbClr val="FFFF00"/>
                </a:solidFill>
                <a:latin typeface="+mn-lt"/>
              </a:rPr>
              <a:t>Central San Joaquin Water Conservation District</a:t>
            </a:r>
          </a:p>
          <a:p>
            <a:pPr lvl="0"/>
            <a:r>
              <a:rPr lang="en-US" sz="9600" dirty="0" smtClean="0">
                <a:solidFill>
                  <a:srgbClr val="FFFF00"/>
                </a:solidFill>
                <a:latin typeface="+mn-lt"/>
              </a:rPr>
              <a:t>North San Joaquin Water Conservation District</a:t>
            </a:r>
          </a:p>
          <a:p>
            <a:pPr lvl="0"/>
            <a:r>
              <a:rPr lang="en-US" sz="9600" i="1" dirty="0" smtClean="0">
                <a:solidFill>
                  <a:srgbClr val="FFFF00"/>
                </a:solidFill>
                <a:latin typeface="+mn-lt"/>
              </a:rPr>
              <a:t>Eastside San Joaquin GSA</a:t>
            </a:r>
            <a:r>
              <a:rPr lang="en-US" sz="8000" i="1" dirty="0" smtClean="0">
                <a:solidFill>
                  <a:srgbClr val="FFFF00"/>
                </a:solidFill>
                <a:latin typeface="+mn-lt"/>
              </a:rPr>
              <a:t>		</a:t>
            </a:r>
          </a:p>
          <a:p>
            <a:endParaRPr lang="en-US" dirty="0">
              <a:solidFill>
                <a:srgbClr val="FFFF00"/>
              </a:solidFill>
            </a:endParaRPr>
          </a:p>
        </p:txBody>
      </p:sp>
    </p:spTree>
    <p:extLst>
      <p:ext uri="{BB962C8B-B14F-4D97-AF65-F5344CB8AC3E}">
        <p14:creationId xmlns:p14="http://schemas.microsoft.com/office/powerpoint/2010/main" val="149574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80EB07-456F-4D4A-B28D-24CC669EE02B}" type="slidenum">
              <a:rPr lang="en-US" smtClean="0">
                <a:solidFill>
                  <a:prstClr val="white"/>
                </a:solidFill>
              </a:rPr>
              <a:pPr/>
              <a:t>15</a:t>
            </a:fld>
            <a:endParaRPr lang="en-US">
              <a:solidFill>
                <a:prstClr val="white"/>
              </a:solidFill>
            </a:endParaRPr>
          </a:p>
        </p:txBody>
      </p:sp>
      <p:pic>
        <p:nvPicPr>
          <p:cNvPr id="4098" name="Picture 2" descr="C:\Users\wward\Desktop\ESJ GSA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2159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202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4400" b="1" dirty="0" smtClean="0">
                <a:solidFill>
                  <a:srgbClr val="FFFF00"/>
                </a:solidFill>
                <a:latin typeface="+mj-lt"/>
                <a:cs typeface="Arial Bold" panose="020B0704020202020204" pitchFamily="34" charset="0"/>
              </a:rPr>
              <a:t>Eastside San Joaquin GSA</a:t>
            </a:r>
            <a:r>
              <a:rPr lang="en-US" sz="4000" b="1" dirty="0" smtClean="0">
                <a:solidFill>
                  <a:srgbClr val="FFFF00"/>
                </a:solidFill>
                <a:latin typeface="Arial Bold" panose="020B0704020202020204" pitchFamily="34" charset="0"/>
                <a:cs typeface="Arial Bold" panose="020B0704020202020204" pitchFamily="34" charset="0"/>
              </a:rPr>
              <a:t> </a:t>
            </a:r>
            <a:endParaRPr lang="en-US" sz="4000" b="1" dirty="0">
              <a:solidFill>
                <a:srgbClr val="FFFF00"/>
              </a:solidFill>
              <a:latin typeface="Arial Bold" panose="020B0704020202020204" pitchFamily="34" charset="0"/>
              <a:cs typeface="Arial Bold" panose="020B0704020202020204" pitchFamily="34" charset="0"/>
            </a:endParaRPr>
          </a:p>
        </p:txBody>
      </p:sp>
      <p:sp>
        <p:nvSpPr>
          <p:cNvPr id="5" name="Content Placeholder 4"/>
          <p:cNvSpPr>
            <a:spLocks noGrp="1"/>
          </p:cNvSpPr>
          <p:nvPr>
            <p:ph sz="quarter" idx="2"/>
          </p:nvPr>
        </p:nvSpPr>
        <p:spPr>
          <a:xfrm>
            <a:off x="304800" y="1828800"/>
            <a:ext cx="8305800" cy="4876800"/>
          </a:xfrm>
        </p:spPr>
        <p:txBody>
          <a:bodyPr>
            <a:normAutofit/>
          </a:bodyPr>
          <a:lstStyle/>
          <a:p>
            <a:pPr marL="0" indent="0" fontAlgn="base">
              <a:buNone/>
            </a:pPr>
            <a:r>
              <a:rPr lang="en-US" sz="3600" dirty="0" smtClean="0">
                <a:solidFill>
                  <a:srgbClr val="FFFF00"/>
                </a:solidFill>
                <a:latin typeface="+mn-lt"/>
              </a:rPr>
              <a:t>	Calaveras County WD</a:t>
            </a:r>
          </a:p>
          <a:p>
            <a:pPr marL="0" indent="0" fontAlgn="base">
              <a:buNone/>
            </a:pPr>
            <a:r>
              <a:rPr lang="en-US" sz="3600" dirty="0" smtClean="0">
                <a:solidFill>
                  <a:srgbClr val="FFFF00"/>
                </a:solidFill>
                <a:latin typeface="+mn-lt"/>
              </a:rPr>
              <a:t>	Stanislaus County</a:t>
            </a:r>
            <a:endParaRPr lang="en-US" sz="3600" dirty="0">
              <a:solidFill>
                <a:srgbClr val="FFFF00"/>
              </a:solidFill>
              <a:latin typeface="+mn-lt"/>
            </a:endParaRPr>
          </a:p>
          <a:p>
            <a:pPr marL="0" indent="0" fontAlgn="base">
              <a:buNone/>
            </a:pPr>
            <a:r>
              <a:rPr lang="en-US" sz="3600" dirty="0" smtClean="0">
                <a:solidFill>
                  <a:srgbClr val="FFFF00"/>
                </a:solidFill>
                <a:latin typeface="+mn-lt"/>
              </a:rPr>
              <a:t>	Rock Creek WD</a:t>
            </a:r>
          </a:p>
          <a:p>
            <a:pPr marL="0" indent="0" fontAlgn="base">
              <a:buNone/>
            </a:pPr>
            <a:endParaRPr lang="en-US" sz="4200" dirty="0">
              <a:solidFill>
                <a:srgbClr val="FFFF00"/>
              </a:solidFill>
              <a:latin typeface="+mj-lt"/>
            </a:endParaRPr>
          </a:p>
          <a:p>
            <a:endParaRPr lang="en-US" sz="4200" dirty="0">
              <a:solidFill>
                <a:srgbClr val="FFFF00"/>
              </a:solidFill>
            </a:endParaRPr>
          </a:p>
        </p:txBody>
      </p:sp>
    </p:spTree>
    <p:extLst>
      <p:ext uri="{BB962C8B-B14F-4D97-AF65-F5344CB8AC3E}">
        <p14:creationId xmlns:p14="http://schemas.microsoft.com/office/powerpoint/2010/main" val="245812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1143000"/>
            <a:ext cx="8186611" cy="967235"/>
          </a:xfrm>
        </p:spPr>
        <p:txBody>
          <a:bodyPr>
            <a:noAutofit/>
          </a:bodyPr>
          <a:lstStyle/>
          <a:p>
            <a:pPr algn="ctr"/>
            <a:r>
              <a:rPr lang="en-US" altLang="en-US" sz="4400" b="1" dirty="0" smtClean="0">
                <a:solidFill>
                  <a:srgbClr val="FFFF00"/>
                </a:solidFill>
                <a:latin typeface="+mj-lt"/>
              </a:rPr>
              <a:t>Modesto Groundwater Basin</a:t>
            </a:r>
          </a:p>
        </p:txBody>
      </p:sp>
      <p:sp>
        <p:nvSpPr>
          <p:cNvPr id="7171" name="Content Placeholder 2"/>
          <p:cNvSpPr>
            <a:spLocks noGrp="1"/>
          </p:cNvSpPr>
          <p:nvPr>
            <p:ph idx="1"/>
          </p:nvPr>
        </p:nvSpPr>
        <p:spPr>
          <a:xfrm>
            <a:off x="457200" y="1371600"/>
            <a:ext cx="8229600" cy="5029200"/>
          </a:xfrm>
        </p:spPr>
        <p:txBody>
          <a:bodyPr>
            <a:normAutofit/>
          </a:bodyPr>
          <a:lstStyle/>
          <a:p>
            <a:endParaRPr lang="en-US" altLang="en-US" sz="3600" dirty="0" smtClean="0">
              <a:solidFill>
                <a:srgbClr val="FFFF00"/>
              </a:solidFill>
              <a:latin typeface="+mn-lt"/>
            </a:endParaRPr>
          </a:p>
          <a:p>
            <a:endParaRPr lang="en-US" altLang="en-US" sz="3600" dirty="0" smtClean="0">
              <a:solidFill>
                <a:srgbClr val="FFFF00"/>
              </a:solidFill>
              <a:latin typeface="+mn-lt"/>
            </a:endParaRPr>
          </a:p>
        </p:txBody>
      </p:sp>
      <p:sp>
        <p:nvSpPr>
          <p:cNvPr id="7174" name="Text Box 4"/>
          <p:cNvSpPr txBox="1">
            <a:spLocks noChangeArrowheads="1"/>
          </p:cNvSpPr>
          <p:nvPr/>
        </p:nvSpPr>
        <p:spPr bwMode="auto">
          <a:xfrm>
            <a:off x="8839200" y="6613525"/>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defTabSz="914400" fontAlgn="base">
              <a:spcBef>
                <a:spcPct val="50000"/>
              </a:spcBef>
              <a:spcAft>
                <a:spcPct val="0"/>
              </a:spcAft>
              <a:buClrTx/>
              <a:buSzTx/>
              <a:buFontTx/>
              <a:buNone/>
            </a:pPr>
            <a:r>
              <a:rPr lang="en-US" altLang="en-US" sz="1000">
                <a:solidFill>
                  <a:srgbClr val="2A2C27"/>
                </a:solidFill>
              </a:rPr>
              <a:t>5</a:t>
            </a:r>
          </a:p>
        </p:txBody>
      </p:sp>
    </p:spTree>
    <p:extLst>
      <p:ext uri="{BB962C8B-B14F-4D97-AF65-F5344CB8AC3E}">
        <p14:creationId xmlns:p14="http://schemas.microsoft.com/office/powerpoint/2010/main" val="40673533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80EB07-456F-4D4A-B28D-24CC669EE02B}" type="slidenum">
              <a:rPr lang="en-US" smtClean="0">
                <a:solidFill>
                  <a:prstClr val="white"/>
                </a:solidFill>
              </a:rPr>
              <a:pPr/>
              <a:t>18</a:t>
            </a:fld>
            <a:endParaRPr lang="en-US">
              <a:solidFill>
                <a:prstClr val="white"/>
              </a:solidFill>
            </a:endParaRPr>
          </a:p>
        </p:txBody>
      </p:sp>
      <p:pic>
        <p:nvPicPr>
          <p:cNvPr id="4098" name="Picture 2" descr="C:\Users\wward\Desktop\Modesto Bas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 y="533400"/>
            <a:ext cx="9133711"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9927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915400" cy="743712"/>
          </a:xfrm>
        </p:spPr>
        <p:txBody>
          <a:bodyPr>
            <a:noAutofit/>
          </a:bodyPr>
          <a:lstStyle/>
          <a:p>
            <a:pPr algn="ctr"/>
            <a:r>
              <a:rPr lang="en-US" sz="4000" dirty="0">
                <a:solidFill>
                  <a:srgbClr val="FFFF00"/>
                </a:solidFill>
                <a:latin typeface="+mj-lt"/>
                <a:cs typeface="Arial Bold" panose="020B0704020202020204" pitchFamily="34" charset="0"/>
              </a:rPr>
              <a:t>Stanislaus </a:t>
            </a:r>
            <a:r>
              <a:rPr lang="en-US" sz="4000" dirty="0" smtClean="0">
                <a:solidFill>
                  <a:srgbClr val="FFFF00"/>
                </a:solidFill>
                <a:latin typeface="+mj-lt"/>
                <a:cs typeface="Arial Bold" panose="020B0704020202020204" pitchFamily="34" charset="0"/>
              </a:rPr>
              <a:t>&amp; Tuolumne Rivers Groundwater Basin Association GSA </a:t>
            </a:r>
            <a:endParaRPr lang="en-US" sz="4000" dirty="0">
              <a:latin typeface="+mj-lt"/>
            </a:endParaRPr>
          </a:p>
        </p:txBody>
      </p:sp>
      <p:sp>
        <p:nvSpPr>
          <p:cNvPr id="5" name="Content Placeholder 4"/>
          <p:cNvSpPr>
            <a:spLocks noGrp="1"/>
          </p:cNvSpPr>
          <p:nvPr>
            <p:ph sz="quarter" idx="2"/>
          </p:nvPr>
        </p:nvSpPr>
        <p:spPr>
          <a:xfrm>
            <a:off x="0" y="1905000"/>
            <a:ext cx="4876800" cy="3845720"/>
          </a:xfrm>
        </p:spPr>
        <p:txBody>
          <a:bodyPr/>
          <a:lstStyle/>
          <a:p>
            <a:pPr marL="457200" lvl="1" indent="0">
              <a:buNone/>
            </a:pPr>
            <a:r>
              <a:rPr lang="en-US" sz="3600" dirty="0" smtClean="0">
                <a:solidFill>
                  <a:srgbClr val="FFFF00"/>
                </a:solidFill>
                <a:latin typeface="+mn-lt"/>
              </a:rPr>
              <a:t>City of Modesto</a:t>
            </a:r>
          </a:p>
          <a:p>
            <a:pPr marL="457200" lvl="1" indent="0">
              <a:buNone/>
            </a:pPr>
            <a:r>
              <a:rPr lang="en-US" sz="3600" dirty="0" smtClean="0">
                <a:solidFill>
                  <a:srgbClr val="FFFF00"/>
                </a:solidFill>
                <a:latin typeface="+mn-lt"/>
              </a:rPr>
              <a:t>City of Oakdale</a:t>
            </a:r>
          </a:p>
          <a:p>
            <a:pPr marL="457200" lvl="1" indent="0">
              <a:buNone/>
            </a:pPr>
            <a:r>
              <a:rPr lang="en-US" sz="3600" dirty="0" smtClean="0">
                <a:solidFill>
                  <a:srgbClr val="FFFF00"/>
                </a:solidFill>
                <a:latin typeface="+mn-lt"/>
              </a:rPr>
              <a:t>City of Riverbank</a:t>
            </a:r>
          </a:p>
          <a:p>
            <a:pPr marL="457200" lvl="1" indent="0">
              <a:buNone/>
            </a:pPr>
            <a:r>
              <a:rPr lang="en-US" sz="3600" dirty="0" smtClean="0">
                <a:solidFill>
                  <a:srgbClr val="FFFF00"/>
                </a:solidFill>
                <a:latin typeface="+mn-lt"/>
              </a:rPr>
              <a:t>City of Waterford</a:t>
            </a:r>
          </a:p>
          <a:p>
            <a:endParaRPr lang="en-US" dirty="0"/>
          </a:p>
        </p:txBody>
      </p:sp>
      <p:sp>
        <p:nvSpPr>
          <p:cNvPr id="6" name="Content Placeholder 5"/>
          <p:cNvSpPr>
            <a:spLocks noGrp="1"/>
          </p:cNvSpPr>
          <p:nvPr>
            <p:ph sz="quarter" idx="4"/>
          </p:nvPr>
        </p:nvSpPr>
        <p:spPr>
          <a:xfrm>
            <a:off x="4114800" y="1905000"/>
            <a:ext cx="4876801" cy="3845720"/>
          </a:xfrm>
        </p:spPr>
        <p:txBody>
          <a:bodyPr>
            <a:normAutofit/>
          </a:bodyPr>
          <a:lstStyle/>
          <a:p>
            <a:pPr marL="457200" lvl="1" indent="0">
              <a:buNone/>
            </a:pPr>
            <a:r>
              <a:rPr lang="en-US" sz="3600" dirty="0" smtClean="0">
                <a:solidFill>
                  <a:srgbClr val="FFFF00"/>
                </a:solidFill>
                <a:latin typeface="+mn-lt"/>
              </a:rPr>
              <a:t>Oakdale ID</a:t>
            </a:r>
          </a:p>
          <a:p>
            <a:pPr marL="457200" lvl="1" indent="0">
              <a:buNone/>
            </a:pPr>
            <a:r>
              <a:rPr lang="en-US" sz="3600" dirty="0" smtClean="0">
                <a:solidFill>
                  <a:srgbClr val="FFFF00"/>
                </a:solidFill>
                <a:latin typeface="+mn-lt"/>
              </a:rPr>
              <a:t>Modesto ID</a:t>
            </a:r>
          </a:p>
          <a:p>
            <a:pPr marL="457200" lvl="1" indent="0">
              <a:buNone/>
            </a:pPr>
            <a:r>
              <a:rPr lang="en-US" sz="3600" dirty="0" smtClean="0">
                <a:solidFill>
                  <a:srgbClr val="FFFF00"/>
                </a:solidFill>
                <a:latin typeface="+mn-lt"/>
              </a:rPr>
              <a:t>Stanislaus County</a:t>
            </a:r>
            <a:endParaRPr lang="en-US" sz="3600" dirty="0"/>
          </a:p>
        </p:txBody>
      </p:sp>
      <p:sp>
        <p:nvSpPr>
          <p:cNvPr id="7" name="Slide Number Placeholder 6"/>
          <p:cNvSpPr>
            <a:spLocks noGrp="1"/>
          </p:cNvSpPr>
          <p:nvPr>
            <p:ph type="sldNum" sz="quarter" idx="12"/>
          </p:nvPr>
        </p:nvSpPr>
        <p:spPr/>
        <p:txBody>
          <a:bodyPr/>
          <a:lstStyle/>
          <a:p>
            <a:fld id="{CAB33BE3-C29A-4BC1-9C7E-AF030D61017D}"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34733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sz="3600" dirty="0" smtClean="0">
                <a:solidFill>
                  <a:srgbClr val="FFFF00"/>
                </a:solidFill>
              </a:rPr>
              <a:t>Snowpack and Selected Reservoir Storage Conditions</a:t>
            </a:r>
            <a:endParaRPr lang="en-US" sz="3600" dirty="0">
              <a:solidFill>
                <a:srgbClr val="FFFF00"/>
              </a:solidFill>
            </a:endParaRPr>
          </a:p>
        </p:txBody>
      </p:sp>
    </p:spTree>
    <p:extLst>
      <p:ext uri="{BB962C8B-B14F-4D97-AF65-F5344CB8AC3E}">
        <p14:creationId xmlns:p14="http://schemas.microsoft.com/office/powerpoint/2010/main" val="1283773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1143000"/>
            <a:ext cx="8186611" cy="967235"/>
          </a:xfrm>
        </p:spPr>
        <p:txBody>
          <a:bodyPr>
            <a:noAutofit/>
          </a:bodyPr>
          <a:lstStyle/>
          <a:p>
            <a:pPr algn="ctr"/>
            <a:r>
              <a:rPr lang="en-US" altLang="en-US" sz="4400" b="1" dirty="0" smtClean="0">
                <a:solidFill>
                  <a:srgbClr val="FFFF00"/>
                </a:solidFill>
                <a:latin typeface="+mj-lt"/>
              </a:rPr>
              <a:t>Turlock Groundwater Basin</a:t>
            </a:r>
          </a:p>
        </p:txBody>
      </p:sp>
      <p:sp>
        <p:nvSpPr>
          <p:cNvPr id="7171" name="Content Placeholder 2"/>
          <p:cNvSpPr>
            <a:spLocks noGrp="1"/>
          </p:cNvSpPr>
          <p:nvPr>
            <p:ph idx="1"/>
          </p:nvPr>
        </p:nvSpPr>
        <p:spPr>
          <a:xfrm>
            <a:off x="457200" y="1371600"/>
            <a:ext cx="8229600" cy="5029200"/>
          </a:xfrm>
        </p:spPr>
        <p:txBody>
          <a:bodyPr>
            <a:normAutofit/>
          </a:bodyPr>
          <a:lstStyle/>
          <a:p>
            <a:endParaRPr lang="en-US" altLang="en-US" sz="3600" dirty="0" smtClean="0">
              <a:solidFill>
                <a:srgbClr val="FFFF00"/>
              </a:solidFill>
              <a:latin typeface="+mn-lt"/>
            </a:endParaRPr>
          </a:p>
          <a:p>
            <a:endParaRPr lang="en-US" altLang="en-US" sz="3600" dirty="0" smtClean="0">
              <a:solidFill>
                <a:srgbClr val="FFFF00"/>
              </a:solidFill>
              <a:latin typeface="+mn-lt"/>
            </a:endParaRPr>
          </a:p>
        </p:txBody>
      </p:sp>
      <p:sp>
        <p:nvSpPr>
          <p:cNvPr id="7174" name="Text Box 4"/>
          <p:cNvSpPr txBox="1">
            <a:spLocks noChangeArrowheads="1"/>
          </p:cNvSpPr>
          <p:nvPr/>
        </p:nvSpPr>
        <p:spPr bwMode="auto">
          <a:xfrm>
            <a:off x="8839200" y="6613525"/>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defTabSz="914400" fontAlgn="base">
              <a:spcBef>
                <a:spcPct val="50000"/>
              </a:spcBef>
              <a:spcAft>
                <a:spcPct val="0"/>
              </a:spcAft>
              <a:buClrTx/>
              <a:buSzTx/>
              <a:buFontTx/>
              <a:buNone/>
            </a:pPr>
            <a:r>
              <a:rPr lang="en-US" altLang="en-US" sz="1000">
                <a:solidFill>
                  <a:srgbClr val="2A2C27"/>
                </a:solidFill>
              </a:rPr>
              <a:t>5</a:t>
            </a:r>
          </a:p>
        </p:txBody>
      </p:sp>
    </p:spTree>
    <p:extLst>
      <p:ext uri="{BB962C8B-B14F-4D97-AF65-F5344CB8AC3E}">
        <p14:creationId xmlns:p14="http://schemas.microsoft.com/office/powerpoint/2010/main" val="3735370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80EB07-456F-4D4A-B28D-24CC669EE02B}" type="slidenum">
              <a:rPr lang="en-US" smtClean="0">
                <a:solidFill>
                  <a:prstClr val="white"/>
                </a:solidFill>
              </a:rPr>
              <a:pPr/>
              <a:t>21</a:t>
            </a:fld>
            <a:endParaRPr lang="en-US">
              <a:solidFill>
                <a:prstClr val="white"/>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8004"/>
            <a:ext cx="9144000" cy="5875901"/>
          </a:xfrm>
          <a:prstGeom prst="rect">
            <a:avLst/>
          </a:prstGeom>
        </p:spPr>
      </p:pic>
    </p:spTree>
    <p:extLst>
      <p:ext uri="{BB962C8B-B14F-4D97-AF65-F5344CB8AC3E}">
        <p14:creationId xmlns:p14="http://schemas.microsoft.com/office/powerpoint/2010/main" val="26169436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80EB07-456F-4D4A-B28D-24CC669EE02B}" type="slidenum">
              <a:rPr lang="en-US" smtClean="0">
                <a:solidFill>
                  <a:prstClr val="white"/>
                </a:solidFill>
              </a:rPr>
              <a:pPr/>
              <a:t>22</a:t>
            </a:fld>
            <a:endParaRPr lang="en-US">
              <a:solidFill>
                <a:prstClr val="white"/>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066800"/>
            <a:ext cx="8576441" cy="5549461"/>
          </a:xfrm>
          <a:prstGeom prst="rect">
            <a:avLst/>
          </a:prstGeom>
        </p:spPr>
      </p:pic>
      <p:sp>
        <p:nvSpPr>
          <p:cNvPr id="5" name="Rectangle 4"/>
          <p:cNvSpPr/>
          <p:nvPr/>
        </p:nvSpPr>
        <p:spPr>
          <a:xfrm>
            <a:off x="228600" y="304800"/>
            <a:ext cx="7924800" cy="584775"/>
          </a:xfrm>
          <a:prstGeom prst="rect">
            <a:avLst/>
          </a:prstGeom>
        </p:spPr>
        <p:txBody>
          <a:bodyPr wrap="square">
            <a:spAutoFit/>
          </a:bodyPr>
          <a:lstStyle/>
          <a:p>
            <a:pPr defTabSz="914400" fontAlgn="base">
              <a:spcBef>
                <a:spcPct val="0"/>
              </a:spcBef>
              <a:spcAft>
                <a:spcPct val="0"/>
              </a:spcAft>
            </a:pPr>
            <a:r>
              <a:rPr lang="en-US" altLang="en-US" sz="3200" dirty="0">
                <a:solidFill>
                  <a:srgbClr val="FFFF00"/>
                </a:solidFill>
              </a:rPr>
              <a:t>West Turlock </a:t>
            </a:r>
            <a:r>
              <a:rPr lang="en-US" altLang="en-US" sz="3200" dirty="0" err="1">
                <a:solidFill>
                  <a:srgbClr val="FFFF00"/>
                </a:solidFill>
              </a:rPr>
              <a:t>Subbasin</a:t>
            </a:r>
            <a:r>
              <a:rPr lang="en-US" altLang="en-US" sz="3200" dirty="0">
                <a:solidFill>
                  <a:srgbClr val="FFFF00"/>
                </a:solidFill>
              </a:rPr>
              <a:t> GSA</a:t>
            </a:r>
            <a:endParaRPr lang="en-US" sz="3200" dirty="0">
              <a:solidFill>
                <a:srgbClr val="FFFF00"/>
              </a:solidFill>
            </a:endParaRPr>
          </a:p>
        </p:txBody>
      </p:sp>
    </p:spTree>
    <p:extLst>
      <p:ext uri="{BB962C8B-B14F-4D97-AF65-F5344CB8AC3E}">
        <p14:creationId xmlns:p14="http://schemas.microsoft.com/office/powerpoint/2010/main" val="319893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4400" dirty="0" smtClean="0">
                <a:solidFill>
                  <a:srgbClr val="FFFF00"/>
                </a:solidFill>
                <a:latin typeface="+mj-lt"/>
                <a:cs typeface="Arial Bold" panose="020B0704020202020204" pitchFamily="34" charset="0"/>
              </a:rPr>
              <a:t>West Turlock </a:t>
            </a:r>
            <a:r>
              <a:rPr lang="en-US" sz="4400" dirty="0" err="1" smtClean="0">
                <a:solidFill>
                  <a:srgbClr val="FFFF00"/>
                </a:solidFill>
                <a:latin typeface="+mj-lt"/>
                <a:cs typeface="Arial Bold" panose="020B0704020202020204" pitchFamily="34" charset="0"/>
              </a:rPr>
              <a:t>Subbasin</a:t>
            </a:r>
            <a:r>
              <a:rPr lang="en-US" sz="4400" dirty="0" smtClean="0">
                <a:solidFill>
                  <a:srgbClr val="FFFF00"/>
                </a:solidFill>
                <a:latin typeface="+mj-lt"/>
                <a:cs typeface="Arial Bold" panose="020B0704020202020204" pitchFamily="34" charset="0"/>
              </a:rPr>
              <a:t> GSA</a:t>
            </a:r>
            <a:endParaRPr lang="en-US" sz="4400" dirty="0">
              <a:solidFill>
                <a:srgbClr val="FFFF00"/>
              </a:solidFill>
              <a:latin typeface="+mj-lt"/>
              <a:cs typeface="Arial Bold" panose="020B0704020202020204" pitchFamily="34" charset="0"/>
            </a:endParaRPr>
          </a:p>
        </p:txBody>
      </p:sp>
      <p:sp>
        <p:nvSpPr>
          <p:cNvPr id="5" name="Content Placeholder 4"/>
          <p:cNvSpPr>
            <a:spLocks noGrp="1"/>
          </p:cNvSpPr>
          <p:nvPr>
            <p:ph sz="quarter" idx="2"/>
          </p:nvPr>
        </p:nvSpPr>
        <p:spPr>
          <a:xfrm>
            <a:off x="304800" y="1564480"/>
            <a:ext cx="8534400" cy="4988720"/>
          </a:xfrm>
        </p:spPr>
        <p:txBody>
          <a:bodyPr>
            <a:normAutofit fontScale="25000" lnSpcReduction="20000"/>
          </a:bodyPr>
          <a:lstStyle/>
          <a:p>
            <a:pPr lvl="0"/>
            <a:endParaRPr lang="en-US" sz="8000" dirty="0" smtClean="0">
              <a:solidFill>
                <a:srgbClr val="FFFF00"/>
              </a:solidFill>
              <a:latin typeface="+mn-lt"/>
            </a:endParaRPr>
          </a:p>
          <a:p>
            <a:pPr lvl="0"/>
            <a:r>
              <a:rPr lang="en-US" sz="9600" dirty="0" smtClean="0">
                <a:solidFill>
                  <a:srgbClr val="FFFF00"/>
                </a:solidFill>
                <a:latin typeface="+mn-lt"/>
              </a:rPr>
              <a:t>City </a:t>
            </a:r>
            <a:r>
              <a:rPr lang="en-US" sz="9600" dirty="0">
                <a:solidFill>
                  <a:srgbClr val="FFFF00"/>
                </a:solidFill>
                <a:latin typeface="+mn-lt"/>
              </a:rPr>
              <a:t>of </a:t>
            </a:r>
            <a:r>
              <a:rPr lang="en-US" sz="9600" dirty="0" smtClean="0">
                <a:solidFill>
                  <a:srgbClr val="FFFF00"/>
                </a:solidFill>
                <a:latin typeface="+mn-lt"/>
              </a:rPr>
              <a:t>Ceres		Turlock Irrigation District	</a:t>
            </a:r>
            <a:endParaRPr lang="en-US" sz="9600" dirty="0">
              <a:solidFill>
                <a:srgbClr val="FFFF00"/>
              </a:solidFill>
              <a:latin typeface="+mn-lt"/>
            </a:endParaRPr>
          </a:p>
          <a:p>
            <a:pPr lvl="0"/>
            <a:r>
              <a:rPr lang="en-US" sz="9600" dirty="0" smtClean="0">
                <a:solidFill>
                  <a:srgbClr val="FFFF00"/>
                </a:solidFill>
                <a:latin typeface="+mn-lt"/>
              </a:rPr>
              <a:t>City </a:t>
            </a:r>
            <a:r>
              <a:rPr lang="en-US" sz="9600" dirty="0">
                <a:solidFill>
                  <a:srgbClr val="FFFF00"/>
                </a:solidFill>
                <a:latin typeface="+mn-lt"/>
              </a:rPr>
              <a:t>of </a:t>
            </a:r>
            <a:r>
              <a:rPr lang="en-US" sz="9600" dirty="0" smtClean="0">
                <a:solidFill>
                  <a:srgbClr val="FFFF00"/>
                </a:solidFill>
                <a:latin typeface="+mn-lt"/>
              </a:rPr>
              <a:t>Hughson		Merced County</a:t>
            </a:r>
            <a:endParaRPr lang="en-US" sz="9600" dirty="0">
              <a:solidFill>
                <a:srgbClr val="FFFF00"/>
              </a:solidFill>
              <a:latin typeface="+mn-lt"/>
            </a:endParaRPr>
          </a:p>
          <a:p>
            <a:pPr lvl="0"/>
            <a:r>
              <a:rPr lang="en-US" sz="9600" dirty="0" smtClean="0">
                <a:solidFill>
                  <a:srgbClr val="FFFF00"/>
                </a:solidFill>
                <a:latin typeface="+mn-lt"/>
              </a:rPr>
              <a:t>City </a:t>
            </a:r>
            <a:r>
              <a:rPr lang="en-US" sz="9600" dirty="0">
                <a:solidFill>
                  <a:srgbClr val="FFFF00"/>
                </a:solidFill>
                <a:latin typeface="+mn-lt"/>
              </a:rPr>
              <a:t>of </a:t>
            </a:r>
            <a:r>
              <a:rPr lang="en-US" sz="9600" dirty="0" smtClean="0">
                <a:solidFill>
                  <a:srgbClr val="FFFF00"/>
                </a:solidFill>
                <a:latin typeface="+mn-lt"/>
              </a:rPr>
              <a:t>Modesto		Stanislaus County</a:t>
            </a:r>
          </a:p>
          <a:p>
            <a:pPr lvl="0"/>
            <a:r>
              <a:rPr lang="en-US" sz="9600" dirty="0" smtClean="0">
                <a:solidFill>
                  <a:srgbClr val="FFFF00"/>
                </a:solidFill>
                <a:latin typeface="+mn-lt"/>
              </a:rPr>
              <a:t>City of Turlock		Delhi County Water District</a:t>
            </a:r>
          </a:p>
          <a:p>
            <a:pPr lvl="0"/>
            <a:r>
              <a:rPr lang="en-US" sz="9600" dirty="0" smtClean="0">
                <a:solidFill>
                  <a:srgbClr val="FFFF00"/>
                </a:solidFill>
                <a:latin typeface="+mn-lt"/>
              </a:rPr>
              <a:t>Denair CSD		Hilmar County Water District</a:t>
            </a:r>
          </a:p>
          <a:p>
            <a:pPr lvl="0"/>
            <a:r>
              <a:rPr lang="en-US" sz="8000" dirty="0" smtClean="0">
                <a:solidFill>
                  <a:srgbClr val="FFFF00"/>
                </a:solidFill>
                <a:latin typeface="+mn-lt"/>
              </a:rPr>
              <a:t>		</a:t>
            </a:r>
          </a:p>
          <a:p>
            <a:pPr lvl="0"/>
            <a:r>
              <a:rPr lang="en-US" sz="8000" dirty="0" smtClean="0">
                <a:solidFill>
                  <a:srgbClr val="FFFF00"/>
                </a:solidFill>
                <a:latin typeface="+mn-lt"/>
              </a:rPr>
              <a:t>Associate Members:</a:t>
            </a:r>
          </a:p>
          <a:p>
            <a:pPr lvl="0"/>
            <a:r>
              <a:rPr lang="en-US" sz="8000" dirty="0" smtClean="0">
                <a:solidFill>
                  <a:srgbClr val="FFFF00"/>
                </a:solidFill>
                <a:latin typeface="+mn-lt"/>
              </a:rPr>
              <a:t>Keyes CSD</a:t>
            </a:r>
            <a:r>
              <a:rPr lang="en-US" sz="7600" dirty="0" smtClean="0">
                <a:solidFill>
                  <a:srgbClr val="FFFF00"/>
                </a:solidFill>
                <a:latin typeface="+mn-lt"/>
              </a:rPr>
              <a:t>		</a:t>
            </a:r>
          </a:p>
          <a:p>
            <a:pPr lvl="0"/>
            <a:r>
              <a:rPr lang="en-US" sz="8000" dirty="0" err="1" smtClean="0">
                <a:solidFill>
                  <a:srgbClr val="FFFF00"/>
                </a:solidFill>
                <a:latin typeface="+mn-lt"/>
              </a:rPr>
              <a:t>Stevinson</a:t>
            </a:r>
            <a:r>
              <a:rPr lang="en-US" sz="8000" dirty="0" smtClean="0">
                <a:solidFill>
                  <a:srgbClr val="FFFF00"/>
                </a:solidFill>
                <a:latin typeface="+mn-lt"/>
              </a:rPr>
              <a:t> WD		</a:t>
            </a:r>
          </a:p>
          <a:p>
            <a:pPr lvl="0"/>
            <a:r>
              <a:rPr lang="en-US" sz="8000" dirty="0" smtClean="0">
                <a:solidFill>
                  <a:srgbClr val="FFFF00"/>
                </a:solidFill>
                <a:latin typeface="+mn-lt"/>
              </a:rPr>
              <a:t>City of Waterford		</a:t>
            </a:r>
            <a:endParaRPr lang="en-US" sz="8000" dirty="0">
              <a:solidFill>
                <a:srgbClr val="FFFF00"/>
              </a:solidFill>
              <a:latin typeface="+mn-lt"/>
            </a:endParaRPr>
          </a:p>
          <a:p>
            <a:pPr lvl="0"/>
            <a:endParaRPr lang="en-US" sz="8000" dirty="0">
              <a:solidFill>
                <a:srgbClr val="FFFF00"/>
              </a:solidFill>
              <a:latin typeface="+mn-lt"/>
            </a:endParaRPr>
          </a:p>
          <a:p>
            <a:pPr marL="0" indent="0" fontAlgn="base">
              <a:buNone/>
            </a:pPr>
            <a:endParaRPr lang="en-US" sz="8000" dirty="0">
              <a:solidFill>
                <a:srgbClr val="FFFF00"/>
              </a:solidFill>
              <a:latin typeface="+mn-lt"/>
            </a:endParaRPr>
          </a:p>
          <a:p>
            <a:endParaRPr lang="en-US" dirty="0">
              <a:solidFill>
                <a:srgbClr val="FFFF00"/>
              </a:solidFill>
            </a:endParaRPr>
          </a:p>
        </p:txBody>
      </p:sp>
    </p:spTree>
    <p:extLst>
      <p:ext uri="{BB962C8B-B14F-4D97-AF65-F5344CB8AC3E}">
        <p14:creationId xmlns:p14="http://schemas.microsoft.com/office/powerpoint/2010/main" val="474820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80EB07-456F-4D4A-B28D-24CC669EE02B}" type="slidenum">
              <a:rPr lang="en-US" smtClean="0">
                <a:solidFill>
                  <a:prstClr val="white"/>
                </a:solidFill>
              </a:rPr>
              <a:pPr/>
              <a:t>24</a:t>
            </a:fld>
            <a:endParaRPr lang="en-US">
              <a:solidFill>
                <a:prstClr val="white"/>
              </a:solidFill>
            </a:endParaRPr>
          </a:p>
        </p:txBody>
      </p:sp>
      <p:sp>
        <p:nvSpPr>
          <p:cNvPr id="5" name="Rectangle 4"/>
          <p:cNvSpPr/>
          <p:nvPr/>
        </p:nvSpPr>
        <p:spPr>
          <a:xfrm>
            <a:off x="228600" y="304800"/>
            <a:ext cx="8686800" cy="584775"/>
          </a:xfrm>
          <a:prstGeom prst="rect">
            <a:avLst/>
          </a:prstGeom>
        </p:spPr>
        <p:txBody>
          <a:bodyPr wrap="square">
            <a:spAutoFit/>
          </a:bodyPr>
          <a:lstStyle/>
          <a:p>
            <a:pPr defTabSz="914400" fontAlgn="base">
              <a:spcBef>
                <a:spcPct val="0"/>
              </a:spcBef>
              <a:spcAft>
                <a:spcPct val="0"/>
              </a:spcAft>
            </a:pPr>
            <a:r>
              <a:rPr lang="en-US" altLang="en-US" sz="3200" dirty="0" smtClean="0">
                <a:solidFill>
                  <a:srgbClr val="FFFF00"/>
                </a:solidFill>
              </a:rPr>
              <a:t>East Turlock </a:t>
            </a:r>
            <a:r>
              <a:rPr lang="en-US" altLang="en-US" sz="3200" dirty="0" err="1">
                <a:solidFill>
                  <a:srgbClr val="FFFF00"/>
                </a:solidFill>
              </a:rPr>
              <a:t>Subbasin</a:t>
            </a:r>
            <a:r>
              <a:rPr lang="en-US" altLang="en-US" sz="3200" dirty="0">
                <a:solidFill>
                  <a:srgbClr val="FFFF00"/>
                </a:solidFill>
              </a:rPr>
              <a:t> </a:t>
            </a:r>
            <a:r>
              <a:rPr lang="en-US" altLang="en-US" sz="3200" dirty="0" smtClean="0">
                <a:solidFill>
                  <a:srgbClr val="FFFF00"/>
                </a:solidFill>
              </a:rPr>
              <a:t>GSA </a:t>
            </a:r>
            <a:endParaRPr lang="en-US" sz="3200" dirty="0">
              <a:solidFill>
                <a:srgbClr val="FFFF00"/>
              </a:solidFill>
            </a:endParaRPr>
          </a:p>
        </p:txBody>
      </p:sp>
      <p:pic>
        <p:nvPicPr>
          <p:cNvPr id="3" name="Picture 2" descr="C:\Users\wward\Desktop\ETS G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3" y="889262"/>
            <a:ext cx="8996918" cy="581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551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4400" dirty="0" smtClean="0">
                <a:solidFill>
                  <a:srgbClr val="FFFF00"/>
                </a:solidFill>
                <a:latin typeface="+mj-lt"/>
                <a:cs typeface="Arial Bold" panose="020B0704020202020204" pitchFamily="34" charset="0"/>
              </a:rPr>
              <a:t>East Turlock </a:t>
            </a:r>
            <a:r>
              <a:rPr lang="en-US" sz="4400" dirty="0" err="1" smtClean="0">
                <a:solidFill>
                  <a:srgbClr val="FFFF00"/>
                </a:solidFill>
                <a:latin typeface="+mj-lt"/>
                <a:cs typeface="Arial Bold" panose="020B0704020202020204" pitchFamily="34" charset="0"/>
              </a:rPr>
              <a:t>Subbasin</a:t>
            </a:r>
            <a:r>
              <a:rPr lang="en-US" sz="4400" dirty="0" smtClean="0">
                <a:solidFill>
                  <a:srgbClr val="FFFF00"/>
                </a:solidFill>
                <a:latin typeface="+mj-lt"/>
                <a:cs typeface="Arial Bold" panose="020B0704020202020204" pitchFamily="34" charset="0"/>
              </a:rPr>
              <a:t> GSA</a:t>
            </a:r>
            <a:endParaRPr lang="en-US" sz="4400" dirty="0">
              <a:solidFill>
                <a:srgbClr val="FFFF00"/>
              </a:solidFill>
              <a:latin typeface="+mj-lt"/>
              <a:cs typeface="Arial Bold" panose="020B0704020202020204" pitchFamily="34" charset="0"/>
            </a:endParaRPr>
          </a:p>
        </p:txBody>
      </p:sp>
      <p:sp>
        <p:nvSpPr>
          <p:cNvPr id="5" name="Content Placeholder 4"/>
          <p:cNvSpPr>
            <a:spLocks noGrp="1"/>
          </p:cNvSpPr>
          <p:nvPr>
            <p:ph sz="quarter" idx="2"/>
          </p:nvPr>
        </p:nvSpPr>
        <p:spPr>
          <a:xfrm>
            <a:off x="304800" y="1564480"/>
            <a:ext cx="8534400" cy="4988720"/>
          </a:xfrm>
        </p:spPr>
        <p:txBody>
          <a:bodyPr>
            <a:normAutofit/>
          </a:bodyPr>
          <a:lstStyle/>
          <a:p>
            <a:pPr lvl="0"/>
            <a:r>
              <a:rPr lang="en-US" sz="3200" dirty="0" smtClean="0">
                <a:solidFill>
                  <a:srgbClr val="FFFF00"/>
                </a:solidFill>
                <a:latin typeface="+mn-lt"/>
              </a:rPr>
              <a:t>Eastside WD</a:t>
            </a:r>
          </a:p>
          <a:p>
            <a:pPr lvl="0"/>
            <a:r>
              <a:rPr lang="en-US" sz="3200" dirty="0" err="1" smtClean="0">
                <a:solidFill>
                  <a:srgbClr val="FFFF00"/>
                </a:solidFill>
                <a:latin typeface="+mn-lt"/>
              </a:rPr>
              <a:t>Ballico</a:t>
            </a:r>
            <a:r>
              <a:rPr lang="en-US" sz="3200" dirty="0" smtClean="0">
                <a:solidFill>
                  <a:srgbClr val="FFFF00"/>
                </a:solidFill>
                <a:latin typeface="+mn-lt"/>
              </a:rPr>
              <a:t>-Cortez WD</a:t>
            </a:r>
          </a:p>
          <a:p>
            <a:pPr lvl="0"/>
            <a:r>
              <a:rPr lang="en-US" sz="3200" dirty="0" smtClean="0">
                <a:solidFill>
                  <a:srgbClr val="FFFF00"/>
                </a:solidFill>
                <a:latin typeface="+mn-lt"/>
              </a:rPr>
              <a:t>Merced Irrigation District</a:t>
            </a:r>
          </a:p>
          <a:p>
            <a:pPr lvl="0"/>
            <a:r>
              <a:rPr lang="en-US" sz="3200" dirty="0" smtClean="0">
                <a:solidFill>
                  <a:srgbClr val="FFFF00"/>
                </a:solidFill>
                <a:latin typeface="+mn-lt"/>
              </a:rPr>
              <a:t>Merced County</a:t>
            </a:r>
          </a:p>
          <a:p>
            <a:pPr lvl="0"/>
            <a:r>
              <a:rPr lang="en-US" sz="3200" dirty="0" smtClean="0">
                <a:solidFill>
                  <a:srgbClr val="FFFF00"/>
                </a:solidFill>
                <a:latin typeface="+mn-lt"/>
              </a:rPr>
              <a:t>Stanislaus County</a:t>
            </a:r>
          </a:p>
          <a:p>
            <a:pPr lvl="0"/>
            <a:r>
              <a:rPr lang="en-US" sz="3200" dirty="0" smtClean="0">
                <a:solidFill>
                  <a:srgbClr val="FFFF00"/>
                </a:solidFill>
                <a:latin typeface="+mn-lt"/>
              </a:rPr>
              <a:t>City of Turlock *</a:t>
            </a:r>
          </a:p>
          <a:p>
            <a:pPr lvl="0"/>
            <a:endParaRPr lang="en-US" sz="3200" dirty="0">
              <a:solidFill>
                <a:srgbClr val="FFFF00"/>
              </a:solidFill>
              <a:latin typeface="+mn-lt"/>
            </a:endParaRPr>
          </a:p>
          <a:p>
            <a:pPr lvl="0"/>
            <a:r>
              <a:rPr lang="en-US" sz="3200" dirty="0" smtClean="0">
                <a:solidFill>
                  <a:srgbClr val="FFFF00"/>
                </a:solidFill>
                <a:latin typeface="+mn-lt"/>
              </a:rPr>
              <a:t>* </a:t>
            </a:r>
            <a:r>
              <a:rPr lang="en-US" sz="2400" dirty="0" smtClean="0">
                <a:solidFill>
                  <a:srgbClr val="FFFF00"/>
                </a:solidFill>
                <a:latin typeface="+mn-lt"/>
              </a:rPr>
              <a:t>Associate Member</a:t>
            </a:r>
          </a:p>
          <a:p>
            <a:pPr lvl="0"/>
            <a:endParaRPr lang="en-US" sz="7300" dirty="0">
              <a:solidFill>
                <a:srgbClr val="FFFF00"/>
              </a:solidFill>
            </a:endParaRPr>
          </a:p>
        </p:txBody>
      </p:sp>
    </p:spTree>
    <p:extLst>
      <p:ext uri="{BB962C8B-B14F-4D97-AF65-F5344CB8AC3E}">
        <p14:creationId xmlns:p14="http://schemas.microsoft.com/office/powerpoint/2010/main" val="137117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1143000"/>
            <a:ext cx="8186611" cy="967235"/>
          </a:xfrm>
        </p:spPr>
        <p:txBody>
          <a:bodyPr>
            <a:noAutofit/>
          </a:bodyPr>
          <a:lstStyle/>
          <a:p>
            <a:pPr algn="ctr"/>
            <a:r>
              <a:rPr lang="en-US" altLang="en-US" sz="4400" b="1" dirty="0" smtClean="0">
                <a:solidFill>
                  <a:srgbClr val="FFFF00"/>
                </a:solidFill>
                <a:latin typeface="+mj-lt"/>
              </a:rPr>
              <a:t>Delta-Mendota Groundwater </a:t>
            </a:r>
            <a:r>
              <a:rPr lang="en-US" altLang="en-US" sz="4400" b="1" dirty="0" err="1" smtClean="0">
                <a:solidFill>
                  <a:srgbClr val="FFFF00"/>
                </a:solidFill>
                <a:latin typeface="+mj-lt"/>
              </a:rPr>
              <a:t>Subbasin</a:t>
            </a:r>
            <a:endParaRPr lang="en-US" altLang="en-US" sz="4400" b="1" dirty="0" smtClean="0">
              <a:solidFill>
                <a:srgbClr val="FFFF00"/>
              </a:solidFill>
              <a:latin typeface="+mj-lt"/>
            </a:endParaRPr>
          </a:p>
        </p:txBody>
      </p:sp>
      <p:sp>
        <p:nvSpPr>
          <p:cNvPr id="7171" name="Content Placeholder 2"/>
          <p:cNvSpPr>
            <a:spLocks noGrp="1"/>
          </p:cNvSpPr>
          <p:nvPr>
            <p:ph idx="1"/>
          </p:nvPr>
        </p:nvSpPr>
        <p:spPr>
          <a:xfrm>
            <a:off x="457200" y="1371600"/>
            <a:ext cx="8229600" cy="5029200"/>
          </a:xfrm>
        </p:spPr>
        <p:txBody>
          <a:bodyPr>
            <a:normAutofit/>
          </a:bodyPr>
          <a:lstStyle/>
          <a:p>
            <a:endParaRPr lang="en-US" altLang="en-US" sz="3600" dirty="0" smtClean="0">
              <a:solidFill>
                <a:srgbClr val="FFFF00"/>
              </a:solidFill>
              <a:latin typeface="+mn-lt"/>
            </a:endParaRPr>
          </a:p>
          <a:p>
            <a:endParaRPr lang="en-US" altLang="en-US" sz="3600" dirty="0" smtClean="0">
              <a:solidFill>
                <a:srgbClr val="FFFF00"/>
              </a:solidFill>
              <a:latin typeface="+mn-lt"/>
            </a:endParaRPr>
          </a:p>
        </p:txBody>
      </p:sp>
      <p:sp>
        <p:nvSpPr>
          <p:cNvPr id="7174" name="Text Box 4"/>
          <p:cNvSpPr txBox="1">
            <a:spLocks noChangeArrowheads="1"/>
          </p:cNvSpPr>
          <p:nvPr/>
        </p:nvSpPr>
        <p:spPr bwMode="auto">
          <a:xfrm>
            <a:off x="8839200" y="6613525"/>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a:solidFill>
                  <a:schemeClr val="tx1"/>
                </a:solidFill>
                <a:latin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defTabSz="914400" fontAlgn="base">
              <a:spcBef>
                <a:spcPct val="50000"/>
              </a:spcBef>
              <a:spcAft>
                <a:spcPct val="0"/>
              </a:spcAft>
              <a:buClrTx/>
              <a:buSzTx/>
              <a:buFontTx/>
              <a:buNone/>
            </a:pPr>
            <a:r>
              <a:rPr lang="en-US" altLang="en-US" sz="1000">
                <a:solidFill>
                  <a:srgbClr val="2A2C27"/>
                </a:solidFill>
              </a:rPr>
              <a:t>5</a:t>
            </a:r>
          </a:p>
        </p:txBody>
      </p:sp>
    </p:spTree>
    <p:extLst>
      <p:ext uri="{BB962C8B-B14F-4D97-AF65-F5344CB8AC3E}">
        <p14:creationId xmlns:p14="http://schemas.microsoft.com/office/powerpoint/2010/main" val="24637427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480EB07-456F-4D4A-B28D-24CC669EE02B}" type="slidenum">
              <a:rPr lang="en-US" smtClean="0">
                <a:solidFill>
                  <a:prstClr val="white"/>
                </a:solidFill>
              </a:rPr>
              <a:pPr/>
              <a:t>27</a:t>
            </a:fld>
            <a:endParaRPr lang="en-US">
              <a:solidFill>
                <a:prstClr val="white"/>
              </a:solidFill>
            </a:endParaRPr>
          </a:p>
        </p:txBody>
      </p:sp>
      <p:pic>
        <p:nvPicPr>
          <p:cNvPr id="4098" name="Picture 2" descr="C:\Users\wward\Desktop\NW D-M G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088" y="0"/>
            <a:ext cx="6166912" cy="685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8421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915400" cy="743712"/>
          </a:xfrm>
        </p:spPr>
        <p:txBody>
          <a:bodyPr>
            <a:noAutofit/>
          </a:bodyPr>
          <a:lstStyle/>
          <a:p>
            <a:pPr algn="ctr"/>
            <a:r>
              <a:rPr lang="en-US" sz="4000" dirty="0" smtClean="0">
                <a:solidFill>
                  <a:srgbClr val="FFFF00"/>
                </a:solidFill>
                <a:latin typeface="+mj-lt"/>
                <a:cs typeface="Arial Bold" panose="020B0704020202020204" pitchFamily="34" charset="0"/>
              </a:rPr>
              <a:t>Delta-Mendota Groundwater Basin – Northern Group GSAs </a:t>
            </a:r>
            <a:endParaRPr lang="en-US" sz="4000" dirty="0">
              <a:latin typeface="+mj-lt"/>
            </a:endParaRPr>
          </a:p>
        </p:txBody>
      </p:sp>
      <p:sp>
        <p:nvSpPr>
          <p:cNvPr id="5" name="Content Placeholder 4"/>
          <p:cNvSpPr>
            <a:spLocks noGrp="1"/>
          </p:cNvSpPr>
          <p:nvPr>
            <p:ph sz="quarter" idx="2"/>
          </p:nvPr>
        </p:nvSpPr>
        <p:spPr>
          <a:xfrm>
            <a:off x="-1" y="2237014"/>
            <a:ext cx="7617279" cy="3513706"/>
          </a:xfrm>
        </p:spPr>
        <p:txBody>
          <a:bodyPr>
            <a:normAutofit/>
          </a:bodyPr>
          <a:lstStyle/>
          <a:p>
            <a:pPr marL="457200" lvl="1" indent="0">
              <a:buNone/>
            </a:pPr>
            <a:r>
              <a:rPr lang="en-US" sz="3600" dirty="0" smtClean="0">
                <a:solidFill>
                  <a:srgbClr val="FFFF00"/>
                </a:solidFill>
                <a:latin typeface="+mn-lt"/>
              </a:rPr>
              <a:t>City of Patterson</a:t>
            </a:r>
          </a:p>
          <a:p>
            <a:pPr marL="457200" lvl="1" indent="0">
              <a:buNone/>
            </a:pPr>
            <a:r>
              <a:rPr lang="en-US" sz="3600" dirty="0" smtClean="0">
                <a:solidFill>
                  <a:srgbClr val="FFFF00"/>
                </a:solidFill>
                <a:latin typeface="+mn-lt"/>
              </a:rPr>
              <a:t>Del Puerto WD</a:t>
            </a:r>
          </a:p>
          <a:p>
            <a:pPr marL="457200" lvl="1" indent="0">
              <a:buNone/>
            </a:pPr>
            <a:r>
              <a:rPr lang="en-US" sz="3600" dirty="0" smtClean="0">
                <a:solidFill>
                  <a:srgbClr val="FFFF00"/>
                </a:solidFill>
                <a:latin typeface="+mn-lt"/>
              </a:rPr>
              <a:t>West Stanislaus ID</a:t>
            </a:r>
          </a:p>
          <a:p>
            <a:pPr marL="457200" lvl="1" indent="0">
              <a:buNone/>
            </a:pPr>
            <a:r>
              <a:rPr lang="en-US" sz="3600" dirty="0" smtClean="0">
                <a:solidFill>
                  <a:srgbClr val="FFFF00"/>
                </a:solidFill>
                <a:latin typeface="+mn-lt"/>
              </a:rPr>
              <a:t>Patterson ID </a:t>
            </a:r>
          </a:p>
          <a:p>
            <a:pPr marL="457200" lvl="1" indent="0">
              <a:buNone/>
            </a:pPr>
            <a:r>
              <a:rPr lang="en-US" sz="3600" i="1" dirty="0" smtClean="0">
                <a:solidFill>
                  <a:srgbClr val="FFFF00"/>
                </a:solidFill>
                <a:latin typeface="+mn-lt"/>
              </a:rPr>
              <a:t>Northwestern Delta-Mendota GSA</a:t>
            </a:r>
            <a:endParaRPr lang="en-US" i="1" dirty="0"/>
          </a:p>
        </p:txBody>
      </p:sp>
      <p:sp>
        <p:nvSpPr>
          <p:cNvPr id="6" name="Content Placeholder 5"/>
          <p:cNvSpPr>
            <a:spLocks noGrp="1"/>
          </p:cNvSpPr>
          <p:nvPr>
            <p:ph sz="quarter" idx="4"/>
          </p:nvPr>
        </p:nvSpPr>
        <p:spPr>
          <a:xfrm>
            <a:off x="4114800" y="1905000"/>
            <a:ext cx="4876801" cy="3845720"/>
          </a:xfrm>
        </p:spPr>
        <p:txBody>
          <a:bodyPr>
            <a:normAutofit/>
          </a:bodyPr>
          <a:lstStyle/>
          <a:p>
            <a:pPr marL="457200" lvl="1" indent="0">
              <a:buNone/>
            </a:pPr>
            <a:endParaRPr lang="en-US" sz="3600" dirty="0" smtClean="0">
              <a:solidFill>
                <a:srgbClr val="FFFF00"/>
              </a:solidFill>
              <a:latin typeface="+mn-lt"/>
            </a:endParaRPr>
          </a:p>
          <a:p>
            <a:pPr marL="457200" lvl="1" indent="0">
              <a:buNone/>
            </a:pPr>
            <a:endParaRPr lang="en-US" sz="3600" dirty="0" smtClean="0">
              <a:solidFill>
                <a:srgbClr val="FFFF00"/>
              </a:solidFill>
              <a:latin typeface="+mn-lt"/>
            </a:endParaRPr>
          </a:p>
          <a:p>
            <a:pPr marL="457200" lvl="1" indent="0">
              <a:buNone/>
            </a:pPr>
            <a:endParaRPr lang="en-US" sz="3600" dirty="0"/>
          </a:p>
        </p:txBody>
      </p:sp>
      <p:sp>
        <p:nvSpPr>
          <p:cNvPr id="7" name="Slide Number Placeholder 6"/>
          <p:cNvSpPr>
            <a:spLocks noGrp="1"/>
          </p:cNvSpPr>
          <p:nvPr>
            <p:ph type="sldNum" sz="quarter" idx="12"/>
          </p:nvPr>
        </p:nvSpPr>
        <p:spPr/>
        <p:txBody>
          <a:bodyPr/>
          <a:lstStyle/>
          <a:p>
            <a:fld id="{CAB33BE3-C29A-4BC1-9C7E-AF030D61017D}" type="slidenum">
              <a:rPr lang="en-US" smtClean="0">
                <a:solidFill>
                  <a:prstClr val="white"/>
                </a:solidFill>
              </a:rPr>
              <a:pPr/>
              <a:t>28</a:t>
            </a:fld>
            <a:endParaRPr lang="en-US">
              <a:solidFill>
                <a:prstClr val="white"/>
              </a:solidFill>
            </a:endParaRPr>
          </a:p>
        </p:txBody>
      </p:sp>
    </p:spTree>
    <p:extLst>
      <p:ext uri="{BB962C8B-B14F-4D97-AF65-F5344CB8AC3E}">
        <p14:creationId xmlns:p14="http://schemas.microsoft.com/office/powerpoint/2010/main" val="3430026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ctr"/>
            <a:r>
              <a:rPr lang="en-US" sz="4400" dirty="0" smtClean="0">
                <a:solidFill>
                  <a:srgbClr val="FFFF00"/>
                </a:solidFill>
                <a:latin typeface="+mj-lt"/>
                <a:cs typeface="Arial Bold" panose="020B0704020202020204" pitchFamily="34" charset="0"/>
              </a:rPr>
              <a:t>Northwestern Delta-Mendota </a:t>
            </a:r>
            <a:r>
              <a:rPr lang="en-US" sz="4400" dirty="0" err="1" smtClean="0">
                <a:solidFill>
                  <a:srgbClr val="FFFF00"/>
                </a:solidFill>
                <a:latin typeface="+mj-lt"/>
                <a:cs typeface="Arial Bold" panose="020B0704020202020204" pitchFamily="34" charset="0"/>
              </a:rPr>
              <a:t>Subbasin</a:t>
            </a:r>
            <a:r>
              <a:rPr lang="en-US" sz="4400" dirty="0" smtClean="0">
                <a:solidFill>
                  <a:srgbClr val="FFFF00"/>
                </a:solidFill>
                <a:latin typeface="+mj-lt"/>
                <a:cs typeface="Arial Bold" panose="020B0704020202020204" pitchFamily="34" charset="0"/>
              </a:rPr>
              <a:t> GSA</a:t>
            </a:r>
            <a:endParaRPr lang="en-US" sz="4400" dirty="0">
              <a:solidFill>
                <a:srgbClr val="FFFF00"/>
              </a:solidFill>
              <a:latin typeface="+mj-lt"/>
              <a:cs typeface="Arial Bold" panose="020B0704020202020204" pitchFamily="34" charset="0"/>
            </a:endParaRPr>
          </a:p>
        </p:txBody>
      </p:sp>
      <p:sp>
        <p:nvSpPr>
          <p:cNvPr id="5" name="Content Placeholder 4"/>
          <p:cNvSpPr>
            <a:spLocks noGrp="1"/>
          </p:cNvSpPr>
          <p:nvPr>
            <p:ph sz="quarter" idx="2"/>
          </p:nvPr>
        </p:nvSpPr>
        <p:spPr>
          <a:xfrm>
            <a:off x="304800" y="1676400"/>
            <a:ext cx="8382000" cy="5029200"/>
          </a:xfrm>
        </p:spPr>
        <p:txBody>
          <a:bodyPr>
            <a:normAutofit/>
          </a:bodyPr>
          <a:lstStyle/>
          <a:p>
            <a:pPr marL="0" indent="0">
              <a:buNone/>
            </a:pPr>
            <a:r>
              <a:rPr lang="en-US" sz="3600" dirty="0" smtClean="0">
                <a:solidFill>
                  <a:srgbClr val="FFFF00"/>
                </a:solidFill>
                <a:latin typeface="+mn-lt"/>
              </a:rPr>
              <a:t>	</a:t>
            </a:r>
          </a:p>
          <a:p>
            <a:pPr marL="0" indent="0">
              <a:buNone/>
            </a:pPr>
            <a:r>
              <a:rPr lang="en-US" sz="3600" dirty="0">
                <a:solidFill>
                  <a:srgbClr val="FFFF00"/>
                </a:solidFill>
                <a:latin typeface="+mn-lt"/>
              </a:rPr>
              <a:t>	</a:t>
            </a:r>
            <a:r>
              <a:rPr lang="en-US" sz="3600" dirty="0" smtClean="0">
                <a:solidFill>
                  <a:srgbClr val="FFFF00"/>
                </a:solidFill>
                <a:latin typeface="+mn-lt"/>
              </a:rPr>
              <a:t>Stanislaus County</a:t>
            </a:r>
          </a:p>
          <a:p>
            <a:pPr marL="0" indent="0">
              <a:buNone/>
            </a:pPr>
            <a:r>
              <a:rPr lang="en-US" sz="3600" dirty="0" smtClean="0">
                <a:solidFill>
                  <a:srgbClr val="FFFF00"/>
                </a:solidFill>
                <a:latin typeface="+mn-lt"/>
              </a:rPr>
              <a:t>	Merced County</a:t>
            </a:r>
            <a:endParaRPr lang="en-US" sz="3600" dirty="0">
              <a:solidFill>
                <a:srgbClr val="FFFF00"/>
              </a:solidFill>
              <a:latin typeface="+mn-lt"/>
            </a:endParaRPr>
          </a:p>
        </p:txBody>
      </p:sp>
    </p:spTree>
    <p:extLst>
      <p:ext uri="{BB962C8B-B14F-4D97-AF65-F5344CB8AC3E}">
        <p14:creationId xmlns:p14="http://schemas.microsoft.com/office/powerpoint/2010/main" val="310204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wward\Desktop\Snowpack Pl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3" y="25122"/>
            <a:ext cx="8753797" cy="675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977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915400" cy="743712"/>
          </a:xfrm>
        </p:spPr>
        <p:txBody>
          <a:bodyPr>
            <a:noAutofit/>
          </a:bodyPr>
          <a:lstStyle/>
          <a:p>
            <a:r>
              <a:rPr lang="en-US" sz="4000" dirty="0">
                <a:solidFill>
                  <a:srgbClr val="FFFF00"/>
                </a:solidFill>
                <a:latin typeface="+mj-lt"/>
                <a:cs typeface="Arial Bold" panose="020B0704020202020204" pitchFamily="34" charset="0"/>
              </a:rPr>
              <a:t>Stanislaus County “Default” Coverage </a:t>
            </a:r>
            <a:endParaRPr lang="en-US" sz="4000" dirty="0">
              <a:latin typeface="+mj-lt"/>
            </a:endParaRPr>
          </a:p>
        </p:txBody>
      </p:sp>
      <p:sp>
        <p:nvSpPr>
          <p:cNvPr id="5" name="Content Placeholder 4"/>
          <p:cNvSpPr>
            <a:spLocks noGrp="1"/>
          </p:cNvSpPr>
          <p:nvPr>
            <p:ph sz="quarter" idx="2"/>
          </p:nvPr>
        </p:nvSpPr>
        <p:spPr>
          <a:xfrm>
            <a:off x="0" y="1905000"/>
            <a:ext cx="4876800" cy="3845720"/>
          </a:xfrm>
        </p:spPr>
        <p:txBody>
          <a:bodyPr/>
          <a:lstStyle/>
          <a:p>
            <a:pPr marL="457200" lvl="1" indent="0">
              <a:buNone/>
            </a:pPr>
            <a:r>
              <a:rPr lang="en-US" sz="3600" dirty="0">
                <a:solidFill>
                  <a:srgbClr val="FFFF00"/>
                </a:solidFill>
                <a:latin typeface="+mn-lt"/>
              </a:rPr>
              <a:t>“White” areas</a:t>
            </a:r>
          </a:p>
          <a:p>
            <a:pPr marL="457200" lvl="1" indent="0">
              <a:buNone/>
            </a:pPr>
            <a:r>
              <a:rPr lang="en-US" sz="3600" dirty="0">
                <a:solidFill>
                  <a:srgbClr val="FFFF00"/>
                </a:solidFill>
                <a:latin typeface="+mn-lt"/>
              </a:rPr>
              <a:t>El </a:t>
            </a:r>
            <a:r>
              <a:rPr lang="en-US" sz="3600" dirty="0" err="1">
                <a:solidFill>
                  <a:srgbClr val="FFFF00"/>
                </a:solidFill>
                <a:latin typeface="+mn-lt"/>
              </a:rPr>
              <a:t>Soyo</a:t>
            </a:r>
            <a:r>
              <a:rPr lang="en-US" sz="3600" dirty="0">
                <a:solidFill>
                  <a:srgbClr val="FFFF00"/>
                </a:solidFill>
                <a:latin typeface="+mn-lt"/>
              </a:rPr>
              <a:t> WD</a:t>
            </a:r>
          </a:p>
          <a:p>
            <a:pPr marL="457200" lvl="1" indent="0">
              <a:buNone/>
            </a:pPr>
            <a:r>
              <a:rPr lang="en-US" sz="3600" dirty="0" err="1">
                <a:solidFill>
                  <a:srgbClr val="FFFF00"/>
                </a:solidFill>
                <a:latin typeface="+mn-lt"/>
              </a:rPr>
              <a:t>Blewett</a:t>
            </a:r>
            <a:r>
              <a:rPr lang="en-US" sz="3600" dirty="0">
                <a:solidFill>
                  <a:srgbClr val="FFFF00"/>
                </a:solidFill>
                <a:latin typeface="+mn-lt"/>
              </a:rPr>
              <a:t> MWC</a:t>
            </a:r>
          </a:p>
          <a:p>
            <a:pPr marL="457200" lvl="1" indent="0">
              <a:buNone/>
            </a:pPr>
            <a:r>
              <a:rPr lang="en-US" sz="3600" dirty="0" err="1">
                <a:solidFill>
                  <a:srgbClr val="FFFF00"/>
                </a:solidFill>
                <a:latin typeface="+mn-lt"/>
              </a:rPr>
              <a:t>Whitelakes</a:t>
            </a:r>
            <a:r>
              <a:rPr lang="en-US" sz="3600" dirty="0">
                <a:solidFill>
                  <a:srgbClr val="FFFF00"/>
                </a:solidFill>
                <a:latin typeface="+mn-lt"/>
              </a:rPr>
              <a:t> MWC</a:t>
            </a:r>
          </a:p>
          <a:p>
            <a:endParaRPr lang="en-US" dirty="0"/>
          </a:p>
        </p:txBody>
      </p:sp>
      <p:sp>
        <p:nvSpPr>
          <p:cNvPr id="6" name="Content Placeholder 5"/>
          <p:cNvSpPr>
            <a:spLocks noGrp="1"/>
          </p:cNvSpPr>
          <p:nvPr>
            <p:ph sz="quarter" idx="4"/>
          </p:nvPr>
        </p:nvSpPr>
        <p:spPr>
          <a:xfrm>
            <a:off x="4114800" y="1905000"/>
            <a:ext cx="4876801" cy="3845720"/>
          </a:xfrm>
        </p:spPr>
        <p:txBody>
          <a:bodyPr/>
          <a:lstStyle/>
          <a:p>
            <a:pPr marL="457200" lvl="1" indent="0">
              <a:buNone/>
            </a:pPr>
            <a:r>
              <a:rPr lang="en-US" sz="3600" dirty="0">
                <a:solidFill>
                  <a:srgbClr val="FFFF00"/>
                </a:solidFill>
                <a:latin typeface="+mn-lt"/>
              </a:rPr>
              <a:t>Crows Landing CSD</a:t>
            </a:r>
          </a:p>
          <a:p>
            <a:pPr marL="457200" lvl="1" indent="0">
              <a:buNone/>
            </a:pPr>
            <a:r>
              <a:rPr lang="en-US" sz="3600" dirty="0" err="1">
                <a:solidFill>
                  <a:srgbClr val="FFFF00"/>
                </a:solidFill>
                <a:latin typeface="+mn-lt"/>
              </a:rPr>
              <a:t>Eastin</a:t>
            </a:r>
            <a:r>
              <a:rPr lang="en-US" sz="3600" dirty="0">
                <a:solidFill>
                  <a:srgbClr val="FFFF00"/>
                </a:solidFill>
                <a:latin typeface="+mn-lt"/>
              </a:rPr>
              <a:t> WD</a:t>
            </a:r>
          </a:p>
          <a:p>
            <a:pPr marL="457200" lvl="1" indent="0">
              <a:buNone/>
            </a:pPr>
            <a:r>
              <a:rPr lang="en-US" sz="3600" dirty="0" smtClean="0">
                <a:solidFill>
                  <a:srgbClr val="FFFF00"/>
                </a:solidFill>
                <a:latin typeface="+mn-lt"/>
              </a:rPr>
              <a:t>China Island </a:t>
            </a:r>
            <a:r>
              <a:rPr lang="en-US" sz="3600" dirty="0">
                <a:solidFill>
                  <a:srgbClr val="FFFF00"/>
                </a:solidFill>
                <a:latin typeface="+mn-lt"/>
              </a:rPr>
              <a:t>WR</a:t>
            </a:r>
          </a:p>
          <a:p>
            <a:pPr marL="457200" lvl="1" indent="0">
              <a:buNone/>
            </a:pPr>
            <a:r>
              <a:rPr lang="en-US" sz="3600" dirty="0" err="1">
                <a:solidFill>
                  <a:srgbClr val="FFFF00"/>
                </a:solidFill>
                <a:latin typeface="+mn-lt"/>
              </a:rPr>
              <a:t>Stevinson</a:t>
            </a:r>
            <a:r>
              <a:rPr lang="en-US" sz="3600" dirty="0">
                <a:solidFill>
                  <a:srgbClr val="FFFF00"/>
                </a:solidFill>
                <a:latin typeface="+mn-lt"/>
              </a:rPr>
              <a:t> WD</a:t>
            </a:r>
          </a:p>
          <a:p>
            <a:endParaRPr lang="en-US" dirty="0"/>
          </a:p>
        </p:txBody>
      </p:sp>
      <p:sp>
        <p:nvSpPr>
          <p:cNvPr id="7" name="Slide Number Placeholder 6"/>
          <p:cNvSpPr>
            <a:spLocks noGrp="1"/>
          </p:cNvSpPr>
          <p:nvPr>
            <p:ph type="sldNum" sz="quarter" idx="12"/>
          </p:nvPr>
        </p:nvSpPr>
        <p:spPr/>
        <p:txBody>
          <a:bodyPr/>
          <a:lstStyle/>
          <a:p>
            <a:fld id="{CAB33BE3-C29A-4BC1-9C7E-AF030D61017D}" type="slidenum">
              <a:rPr lang="en-US" smtClean="0">
                <a:solidFill>
                  <a:prstClr val="white"/>
                </a:solidFill>
              </a:rPr>
              <a:pPr/>
              <a:t>30</a:t>
            </a:fld>
            <a:endParaRPr lang="en-US">
              <a:solidFill>
                <a:prstClr val="white"/>
              </a:solidFill>
            </a:endParaRPr>
          </a:p>
        </p:txBody>
      </p:sp>
    </p:spTree>
    <p:extLst>
      <p:ext uri="{BB962C8B-B14F-4D97-AF65-F5344CB8AC3E}">
        <p14:creationId xmlns:p14="http://schemas.microsoft.com/office/powerpoint/2010/main" val="1201841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050" y="1706336"/>
            <a:ext cx="8572500" cy="3549245"/>
          </a:xfrm>
        </p:spPr>
        <p:txBody>
          <a:bodyPr/>
          <a:lstStyle/>
          <a:p>
            <a:pPr algn="ctr"/>
            <a:r>
              <a:rPr lang="en-US" sz="3600" dirty="0" smtClean="0">
                <a:solidFill>
                  <a:srgbClr val="FFFF00"/>
                </a:solidFill>
              </a:rPr>
              <a:t>Proposition 1 </a:t>
            </a:r>
            <a:br>
              <a:rPr lang="en-US" sz="3600" dirty="0" smtClean="0">
                <a:solidFill>
                  <a:srgbClr val="FFFF00"/>
                </a:solidFill>
              </a:rPr>
            </a:br>
            <a:r>
              <a:rPr lang="en-US" sz="3600" dirty="0">
                <a:solidFill>
                  <a:srgbClr val="FFFF00"/>
                </a:solidFill>
              </a:rPr>
              <a:t/>
            </a:r>
            <a:br>
              <a:rPr lang="en-US" sz="3600" dirty="0">
                <a:solidFill>
                  <a:srgbClr val="FFFF00"/>
                </a:solidFill>
              </a:rPr>
            </a:br>
            <a:r>
              <a:rPr lang="en-US" sz="3600" dirty="0" smtClean="0">
                <a:solidFill>
                  <a:srgbClr val="FFFF00"/>
                </a:solidFill>
              </a:rPr>
              <a:t>SGMA </a:t>
            </a:r>
            <a:r>
              <a:rPr lang="en-US" sz="3600" dirty="0">
                <a:solidFill>
                  <a:srgbClr val="FFFF00"/>
                </a:solidFill>
              </a:rPr>
              <a:t>Groundwater </a:t>
            </a:r>
            <a:r>
              <a:rPr lang="en-US" sz="3600" dirty="0" smtClean="0">
                <a:solidFill>
                  <a:srgbClr val="FFFF00"/>
                </a:solidFill>
              </a:rPr>
              <a:t>Sustainability Plans Grant Funding</a:t>
            </a:r>
            <a:br>
              <a:rPr lang="en-US" sz="3600" dirty="0" smtClean="0">
                <a:solidFill>
                  <a:srgbClr val="FFFF00"/>
                </a:solidFill>
              </a:rPr>
            </a:br>
            <a:r>
              <a:rPr lang="en-US" sz="3600" dirty="0">
                <a:solidFill>
                  <a:srgbClr val="FFFF00"/>
                </a:solidFill>
              </a:rPr>
              <a:t/>
            </a:r>
            <a:br>
              <a:rPr lang="en-US" sz="3600" dirty="0">
                <a:solidFill>
                  <a:srgbClr val="FFFF00"/>
                </a:solidFill>
              </a:rPr>
            </a:br>
            <a:r>
              <a:rPr lang="en-US" sz="3600" dirty="0" smtClean="0">
                <a:solidFill>
                  <a:srgbClr val="FFFF00"/>
                </a:solidFill>
              </a:rPr>
              <a:t>Program Solicitation Package (PSP) </a:t>
            </a:r>
            <a:endParaRPr lang="en-US" sz="3600" dirty="0">
              <a:solidFill>
                <a:srgbClr val="FFFF00"/>
              </a:solidFill>
            </a:endParaRPr>
          </a:p>
        </p:txBody>
      </p:sp>
      <p:sp>
        <p:nvSpPr>
          <p:cNvPr id="3" name="Subtitle 2"/>
          <p:cNvSpPr>
            <a:spLocks noGrp="1"/>
          </p:cNvSpPr>
          <p:nvPr>
            <p:ph type="subTitle" idx="1"/>
          </p:nvPr>
        </p:nvSpPr>
        <p:spPr>
          <a:xfrm>
            <a:off x="4237100" y="5135876"/>
            <a:ext cx="4006043" cy="471097"/>
          </a:xfrm>
        </p:spPr>
        <p:txBody>
          <a:bodyPr/>
          <a:lstStyle/>
          <a:p>
            <a:endParaRPr lang="en-US" dirty="0" smtClean="0"/>
          </a:p>
          <a:p>
            <a:endParaRPr lang="en-US" dirty="0"/>
          </a:p>
        </p:txBody>
      </p:sp>
    </p:spTree>
    <p:extLst>
      <p:ext uri="{BB962C8B-B14F-4D97-AF65-F5344CB8AC3E}">
        <p14:creationId xmlns:p14="http://schemas.microsoft.com/office/powerpoint/2010/main" val="3899714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FFFF00"/>
                </a:solidFill>
              </a:rPr>
              <a:t>PSP Highlights</a:t>
            </a:r>
            <a:endParaRPr lang="en-US" sz="3600" dirty="0">
              <a:solidFill>
                <a:srgbClr val="FFFF00"/>
              </a:solidFill>
            </a:endParaRPr>
          </a:p>
        </p:txBody>
      </p:sp>
      <p:sp>
        <p:nvSpPr>
          <p:cNvPr id="3" name="Content Placeholder 2"/>
          <p:cNvSpPr>
            <a:spLocks noGrp="1"/>
          </p:cNvSpPr>
          <p:nvPr>
            <p:ph idx="1"/>
          </p:nvPr>
        </p:nvSpPr>
        <p:spPr>
          <a:xfrm>
            <a:off x="579664" y="1381515"/>
            <a:ext cx="8168737" cy="2627149"/>
          </a:xfrm>
        </p:spPr>
        <p:txBody>
          <a:bodyPr/>
          <a:lstStyle/>
          <a:p>
            <a:pPr>
              <a:buFont typeface="Wingdings" panose="05000000000000000000" pitchFamily="2" charset="2"/>
              <a:buChar char="§"/>
            </a:pPr>
            <a:r>
              <a:rPr lang="en-US" dirty="0" smtClean="0">
                <a:solidFill>
                  <a:srgbClr val="FFFF00"/>
                </a:solidFill>
              </a:rPr>
              <a:t>Category </a:t>
            </a:r>
            <a:r>
              <a:rPr lang="en-US" dirty="0">
                <a:solidFill>
                  <a:srgbClr val="FFFF00"/>
                </a:solidFill>
              </a:rPr>
              <a:t>1 – </a:t>
            </a:r>
            <a:r>
              <a:rPr lang="en-US" dirty="0" smtClean="0">
                <a:solidFill>
                  <a:srgbClr val="FFFF00"/>
                </a:solidFill>
              </a:rPr>
              <a:t>Severely Disadvantage Communities Projects</a:t>
            </a:r>
          </a:p>
          <a:p>
            <a:pPr lvl="1">
              <a:buFont typeface="Wingdings" panose="05000000000000000000" pitchFamily="2" charset="2"/>
              <a:buChar char="§"/>
            </a:pPr>
            <a:r>
              <a:rPr lang="en-US" dirty="0" smtClean="0">
                <a:solidFill>
                  <a:srgbClr val="FFFF00"/>
                </a:solidFill>
              </a:rPr>
              <a:t>Regional Integrated Regional Water Management Groups</a:t>
            </a:r>
            <a:endParaRPr lang="en-US" dirty="0">
              <a:solidFill>
                <a:srgbClr val="FFFF00"/>
              </a:solidFill>
            </a:endParaRPr>
          </a:p>
          <a:p>
            <a:pPr>
              <a:buFont typeface="Wingdings" panose="05000000000000000000" pitchFamily="2" charset="2"/>
              <a:buChar char="§"/>
            </a:pPr>
            <a:r>
              <a:rPr lang="en-US" dirty="0" smtClean="0">
                <a:solidFill>
                  <a:srgbClr val="FFFF00"/>
                </a:solidFill>
              </a:rPr>
              <a:t>Category </a:t>
            </a:r>
            <a:r>
              <a:rPr lang="en-US" dirty="0">
                <a:solidFill>
                  <a:srgbClr val="FFFF00"/>
                </a:solidFill>
              </a:rPr>
              <a:t>2 – Groundwater Sustainability </a:t>
            </a:r>
            <a:r>
              <a:rPr lang="en-US" dirty="0" smtClean="0">
                <a:solidFill>
                  <a:srgbClr val="FFFF00"/>
                </a:solidFill>
              </a:rPr>
              <a:t>Plans (2 Tiers)</a:t>
            </a:r>
            <a:endParaRPr lang="en-US" dirty="0">
              <a:solidFill>
                <a:srgbClr val="FFFF00"/>
              </a:solidFill>
            </a:endParaRPr>
          </a:p>
          <a:p>
            <a:pPr marL="0" indent="0">
              <a:buNone/>
            </a:pPr>
            <a:r>
              <a:rPr lang="en-US" dirty="0" smtClean="0">
                <a:solidFill>
                  <a:srgbClr val="FFFF00"/>
                </a:solidFill>
              </a:rPr>
              <a:t>	Tier </a:t>
            </a:r>
            <a:r>
              <a:rPr lang="en-US" dirty="0">
                <a:solidFill>
                  <a:srgbClr val="FFFF00"/>
                </a:solidFill>
              </a:rPr>
              <a:t>1 - Critically </a:t>
            </a:r>
            <a:r>
              <a:rPr lang="en-US" dirty="0" err="1" smtClean="0">
                <a:solidFill>
                  <a:srgbClr val="FFFF00"/>
                </a:solidFill>
              </a:rPr>
              <a:t>Overdrafted</a:t>
            </a:r>
            <a:r>
              <a:rPr lang="en-US" dirty="0" smtClean="0">
                <a:solidFill>
                  <a:srgbClr val="FFFF00"/>
                </a:solidFill>
              </a:rPr>
              <a:t> Basins (Jan. 2020)</a:t>
            </a:r>
            <a:endParaRPr lang="en-US" dirty="0">
              <a:solidFill>
                <a:srgbClr val="FFFF00"/>
              </a:solidFill>
            </a:endParaRPr>
          </a:p>
          <a:p>
            <a:pPr marL="0" indent="0">
              <a:buNone/>
            </a:pPr>
            <a:r>
              <a:rPr lang="en-US" dirty="0">
                <a:solidFill>
                  <a:srgbClr val="FFFF00"/>
                </a:solidFill>
              </a:rPr>
              <a:t>	</a:t>
            </a:r>
            <a:r>
              <a:rPr lang="en-US" dirty="0" smtClean="0">
                <a:solidFill>
                  <a:srgbClr val="FFFF00"/>
                </a:solidFill>
              </a:rPr>
              <a:t>Tier </a:t>
            </a:r>
            <a:r>
              <a:rPr lang="en-US" dirty="0">
                <a:solidFill>
                  <a:srgbClr val="FFFF00"/>
                </a:solidFill>
              </a:rPr>
              <a:t>2 - All other </a:t>
            </a:r>
            <a:r>
              <a:rPr lang="en-US" dirty="0" smtClean="0">
                <a:solidFill>
                  <a:srgbClr val="FFFF00"/>
                </a:solidFill>
              </a:rPr>
              <a:t>High </a:t>
            </a:r>
            <a:r>
              <a:rPr lang="en-US" dirty="0">
                <a:solidFill>
                  <a:srgbClr val="FFFF00"/>
                </a:solidFill>
              </a:rPr>
              <a:t>and </a:t>
            </a:r>
            <a:r>
              <a:rPr lang="en-US" dirty="0" smtClean="0">
                <a:solidFill>
                  <a:srgbClr val="FFFF00"/>
                </a:solidFill>
              </a:rPr>
              <a:t>Medium Priority Basins (Jan. 		2022)</a:t>
            </a:r>
          </a:p>
          <a:p>
            <a:pPr marL="0" indent="0">
              <a:buNone/>
            </a:pPr>
            <a:endParaRPr lang="en-US" dirty="0">
              <a:solidFill>
                <a:srgbClr val="FFFF00"/>
              </a:solidFill>
            </a:endParaRPr>
          </a:p>
        </p:txBody>
      </p:sp>
      <p:pic>
        <p:nvPicPr>
          <p:cNvPr id="5" name="Picture 4"/>
          <p:cNvPicPr>
            <a:picLocks noChangeAspect="1"/>
          </p:cNvPicPr>
          <p:nvPr/>
        </p:nvPicPr>
        <p:blipFill>
          <a:blip r:embed="rId2"/>
          <a:stretch>
            <a:fillRect/>
          </a:stretch>
        </p:blipFill>
        <p:spPr>
          <a:xfrm>
            <a:off x="250889" y="4162898"/>
            <a:ext cx="8589965" cy="2346653"/>
          </a:xfrm>
          <a:prstGeom prst="rect">
            <a:avLst/>
          </a:prstGeom>
        </p:spPr>
      </p:pic>
    </p:spTree>
    <p:extLst>
      <p:ext uri="{BB962C8B-B14F-4D97-AF65-F5344CB8AC3E}">
        <p14:creationId xmlns:p14="http://schemas.microsoft.com/office/powerpoint/2010/main" val="3582841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629400" y="6523049"/>
            <a:ext cx="2057400" cy="332284"/>
          </a:xfrm>
          <a:prstGeom prst="rect">
            <a:avLst/>
          </a:prstGeom>
        </p:spPr>
        <p:txBody>
          <a:bodyPr/>
          <a:lstStyle/>
          <a:p>
            <a:fld id="{9480EB07-456F-4D4A-B28D-24CC669EE02B}" type="slidenum">
              <a:rPr lang="en-US" smtClean="0"/>
              <a:t>33</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9418"/>
            <a:ext cx="5562600" cy="677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9620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5002" y="529222"/>
            <a:ext cx="8153400" cy="609600"/>
          </a:xfrm>
        </p:spPr>
        <p:txBody>
          <a:bodyPr/>
          <a:lstStyle/>
          <a:p>
            <a:pPr algn="ctr"/>
            <a:r>
              <a:rPr lang="en-US" sz="3600" dirty="0">
                <a:solidFill>
                  <a:srgbClr val="FFFF00"/>
                </a:solidFill>
              </a:rPr>
              <a:t>PSP Highlights</a:t>
            </a:r>
          </a:p>
        </p:txBody>
      </p:sp>
      <p:sp>
        <p:nvSpPr>
          <p:cNvPr id="3" name="Content Placeholder 2"/>
          <p:cNvSpPr>
            <a:spLocks noGrp="1"/>
          </p:cNvSpPr>
          <p:nvPr>
            <p:ph idx="1"/>
          </p:nvPr>
        </p:nvSpPr>
        <p:spPr>
          <a:xfrm>
            <a:off x="244929" y="1373351"/>
            <a:ext cx="8645978" cy="4669072"/>
          </a:xfrm>
        </p:spPr>
        <p:txBody>
          <a:bodyPr/>
          <a:lstStyle/>
          <a:p>
            <a:pPr>
              <a:buFont typeface="Wingdings" panose="05000000000000000000" pitchFamily="2" charset="2"/>
              <a:buChar char="§"/>
            </a:pPr>
            <a:r>
              <a:rPr lang="en-US" sz="2800" b="0" dirty="0" smtClean="0">
                <a:solidFill>
                  <a:srgbClr val="FFFF00"/>
                </a:solidFill>
              </a:rPr>
              <a:t>For Category 2, only 1 application will be accepted </a:t>
            </a:r>
            <a:r>
              <a:rPr lang="en-US" sz="2800" b="0" i="1" dirty="0" smtClean="0">
                <a:solidFill>
                  <a:srgbClr val="FFFF00"/>
                </a:solidFill>
              </a:rPr>
              <a:t>per basin</a:t>
            </a:r>
          </a:p>
          <a:p>
            <a:pPr>
              <a:buFont typeface="Wingdings" panose="05000000000000000000" pitchFamily="2" charset="2"/>
              <a:buChar char="§"/>
            </a:pPr>
            <a:endParaRPr lang="en-US" sz="2800" b="0" dirty="0" smtClean="0">
              <a:solidFill>
                <a:srgbClr val="FFFF00"/>
              </a:solidFill>
            </a:endParaRPr>
          </a:p>
          <a:p>
            <a:pPr>
              <a:buFont typeface="Wingdings" panose="05000000000000000000" pitchFamily="2" charset="2"/>
              <a:buChar char="§"/>
            </a:pPr>
            <a:r>
              <a:rPr lang="en-US" sz="2800" b="0" dirty="0" smtClean="0">
                <a:solidFill>
                  <a:srgbClr val="FFFF00"/>
                </a:solidFill>
              </a:rPr>
              <a:t>For Category 2, the applicant must be a GSA</a:t>
            </a:r>
          </a:p>
          <a:p>
            <a:pPr>
              <a:buFont typeface="Wingdings" panose="05000000000000000000" pitchFamily="2" charset="2"/>
              <a:buChar char="§"/>
            </a:pPr>
            <a:endParaRPr lang="en-US" sz="2800" b="0" dirty="0" smtClean="0">
              <a:solidFill>
                <a:srgbClr val="FFFF00"/>
              </a:solidFill>
            </a:endParaRPr>
          </a:p>
          <a:p>
            <a:pPr>
              <a:buFont typeface="Wingdings" panose="05000000000000000000" pitchFamily="2" charset="2"/>
              <a:buChar char="§"/>
            </a:pPr>
            <a:r>
              <a:rPr lang="en-US" sz="2800" b="0" dirty="0" smtClean="0">
                <a:solidFill>
                  <a:srgbClr val="FFFF00"/>
                </a:solidFill>
              </a:rPr>
              <a:t>For Category 2, non-applicant GSA’s may be a part of the proposal as a Project Proponent</a:t>
            </a:r>
          </a:p>
          <a:p>
            <a:pPr>
              <a:buFont typeface="Wingdings" panose="05000000000000000000" pitchFamily="2" charset="2"/>
              <a:buChar char="§"/>
            </a:pPr>
            <a:endParaRPr lang="en-US" sz="2800" b="0" dirty="0" smtClean="0">
              <a:solidFill>
                <a:srgbClr val="FFFF00"/>
              </a:solidFill>
            </a:endParaRPr>
          </a:p>
          <a:p>
            <a:pPr>
              <a:buFont typeface="Wingdings" panose="05000000000000000000" pitchFamily="2" charset="2"/>
              <a:buChar char="§"/>
            </a:pPr>
            <a:r>
              <a:rPr lang="en-US" sz="2800" b="0" dirty="0" smtClean="0">
                <a:solidFill>
                  <a:srgbClr val="FFFF00"/>
                </a:solidFill>
              </a:rPr>
              <a:t>Requires a 50% local cost share</a:t>
            </a:r>
            <a:endParaRPr lang="en-US" sz="2800" b="0" dirty="0">
              <a:solidFill>
                <a:srgbClr val="FFFF00"/>
              </a:solidFill>
            </a:endParaRPr>
          </a:p>
        </p:txBody>
      </p:sp>
    </p:spTree>
    <p:extLst>
      <p:ext uri="{BB962C8B-B14F-4D97-AF65-F5344CB8AC3E}">
        <p14:creationId xmlns:p14="http://schemas.microsoft.com/office/powerpoint/2010/main" val="640887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Potential PSP Issues</a:t>
            </a:r>
            <a:endParaRPr lang="en-US" dirty="0">
              <a:solidFill>
                <a:srgbClr val="FFFF00"/>
              </a:solidFill>
            </a:endParaRP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dirty="0">
                <a:solidFill>
                  <a:srgbClr val="FFFF00"/>
                </a:solidFill>
              </a:rPr>
              <a:t>Potential Eligibility </a:t>
            </a:r>
            <a:r>
              <a:rPr lang="en-US" dirty="0" smtClean="0">
                <a:solidFill>
                  <a:srgbClr val="FFFF00"/>
                </a:solidFill>
              </a:rPr>
              <a:t>Issues with Multiple Parties</a:t>
            </a:r>
          </a:p>
          <a:p>
            <a:pPr lvl="0">
              <a:buFont typeface="Wingdings" panose="05000000000000000000" pitchFamily="2" charset="2"/>
              <a:buChar char="§"/>
            </a:pPr>
            <a:endParaRPr lang="en-US" dirty="0">
              <a:solidFill>
                <a:srgbClr val="FFFF00"/>
              </a:solidFill>
            </a:endParaRPr>
          </a:p>
          <a:p>
            <a:pPr lvl="1"/>
            <a:r>
              <a:rPr lang="en-US" sz="2000" dirty="0">
                <a:solidFill>
                  <a:srgbClr val="FFFF00"/>
                </a:solidFill>
              </a:rPr>
              <a:t>If the applicant is an urban water supplier, or urban water suppliers will receive funding from the proposed grant through a JPA…..provide documentation from DWR that verifies that the 2015 UWMP addresses the relevant Water Code Requirements</a:t>
            </a:r>
            <a:r>
              <a:rPr lang="en-US" sz="2000" dirty="0" smtClean="0">
                <a:solidFill>
                  <a:srgbClr val="FFFF00"/>
                </a:solidFill>
              </a:rPr>
              <a:t>.</a:t>
            </a:r>
          </a:p>
          <a:p>
            <a:pPr lvl="1"/>
            <a:endParaRPr lang="en-US" sz="2000" dirty="0">
              <a:solidFill>
                <a:srgbClr val="FFFF00"/>
              </a:solidFill>
            </a:endParaRPr>
          </a:p>
          <a:p>
            <a:pPr lvl="1"/>
            <a:r>
              <a:rPr lang="en-US" sz="2000" dirty="0">
                <a:solidFill>
                  <a:srgbClr val="FFFF00"/>
                </a:solidFill>
              </a:rPr>
              <a:t>All urban water suppliers must submit documentation that demonstrates they are meeting the 2015 interim Gallons Per Capita Day target</a:t>
            </a:r>
            <a:r>
              <a:rPr lang="en-US" sz="2000" dirty="0" smtClean="0">
                <a:solidFill>
                  <a:srgbClr val="FFFF00"/>
                </a:solidFill>
              </a:rPr>
              <a:t>.</a:t>
            </a:r>
          </a:p>
          <a:p>
            <a:pPr lvl="1"/>
            <a:endParaRPr lang="en-US" sz="2000" dirty="0">
              <a:solidFill>
                <a:srgbClr val="FFFF00"/>
              </a:solidFill>
            </a:endParaRPr>
          </a:p>
        </p:txBody>
      </p:sp>
    </p:spTree>
    <p:extLst>
      <p:ext uri="{BB962C8B-B14F-4D97-AF65-F5344CB8AC3E}">
        <p14:creationId xmlns:p14="http://schemas.microsoft.com/office/powerpoint/2010/main" val="2340348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FFFF00"/>
                </a:solidFill>
              </a:rPr>
              <a:t>Potential PSP Issues</a:t>
            </a:r>
            <a:endParaRPr lang="en-US" sz="3600" dirty="0">
              <a:solidFill>
                <a:srgbClr val="FFFF00"/>
              </a:solidFill>
            </a:endParaRP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b="0" dirty="0">
                <a:solidFill>
                  <a:srgbClr val="FFFF00"/>
                </a:solidFill>
              </a:rPr>
              <a:t>Potential Eligibility </a:t>
            </a:r>
            <a:r>
              <a:rPr lang="en-US" b="0" dirty="0" smtClean="0">
                <a:solidFill>
                  <a:srgbClr val="FFFF00"/>
                </a:solidFill>
              </a:rPr>
              <a:t>Issues with Multiple Parties</a:t>
            </a:r>
          </a:p>
          <a:p>
            <a:pPr lvl="0">
              <a:buFont typeface="Wingdings" panose="05000000000000000000" pitchFamily="2" charset="2"/>
              <a:buChar char="§"/>
            </a:pPr>
            <a:endParaRPr lang="en-US" dirty="0">
              <a:solidFill>
                <a:srgbClr val="FFFF00"/>
              </a:solidFill>
            </a:endParaRPr>
          </a:p>
          <a:p>
            <a:pPr lvl="1"/>
            <a:r>
              <a:rPr lang="en-US" dirty="0" smtClean="0">
                <a:solidFill>
                  <a:srgbClr val="FFFF00"/>
                </a:solidFill>
              </a:rPr>
              <a:t>If </a:t>
            </a:r>
            <a:r>
              <a:rPr lang="en-US" dirty="0">
                <a:solidFill>
                  <a:srgbClr val="FFFF00"/>
                </a:solidFill>
              </a:rPr>
              <a:t>the applicant is an agricultural water supplier, or agricultural water suppliers will receive funding from the proposed grant through a JPA…..include documentation, from DWR, that verifies that the 2015 AWMP addresses the relevant Water Code requirements</a:t>
            </a:r>
            <a:r>
              <a:rPr lang="en-US" dirty="0" smtClean="0">
                <a:solidFill>
                  <a:srgbClr val="FFFF00"/>
                </a:solidFill>
              </a:rPr>
              <a:t>.</a:t>
            </a:r>
          </a:p>
          <a:p>
            <a:pPr lvl="1"/>
            <a:endParaRPr lang="en-US" dirty="0">
              <a:solidFill>
                <a:srgbClr val="FFFF00"/>
              </a:solidFill>
            </a:endParaRPr>
          </a:p>
          <a:p>
            <a:pPr lvl="1"/>
            <a:r>
              <a:rPr lang="en-US" dirty="0">
                <a:solidFill>
                  <a:srgbClr val="FFFF00"/>
                </a:solidFill>
              </a:rPr>
              <a:t>If the applicant is a surface water diverter, or will receive funding from the proposed grant through a JPA…..state whether they have submitted to the SWRCB surface water diversion reports in compliance with requirements outlined in Part 5.1 of Division 2 of the Water Code.  Submit SWRCB verification documentation</a:t>
            </a:r>
            <a:r>
              <a:rPr lang="en-US" dirty="0" smtClean="0">
                <a:solidFill>
                  <a:srgbClr val="FFFF00"/>
                </a:solidFill>
              </a:rPr>
              <a:t>.</a:t>
            </a:r>
          </a:p>
          <a:p>
            <a:pPr lvl="1"/>
            <a:endParaRPr lang="en-US" dirty="0" smtClean="0">
              <a:solidFill>
                <a:srgbClr val="FFFF00"/>
              </a:solidFill>
            </a:endParaRPr>
          </a:p>
          <a:p>
            <a:pPr lvl="1"/>
            <a:r>
              <a:rPr lang="en-US" dirty="0" smtClean="0">
                <a:solidFill>
                  <a:srgbClr val="FFFF00"/>
                </a:solidFill>
              </a:rPr>
              <a:t>Must be fully compliant with all aspects concerning the CASGEM Program.</a:t>
            </a:r>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584659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FFFF00"/>
                </a:solidFill>
              </a:rPr>
              <a:t>Potential PSP Issues</a:t>
            </a:r>
          </a:p>
        </p:txBody>
      </p:sp>
      <p:sp>
        <p:nvSpPr>
          <p:cNvPr id="3" name="Content Placeholder 2"/>
          <p:cNvSpPr>
            <a:spLocks noGrp="1"/>
          </p:cNvSpPr>
          <p:nvPr>
            <p:ph idx="1"/>
          </p:nvPr>
        </p:nvSpPr>
        <p:spPr>
          <a:xfrm>
            <a:off x="595002" y="1647845"/>
            <a:ext cx="8153400" cy="4671312"/>
          </a:xfrm>
        </p:spPr>
        <p:txBody>
          <a:bodyPr/>
          <a:lstStyle/>
          <a:p>
            <a:pPr lvl="0">
              <a:buFont typeface="Wingdings" panose="05000000000000000000" pitchFamily="2" charset="2"/>
              <a:buChar char="§"/>
            </a:pPr>
            <a:r>
              <a:rPr lang="en-US" sz="2400" b="0" dirty="0">
                <a:solidFill>
                  <a:srgbClr val="FFFF00"/>
                </a:solidFill>
              </a:rPr>
              <a:t>Potential Issue with multiple basins – “an applicant with jurisdiction over multiple basins must submit one consolidated application and may request up to $500,000 for additional basins, in addition to the maximum grant </a:t>
            </a:r>
            <a:r>
              <a:rPr lang="en-US" sz="2400" b="0" dirty="0" smtClean="0">
                <a:solidFill>
                  <a:srgbClr val="FFFF00"/>
                </a:solidFill>
              </a:rPr>
              <a:t>amount.”</a:t>
            </a:r>
            <a:r>
              <a:rPr lang="en-US" sz="2400" dirty="0" smtClean="0">
                <a:solidFill>
                  <a:srgbClr val="FFFF00"/>
                </a:solidFill>
              </a:rPr>
              <a:t> </a:t>
            </a:r>
          </a:p>
          <a:p>
            <a:pPr lvl="1">
              <a:buFont typeface="Wingdings" panose="05000000000000000000" pitchFamily="2" charset="2"/>
              <a:buChar char="§"/>
            </a:pPr>
            <a:r>
              <a:rPr lang="en-US" sz="2200" dirty="0" smtClean="0">
                <a:solidFill>
                  <a:srgbClr val="FFFF00"/>
                </a:solidFill>
              </a:rPr>
              <a:t>Does </a:t>
            </a:r>
            <a:r>
              <a:rPr lang="en-US" sz="2200" dirty="0">
                <a:solidFill>
                  <a:srgbClr val="FFFF00"/>
                </a:solidFill>
              </a:rPr>
              <a:t>this mean </a:t>
            </a:r>
            <a:r>
              <a:rPr lang="en-US" sz="2200" dirty="0" smtClean="0">
                <a:solidFill>
                  <a:srgbClr val="FFFF00"/>
                </a:solidFill>
              </a:rPr>
              <a:t>that an entity, such as a county whose footprint overlies multiple separate </a:t>
            </a:r>
            <a:r>
              <a:rPr lang="en-US" sz="2200" dirty="0" err="1" smtClean="0">
                <a:solidFill>
                  <a:srgbClr val="FFFF00"/>
                </a:solidFill>
              </a:rPr>
              <a:t>subbasins</a:t>
            </a:r>
            <a:r>
              <a:rPr lang="en-US" sz="2200" dirty="0">
                <a:solidFill>
                  <a:srgbClr val="FFFF00"/>
                </a:solidFill>
              </a:rPr>
              <a:t>, must submit one application for all </a:t>
            </a:r>
            <a:r>
              <a:rPr lang="en-US" sz="2200" dirty="0" smtClean="0">
                <a:solidFill>
                  <a:srgbClr val="FFFF00"/>
                </a:solidFill>
              </a:rPr>
              <a:t>of the basins?</a:t>
            </a:r>
          </a:p>
          <a:p>
            <a:pPr lvl="1">
              <a:buFont typeface="Wingdings" panose="05000000000000000000" pitchFamily="2" charset="2"/>
              <a:buChar char="§"/>
            </a:pPr>
            <a:endParaRPr lang="en-US" sz="2200" dirty="0" smtClean="0">
              <a:solidFill>
                <a:srgbClr val="FFFF00"/>
              </a:solidFill>
            </a:endParaRPr>
          </a:p>
          <a:p>
            <a:pPr lvl="2">
              <a:buFont typeface="Wingdings" panose="05000000000000000000" pitchFamily="2" charset="2"/>
              <a:buChar char="§"/>
            </a:pPr>
            <a:r>
              <a:rPr lang="en-US" dirty="0" smtClean="0">
                <a:solidFill>
                  <a:srgbClr val="FFFF00"/>
                </a:solidFill>
              </a:rPr>
              <a:t>What </a:t>
            </a:r>
            <a:r>
              <a:rPr lang="en-US" dirty="0">
                <a:solidFill>
                  <a:srgbClr val="FFFF00"/>
                </a:solidFill>
              </a:rPr>
              <a:t>about basins that have multiple counties? </a:t>
            </a:r>
            <a:endParaRPr lang="en-US" dirty="0" smtClean="0">
              <a:solidFill>
                <a:srgbClr val="FFFF00"/>
              </a:solidFill>
            </a:endParaRPr>
          </a:p>
          <a:p>
            <a:pPr lvl="2">
              <a:buFont typeface="Wingdings" panose="05000000000000000000" pitchFamily="2" charset="2"/>
              <a:buChar char="§"/>
            </a:pPr>
            <a:r>
              <a:rPr lang="en-US" dirty="0" smtClean="0">
                <a:solidFill>
                  <a:srgbClr val="FFFF00"/>
                </a:solidFill>
              </a:rPr>
              <a:t>Why </a:t>
            </a:r>
            <a:r>
              <a:rPr lang="en-US" dirty="0">
                <a:solidFill>
                  <a:srgbClr val="FFFF00"/>
                </a:solidFill>
              </a:rPr>
              <a:t>limit the grant amount based on this criteria</a:t>
            </a:r>
            <a:r>
              <a:rPr lang="en-US" dirty="0" smtClean="0">
                <a:solidFill>
                  <a:srgbClr val="FFFF00"/>
                </a:solidFill>
              </a:rPr>
              <a:t>?</a:t>
            </a:r>
          </a:p>
          <a:p>
            <a:pPr lvl="0">
              <a:buFont typeface="Wingdings" panose="05000000000000000000" pitchFamily="2" charset="2"/>
              <a:buChar char="§"/>
            </a:pPr>
            <a:endParaRPr lang="en-US" dirty="0">
              <a:solidFill>
                <a:srgbClr val="FFFF00"/>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2574624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rgbClr val="FFFF00"/>
                </a:solidFill>
              </a:rPr>
              <a:t>Potential PSP Issues</a:t>
            </a:r>
          </a:p>
        </p:txBody>
      </p:sp>
      <p:sp>
        <p:nvSpPr>
          <p:cNvPr id="3" name="Content Placeholder 2"/>
          <p:cNvSpPr>
            <a:spLocks noGrp="1"/>
          </p:cNvSpPr>
          <p:nvPr>
            <p:ph idx="1"/>
          </p:nvPr>
        </p:nvSpPr>
        <p:spPr>
          <a:xfrm>
            <a:off x="595002" y="1647845"/>
            <a:ext cx="8153400" cy="3998353"/>
          </a:xfrm>
        </p:spPr>
        <p:txBody>
          <a:bodyPr/>
          <a:lstStyle/>
          <a:p>
            <a:pPr lvl="0">
              <a:buFont typeface="Wingdings" panose="05000000000000000000" pitchFamily="2" charset="2"/>
              <a:buChar char="§"/>
            </a:pPr>
            <a:endParaRPr lang="en-US" dirty="0">
              <a:solidFill>
                <a:srgbClr val="FFFF00"/>
              </a:solidFill>
            </a:endParaRPr>
          </a:p>
          <a:p>
            <a:pPr lvl="0">
              <a:buFont typeface="Wingdings" panose="05000000000000000000" pitchFamily="2" charset="2"/>
              <a:buChar char="§"/>
            </a:pPr>
            <a:r>
              <a:rPr lang="en-US" sz="2800" b="0" dirty="0">
                <a:solidFill>
                  <a:srgbClr val="FFFF00"/>
                </a:solidFill>
              </a:rPr>
              <a:t>“Final product for Category 2 Projects shall be complete GSP(s) approved by DWR….”.  SGMA Regulations allow DWR 2 years to review the submitted GSP and issue an assessment of the plan.  This is too long to keep the grant open and withhold the final payment.  Final product should be submittal of the plan to DWR.</a:t>
            </a:r>
          </a:p>
          <a:p>
            <a:endParaRPr lang="en-US" dirty="0">
              <a:solidFill>
                <a:schemeClr val="tx1">
                  <a:lumMod val="50000"/>
                </a:schemeClr>
              </a:solidFill>
            </a:endParaRPr>
          </a:p>
        </p:txBody>
      </p:sp>
    </p:spTree>
    <p:extLst>
      <p:ext uri="{BB962C8B-B14F-4D97-AF65-F5344CB8AC3E}">
        <p14:creationId xmlns:p14="http://schemas.microsoft.com/office/powerpoint/2010/main" val="2418772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FFFF00"/>
                </a:solidFill>
              </a:rPr>
              <a:t>PSP Schedule</a:t>
            </a:r>
            <a:endParaRPr lang="en-US" sz="3600" dirty="0">
              <a:solidFill>
                <a:srgbClr val="FFFF00"/>
              </a:solidFill>
            </a:endParaRPr>
          </a:p>
        </p:txBody>
      </p:sp>
      <p:pic>
        <p:nvPicPr>
          <p:cNvPr id="5" name="Content Placeholder 4"/>
          <p:cNvPicPr>
            <a:picLocks noGrp="1" noChangeAspect="1"/>
          </p:cNvPicPr>
          <p:nvPr>
            <p:ph idx="1"/>
          </p:nvPr>
        </p:nvPicPr>
        <p:blipFill>
          <a:blip r:embed="rId2"/>
          <a:stretch>
            <a:fillRect/>
          </a:stretch>
        </p:blipFill>
        <p:spPr>
          <a:xfrm>
            <a:off x="595313" y="1518083"/>
            <a:ext cx="8153400" cy="4270158"/>
          </a:xfrm>
          <a:prstGeom prst="rect">
            <a:avLst/>
          </a:prstGeom>
        </p:spPr>
      </p:pic>
    </p:spTree>
    <p:extLst>
      <p:ext uri="{BB962C8B-B14F-4D97-AF65-F5344CB8AC3E}">
        <p14:creationId xmlns:p14="http://schemas.microsoft.com/office/powerpoint/2010/main" val="152330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122" name="Picture 2" descr="C:\Users\wward\Desktop\Oroville Current Condi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18185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17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FFFF00"/>
                </a:solidFill>
              </a:rPr>
              <a:t>PSP Public Meetings</a:t>
            </a:r>
            <a:br>
              <a:rPr lang="en-US" sz="3600" dirty="0" smtClean="0">
                <a:solidFill>
                  <a:srgbClr val="FFFF00"/>
                </a:solidFill>
              </a:rPr>
            </a:br>
            <a:endParaRPr lang="en-US" sz="3600" dirty="0">
              <a:solidFill>
                <a:srgbClr val="FFFF00"/>
              </a:solidFill>
            </a:endParaRPr>
          </a:p>
        </p:txBody>
      </p:sp>
      <p:sp>
        <p:nvSpPr>
          <p:cNvPr id="3" name="Content Placeholder 2"/>
          <p:cNvSpPr>
            <a:spLocks noGrp="1"/>
          </p:cNvSpPr>
          <p:nvPr>
            <p:ph idx="1"/>
          </p:nvPr>
        </p:nvSpPr>
        <p:spPr>
          <a:xfrm>
            <a:off x="595002" y="1647845"/>
            <a:ext cx="8153400" cy="4671312"/>
          </a:xfrm>
        </p:spPr>
        <p:txBody>
          <a:bodyPr/>
          <a:lstStyle/>
          <a:p>
            <a:pPr lvl="0">
              <a:buFont typeface="Wingdings" panose="05000000000000000000" pitchFamily="2" charset="2"/>
              <a:buChar char="§"/>
            </a:pPr>
            <a:r>
              <a:rPr lang="en-US" dirty="0">
                <a:solidFill>
                  <a:srgbClr val="FFFF00"/>
                </a:solidFill>
              </a:rPr>
              <a:t>June 12, 2017, 10:00 AM</a:t>
            </a:r>
            <a:br>
              <a:rPr lang="en-US" dirty="0">
                <a:solidFill>
                  <a:srgbClr val="FFFF00"/>
                </a:solidFill>
              </a:rPr>
            </a:br>
            <a:r>
              <a:rPr lang="en-US" dirty="0" err="1">
                <a:solidFill>
                  <a:srgbClr val="FFFF00"/>
                </a:solidFill>
              </a:rPr>
              <a:t>Bonderson</a:t>
            </a:r>
            <a:r>
              <a:rPr lang="en-US" dirty="0">
                <a:solidFill>
                  <a:srgbClr val="FFFF00"/>
                </a:solidFill>
              </a:rPr>
              <a:t> Building</a:t>
            </a:r>
            <a:br>
              <a:rPr lang="en-US" dirty="0">
                <a:solidFill>
                  <a:srgbClr val="FFFF00"/>
                </a:solidFill>
              </a:rPr>
            </a:br>
            <a:r>
              <a:rPr lang="en-US" dirty="0">
                <a:solidFill>
                  <a:srgbClr val="FFFF00"/>
                </a:solidFill>
              </a:rPr>
              <a:t>901 P Street, Hearing Room</a:t>
            </a:r>
            <a:br>
              <a:rPr lang="en-US" dirty="0">
                <a:solidFill>
                  <a:srgbClr val="FFFF00"/>
                </a:solidFill>
              </a:rPr>
            </a:br>
            <a:r>
              <a:rPr lang="en-US" dirty="0">
                <a:solidFill>
                  <a:srgbClr val="FFFF00"/>
                </a:solidFill>
              </a:rPr>
              <a:t>Sacramento, CA 95814</a:t>
            </a:r>
            <a:br>
              <a:rPr lang="en-US" dirty="0">
                <a:solidFill>
                  <a:srgbClr val="FFFF00"/>
                </a:solidFill>
              </a:rPr>
            </a:br>
            <a:r>
              <a:rPr lang="en-US" dirty="0">
                <a:solidFill>
                  <a:srgbClr val="FFFF00"/>
                </a:solidFill>
              </a:rPr>
              <a:t/>
            </a:r>
            <a:br>
              <a:rPr lang="en-US" dirty="0">
                <a:solidFill>
                  <a:srgbClr val="FFFF00"/>
                </a:solidFill>
              </a:rPr>
            </a:br>
            <a:r>
              <a:rPr lang="en-US" dirty="0">
                <a:solidFill>
                  <a:srgbClr val="FFFF00"/>
                </a:solidFill>
              </a:rPr>
              <a:t>June 13, 2017, 1:00 PM</a:t>
            </a:r>
            <a:br>
              <a:rPr lang="en-US" dirty="0">
                <a:solidFill>
                  <a:srgbClr val="FFFF00"/>
                </a:solidFill>
              </a:rPr>
            </a:br>
            <a:r>
              <a:rPr lang="en-US" dirty="0">
                <a:solidFill>
                  <a:srgbClr val="FFFF00"/>
                </a:solidFill>
              </a:rPr>
              <a:t>Fresno Irrigation District</a:t>
            </a:r>
            <a:br>
              <a:rPr lang="en-US" dirty="0">
                <a:solidFill>
                  <a:srgbClr val="FFFF00"/>
                </a:solidFill>
              </a:rPr>
            </a:br>
            <a:r>
              <a:rPr lang="en-US" dirty="0">
                <a:solidFill>
                  <a:srgbClr val="FFFF00"/>
                </a:solidFill>
              </a:rPr>
              <a:t>2907 S. Maple Avenue, Boardroom</a:t>
            </a:r>
            <a:br>
              <a:rPr lang="en-US" dirty="0">
                <a:solidFill>
                  <a:srgbClr val="FFFF00"/>
                </a:solidFill>
              </a:rPr>
            </a:br>
            <a:r>
              <a:rPr lang="en-US" dirty="0">
                <a:solidFill>
                  <a:srgbClr val="FFFF00"/>
                </a:solidFill>
              </a:rPr>
              <a:t>Fresno, CA 93725 </a:t>
            </a:r>
            <a:br>
              <a:rPr lang="en-US" dirty="0">
                <a:solidFill>
                  <a:srgbClr val="FFFF00"/>
                </a:solidFill>
              </a:rPr>
            </a:br>
            <a:r>
              <a:rPr lang="en-US" dirty="0">
                <a:solidFill>
                  <a:srgbClr val="FFFF00"/>
                </a:solidFill>
              </a:rPr>
              <a:t/>
            </a:r>
            <a:br>
              <a:rPr lang="en-US" dirty="0">
                <a:solidFill>
                  <a:srgbClr val="FFFF00"/>
                </a:solidFill>
              </a:rPr>
            </a:br>
            <a:r>
              <a:rPr lang="en-US" dirty="0">
                <a:solidFill>
                  <a:srgbClr val="FFFF00"/>
                </a:solidFill>
              </a:rPr>
              <a:t>June 14, 2017, 1:00 PM </a:t>
            </a:r>
            <a:br>
              <a:rPr lang="en-US" dirty="0">
                <a:solidFill>
                  <a:srgbClr val="FFFF00"/>
                </a:solidFill>
              </a:rPr>
            </a:br>
            <a:r>
              <a:rPr lang="en-US" dirty="0">
                <a:solidFill>
                  <a:srgbClr val="FFFF00"/>
                </a:solidFill>
              </a:rPr>
              <a:t>Irvine Ranch Water District </a:t>
            </a:r>
            <a:br>
              <a:rPr lang="en-US" dirty="0">
                <a:solidFill>
                  <a:srgbClr val="FFFF00"/>
                </a:solidFill>
              </a:rPr>
            </a:br>
            <a:r>
              <a:rPr lang="en-US" dirty="0">
                <a:solidFill>
                  <a:srgbClr val="FFFF00"/>
                </a:solidFill>
              </a:rPr>
              <a:t>15600 Sand Canyon Avenue, Sand Canyon Room </a:t>
            </a:r>
            <a:br>
              <a:rPr lang="en-US" dirty="0">
                <a:solidFill>
                  <a:srgbClr val="FFFF00"/>
                </a:solidFill>
              </a:rPr>
            </a:br>
            <a:r>
              <a:rPr lang="en-US" dirty="0">
                <a:solidFill>
                  <a:srgbClr val="FFFF00"/>
                </a:solidFill>
              </a:rPr>
              <a:t>Irvine, CA 92618 </a:t>
            </a:r>
          </a:p>
          <a:p>
            <a:endParaRPr lang="en-US" dirty="0">
              <a:solidFill>
                <a:schemeClr val="tx1">
                  <a:lumMod val="50000"/>
                </a:schemeClr>
              </a:solidFill>
            </a:endParaRPr>
          </a:p>
        </p:txBody>
      </p:sp>
    </p:spTree>
    <p:extLst>
      <p:ext uri="{BB962C8B-B14F-4D97-AF65-F5344CB8AC3E}">
        <p14:creationId xmlns:p14="http://schemas.microsoft.com/office/powerpoint/2010/main" val="81405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8674" y="659845"/>
            <a:ext cx="8153400" cy="609600"/>
          </a:xfrm>
        </p:spPr>
        <p:txBody>
          <a:bodyPr/>
          <a:lstStyle/>
          <a:p>
            <a:pPr marL="457200" lvl="1" indent="0" algn="ctr"/>
            <a:r>
              <a:rPr lang="en-US" dirty="0" smtClean="0">
                <a:solidFill>
                  <a:srgbClr val="FFFF00"/>
                </a:solidFill>
              </a:rPr>
              <a:t/>
            </a:r>
            <a:br>
              <a:rPr lang="en-US" dirty="0" smtClean="0">
                <a:solidFill>
                  <a:srgbClr val="FFFF00"/>
                </a:solidFill>
              </a:rPr>
            </a:br>
            <a:r>
              <a:rPr lang="en-US" dirty="0">
                <a:solidFill>
                  <a:srgbClr val="FFFF00"/>
                </a:solidFill>
              </a:rPr>
              <a:t/>
            </a:r>
            <a:br>
              <a:rPr lang="en-US" dirty="0">
                <a:solidFill>
                  <a:srgbClr val="FFFF00"/>
                </a:solidFill>
              </a:rPr>
            </a:br>
            <a:r>
              <a:rPr lang="en-US" sz="4400" i="1" dirty="0">
                <a:solidFill>
                  <a:srgbClr val="FFFF00"/>
                </a:solidFill>
              </a:rPr>
              <a:t>REGIONAL COORDINATION </a:t>
            </a:r>
            <a:r>
              <a:rPr lang="en-US" sz="4400" i="1" dirty="0" smtClean="0">
                <a:solidFill>
                  <a:srgbClr val="FFFF00"/>
                </a:solidFill>
              </a:rPr>
              <a:t>IS</a:t>
            </a:r>
            <a:br>
              <a:rPr lang="en-US" sz="4400" i="1" dirty="0" smtClean="0">
                <a:solidFill>
                  <a:srgbClr val="FFFF00"/>
                </a:solidFill>
              </a:rPr>
            </a:br>
            <a:r>
              <a:rPr lang="en-US" sz="4400" i="1" dirty="0">
                <a:solidFill>
                  <a:srgbClr val="FFFF00"/>
                </a:solidFill>
              </a:rPr>
              <a:t/>
            </a:r>
            <a:br>
              <a:rPr lang="en-US" sz="4400" i="1" dirty="0">
                <a:solidFill>
                  <a:srgbClr val="FFFF00"/>
                </a:solidFill>
              </a:rPr>
            </a:br>
            <a:r>
              <a:rPr lang="en-US" sz="4400" i="1" dirty="0" smtClean="0">
                <a:solidFill>
                  <a:srgbClr val="FFFF00"/>
                </a:solidFill>
              </a:rPr>
              <a:t>THE </a:t>
            </a:r>
            <a:r>
              <a:rPr lang="en-US" sz="4400" i="1" dirty="0">
                <a:solidFill>
                  <a:srgbClr val="FFFF00"/>
                </a:solidFill>
              </a:rPr>
              <a:t>KEY TO </a:t>
            </a:r>
            <a:r>
              <a:rPr lang="en-US" sz="4400" i="1" dirty="0" smtClean="0">
                <a:solidFill>
                  <a:srgbClr val="FFFF00"/>
                </a:solidFill>
              </a:rPr>
              <a:t>SUCCESS FOR</a:t>
            </a:r>
            <a:br>
              <a:rPr lang="en-US" sz="4400" i="1" dirty="0" smtClean="0">
                <a:solidFill>
                  <a:srgbClr val="FFFF00"/>
                </a:solidFill>
              </a:rPr>
            </a:br>
            <a:r>
              <a:rPr lang="en-US" sz="4400" i="1" dirty="0">
                <a:solidFill>
                  <a:srgbClr val="FFFF00"/>
                </a:solidFill>
              </a:rPr>
              <a:t/>
            </a:r>
            <a:br>
              <a:rPr lang="en-US" sz="4400" i="1" dirty="0">
                <a:solidFill>
                  <a:srgbClr val="FFFF00"/>
                </a:solidFill>
              </a:rPr>
            </a:br>
            <a:r>
              <a:rPr lang="en-US" sz="4400" i="1" dirty="0" smtClean="0">
                <a:solidFill>
                  <a:srgbClr val="FFFF00"/>
                </a:solidFill>
              </a:rPr>
              <a:t>ALL !!</a:t>
            </a:r>
            <a:r>
              <a:rPr lang="en-US" sz="4400" dirty="0">
                <a:solidFill>
                  <a:srgbClr val="FFFF00"/>
                </a:solidFill>
              </a:rPr>
              <a:t/>
            </a:r>
            <a:br>
              <a:rPr lang="en-US" sz="4400" dirty="0">
                <a:solidFill>
                  <a:srgbClr val="FFFF00"/>
                </a:solidFill>
              </a:rPr>
            </a:br>
            <a:r>
              <a:rPr lang="en-US" dirty="0">
                <a:solidFill>
                  <a:srgbClr val="FFFF00"/>
                </a:solidFill>
              </a:rPr>
              <a:t/>
            </a:r>
            <a:br>
              <a:rPr lang="en-US" dirty="0">
                <a:solidFill>
                  <a:srgbClr val="FFFF00"/>
                </a:solidFill>
              </a:rPr>
            </a:br>
            <a:endParaRPr lang="en-US" dirty="0">
              <a:solidFill>
                <a:srgbClr val="FFFF00"/>
              </a:solidFill>
            </a:endParaRPr>
          </a:p>
        </p:txBody>
      </p:sp>
    </p:spTree>
    <p:extLst>
      <p:ext uri="{BB962C8B-B14F-4D97-AF65-F5344CB8AC3E}">
        <p14:creationId xmlns:p14="http://schemas.microsoft.com/office/powerpoint/2010/main" val="3122597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4000" dirty="0" smtClean="0">
              <a:solidFill>
                <a:srgbClr val="FFFF00"/>
              </a:solidFill>
              <a:latin typeface="+mj-lt"/>
            </a:endParaRPr>
          </a:p>
          <a:p>
            <a:r>
              <a:rPr lang="en-US" sz="4400" dirty="0" smtClean="0">
                <a:solidFill>
                  <a:srgbClr val="FFFF00"/>
                </a:solidFill>
                <a:latin typeface="+mj-lt"/>
              </a:rPr>
              <a:t>QUESTIONS &amp; DISCUSSION</a:t>
            </a:r>
            <a:endParaRPr lang="en-US" sz="4400" dirty="0">
              <a:solidFill>
                <a:srgbClr val="FFFF00"/>
              </a:solidFill>
              <a:latin typeface="+mj-lt"/>
            </a:endParaRPr>
          </a:p>
        </p:txBody>
      </p:sp>
      <p:sp>
        <p:nvSpPr>
          <p:cNvPr id="4" name="Slide Number Placeholder 3"/>
          <p:cNvSpPr>
            <a:spLocks noGrp="1"/>
          </p:cNvSpPr>
          <p:nvPr>
            <p:ph type="sldNum" sz="quarter" idx="12"/>
          </p:nvPr>
        </p:nvSpPr>
        <p:spPr/>
        <p:txBody>
          <a:bodyPr/>
          <a:lstStyle/>
          <a:p>
            <a:fld id="{9480EB07-456F-4D4A-B28D-24CC669EE02B}" type="slidenum">
              <a:rPr lang="en-US" smtClean="0">
                <a:solidFill>
                  <a:prstClr val="white"/>
                </a:solidFill>
              </a:rPr>
              <a:pPr/>
              <a:t>42</a:t>
            </a:fld>
            <a:endParaRPr lang="en-US">
              <a:solidFill>
                <a:prstClr val="white"/>
              </a:solidFill>
            </a:endParaRPr>
          </a:p>
        </p:txBody>
      </p:sp>
    </p:spTree>
    <p:extLst>
      <p:ext uri="{BB962C8B-B14F-4D97-AF65-F5344CB8AC3E}">
        <p14:creationId xmlns:p14="http://schemas.microsoft.com/office/powerpoint/2010/main" val="38604089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wward\Desktop\Oroville 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482348" cy="685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7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wward\Desktop\Melones Current Condi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11325"/>
            <a:ext cx="7134225"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40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wward\Desktop\Melones 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277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94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wward\Desktop\Pedro Current Condi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086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766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wward\Desktop\Pedro 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257" y="9941"/>
            <a:ext cx="7483543" cy="684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12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HE_template_v052406">
  <a:themeElements>
    <a:clrScheme name="Custom 4">
      <a:dk1>
        <a:srgbClr val="595759"/>
      </a:dk1>
      <a:lt1>
        <a:srgbClr val="FFFFFF"/>
      </a:lt1>
      <a:dk2>
        <a:srgbClr val="042D5F"/>
      </a:dk2>
      <a:lt2>
        <a:srgbClr val="595759"/>
      </a:lt2>
      <a:accent1>
        <a:srgbClr val="F9540E"/>
      </a:accent1>
      <a:accent2>
        <a:srgbClr val="4C66B0"/>
      </a:accent2>
      <a:accent3>
        <a:srgbClr val="C47608"/>
      </a:accent3>
      <a:accent4>
        <a:srgbClr val="3C4648"/>
      </a:accent4>
      <a:accent5>
        <a:srgbClr val="7A7066"/>
      </a:accent5>
      <a:accent6>
        <a:srgbClr val="998F73"/>
      </a:accent6>
      <a:hlink>
        <a:srgbClr val="4C66B0"/>
      </a:hlink>
      <a:folHlink>
        <a:srgbClr val="5957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rebuchet MS" pitchFamily="34"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rebuchet MS" pitchFamily="34" charset="0"/>
            <a:ea typeface="ＭＳ Ｐゴシック" pitchFamily="48" charset="-128"/>
          </a:defRPr>
        </a:defPPr>
      </a:lstStyle>
    </a:lnDef>
  </a:objectDefaults>
  <a:extraClrSchemeLst>
    <a:extraClrScheme>
      <a:clrScheme name="HE_template_v052406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HE_template_v052406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HE_template_v052406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3_Office Theme">
  <a:themeElements>
    <a:clrScheme name="Tetra Tech Colors">
      <a:dk1>
        <a:srgbClr val="2A2C27"/>
      </a:dk1>
      <a:lt1>
        <a:sysClr val="window" lastClr="FFFFFF"/>
      </a:lt1>
      <a:dk2>
        <a:srgbClr val="003478"/>
      </a:dk2>
      <a:lt2>
        <a:srgbClr val="E0E1DD"/>
      </a:lt2>
      <a:accent1>
        <a:srgbClr val="5482AB"/>
      </a:accent1>
      <a:accent2>
        <a:srgbClr val="69923A"/>
      </a:accent2>
      <a:accent3>
        <a:srgbClr val="CA7700"/>
      </a:accent3>
      <a:accent4>
        <a:srgbClr val="B3995D"/>
      </a:accent4>
      <a:accent5>
        <a:srgbClr val="675C53"/>
      </a:accent5>
      <a:accent6>
        <a:srgbClr val="00416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300" dirty="0" err="1" smtClean="0">
            <a:solidFill>
              <a:schemeClr val="tx1">
                <a:lumMod val="90000"/>
                <a:lumOff val="10000"/>
              </a:schemeClr>
            </a:solidFill>
          </a:defRPr>
        </a:defPPr>
      </a:lstStyle>
    </a:txDef>
  </a:objectDefaults>
  <a:extraClrSchemeLst/>
  <a:extLst>
    <a:ext uri="{05A4C25C-085E-4340-85A3-A5531E510DB2}">
      <thm15:themeFamily xmlns="" xmlns:thm15="http://schemas.microsoft.com/office/thememl/2012/main" name="WAC_071815_rev1" id="{8A8DE22E-54B3-4B7D-96A6-1E9F7A867E02}" vid="{E746D402-476A-455C-9D2A-946232D7A8BC}"/>
    </a:ext>
  </a:extLst>
</a:theme>
</file>

<file path=docProps/app.xml><?xml version="1.0" encoding="utf-8"?>
<Properties xmlns="http://schemas.openxmlformats.org/officeDocument/2006/extended-properties" xmlns:vt="http://schemas.openxmlformats.org/officeDocument/2006/docPropsVTypes">
  <Template>Office Theme</Template>
  <TotalTime>282</TotalTime>
  <Words>588</Words>
  <Application>Microsoft Office PowerPoint</Application>
  <PresentationFormat>On-screen Show (4:3)</PresentationFormat>
  <Paragraphs>137</Paragraphs>
  <Slides>42</Slides>
  <Notes>0</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42</vt:i4>
      </vt:variant>
    </vt:vector>
  </HeadingPairs>
  <TitlesOfParts>
    <vt:vector size="52" baseType="lpstr">
      <vt:lpstr>HE_template_v052406</vt:lpstr>
      <vt:lpstr>Office Theme</vt:lpstr>
      <vt:lpstr>1_Office Theme</vt:lpstr>
      <vt:lpstr>2_Office Theme</vt:lpstr>
      <vt:lpstr>3_Office Theme</vt:lpstr>
      <vt:lpstr>4_Office Theme</vt:lpstr>
      <vt:lpstr>6_Office Theme</vt:lpstr>
      <vt:lpstr>7_Office Theme</vt:lpstr>
      <vt:lpstr>23_Office Theme</vt:lpstr>
      <vt:lpstr>Acrobat Document</vt:lpstr>
      <vt:lpstr> Stanislaus County Water Advisory Committee  Sustainable Groundwater Management Update     May 31, 2017          </vt:lpstr>
      <vt:lpstr>   Snowpack and Selected Reservoir Storage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Groundwater Sustainability Agency Formation  June 30, 2017 Deadline</vt:lpstr>
      <vt:lpstr>PowerPoint Presentation</vt:lpstr>
      <vt:lpstr>Eastern San Joaquin Groundwater Basin</vt:lpstr>
      <vt:lpstr>PowerPoint Presentation</vt:lpstr>
      <vt:lpstr>Eastern San Joaquin Subbasin GSAs</vt:lpstr>
      <vt:lpstr>PowerPoint Presentation</vt:lpstr>
      <vt:lpstr>Eastside San Joaquin GSA </vt:lpstr>
      <vt:lpstr>Modesto Groundwater Basin</vt:lpstr>
      <vt:lpstr>PowerPoint Presentation</vt:lpstr>
      <vt:lpstr>Stanislaus &amp; Tuolumne Rivers Groundwater Basin Association GSA </vt:lpstr>
      <vt:lpstr>Turlock Groundwater Basin</vt:lpstr>
      <vt:lpstr>PowerPoint Presentation</vt:lpstr>
      <vt:lpstr>PowerPoint Presentation</vt:lpstr>
      <vt:lpstr>West Turlock Subbasin GSA</vt:lpstr>
      <vt:lpstr>PowerPoint Presentation</vt:lpstr>
      <vt:lpstr>East Turlock Subbasin GSA</vt:lpstr>
      <vt:lpstr>Delta-Mendota Groundwater Subbasin</vt:lpstr>
      <vt:lpstr>PowerPoint Presentation</vt:lpstr>
      <vt:lpstr>Delta-Mendota Groundwater Basin – Northern Group GSAs </vt:lpstr>
      <vt:lpstr>Northwestern Delta-Mendota Subbasin GSA</vt:lpstr>
      <vt:lpstr>Stanislaus County “Default” Coverage </vt:lpstr>
      <vt:lpstr>Proposition 1   SGMA Groundwater Sustainability Plans Grant Funding  Program Solicitation Package (PSP) </vt:lpstr>
      <vt:lpstr>PSP Highlights</vt:lpstr>
      <vt:lpstr>PowerPoint Presentation</vt:lpstr>
      <vt:lpstr>PSP Highlights</vt:lpstr>
      <vt:lpstr>Potential PSP Issues</vt:lpstr>
      <vt:lpstr>Potential PSP Issues</vt:lpstr>
      <vt:lpstr>Potential PSP Issues</vt:lpstr>
      <vt:lpstr>Potential PSP Issues</vt:lpstr>
      <vt:lpstr>PSP Schedule</vt:lpstr>
      <vt:lpstr>PSP Public Meetings </vt:lpstr>
      <vt:lpstr>  REGIONAL COORDINATION IS  THE KEY TO SUCCESS FOR  ALL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Callahan, Michael</dc:creator>
  <cp:lastModifiedBy>Walter Ward</cp:lastModifiedBy>
  <cp:revision>72</cp:revision>
  <cp:lastPrinted>2017-05-30T17:54:08Z</cp:lastPrinted>
  <dcterms:created xsi:type="dcterms:W3CDTF">2017-05-24T17:17:54Z</dcterms:created>
  <dcterms:modified xsi:type="dcterms:W3CDTF">2017-05-30T22:45:41Z</dcterms:modified>
</cp:coreProperties>
</file>