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29" r:id="rId6"/>
    <p:sldId id="298" r:id="rId7"/>
    <p:sldId id="327" r:id="rId8"/>
    <p:sldId id="328" r:id="rId9"/>
    <p:sldId id="334" r:id="rId10"/>
    <p:sldId id="331" r:id="rId11"/>
    <p:sldId id="333" r:id="rId12"/>
    <p:sldId id="330" r:id="rId13"/>
    <p:sldId id="301" r:id="rId14"/>
    <p:sldId id="323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3508" autoAdjust="0"/>
  </p:normalViewPr>
  <p:slideViewPr>
    <p:cSldViewPr>
      <p:cViewPr>
        <p:scale>
          <a:sx n="60" d="100"/>
          <a:sy n="60" d="100"/>
        </p:scale>
        <p:origin x="-3084" y="-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9104C-54FF-4267-AF7E-79ED6128B5C3}" type="doc">
      <dgm:prSet loTypeId="urn:microsoft.com/office/officeart/2005/8/layout/venn1" loCatId="relationship" qsTypeId="urn:microsoft.com/office/officeart/2005/8/quickstyle/3d2" qsCatId="3D" csTypeId="urn:microsoft.com/office/officeart/2005/8/colors/colorful1" csCatId="colorful" phldr="1"/>
      <dgm:spPr/>
    </dgm:pt>
    <dgm:pt modelId="{74192F71-9FE6-4252-8096-4E24B95C5E0C}">
      <dgm:prSet phldrT="[Text]" custT="1"/>
      <dgm:spPr/>
      <dgm:t>
        <a:bodyPr/>
        <a:lstStyle/>
        <a:p>
          <a:r>
            <a:rPr lang="en-US" sz="2000" b="1" u="sng" dirty="0" smtClean="0"/>
            <a:t>Short Term</a:t>
          </a:r>
        </a:p>
        <a:p>
          <a:endParaRPr lang="en-US" sz="2000" dirty="0" smtClean="0"/>
        </a:p>
        <a:p>
          <a:endParaRPr lang="en-US" sz="2000" dirty="0" smtClean="0"/>
        </a:p>
        <a:p>
          <a:endParaRPr lang="en-US" sz="2000" dirty="0" smtClean="0"/>
        </a:p>
        <a:p>
          <a:endParaRPr lang="en-US" sz="2000" dirty="0" smtClean="0"/>
        </a:p>
        <a:p>
          <a:endParaRPr lang="en-US" sz="2000" dirty="0"/>
        </a:p>
      </dgm:t>
    </dgm:pt>
    <dgm:pt modelId="{CC835E2B-2876-4802-9325-059EC24A904B}" type="parTrans" cxnId="{E75C8461-EE1F-4EBC-94C3-077DFAAA4A3B}">
      <dgm:prSet/>
      <dgm:spPr/>
      <dgm:t>
        <a:bodyPr/>
        <a:lstStyle/>
        <a:p>
          <a:endParaRPr lang="en-US"/>
        </a:p>
      </dgm:t>
    </dgm:pt>
    <dgm:pt modelId="{C61011E2-757D-4312-9C3F-A6578A6CDAED}" type="sibTrans" cxnId="{E75C8461-EE1F-4EBC-94C3-077DFAAA4A3B}">
      <dgm:prSet/>
      <dgm:spPr/>
      <dgm:t>
        <a:bodyPr/>
        <a:lstStyle/>
        <a:p>
          <a:endParaRPr lang="en-US"/>
        </a:p>
      </dgm:t>
    </dgm:pt>
    <dgm:pt modelId="{5E702102-11AF-45E2-BFED-489A5C65D782}">
      <dgm:prSet phldrT="[Text]" custT="1"/>
      <dgm:spPr/>
      <dgm:t>
        <a:bodyPr/>
        <a:lstStyle/>
        <a:p>
          <a:r>
            <a:rPr lang="en-US" sz="2000" b="1" u="sng" dirty="0" smtClean="0"/>
            <a:t>Long Term</a:t>
          </a:r>
        </a:p>
        <a:p>
          <a:endParaRPr lang="en-US" sz="2000" dirty="0" smtClean="0"/>
        </a:p>
        <a:p>
          <a:endParaRPr lang="en-US" sz="2000" dirty="0" smtClean="0"/>
        </a:p>
        <a:p>
          <a:endParaRPr lang="en-US" sz="2000" dirty="0" smtClean="0"/>
        </a:p>
        <a:p>
          <a:endParaRPr lang="en-US" sz="2000" dirty="0" smtClean="0"/>
        </a:p>
        <a:p>
          <a:endParaRPr lang="en-US" sz="2000" dirty="0"/>
        </a:p>
      </dgm:t>
    </dgm:pt>
    <dgm:pt modelId="{93FABBE6-6908-4DD5-92BD-FDAF11CE2F24}" type="parTrans" cxnId="{BE0E2C5C-C1E6-40A8-AE64-0806038FC9BB}">
      <dgm:prSet/>
      <dgm:spPr/>
      <dgm:t>
        <a:bodyPr/>
        <a:lstStyle/>
        <a:p>
          <a:endParaRPr lang="en-US"/>
        </a:p>
      </dgm:t>
    </dgm:pt>
    <dgm:pt modelId="{B9700333-9952-4989-A062-94F406A43907}" type="sibTrans" cxnId="{BE0E2C5C-C1E6-40A8-AE64-0806038FC9BB}">
      <dgm:prSet/>
      <dgm:spPr/>
      <dgm:t>
        <a:bodyPr/>
        <a:lstStyle/>
        <a:p>
          <a:endParaRPr lang="en-US"/>
        </a:p>
      </dgm:t>
    </dgm:pt>
    <dgm:pt modelId="{E2689931-A2C7-43E7-A2AD-B55988E3241C}" type="pres">
      <dgm:prSet presAssocID="{9A09104C-54FF-4267-AF7E-79ED6128B5C3}" presName="compositeShape" presStyleCnt="0">
        <dgm:presLayoutVars>
          <dgm:chMax val="7"/>
          <dgm:dir/>
          <dgm:resizeHandles val="exact"/>
        </dgm:presLayoutVars>
      </dgm:prSet>
      <dgm:spPr/>
    </dgm:pt>
    <dgm:pt modelId="{DE1683A9-53A4-49FD-8391-211BCDB9DF8D}" type="pres">
      <dgm:prSet presAssocID="{74192F71-9FE6-4252-8096-4E24B95C5E0C}" presName="circ1" presStyleLbl="vennNode1" presStyleIdx="0" presStyleCnt="2" custScaleX="103832"/>
      <dgm:spPr/>
      <dgm:t>
        <a:bodyPr/>
        <a:lstStyle/>
        <a:p>
          <a:endParaRPr lang="en-US"/>
        </a:p>
      </dgm:t>
    </dgm:pt>
    <dgm:pt modelId="{2998BE0B-18F5-414C-8593-4D21F49D5372}" type="pres">
      <dgm:prSet presAssocID="{74192F71-9FE6-4252-8096-4E24B95C5E0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2E16C-3222-4D9E-807D-CBCB378397C2}" type="pres">
      <dgm:prSet presAssocID="{5E702102-11AF-45E2-BFED-489A5C65D782}" presName="circ2" presStyleLbl="vennNode1" presStyleIdx="1" presStyleCnt="2"/>
      <dgm:spPr/>
      <dgm:t>
        <a:bodyPr/>
        <a:lstStyle/>
        <a:p>
          <a:endParaRPr lang="en-US"/>
        </a:p>
      </dgm:t>
    </dgm:pt>
    <dgm:pt modelId="{3578708C-8B1A-4DA4-A522-669281C7F01A}" type="pres">
      <dgm:prSet presAssocID="{5E702102-11AF-45E2-BFED-489A5C65D78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E2C7DC-2940-4528-95F0-B55B214CE7E3}" type="presOf" srcId="{74192F71-9FE6-4252-8096-4E24B95C5E0C}" destId="{DE1683A9-53A4-49FD-8391-211BCDB9DF8D}" srcOrd="0" destOrd="0" presId="urn:microsoft.com/office/officeart/2005/8/layout/venn1"/>
    <dgm:cxn modelId="{BFE60779-5CE3-4D32-95CB-4A9F22E78354}" type="presOf" srcId="{74192F71-9FE6-4252-8096-4E24B95C5E0C}" destId="{2998BE0B-18F5-414C-8593-4D21F49D5372}" srcOrd="1" destOrd="0" presId="urn:microsoft.com/office/officeart/2005/8/layout/venn1"/>
    <dgm:cxn modelId="{D08EB64D-C955-4B0C-A9F7-8FE2AB4DD976}" type="presOf" srcId="{5E702102-11AF-45E2-BFED-489A5C65D782}" destId="{3578708C-8B1A-4DA4-A522-669281C7F01A}" srcOrd="1" destOrd="0" presId="urn:microsoft.com/office/officeart/2005/8/layout/venn1"/>
    <dgm:cxn modelId="{BE0E2C5C-C1E6-40A8-AE64-0806038FC9BB}" srcId="{9A09104C-54FF-4267-AF7E-79ED6128B5C3}" destId="{5E702102-11AF-45E2-BFED-489A5C65D782}" srcOrd="1" destOrd="0" parTransId="{93FABBE6-6908-4DD5-92BD-FDAF11CE2F24}" sibTransId="{B9700333-9952-4989-A062-94F406A43907}"/>
    <dgm:cxn modelId="{E75C8461-EE1F-4EBC-94C3-077DFAAA4A3B}" srcId="{9A09104C-54FF-4267-AF7E-79ED6128B5C3}" destId="{74192F71-9FE6-4252-8096-4E24B95C5E0C}" srcOrd="0" destOrd="0" parTransId="{CC835E2B-2876-4802-9325-059EC24A904B}" sibTransId="{C61011E2-757D-4312-9C3F-A6578A6CDAED}"/>
    <dgm:cxn modelId="{F5495AAB-DA11-404F-BF30-4E1460FFFF6F}" type="presOf" srcId="{5E702102-11AF-45E2-BFED-489A5C65D782}" destId="{9ED2E16C-3222-4D9E-807D-CBCB378397C2}" srcOrd="0" destOrd="0" presId="urn:microsoft.com/office/officeart/2005/8/layout/venn1"/>
    <dgm:cxn modelId="{DF2551CC-3A27-4689-BAB0-730724D70D48}" type="presOf" srcId="{9A09104C-54FF-4267-AF7E-79ED6128B5C3}" destId="{E2689931-A2C7-43E7-A2AD-B55988E3241C}" srcOrd="0" destOrd="0" presId="urn:microsoft.com/office/officeart/2005/8/layout/venn1"/>
    <dgm:cxn modelId="{4432E785-0080-463D-B7B1-C2375922523A}" type="presParOf" srcId="{E2689931-A2C7-43E7-A2AD-B55988E3241C}" destId="{DE1683A9-53A4-49FD-8391-211BCDB9DF8D}" srcOrd="0" destOrd="0" presId="urn:microsoft.com/office/officeart/2005/8/layout/venn1"/>
    <dgm:cxn modelId="{3199F105-36CD-41CC-A6FA-96720549A364}" type="presParOf" srcId="{E2689931-A2C7-43E7-A2AD-B55988E3241C}" destId="{2998BE0B-18F5-414C-8593-4D21F49D5372}" srcOrd="1" destOrd="0" presId="urn:microsoft.com/office/officeart/2005/8/layout/venn1"/>
    <dgm:cxn modelId="{D8F4B80D-EA44-4839-8E5B-117958E13709}" type="presParOf" srcId="{E2689931-A2C7-43E7-A2AD-B55988E3241C}" destId="{9ED2E16C-3222-4D9E-807D-CBCB378397C2}" srcOrd="2" destOrd="0" presId="urn:microsoft.com/office/officeart/2005/8/layout/venn1"/>
    <dgm:cxn modelId="{4C1D384D-4AF5-42C9-B0D8-DCB5CF09CF41}" type="presParOf" srcId="{E2689931-A2C7-43E7-A2AD-B55988E3241C}" destId="{3578708C-8B1A-4DA4-A522-669281C7F01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683A9-53A4-49FD-8391-211BCDB9DF8D}">
      <dsp:nvSpPr>
        <dsp:cNvPr id="0" name=""/>
        <dsp:cNvSpPr/>
      </dsp:nvSpPr>
      <dsp:spPr>
        <a:xfrm>
          <a:off x="110335" y="181068"/>
          <a:ext cx="3700312" cy="356374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Short Term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27045" y="601311"/>
        <a:ext cx="2133513" cy="2723264"/>
      </dsp:txXfrm>
    </dsp:sp>
    <dsp:sp modelId="{9ED2E16C-3222-4D9E-807D-CBCB378397C2}">
      <dsp:nvSpPr>
        <dsp:cNvPr id="0" name=""/>
        <dsp:cNvSpPr/>
      </dsp:nvSpPr>
      <dsp:spPr>
        <a:xfrm>
          <a:off x="2747085" y="181068"/>
          <a:ext cx="3563749" cy="35637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Long Term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758419" y="601311"/>
        <a:ext cx="2054774" cy="2723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10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9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689" indent="-28295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831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562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295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027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758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491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222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368E95-5E5F-457E-AC1C-36A1AA319639}" type="slidenum">
              <a:rPr lang="en-US" sz="1100">
                <a:solidFill>
                  <a:prstClr val="black"/>
                </a:solidFill>
              </a:rPr>
              <a:pPr/>
              <a:t>10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27563" cy="3471862"/>
          </a:xfrm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2732" algn="l"/>
              </a:tabLst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689" indent="-28295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831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562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295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027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758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491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222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368E95-5E5F-457E-AC1C-36A1AA319639}" type="slidenum">
              <a:rPr lang="en-US" sz="1100">
                <a:solidFill>
                  <a:prstClr val="black"/>
                </a:solidFill>
              </a:rPr>
              <a:pPr/>
              <a:t>11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27563" cy="3471862"/>
          </a:xfrm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2732" algn="l"/>
              </a:tabLst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689" indent="-28295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831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562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295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027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758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491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222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368E95-5E5F-457E-AC1C-36A1AA319639}" type="slidenum">
              <a:rPr lang="en-US" sz="1100">
                <a:solidFill>
                  <a:prstClr val="black"/>
                </a:solidFill>
              </a:rPr>
              <a:pPr/>
              <a:t>2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27563" cy="3471862"/>
          </a:xfrm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2732" algn="l"/>
              </a:tabLst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5103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689" indent="-28295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831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562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295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027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758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491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222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368E95-5E5F-457E-AC1C-36A1AA319639}" type="slidenum">
              <a:rPr lang="en-US" sz="1100">
                <a:solidFill>
                  <a:prstClr val="black"/>
                </a:solidFill>
              </a:rPr>
              <a:pPr/>
              <a:t>3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27563" cy="3471862"/>
          </a:xfrm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2732" algn="l"/>
              </a:tabLst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689" indent="-28295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831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562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295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027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758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491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222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368E95-5E5F-457E-AC1C-36A1AA319639}" type="slidenum">
              <a:rPr lang="en-US" sz="1100">
                <a:solidFill>
                  <a:prstClr val="black"/>
                </a:solidFill>
              </a:rPr>
              <a:pPr/>
              <a:t>4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27563" cy="3471862"/>
          </a:xfrm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2732" algn="l"/>
              </a:tabLst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689" indent="-28295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831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562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295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027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758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491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222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368E95-5E5F-457E-AC1C-36A1AA319639}" type="slidenum">
              <a:rPr lang="en-US" sz="1100">
                <a:solidFill>
                  <a:prstClr val="black"/>
                </a:solidFill>
              </a:rPr>
              <a:pPr/>
              <a:t>5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27563" cy="3471862"/>
          </a:xfrm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2732" algn="l"/>
              </a:tabLst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689" indent="-28295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831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562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295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027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758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491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222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368E95-5E5F-457E-AC1C-36A1AA319639}" type="slidenum">
              <a:rPr lang="en-US" sz="1100">
                <a:solidFill>
                  <a:prstClr val="black"/>
                </a:solidFill>
              </a:rPr>
              <a:pPr/>
              <a:t>6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27563" cy="3471862"/>
          </a:xfrm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2732" algn="l"/>
              </a:tabLst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689" indent="-28295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831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562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295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027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758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491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222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368E95-5E5F-457E-AC1C-36A1AA319639}" type="slidenum">
              <a:rPr lang="en-US" sz="1100">
                <a:solidFill>
                  <a:prstClr val="black"/>
                </a:solidFill>
              </a:rPr>
              <a:pPr/>
              <a:t>7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27563" cy="3471862"/>
          </a:xfrm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2732" algn="l"/>
              </a:tabLst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689" indent="-28295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831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562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295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027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758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491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222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368E95-5E5F-457E-AC1C-36A1AA319639}" type="slidenum">
              <a:rPr lang="en-US" sz="1100">
                <a:solidFill>
                  <a:prstClr val="black"/>
                </a:solidFill>
              </a:rPr>
              <a:pPr/>
              <a:t>8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27563" cy="3471862"/>
          </a:xfrm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2732" algn="l"/>
              </a:tabLst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689" indent="-28295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831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562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295" indent="-226367" defTabSz="9290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027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758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491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222" indent="-226367" defTabSz="9290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368E95-5E5F-457E-AC1C-36A1AA319639}" type="slidenum">
              <a:rPr lang="en-US" sz="1100">
                <a:solidFill>
                  <a:prstClr val="black"/>
                </a:solidFill>
              </a:rPr>
              <a:pPr/>
              <a:t>9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27563" cy="3471862"/>
          </a:xfrm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452732" algn="l"/>
              </a:tabLst>
            </a:pPr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24600" y="6324600"/>
            <a:ext cx="21336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99BD3-9810-49C1-8871-7E6A845FE3C6}" type="datetime1">
              <a:rPr lang="en-US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occhealth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8DA9358-5ED2-4756-8D9B-186EA51BA0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7718" y="6400800"/>
            <a:ext cx="2180082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8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48400" y="6248400"/>
            <a:ext cx="2590800" cy="445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vub9k86h1cheug0/AAA1tF7Yk8caGJzH-Gp4S_hGa?dl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308166"/>
            <a:ext cx="6858000" cy="2554545"/>
          </a:xfrm>
        </p:spPr>
        <p:txBody>
          <a:bodyPr/>
          <a:lstStyle/>
          <a:p>
            <a:r>
              <a:rPr lang="en-US" b="1" dirty="0" smtClean="0"/>
              <a:t>Status Report</a:t>
            </a:r>
            <a:br>
              <a:rPr lang="en-US" b="1" dirty="0" smtClean="0"/>
            </a:br>
            <a:r>
              <a:rPr lang="en-US" b="1" dirty="0" smtClean="0"/>
              <a:t>PEIR for Discretionary Well Permitting and Management Program, Stanislaus County, CA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6858000" cy="461665"/>
          </a:xfrm>
        </p:spPr>
        <p:txBody>
          <a:bodyPr/>
          <a:lstStyle/>
          <a:p>
            <a:r>
              <a:rPr lang="en-US" dirty="0" smtClean="0"/>
              <a:t>May 31, 2017</a:t>
            </a:r>
            <a:endParaRPr lang="en-US" dirty="0"/>
          </a:p>
        </p:txBody>
      </p:sp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7720" y="3124200"/>
            <a:ext cx="3066288" cy="527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0772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Schedule</a:t>
            </a:r>
          </a:p>
        </p:txBody>
      </p:sp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742D84-51E9-4A0B-92C1-CB7F26131AB0}" type="slidenum"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 eaLnBrk="1" hangingPunct="1"/>
              <a:t>10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286" y="1295400"/>
            <a:ext cx="80663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Mid-July 2017: Calibrated Model 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Mid August 2017: Forecast Scenarios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Mid September 2017: Technical Memorandum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June – October 2017: Impact Analysis; Administrative Draft PEIR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Early December 2017: Public Review Draft PEIR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Mid January 2018: Final PEIR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Early March 2018: County Adoption of Final PEIR</a:t>
            </a:r>
          </a:p>
        </p:txBody>
      </p:sp>
    </p:spTree>
    <p:extLst>
      <p:ext uri="{BB962C8B-B14F-4D97-AF65-F5344CB8AC3E}">
        <p14:creationId xmlns:p14="http://schemas.microsoft.com/office/powerpoint/2010/main" val="1911305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742D84-51E9-4A0B-92C1-CB7F26131AB0}" type="slidenum"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 eaLnBrk="1" hangingPunct="1"/>
              <a:t>11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2743200"/>
            <a:ext cx="8077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89785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286" y="1295400"/>
            <a:ext cx="81425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This project is financed under the Water Quality, Supply, and Infrastructure Improvement Act of 2014, (Sustainable Groundwater Planning Grant Program), administered by State of California, Department of Water Resources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685800"/>
            <a:ext cx="8077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Acknowledgments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18471"/>
              </p:ext>
            </p:extLst>
          </p:nvPr>
        </p:nvGraphicFramePr>
        <p:xfrm>
          <a:off x="762000" y="3624645"/>
          <a:ext cx="7848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434546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Local Contributors Include: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3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Stanislaus 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 of Patterson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Oakdale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Rock</a:t>
                      </a:r>
                      <a:r>
                        <a:rPr lang="en-US" baseline="0" dirty="0" smtClean="0"/>
                        <a:t> Creek WD</a:t>
                      </a:r>
                      <a:endParaRPr lang="en-US" dirty="0" smtClean="0"/>
                    </a:p>
                  </a:txBody>
                  <a:tcPr/>
                </a:tc>
              </a:tr>
              <a:tr h="3593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 of Modesto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 of Newman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Eastside</a:t>
                      </a:r>
                      <a:r>
                        <a:rPr lang="en-US" baseline="0" dirty="0" smtClean="0"/>
                        <a:t> WD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Trinitas</a:t>
                      </a:r>
                      <a:r>
                        <a:rPr lang="en-US" dirty="0" smtClean="0"/>
                        <a:t> Farming</a:t>
                      </a:r>
                    </a:p>
                  </a:txBody>
                  <a:tcPr/>
                </a:tc>
              </a:tr>
              <a:tr h="3593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 of Turlock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 of Waterford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 Puerto WD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MCCV</a:t>
                      </a:r>
                    </a:p>
                  </a:txBody>
                  <a:tcPr/>
                </a:tc>
              </a:tr>
              <a:tr h="3593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 of Ceres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City of Hughson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West Stanislaus ID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Agricultural </a:t>
                      </a:r>
                      <a:r>
                        <a:rPr lang="en-US" smtClean="0"/>
                        <a:t>Preservation Alliance,</a:t>
                      </a:r>
                      <a:r>
                        <a:rPr lang="en-US" baseline="0" smtClean="0"/>
                        <a:t> Inc.</a:t>
                      </a:r>
                      <a:endParaRPr lang="en-US" dirty="0"/>
                    </a:p>
                  </a:txBody>
                  <a:tcPr/>
                </a:tc>
              </a:tr>
              <a:tr h="3593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City of Riverbank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Turlock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Central Calif. ID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3593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City of Oakdale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Modesto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Patterson</a:t>
                      </a:r>
                      <a:r>
                        <a:rPr lang="en-US" baseline="0" dirty="0" smtClean="0"/>
                        <a:t> ID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6293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3820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Work Completed in through May 2017</a:t>
            </a:r>
          </a:p>
        </p:txBody>
      </p:sp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742D84-51E9-4A0B-92C1-CB7F26131AB0}" type="slidenum"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 eaLnBrk="1" hangingPunct="1"/>
              <a:t>3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286" y="1295400"/>
            <a:ext cx="84473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Completed Initial Study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Public Scoping Meetings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Finalized Work Plan and Modeling Plan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Stakeholder Outreach and Data Compilation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County Well Database Update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Regional Modeling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Workshop March 9, 2017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Construction of Stanislaus County Hydrologic Model (SCHM) nearing completion</a:t>
            </a:r>
          </a:p>
        </p:txBody>
      </p:sp>
    </p:spTree>
    <p:extLst>
      <p:ext uri="{BB962C8B-B14F-4D97-AF65-F5344CB8AC3E}">
        <p14:creationId xmlns:p14="http://schemas.microsoft.com/office/powerpoint/2010/main" val="32633863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0772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Data Compilation Status</a:t>
            </a:r>
          </a:p>
        </p:txBody>
      </p:sp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742D84-51E9-4A0B-92C1-CB7F26131AB0}" type="slidenum">
              <a:rPr lang="en-US" sz="1400">
                <a:solidFill>
                  <a:prstClr val="black">
                    <a:lumMod val="95000"/>
                    <a:lumOff val="5000"/>
                  </a:prstClr>
                </a:solidFill>
              </a:rPr>
              <a:pPr eaLnBrk="1" hangingPunct="1"/>
              <a:t>4</a:t>
            </a:fld>
            <a:endParaRPr lang="en-US" sz="1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286" y="1295400"/>
            <a:ext cx="806631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Complete for data that feeds into model construction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Ongoing in unincorporated eastern County and with MCCV, will feed in during model calibration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Project Share Site has been updated with data compiled to date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endParaRPr lang="en-US" sz="2800" b="1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0" lvl="1"/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hlinkClick r:id="rId3"/>
              </a:rPr>
              <a:t>https://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hlinkClick r:id="rId3"/>
              </a:rPr>
              <a:t>www.dropbox.com/sh/vub9k86h1cheug0/AAA1tF7Yk8caGJzH-Gp4S_hGa?dl=0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292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0772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Project Data Share Site</a:t>
            </a:r>
          </a:p>
        </p:txBody>
      </p:sp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742D84-51E9-4A0B-92C1-CB7F26131AB0}" type="slidenum">
              <a:rPr lang="en-US" sz="1400">
                <a:solidFill>
                  <a:prstClr val="black">
                    <a:lumMod val="95000"/>
                    <a:lumOff val="5000"/>
                  </a:prstClr>
                </a:solidFill>
              </a:rPr>
              <a:pPr eaLnBrk="1" hangingPunct="1"/>
              <a:t>5</a:t>
            </a:fld>
            <a:endParaRPr lang="en-US" sz="1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286" y="1295400"/>
            <a:ext cx="80663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Indexed and searchable.  Organized as follows: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Data &amp; References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By Jurisdiction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By Topic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County Planning Documents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Water Management Plans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Maps and Graphics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Compilations and Summaries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Presentations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Project Documents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Project Management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273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742D84-51E9-4A0B-92C1-CB7F26131AB0}" type="slidenum"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 eaLnBrk="1" hangingPunct="1"/>
              <a:t>6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Stanislaus County </a:t>
            </a:r>
            <a:r>
              <a:rPr lang="en-US" b="1" dirty="0" smtClean="0"/>
              <a:t>Well Database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676400" y="2627313"/>
            <a:ext cx="6421171" cy="3925887"/>
            <a:chOff x="1676400" y="2200276"/>
            <a:chExt cx="6421171" cy="3925887"/>
          </a:xfrm>
        </p:grpSpPr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4220620784"/>
                </p:ext>
              </p:extLst>
            </p:nvPr>
          </p:nvGraphicFramePr>
          <p:xfrm>
            <a:off x="1676400" y="2200276"/>
            <a:ext cx="6421171" cy="39258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 rot="16200000">
              <a:off x="4030050" y="3797542"/>
              <a:ext cx="171387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Sustainable Groundwater Management Act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3388440"/>
              <a:ext cx="2286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Establish monitoring network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Aquifer data for model calibration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Groundwater level data for calibration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Lithologic data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68761" y="3284869"/>
              <a:ext cx="270843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Subsurface Geology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Extraction Data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Water Quality Data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Aquifer Characteristics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Groundwater Management </a:t>
              </a:r>
              <a:br>
                <a:rPr lang="en-US" b="1" dirty="0" smtClean="0"/>
              </a:br>
              <a:r>
                <a:rPr lang="en-US" b="1" dirty="0" smtClean="0"/>
                <a:t>Planning</a:t>
              </a:r>
              <a:endParaRPr lang="en-US" b="1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1000" y="1510605"/>
            <a:ext cx="8447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Developed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to address short-term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CASGEM, modeling requirements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and long-term planning needs, with a focus on the East Side “White Areas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”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727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Components</a:t>
            </a:r>
          </a:p>
        </p:txBody>
      </p:sp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742D84-51E9-4A0B-92C1-CB7F26131AB0}" type="slidenum"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 eaLnBrk="1" hangingPunct="1"/>
              <a:t>7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838" y="15240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Water Level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Data (CASGEM compliant/compatible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911225" lvl="2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County wide about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1,600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locations with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buffer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911225" lvl="2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Location</a:t>
            </a:r>
          </a:p>
          <a:p>
            <a:pPr marL="911225" lvl="2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Construction</a:t>
            </a:r>
          </a:p>
          <a:p>
            <a:pPr marL="911225" lvl="2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Water Level (single reading and transducer)</a:t>
            </a:r>
          </a:p>
          <a:p>
            <a:pPr marL="461963" lvl="1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Well Completion Forms (focus on Eastern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County)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911225" lvl="2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Over 400 WCRs</a:t>
            </a:r>
          </a:p>
          <a:p>
            <a:pPr marL="911225" lvl="2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Lithology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, Specific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Capacity</a:t>
            </a:r>
          </a:p>
          <a:p>
            <a:pPr marL="461963" lvl="1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Future “Parking Spots”</a:t>
            </a:r>
          </a:p>
          <a:p>
            <a:pPr marL="911225" lvl="2" indent="-4572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Pumping, Geology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at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Well, Water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15627345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742D84-51E9-4A0B-92C1-CB7F26131AB0}" type="slidenum"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 eaLnBrk="1" hangingPunct="1"/>
              <a:t>8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New Specific Capacity Data Points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3733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88 Wells in east Stanislaus County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912813" lvl="1" indent="-4508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79 well completion reports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912813" lvl="1" indent="-4508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Nine voluntary wells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465138" indent="-465138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Additional data requests pending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3" t="5270" r="22474" b="22556"/>
          <a:stretch/>
        </p:blipFill>
        <p:spPr>
          <a:xfrm>
            <a:off x="4191000" y="1371600"/>
            <a:ext cx="4415672" cy="467359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59357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0772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Model Construction</a:t>
            </a:r>
          </a:p>
        </p:txBody>
      </p:sp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742D84-51E9-4A0B-92C1-CB7F26131AB0}" type="slidenum"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 eaLnBrk="1" hangingPunct="1"/>
              <a:t>9</a:t>
            </a:fld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411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Extracted SCHM from C2VSim-FG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Set up boundaries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Established water</a:t>
            </a:r>
            <a:b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budget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subregions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Developed climate/ hydrology dataset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Using 16-layer MERSTAN lithology 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Using DWR data supplemented with local data</a:t>
            </a:r>
          </a:p>
        </p:txBody>
      </p:sp>
      <p:pic>
        <p:nvPicPr>
          <p:cNvPr id="6" name="Picture 2" descr="C:\Users\babrams\Desktop\SCHM loca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7" t="12691" r="19861" b="22439"/>
          <a:stretch/>
        </p:blipFill>
        <p:spPr bwMode="auto">
          <a:xfrm>
            <a:off x="4038600" y="1543182"/>
            <a:ext cx="4813300" cy="441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432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Design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0" ma:contentTypeDescription="Create a new document." ma:contentTypeScope="" ma:versionID="41087838991512f75e9e501a456dec9e"/>
</file>

<file path=customXml/itemProps1.xml><?xml version="1.0" encoding="utf-8"?>
<ds:datastoreItem xmlns:ds="http://schemas.openxmlformats.org/officeDocument/2006/customXml" ds:itemID="{E854EE9D-FED5-4CA7-9EDE-C6C4700C63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BE6AEB-43AC-43CE-9DD7-EBA62501C4DA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</TotalTime>
  <Words>451</Words>
  <Application>Microsoft Office PowerPoint</Application>
  <PresentationFormat>On-screen Show (4:3)</PresentationFormat>
  <Paragraphs>125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GreenWave_BusDesignSlides</vt:lpstr>
      <vt:lpstr>Status Report PEIR for Discretionary Well Permitting and Management Program, Stanislaus County, CA</vt:lpstr>
      <vt:lpstr>PowerPoint Presentation</vt:lpstr>
      <vt:lpstr>Work Completed in through May 2017</vt:lpstr>
      <vt:lpstr>Data Compilation Status</vt:lpstr>
      <vt:lpstr>Project Data Share Site</vt:lpstr>
      <vt:lpstr>Stanislaus County Well Database</vt:lpstr>
      <vt:lpstr>Components</vt:lpstr>
      <vt:lpstr>New Specific Capacity Data Points</vt:lpstr>
      <vt:lpstr>Model Construction</vt:lpstr>
      <vt:lpstr>Schedule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Jan</dc:creator>
  <cp:lastModifiedBy>Walter Ward</cp:lastModifiedBy>
  <cp:revision>124</cp:revision>
  <dcterms:created xsi:type="dcterms:W3CDTF">2016-03-03T00:13:49Z</dcterms:created>
  <dcterms:modified xsi:type="dcterms:W3CDTF">2017-05-30T22:48:08Z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