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17" r:id="rId1"/>
  </p:sldMasterIdLst>
  <p:notesMasterIdLst>
    <p:notesMasterId r:id="rId16"/>
  </p:notesMasterIdLst>
  <p:handoutMasterIdLst>
    <p:handoutMasterId r:id="rId17"/>
  </p:handoutMasterIdLst>
  <p:sldIdLst>
    <p:sldId id="1265" r:id="rId2"/>
    <p:sldId id="1169" r:id="rId3"/>
    <p:sldId id="1267" r:id="rId4"/>
    <p:sldId id="1251" r:id="rId5"/>
    <p:sldId id="1271" r:id="rId6"/>
    <p:sldId id="1250" r:id="rId7"/>
    <p:sldId id="1269" r:id="rId8"/>
    <p:sldId id="1246" r:id="rId9"/>
    <p:sldId id="1259" r:id="rId10"/>
    <p:sldId id="1245" r:id="rId11"/>
    <p:sldId id="1190" r:id="rId12"/>
    <p:sldId id="1191" r:id="rId13"/>
    <p:sldId id="1252" r:id="rId14"/>
    <p:sldId id="1174" r:id="rId15"/>
  </p:sldIdLst>
  <p:sldSz cx="9144000" cy="6858000" type="screen4x3"/>
  <p:notesSz cx="70104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66CC"/>
    <a:srgbClr val="0033CC"/>
    <a:srgbClr val="FFFFFF"/>
    <a:srgbClr val="FFFF00"/>
    <a:srgbClr val="FFCC99"/>
    <a:srgbClr val="CC66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6029" autoAdjust="0"/>
    <p:restoredTop sz="96163" autoAdjust="0"/>
  </p:normalViewPr>
  <p:slideViewPr>
    <p:cSldViewPr>
      <p:cViewPr>
        <p:scale>
          <a:sx n="60" d="100"/>
          <a:sy n="60" d="100"/>
        </p:scale>
        <p:origin x="-3084" y="-1218"/>
      </p:cViewPr>
      <p:guideLst>
        <p:guide orient="horz" pos="2448"/>
        <p:guide pos="2880"/>
      </p:guideLst>
    </p:cSldViewPr>
  </p:slideViewPr>
  <p:outlineViewPr>
    <p:cViewPr>
      <p:scale>
        <a:sx n="33" d="100"/>
        <a:sy n="33" d="100"/>
      </p:scale>
      <p:origin x="0" y="1932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946" y="374"/>
      </p:cViewPr>
      <p:guideLst>
        <p:guide orient="horz" pos="290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6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6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fld id="{B8E4B90E-B974-4336-8936-E75B141448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47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6" y="0"/>
            <a:ext cx="3038475" cy="462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00150" y="693738"/>
            <a:ext cx="4610100" cy="34591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9" y="4386190"/>
            <a:ext cx="5140325" cy="415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defTabSz="934572" eaLnBrk="0" hangingPunct="0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6" y="8773957"/>
            <a:ext cx="3038475" cy="46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065" tIns="47034" rIns="94065" bIns="47034" numCol="1" anchor="b" anchorCtr="0" compatLnSpc="1">
            <a:prstTxWarp prst="textNoShape">
              <a:avLst/>
            </a:prstTxWarp>
          </a:bodyPr>
          <a:lstStyle>
            <a:lvl1pPr algn="r" defTabSz="934572" eaLnBrk="0" hangingPunct="0">
              <a:defRPr sz="1200" smtClean="0"/>
            </a:lvl1pPr>
          </a:lstStyle>
          <a:p>
            <a:pPr>
              <a:defRPr/>
            </a:pPr>
            <a:fld id="{1FDF155C-7550-4631-82C5-F722EB5CB1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457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15FEB61-1C39-4683-B155-C000A1C72877}" type="datetime1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F9FB21-B90B-432C-A517-0B143CE9C54A}" type="datetime1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07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D54379C-7053-45DE-BBA7-6FA65A979EBF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B33BE3-C29A-4BC1-9C7E-AF030D6101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srgbClr val="2A2C27"/>
              </a:solidFill>
              <a:latin typeface="Franklin Gothic Book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C53D55-AE22-4FE4-8168-C59CBB715FAF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pic>
        <p:nvPicPr>
          <p:cNvPr id="3074" name="Picture 1" descr="sc logo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37" y="18799"/>
            <a:ext cx="449263" cy="44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4856" y="156496"/>
            <a:ext cx="6506178" cy="96723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1" name="Picture 2" descr="WR LOGO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467" y="18799"/>
            <a:ext cx="1244600" cy="37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721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583680"/>
            <a:ext cx="9144000" cy="274320"/>
          </a:xfrm>
          <a:prstGeom prst="rect">
            <a:avLst/>
          </a:prstGeom>
          <a:gradFill>
            <a:gsLst>
              <a:gs pos="0">
                <a:srgbClr val="00234E"/>
              </a:gs>
              <a:gs pos="100000">
                <a:srgbClr val="0034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noFill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0189" y="154379"/>
            <a:ext cx="6506178" cy="9672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63040"/>
            <a:ext cx="8229600" cy="4681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0" y="1161288"/>
            <a:ext cx="9144000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0" y="6544005"/>
            <a:ext cx="91440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 Single Corner Rectangle 3"/>
          <p:cNvSpPr/>
          <p:nvPr userDrawn="1"/>
        </p:nvSpPr>
        <p:spPr>
          <a:xfrm flipH="1" flipV="1">
            <a:off x="8079753" y="-2"/>
            <a:ext cx="1064246" cy="397469"/>
          </a:xfrm>
          <a:custGeom>
            <a:avLst/>
            <a:gdLst>
              <a:gd name="connsiteX0" fmla="*/ 0 w 1257300"/>
              <a:gd name="connsiteY0" fmla="*/ 0 h 397469"/>
              <a:gd name="connsiteX1" fmla="*/ 1191054 w 1257300"/>
              <a:gd name="connsiteY1" fmla="*/ 0 h 397469"/>
              <a:gd name="connsiteX2" fmla="*/ 1257300 w 1257300"/>
              <a:gd name="connsiteY2" fmla="*/ 6624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  <a:gd name="connsiteX0" fmla="*/ 0 w 1257300"/>
              <a:gd name="connsiteY0" fmla="*/ 0 h 397469"/>
              <a:gd name="connsiteX1" fmla="*/ 1203545 w 1257300"/>
              <a:gd name="connsiteY1" fmla="*/ 0 h 397469"/>
              <a:gd name="connsiteX2" fmla="*/ 1257300 w 1257300"/>
              <a:gd name="connsiteY2" fmla="*/ 6624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  <a:gd name="connsiteX0" fmla="*/ 0 w 1257300"/>
              <a:gd name="connsiteY0" fmla="*/ 0 h 397469"/>
              <a:gd name="connsiteX1" fmla="*/ 1203545 w 1257300"/>
              <a:gd name="connsiteY1" fmla="*/ 0 h 397469"/>
              <a:gd name="connsiteX2" fmla="*/ 1257300 w 1257300"/>
              <a:gd name="connsiteY2" fmla="*/ 51256 h 397469"/>
              <a:gd name="connsiteX3" fmla="*/ 1257300 w 1257300"/>
              <a:gd name="connsiteY3" fmla="*/ 397469 h 397469"/>
              <a:gd name="connsiteX4" fmla="*/ 0 w 1257300"/>
              <a:gd name="connsiteY4" fmla="*/ 397469 h 397469"/>
              <a:gd name="connsiteX5" fmla="*/ 0 w 1257300"/>
              <a:gd name="connsiteY5" fmla="*/ 0 h 39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7300" h="397469">
                <a:moveTo>
                  <a:pt x="0" y="0"/>
                </a:moveTo>
                <a:lnTo>
                  <a:pt x="1203545" y="0"/>
                </a:lnTo>
                <a:cubicBezTo>
                  <a:pt x="1240132" y="0"/>
                  <a:pt x="1257300" y="14669"/>
                  <a:pt x="1257300" y="51256"/>
                </a:cubicBezTo>
                <a:lnTo>
                  <a:pt x="1257300" y="397469"/>
                </a:lnTo>
                <a:lnTo>
                  <a:pt x="0" y="39746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003" y="39136"/>
            <a:ext cx="863109" cy="319193"/>
          </a:xfrm>
          <a:prstGeom prst="rect">
            <a:avLst/>
          </a:prstGeom>
        </p:spPr>
      </p:pic>
      <p:sp>
        <p:nvSpPr>
          <p:cNvPr id="21" name="Slide Number Placeholder 20"/>
          <p:cNvSpPr>
            <a:spLocks noGrp="1"/>
          </p:cNvSpPr>
          <p:nvPr>
            <p:ph type="sldNum" sz="quarter" idx="4"/>
          </p:nvPr>
        </p:nvSpPr>
        <p:spPr>
          <a:xfrm>
            <a:off x="6629400" y="6523049"/>
            <a:ext cx="2057400" cy="3322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BA37339-5342-45D3-970F-DEB9E3535962}" type="slidenum">
              <a:rPr lang="en-US" smtClean="0">
                <a:solidFill>
                  <a:prstClr val="white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57200" y="6523049"/>
            <a:ext cx="3086100" cy="3349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579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074" r:id="rId3"/>
    <p:sldLayoutId id="2147484076" r:id="rId4"/>
    <p:sldLayoutId id="2147484078" r:id="rId5"/>
    <p:sldLayoutId id="2147484080" r:id="rId6"/>
    <p:sldLayoutId id="2147484084" r:id="rId7"/>
    <p:sldLayoutId id="2147484086" r:id="rId8"/>
    <p:sldLayoutId id="2147484088" r:id="rId9"/>
    <p:sldLayoutId id="2147484090" r:id="rId10"/>
    <p:sldLayoutId id="2147484092" r:id="rId11"/>
    <p:sldLayoutId id="2147484094" r:id="rId12"/>
    <p:sldLayoutId id="2147484096" r:id="rId13"/>
    <p:sldLayoutId id="2147484098" r:id="rId14"/>
    <p:sldLayoutId id="2147484100" r:id="rId15"/>
    <p:sldLayoutId id="2147484102" r:id="rId16"/>
    <p:sldLayoutId id="2147484104" r:id="rId17"/>
    <p:sldLayoutId id="2147484106" r:id="rId18"/>
    <p:sldLayoutId id="2147484108" r:id="rId19"/>
    <p:sldLayoutId id="2147484110" r:id="rId20"/>
    <p:sldLayoutId id="2147484114" r:id="rId21"/>
    <p:sldLayoutId id="2147484116" r:id="rId22"/>
    <p:sldLayoutId id="2147484125" r:id="rId2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6"/>
          </a:solidFill>
          <a:latin typeface="Franklin Gothic Medium" panose="020B0603020102020204" pitchFamily="34" charset="0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Clr>
          <a:schemeClr val="tx2"/>
        </a:buClr>
        <a:buFont typeface="Franklin Gothic Book" panose="020B0503020102020204" pitchFamily="34" charset="0"/>
        <a:buChar char="•"/>
        <a:defRPr sz="23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▪"/>
        <a:defRPr sz="21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–"/>
        <a:defRPr sz="18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00"/>
        </a:spcBef>
        <a:buClr>
          <a:schemeClr val="accent5"/>
        </a:buClr>
        <a:buFont typeface="Franklin Gothic Book" panose="020B0503020102020204" pitchFamily="34" charset="0"/>
        <a:buChar char="–"/>
        <a:defRPr sz="1800" kern="1200" baseline="0">
          <a:solidFill>
            <a:schemeClr val="tx1"/>
          </a:solidFill>
          <a:latin typeface="Franklin Gothic Book" panose="020B05030201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75000"/>
              <a:lumOff val="25000"/>
            </a:schemeClr>
          </a:solidFill>
          <a:latin typeface="Franklin Gothic Book" panose="020B05030201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63040"/>
            <a:ext cx="8229600" cy="5166360"/>
          </a:xfrm>
        </p:spPr>
        <p:txBody>
          <a:bodyPr>
            <a:normAutofit fontScale="85000" lnSpcReduction="20000"/>
          </a:bodyPr>
          <a:lstStyle/>
          <a:p>
            <a:pPr marL="0" indent="0" fontAlgn="base">
              <a:buNone/>
            </a:pPr>
            <a:endParaRPr lang="en-US" dirty="0">
              <a:solidFill>
                <a:srgbClr val="FFFF00"/>
              </a:solidFill>
            </a:endParaRP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Delta-Mendota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Multiple-GSAs/1 GSP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Northern Delta-Mendota GSA</a:t>
            </a: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Turlock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2 GSAs/1 GSP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East Turlock &amp; West Turlock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 GSA</a:t>
            </a: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Modesto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1 GSA/1 GSP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Modesto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 GSA</a:t>
            </a:r>
          </a:p>
          <a:p>
            <a:pPr marL="0" indent="0" fontAlgn="base">
              <a:buNone/>
            </a:pP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Eastern San Joaquin </a:t>
            </a:r>
            <a:r>
              <a:rPr lang="en-US" sz="2800" dirty="0" err="1" smtClean="0">
                <a:solidFill>
                  <a:srgbClr val="FFFF00"/>
                </a:solidFill>
                <a:latin typeface="+mn-lt"/>
              </a:rPr>
              <a:t>Subbasin</a:t>
            </a:r>
            <a:endParaRPr lang="en-US" sz="2800" dirty="0" smtClean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n-lt"/>
              </a:rPr>
              <a:t>	</a:t>
            </a:r>
            <a:r>
              <a:rPr lang="en-US" sz="2800" dirty="0" smtClean="0">
                <a:solidFill>
                  <a:srgbClr val="FFFF00"/>
                </a:solidFill>
                <a:latin typeface="+mn-lt"/>
              </a:rPr>
              <a:t>Multiple-GSAs/1 GSP</a:t>
            </a:r>
          </a:p>
          <a:p>
            <a:pPr fontAlgn="base"/>
            <a:endParaRPr lang="en-US" i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1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Groundwater Sustainability Agency Formation Discussions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23677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Modesto </a:t>
            </a:r>
            <a:r>
              <a:rPr lang="en-US" sz="4000" dirty="0" err="1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Subbasin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GSA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Entities: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81600" y="1859757"/>
            <a:ext cx="3505200" cy="654843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Governance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2514600"/>
            <a:ext cx="4800600" cy="3845720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City of Modesto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City of Oakdale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City of Riverbank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City of Waterford</a:t>
            </a: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Oakdale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ID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Modesto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ID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2800" dirty="0">
                <a:solidFill>
                  <a:srgbClr val="FFFF00"/>
                </a:solidFill>
                <a:latin typeface="+mj-lt"/>
              </a:rPr>
              <a:t>Stanislaus County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6800" y="2514600"/>
            <a:ext cx="3962400" cy="3845720"/>
          </a:xfrm>
        </p:spPr>
        <p:txBody>
          <a:bodyPr/>
          <a:lstStyle/>
          <a:p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MOA for GSP preparation (staff driven)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Morph to JPA for GSP implementation and enforcement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8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11</a:t>
            </a:fld>
            <a:endParaRPr lang="en-US"/>
          </a:p>
        </p:txBody>
      </p:sp>
      <p:pic>
        <p:nvPicPr>
          <p:cNvPr id="4098" name="Picture 2" descr="C:\Users\wward\Desktop\ESJ Bas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3894"/>
            <a:ext cx="5486400" cy="684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1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12</a:t>
            </a:fld>
            <a:endParaRPr lang="en-US"/>
          </a:p>
        </p:txBody>
      </p:sp>
      <p:pic>
        <p:nvPicPr>
          <p:cNvPr id="5122" name="Picture 2" descr="C:\Users\wward\Desktop\CasStan G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07" y="-23648"/>
            <a:ext cx="7479025" cy="678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439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Eastern San Joaquin </a:t>
            </a:r>
            <a:r>
              <a:rPr lang="en-US" sz="4000" dirty="0" err="1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Subbasin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4116388" cy="659352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Entities: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81600" y="1066800"/>
            <a:ext cx="3505200" cy="654843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Governance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1828800"/>
            <a:ext cx="4800600" cy="4876800"/>
          </a:xfrm>
        </p:spPr>
        <p:txBody>
          <a:bodyPr>
            <a:normAutofit fontScale="55000" lnSpcReduction="20000"/>
          </a:bodyPr>
          <a:lstStyle/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Calaveras County</a:t>
            </a:r>
          </a:p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Calaveras County WD</a:t>
            </a:r>
          </a:p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Stanislaus County</a:t>
            </a:r>
            <a:endParaRPr lang="en-US" sz="5900" dirty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Rock Creek WD</a:t>
            </a:r>
          </a:p>
          <a:p>
            <a:pPr marL="0" indent="0" fontAlgn="base">
              <a:buNone/>
            </a:pPr>
            <a:endParaRPr lang="en-US" sz="5900" dirty="0" smtClean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Oakdale ID*</a:t>
            </a:r>
          </a:p>
          <a:p>
            <a:pPr marL="0" indent="0" fontAlgn="base">
              <a:buNone/>
            </a:pPr>
            <a:r>
              <a:rPr lang="en-US" sz="5900" dirty="0" smtClean="0">
                <a:solidFill>
                  <a:srgbClr val="FFFF00"/>
                </a:solidFill>
                <a:latin typeface="+mj-lt"/>
              </a:rPr>
              <a:t>South San Joaquin ID*</a:t>
            </a:r>
          </a:p>
          <a:p>
            <a:pPr marL="0" indent="0" fontAlgn="base">
              <a:buNone/>
            </a:pPr>
            <a:endParaRPr lang="en-US" sz="5900" dirty="0" smtClean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endParaRPr lang="en-US" sz="4200" dirty="0" smtClean="0">
              <a:solidFill>
                <a:srgbClr val="FFFF00"/>
              </a:solidFill>
              <a:latin typeface="+mj-lt"/>
            </a:endParaRPr>
          </a:p>
          <a:p>
            <a:pPr marL="0" indent="0" fontAlgn="base">
              <a:buNone/>
            </a:pPr>
            <a:r>
              <a:rPr lang="en-US" sz="4200" dirty="0" smtClean="0">
                <a:solidFill>
                  <a:srgbClr val="FFFF00"/>
                </a:solidFill>
                <a:latin typeface="+mj-lt"/>
              </a:rPr>
              <a:t>*Separate GSA</a:t>
            </a:r>
            <a:endParaRPr lang="en-US" sz="4200" dirty="0">
              <a:solidFill>
                <a:srgbClr val="FFFF00"/>
              </a:solidFill>
              <a:latin typeface="+mj-lt"/>
            </a:endParaRPr>
          </a:p>
          <a:p>
            <a:endParaRPr lang="en-US" sz="4200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1828800"/>
            <a:ext cx="3505200" cy="384572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 =&gt; morphing into a JPA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Overarching governance with other GSAs in basin for GSP preparation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2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Next Steps</a:t>
            </a:r>
            <a:r>
              <a:rPr lang="en-US" altLang="en-US" sz="4000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763000" cy="5486400"/>
          </a:xfrm>
        </p:spPr>
        <p:txBody>
          <a:bodyPr>
            <a:normAutofit fontScale="92500" lnSpcReduction="20000"/>
          </a:bodyPr>
          <a:lstStyle/>
          <a:p>
            <a:pPr lvl="1"/>
            <a:endParaRPr lang="en-US" sz="24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Gain approval to execute </a:t>
            </a: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formation documents </a:t>
            </a: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 2016 related to Five GSAs for Stanislaus County coverage</a:t>
            </a:r>
          </a:p>
          <a:p>
            <a:pPr lvl="1"/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MOUs will require each member agency to conduct a Public Hearing (publish notice in newspaper two weeks running)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JPAs (East &amp; West TGB) hold Public Hearing as entity</a:t>
            </a:r>
          </a:p>
          <a:p>
            <a:pPr lvl="1"/>
            <a:endParaRPr lang="en-US" sz="2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necessary paperwork and Notice of Intent with DWR within 30 days of </a:t>
            </a: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execution of documents</a:t>
            </a:r>
            <a:endParaRPr lang="en-US" sz="28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 Day wait period for DWR written acceptance</a:t>
            </a:r>
          </a:p>
          <a:p>
            <a:pPr lvl="2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2200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sz="2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88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44508"/>
              </p:ext>
            </p:extLst>
          </p:nvPr>
        </p:nvGraphicFramePr>
        <p:xfrm>
          <a:off x="96285" y="609600"/>
          <a:ext cx="8831228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5" name="Acrobat Document" r:id="rId4" imgW="11658397" imgH="7543800" progId="AcroExch.Document.11">
                  <p:embed/>
                </p:oleObj>
              </mc:Choice>
              <mc:Fallback>
                <p:oleObj name="Acrobat Document" r:id="rId4" imgW="11658397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285" y="609600"/>
                        <a:ext cx="8831228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BB39F-89D7-4712-8C0C-28034047B3DC}" type="slidenum">
              <a:rPr lang="en-US" smtClean="0"/>
              <a:t>2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934200" y="5486400"/>
            <a:ext cx="16764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038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2819400" y="2362200"/>
            <a:ext cx="28955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</a:p>
        </p:txBody>
      </p:sp>
      <p:pic>
        <p:nvPicPr>
          <p:cNvPr id="4098" name="Picture 2" descr="C:\Users\wward\Desktop\DM Basin G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514" y="33108"/>
            <a:ext cx="6124086" cy="6824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9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Northern Delta-Mendota </a:t>
            </a:r>
            <a:r>
              <a:rPr lang="en-US" sz="4000" dirty="0" err="1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Subbasin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GSA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659352"/>
          </a:xfrm>
        </p:spPr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Entities: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81600" y="1371600"/>
            <a:ext cx="3505200" cy="654843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Governance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2057400"/>
            <a:ext cx="4800600" cy="4648200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>
                <a:solidFill>
                  <a:srgbClr val="FF0000"/>
                </a:solidFill>
                <a:latin typeface="+mn-lt"/>
              </a:rPr>
              <a:t>Merced </a:t>
            </a:r>
            <a:r>
              <a:rPr lang="en-US" sz="7200" dirty="0">
                <a:solidFill>
                  <a:srgbClr val="FF0000"/>
                </a:solidFill>
                <a:latin typeface="+mn-lt"/>
              </a:rPr>
              <a:t>County</a:t>
            </a:r>
          </a:p>
          <a:p>
            <a:r>
              <a:rPr lang="en-US" sz="7200" dirty="0">
                <a:solidFill>
                  <a:srgbClr val="FF0000"/>
                </a:solidFill>
                <a:latin typeface="+mn-lt"/>
              </a:rPr>
              <a:t>Stanislaus </a:t>
            </a:r>
            <a:r>
              <a:rPr lang="en-US" sz="7200" dirty="0" smtClean="0">
                <a:solidFill>
                  <a:srgbClr val="FF0000"/>
                </a:solidFill>
                <a:latin typeface="+mn-lt"/>
              </a:rPr>
              <a:t>County</a:t>
            </a:r>
          </a:p>
          <a:p>
            <a:pPr lvl="1"/>
            <a:r>
              <a:rPr lang="en-US" sz="7000" dirty="0" err="1" smtClean="0">
                <a:solidFill>
                  <a:srgbClr val="FF0000"/>
                </a:solidFill>
                <a:latin typeface="+mn-lt"/>
              </a:rPr>
              <a:t>Blewett</a:t>
            </a:r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 MWC</a:t>
            </a:r>
          </a:p>
          <a:p>
            <a:pPr lvl="1"/>
            <a:r>
              <a:rPr lang="en-US" sz="7000" dirty="0" err="1" smtClean="0">
                <a:solidFill>
                  <a:srgbClr val="FF0000"/>
                </a:solidFill>
                <a:latin typeface="+mn-lt"/>
              </a:rPr>
              <a:t>Whitelakes</a:t>
            </a:r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 MWC</a:t>
            </a:r>
          </a:p>
          <a:p>
            <a:pPr lvl="1"/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El </a:t>
            </a:r>
            <a:r>
              <a:rPr lang="en-US" sz="7000" dirty="0" err="1" smtClean="0">
                <a:solidFill>
                  <a:srgbClr val="FF0000"/>
                </a:solidFill>
                <a:latin typeface="+mn-lt"/>
              </a:rPr>
              <a:t>Soyo</a:t>
            </a:r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 WD </a:t>
            </a:r>
          </a:p>
          <a:p>
            <a:pPr lvl="1"/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Crow’s Landing CSD</a:t>
            </a:r>
          </a:p>
          <a:p>
            <a:pPr lvl="1"/>
            <a:r>
              <a:rPr lang="en-US" sz="7000" dirty="0" smtClean="0">
                <a:solidFill>
                  <a:srgbClr val="FF0000"/>
                </a:solidFill>
                <a:latin typeface="+mn-lt"/>
              </a:rPr>
              <a:t>“White Areas”</a:t>
            </a: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City of Patterson – Individual GSA</a:t>
            </a: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City of Newman – Individual GSA</a:t>
            </a: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Del Puerto/Oak Flat/</a:t>
            </a:r>
            <a:r>
              <a:rPr lang="en-US" sz="7200" dirty="0" err="1" smtClean="0">
                <a:solidFill>
                  <a:srgbClr val="FFFF00"/>
                </a:solidFill>
                <a:latin typeface="+mn-lt"/>
              </a:rPr>
              <a:t>Eastin</a:t>
            </a:r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 WD? – Multi-agency GSA</a:t>
            </a: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Patterson ID/Twin Oaks ID – Multi-agency  </a:t>
            </a:r>
            <a:r>
              <a:rPr lang="en-US" sz="7200" dirty="0">
                <a:solidFill>
                  <a:srgbClr val="FFFF00"/>
                </a:solidFill>
                <a:latin typeface="+mn-lt"/>
              </a:rPr>
              <a:t>GSA </a:t>
            </a:r>
            <a:endParaRPr lang="en-US" sz="7200" dirty="0" smtClean="0">
              <a:solidFill>
                <a:srgbClr val="FFFF00"/>
              </a:solidFill>
              <a:latin typeface="+mn-lt"/>
            </a:endParaRP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West </a:t>
            </a:r>
            <a:r>
              <a:rPr lang="en-US" sz="7200" dirty="0">
                <a:solidFill>
                  <a:srgbClr val="FFFF00"/>
                </a:solidFill>
                <a:latin typeface="+mn-lt"/>
              </a:rPr>
              <a:t>Stanislaus </a:t>
            </a:r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ID/Grayson – Multi-agency GSA </a:t>
            </a:r>
          </a:p>
          <a:p>
            <a:r>
              <a:rPr lang="en-US" sz="7200" dirty="0" smtClean="0">
                <a:solidFill>
                  <a:srgbClr val="FFFF00"/>
                </a:solidFill>
                <a:latin typeface="+mn-lt"/>
              </a:rPr>
              <a:t>Central California ID – Individual GSA</a:t>
            </a:r>
          </a:p>
          <a:p>
            <a:endParaRPr lang="en-US" sz="7200" dirty="0">
              <a:solidFill>
                <a:srgbClr val="FFFF00"/>
              </a:solidFill>
              <a:latin typeface="+mn-lt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097880"/>
            <a:ext cx="3505200" cy="3845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1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MOA for multi-agency GSA with a target date for adoption in December 2016.  </a:t>
            </a:r>
          </a:p>
          <a:p>
            <a:pPr marL="0" indent="0">
              <a:buNone/>
            </a:pPr>
            <a:r>
              <a:rPr lang="en-US" sz="21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 of a umbrella “Activity Agreement” for preparation of a single basin-wide GSP.</a:t>
            </a:r>
            <a:endParaRPr lang="en-US" sz="2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04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5</a:t>
            </a:fld>
            <a:endParaRPr lang="en-US"/>
          </a:p>
        </p:txBody>
      </p:sp>
      <p:pic>
        <p:nvPicPr>
          <p:cNvPr id="4098" name="Picture 2" descr="C:\Users\wward\Desktop\TGBA Agenc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" y="609599"/>
            <a:ext cx="9127899" cy="587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57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West Turlock </a:t>
            </a:r>
            <a:r>
              <a:rPr lang="en-US" sz="4000" dirty="0" err="1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Subbasin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GSA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4040188" cy="659352"/>
          </a:xfrm>
        </p:spPr>
        <p:txBody>
          <a:bodyPr/>
          <a:lstStyle/>
          <a:p>
            <a:endParaRPr lang="en-US" sz="3200" dirty="0" smtClean="0">
              <a:solidFill>
                <a:srgbClr val="FFFF00"/>
              </a:solidFill>
              <a:latin typeface="+mj-lt"/>
            </a:endParaRPr>
          </a:p>
          <a:p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Entities: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248400" y="945357"/>
            <a:ext cx="2438400" cy="654843"/>
          </a:xfrm>
        </p:spPr>
        <p:txBody>
          <a:bodyPr>
            <a:normAutofit fontScale="25000" lnSpcReduction="20000"/>
          </a:bodyPr>
          <a:lstStyle/>
          <a:p>
            <a:endParaRPr lang="en-US" sz="3200" dirty="0" smtClean="0">
              <a:solidFill>
                <a:srgbClr val="FFFF00"/>
              </a:solidFill>
              <a:latin typeface="+mj-lt"/>
            </a:endParaRPr>
          </a:p>
          <a:p>
            <a:endParaRPr lang="en-US" sz="3200" dirty="0">
              <a:solidFill>
                <a:srgbClr val="FFFF00"/>
              </a:solidFill>
              <a:latin typeface="+mj-lt"/>
            </a:endParaRPr>
          </a:p>
          <a:p>
            <a:r>
              <a:rPr lang="en-US" sz="11200" dirty="0" smtClean="0">
                <a:solidFill>
                  <a:srgbClr val="FFFF00"/>
                </a:solidFill>
                <a:latin typeface="+mj-lt"/>
              </a:rPr>
              <a:t>Governance</a:t>
            </a:r>
            <a:endParaRPr lang="en-US" sz="11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1564480"/>
            <a:ext cx="5791200" cy="3845720"/>
          </a:xfrm>
        </p:spPr>
        <p:txBody>
          <a:bodyPr>
            <a:normAutofit fontScale="25000" lnSpcReduction="20000"/>
          </a:bodyPr>
          <a:lstStyle/>
          <a:p>
            <a:pPr lvl="0"/>
            <a:endParaRPr lang="en-US" sz="8000" dirty="0" smtClean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Turlock ID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>
                <a:solidFill>
                  <a:srgbClr val="FFFF00"/>
                </a:solidFill>
                <a:latin typeface="+mn-lt"/>
              </a:rPr>
              <a:t>City of 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Ceres		City of Turlock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City </a:t>
            </a:r>
            <a:r>
              <a:rPr lang="en-US" sz="8000" dirty="0">
                <a:solidFill>
                  <a:srgbClr val="FFFF00"/>
                </a:solidFill>
                <a:latin typeface="+mn-lt"/>
              </a:rPr>
              <a:t>of 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Hughson	City of Modesto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City </a:t>
            </a:r>
            <a:r>
              <a:rPr lang="en-US" sz="8000" dirty="0">
                <a:solidFill>
                  <a:srgbClr val="FFFF00"/>
                </a:solidFill>
                <a:latin typeface="+mn-lt"/>
              </a:rPr>
              <a:t>of 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Waterford	Denair CSD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Keyes CSD		Monterey Park CSD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Delhi CWD		Hilmar CWD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err="1" smtClean="0">
                <a:solidFill>
                  <a:srgbClr val="FFFF00"/>
                </a:solidFill>
                <a:latin typeface="+mn-lt"/>
              </a:rPr>
              <a:t>Stevinson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 WD	</a:t>
            </a:r>
            <a:r>
              <a:rPr lang="en-US" sz="8000" dirty="0" err="1" smtClean="0">
                <a:solidFill>
                  <a:srgbClr val="FFFF00"/>
                </a:solidFill>
                <a:latin typeface="+mn-lt"/>
              </a:rPr>
              <a:t>Ballico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 CSD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Stanislaus County	Merced County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lvl="0"/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East </a:t>
            </a:r>
            <a:r>
              <a:rPr lang="en-US" sz="8000" dirty="0">
                <a:solidFill>
                  <a:srgbClr val="FFFF00"/>
                </a:solidFill>
                <a:latin typeface="+mn-lt"/>
              </a:rPr>
              <a:t>Stanislaus </a:t>
            </a:r>
            <a:r>
              <a:rPr lang="en-US" sz="8000" dirty="0" smtClean="0">
                <a:solidFill>
                  <a:srgbClr val="FFFF00"/>
                </a:solidFill>
                <a:latin typeface="+mn-lt"/>
              </a:rPr>
              <a:t>RCD	Sand Creek FCD</a:t>
            </a: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pPr marL="0" indent="0" fontAlgn="base">
              <a:buNone/>
            </a:pPr>
            <a:endParaRPr lang="en-US" sz="8000" dirty="0">
              <a:solidFill>
                <a:srgbClr val="FFFF00"/>
              </a:solidFill>
              <a:latin typeface="+mn-lt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4600" y="1905000"/>
            <a:ext cx="2667000" cy="338852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JPA for GSP preparation, implementation and enforcement</a:t>
            </a:r>
          </a:p>
          <a:p>
            <a:pPr marL="0" indent="0">
              <a:buNone/>
            </a:pPr>
            <a:endParaRPr lang="en-US" sz="28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action in December and file NOI w/ DWR in January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2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bg1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7</a:t>
            </a:fld>
            <a:endParaRPr lang="en-US"/>
          </a:p>
        </p:txBody>
      </p:sp>
      <p:pic>
        <p:nvPicPr>
          <p:cNvPr id="4098" name="Picture 2" descr="C:\Users\wward\Desktop\TGBA Agenc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1" y="609599"/>
            <a:ext cx="9127899" cy="587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34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East Turlock </a:t>
            </a:r>
            <a:r>
              <a:rPr lang="en-US" sz="4000" dirty="0" err="1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Subbasin</a:t>
            </a:r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 GSA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Entities: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81600" y="1859757"/>
            <a:ext cx="3505200" cy="654843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latin typeface="+mj-lt"/>
              </a:rPr>
              <a:t>Governance</a:t>
            </a:r>
            <a:endParaRPr lang="en-US" sz="3200" dirty="0">
              <a:solidFill>
                <a:srgbClr val="FFFF00"/>
              </a:solidFill>
              <a:latin typeface="+mj-lt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04800" y="2514600"/>
            <a:ext cx="4800600" cy="384572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Eastside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WD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  <a:p>
            <a:r>
              <a:rPr lang="en-US" sz="2800" dirty="0" err="1">
                <a:solidFill>
                  <a:srgbClr val="FFFF00"/>
                </a:solidFill>
                <a:latin typeface="+mj-lt"/>
              </a:rPr>
              <a:t>Ballico</a:t>
            </a:r>
            <a:r>
              <a:rPr lang="en-US" sz="2800" dirty="0">
                <a:solidFill>
                  <a:srgbClr val="FFFF00"/>
                </a:solidFill>
                <a:latin typeface="+mj-lt"/>
              </a:rPr>
              <a:t>-Cortez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WD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Merced </a:t>
            </a:r>
            <a:r>
              <a:rPr lang="en-US" sz="2800" dirty="0" smtClean="0">
                <a:solidFill>
                  <a:srgbClr val="FFFF00"/>
                </a:solidFill>
                <a:latin typeface="+mj-lt"/>
              </a:rPr>
              <a:t>ID</a:t>
            </a:r>
            <a:endParaRPr lang="en-US" sz="2800" dirty="0">
              <a:solidFill>
                <a:srgbClr val="FFFF00"/>
              </a:solidFill>
              <a:latin typeface="+mj-lt"/>
            </a:endParaRPr>
          </a:p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Stanislaus County</a:t>
            </a:r>
          </a:p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Merced County</a:t>
            </a:r>
          </a:p>
          <a:p>
            <a:r>
              <a:rPr lang="en-US" sz="2800" dirty="0">
                <a:solidFill>
                  <a:srgbClr val="FFFF00"/>
                </a:solidFill>
                <a:latin typeface="+mj-lt"/>
              </a:rPr>
              <a:t>City of Turlock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2514600"/>
            <a:ext cx="3733800" cy="384572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JPA for GSP preparation, implementation and enforcement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92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0EB07-456F-4D4A-B28D-24CC669EE02B}" type="slidenum">
              <a:rPr lang="en-US" smtClean="0"/>
              <a:t>9</a:t>
            </a:fld>
            <a:endParaRPr lang="en-US"/>
          </a:p>
        </p:txBody>
      </p:sp>
      <p:pic>
        <p:nvPicPr>
          <p:cNvPr id="8194" name="Picture 2" descr="C:\Users\wward\Desktop\Modesto Bas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253"/>
            <a:ext cx="9144000" cy="4843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694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3_Office Theme">
  <a:themeElements>
    <a:clrScheme name="Tetra Tech Colors">
      <a:dk1>
        <a:srgbClr val="2A2C27"/>
      </a:dk1>
      <a:lt1>
        <a:sysClr val="window" lastClr="FFFFFF"/>
      </a:lt1>
      <a:dk2>
        <a:srgbClr val="003478"/>
      </a:dk2>
      <a:lt2>
        <a:srgbClr val="E0E1DD"/>
      </a:lt2>
      <a:accent1>
        <a:srgbClr val="5482AB"/>
      </a:accent1>
      <a:accent2>
        <a:srgbClr val="69923A"/>
      </a:accent2>
      <a:accent3>
        <a:srgbClr val="CA7700"/>
      </a:accent3>
      <a:accent4>
        <a:srgbClr val="B3995D"/>
      </a:accent4>
      <a:accent5>
        <a:srgbClr val="675C53"/>
      </a:accent5>
      <a:accent6>
        <a:srgbClr val="004165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300" dirty="0" err="1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WAC_071815_rev1" id="{8A8DE22E-54B3-4B7D-96A6-1E9F7A867E02}" vid="{E746D402-476A-455C-9D2A-946232D7A8BC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etra Tech Colors">
    <a:dk1>
      <a:srgbClr val="2A2C27"/>
    </a:dk1>
    <a:lt1>
      <a:sysClr val="window" lastClr="FFFFFF"/>
    </a:lt1>
    <a:dk2>
      <a:srgbClr val="003478"/>
    </a:dk2>
    <a:lt2>
      <a:srgbClr val="E0E1DD"/>
    </a:lt2>
    <a:accent1>
      <a:srgbClr val="5482AB"/>
    </a:accent1>
    <a:accent2>
      <a:srgbClr val="69923A"/>
    </a:accent2>
    <a:accent3>
      <a:srgbClr val="CA7700"/>
    </a:accent3>
    <a:accent4>
      <a:srgbClr val="B3995D"/>
    </a:accent4>
    <a:accent5>
      <a:srgbClr val="675C53"/>
    </a:accent5>
    <a:accent6>
      <a:srgbClr val="00416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Tetra Tech Colors">
    <a:dk1>
      <a:srgbClr val="2A2C27"/>
    </a:dk1>
    <a:lt1>
      <a:sysClr val="window" lastClr="FFFFFF"/>
    </a:lt1>
    <a:dk2>
      <a:srgbClr val="003478"/>
    </a:dk2>
    <a:lt2>
      <a:srgbClr val="E0E1DD"/>
    </a:lt2>
    <a:accent1>
      <a:srgbClr val="5482AB"/>
    </a:accent1>
    <a:accent2>
      <a:srgbClr val="69923A"/>
    </a:accent2>
    <a:accent3>
      <a:srgbClr val="CA7700"/>
    </a:accent3>
    <a:accent4>
      <a:srgbClr val="B3995D"/>
    </a:accent4>
    <a:accent5>
      <a:srgbClr val="675C53"/>
    </a:accent5>
    <a:accent6>
      <a:srgbClr val="00416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Tetra Tech Colors">
    <a:dk1>
      <a:srgbClr val="2A2C27"/>
    </a:dk1>
    <a:lt1>
      <a:sysClr val="window" lastClr="FFFFFF"/>
    </a:lt1>
    <a:dk2>
      <a:srgbClr val="003478"/>
    </a:dk2>
    <a:lt2>
      <a:srgbClr val="E0E1DD"/>
    </a:lt2>
    <a:accent1>
      <a:srgbClr val="5482AB"/>
    </a:accent1>
    <a:accent2>
      <a:srgbClr val="69923A"/>
    </a:accent2>
    <a:accent3>
      <a:srgbClr val="CA7700"/>
    </a:accent3>
    <a:accent4>
      <a:srgbClr val="B3995D"/>
    </a:accent4>
    <a:accent5>
      <a:srgbClr val="675C53"/>
    </a:accent5>
    <a:accent6>
      <a:srgbClr val="00416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22023</TotalTime>
  <Words>330</Words>
  <Application>Microsoft Office PowerPoint</Application>
  <PresentationFormat>On-screen Show (4:3)</PresentationFormat>
  <Paragraphs>111</Paragraphs>
  <Slides>14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23_Office Theme</vt:lpstr>
      <vt:lpstr>Acrobat Document</vt:lpstr>
      <vt:lpstr>  </vt:lpstr>
      <vt:lpstr>PowerPoint Presentation</vt:lpstr>
      <vt:lpstr>PowerPoint Presentation</vt:lpstr>
      <vt:lpstr>Northern Delta-Mendota Subbasin GSA</vt:lpstr>
      <vt:lpstr>PowerPoint Presentation</vt:lpstr>
      <vt:lpstr>West Turlock Subbasin GSA</vt:lpstr>
      <vt:lpstr>PowerPoint Presentation</vt:lpstr>
      <vt:lpstr>East Turlock Subbasin GSA</vt:lpstr>
      <vt:lpstr>PowerPoint Presentation</vt:lpstr>
      <vt:lpstr>Modesto Subbasin GSA</vt:lpstr>
      <vt:lpstr>PowerPoint Presentation</vt:lpstr>
      <vt:lpstr>PowerPoint Presentation</vt:lpstr>
      <vt:lpstr>Eastern San Joaquin Subbasin </vt:lpstr>
      <vt:lpstr>Next Steps </vt:lpstr>
    </vt:vector>
  </TitlesOfParts>
  <Company>Radian International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10-Hour Construction Safety and Health Outreach Program</dc:title>
  <dc:creator>Denver</dc:creator>
  <cp:lastModifiedBy>Walter Ward</cp:lastModifiedBy>
  <cp:revision>816</cp:revision>
  <cp:lastPrinted>2016-11-15T22:05:49Z</cp:lastPrinted>
  <dcterms:created xsi:type="dcterms:W3CDTF">2001-11-02T21:00:06Z</dcterms:created>
  <dcterms:modified xsi:type="dcterms:W3CDTF">2016-11-15T22:43:22Z</dcterms:modified>
</cp:coreProperties>
</file>