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17" r:id="rId1"/>
  </p:sldMasterIdLst>
  <p:notesMasterIdLst>
    <p:notesMasterId r:id="rId10"/>
  </p:notesMasterIdLst>
  <p:handoutMasterIdLst>
    <p:handoutMasterId r:id="rId11"/>
  </p:handoutMasterIdLst>
  <p:sldIdLst>
    <p:sldId id="1265" r:id="rId2"/>
    <p:sldId id="1275" r:id="rId3"/>
    <p:sldId id="1268" r:id="rId4"/>
    <p:sldId id="1271" r:id="rId5"/>
    <p:sldId id="1272" r:id="rId6"/>
    <p:sldId id="1273" r:id="rId7"/>
    <p:sldId id="1274" r:id="rId8"/>
    <p:sldId id="1174" r:id="rId9"/>
  </p:sldIdLst>
  <p:sldSz cx="9144000" cy="6858000" type="screen4x3"/>
  <p:notesSz cx="70104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FF3300"/>
    <a:srgbClr val="FF66CC"/>
    <a:srgbClr val="0033CC"/>
    <a:srgbClr val="FFFFFF"/>
    <a:srgbClr val="FFCC99"/>
    <a:srgbClr val="CC66FF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6029" autoAdjust="0"/>
    <p:restoredTop sz="96163" autoAdjust="0"/>
  </p:normalViewPr>
  <p:slideViewPr>
    <p:cSldViewPr>
      <p:cViewPr>
        <p:scale>
          <a:sx n="60" d="100"/>
          <a:sy n="60" d="100"/>
        </p:scale>
        <p:origin x="-3084" y="-1218"/>
      </p:cViewPr>
      <p:guideLst>
        <p:guide orient="horz" pos="2448"/>
        <p:guide pos="2880"/>
      </p:guideLst>
    </p:cSldViewPr>
  </p:slideViewPr>
  <p:outlineViewPr>
    <p:cViewPr>
      <p:scale>
        <a:sx n="33" d="100"/>
        <a:sy n="33" d="100"/>
      </p:scale>
      <p:origin x="0" y="193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-946" y="374"/>
      </p:cViewPr>
      <p:guideLst>
        <p:guide orient="horz" pos="290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2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65" tIns="47034" rIns="94065" bIns="47034" numCol="1" anchor="t" anchorCtr="0" compatLnSpc="1">
            <a:prstTxWarp prst="textNoShape">
              <a:avLst/>
            </a:prstTxWarp>
          </a:bodyPr>
          <a:lstStyle>
            <a:lvl1pPr defTabSz="934572" eaLnBrk="0" hangingPunct="0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6" y="0"/>
            <a:ext cx="3038475" cy="462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65" tIns="47034" rIns="94065" bIns="47034" numCol="1" anchor="t" anchorCtr="0" compatLnSpc="1">
            <a:prstTxWarp prst="textNoShape">
              <a:avLst/>
            </a:prstTxWarp>
          </a:bodyPr>
          <a:lstStyle>
            <a:lvl1pPr algn="r" defTabSz="934572" eaLnBrk="0" hangingPunct="0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773957"/>
            <a:ext cx="3038475" cy="462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65" tIns="47034" rIns="94065" bIns="47034" numCol="1" anchor="b" anchorCtr="0" compatLnSpc="1">
            <a:prstTxWarp prst="textNoShape">
              <a:avLst/>
            </a:prstTxWarp>
          </a:bodyPr>
          <a:lstStyle>
            <a:lvl1pPr defTabSz="934572" eaLnBrk="0" hangingPunct="0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6" y="8773957"/>
            <a:ext cx="3038475" cy="462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65" tIns="47034" rIns="94065" bIns="47034" numCol="1" anchor="b" anchorCtr="0" compatLnSpc="1">
            <a:prstTxWarp prst="textNoShape">
              <a:avLst/>
            </a:prstTxWarp>
          </a:bodyPr>
          <a:lstStyle>
            <a:lvl1pPr algn="r" defTabSz="934572" eaLnBrk="0" hangingPunct="0">
              <a:defRPr sz="1200" smtClean="0"/>
            </a:lvl1pPr>
          </a:lstStyle>
          <a:p>
            <a:pPr>
              <a:defRPr/>
            </a:pPr>
            <a:fld id="{B8E4B90E-B974-4336-8936-E75B141448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4760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2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65" tIns="47034" rIns="94065" bIns="47034" numCol="1" anchor="t" anchorCtr="0" compatLnSpc="1">
            <a:prstTxWarp prst="textNoShape">
              <a:avLst/>
            </a:prstTxWarp>
          </a:bodyPr>
          <a:lstStyle>
            <a:lvl1pPr defTabSz="934572" eaLnBrk="0" hangingPunct="0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6" y="0"/>
            <a:ext cx="3038475" cy="462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65" tIns="47034" rIns="94065" bIns="47034" numCol="1" anchor="t" anchorCtr="0" compatLnSpc="1">
            <a:prstTxWarp prst="textNoShape">
              <a:avLst/>
            </a:prstTxWarp>
          </a:bodyPr>
          <a:lstStyle>
            <a:lvl1pPr algn="r" defTabSz="934572" eaLnBrk="0" hangingPunct="0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00150" y="693738"/>
            <a:ext cx="4610100" cy="345916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9" y="4386190"/>
            <a:ext cx="5140325" cy="4157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65" tIns="47034" rIns="94065" bIns="470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773957"/>
            <a:ext cx="3038475" cy="462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65" tIns="47034" rIns="94065" bIns="47034" numCol="1" anchor="b" anchorCtr="0" compatLnSpc="1">
            <a:prstTxWarp prst="textNoShape">
              <a:avLst/>
            </a:prstTxWarp>
          </a:bodyPr>
          <a:lstStyle>
            <a:lvl1pPr defTabSz="934572" eaLnBrk="0" hangingPunct="0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6" y="8773957"/>
            <a:ext cx="3038475" cy="462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65" tIns="47034" rIns="94065" bIns="47034" numCol="1" anchor="b" anchorCtr="0" compatLnSpc="1">
            <a:prstTxWarp prst="textNoShape">
              <a:avLst/>
            </a:prstTxWarp>
          </a:bodyPr>
          <a:lstStyle>
            <a:lvl1pPr algn="r" defTabSz="934572" eaLnBrk="0" hangingPunct="0">
              <a:defRPr sz="1200" smtClean="0"/>
            </a:lvl1pPr>
          </a:lstStyle>
          <a:p>
            <a:pPr>
              <a:defRPr/>
            </a:pPr>
            <a:fld id="{1FDF155C-7550-4631-82C5-F722EB5CB1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4571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5FEB61-1C39-4683-B155-C000A1C72877}" type="datetime1">
              <a:rPr lang="en-US" smtClean="0"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0EB07-456F-4D4A-B28D-24CC669EE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0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F9FB21-B90B-432C-A517-0B143CE9C54A}" type="datetime1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0EB07-456F-4D4A-B28D-24CC669EE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07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0" y="6583680"/>
            <a:ext cx="9144000" cy="274320"/>
          </a:xfrm>
          <a:prstGeom prst="rect">
            <a:avLst/>
          </a:prstGeom>
          <a:gradFill>
            <a:gsLst>
              <a:gs pos="0">
                <a:srgbClr val="00234E"/>
              </a:gs>
              <a:gs pos="100000">
                <a:srgbClr val="00347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noFill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0189" y="154379"/>
            <a:ext cx="6506178" cy="967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63040"/>
            <a:ext cx="8229600" cy="46817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0" y="1161288"/>
            <a:ext cx="9144000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0" y="6544005"/>
            <a:ext cx="91440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 Single Corner Rectangle 3"/>
          <p:cNvSpPr/>
          <p:nvPr userDrawn="1"/>
        </p:nvSpPr>
        <p:spPr>
          <a:xfrm flipH="1" flipV="1">
            <a:off x="8079753" y="-2"/>
            <a:ext cx="1064246" cy="397469"/>
          </a:xfrm>
          <a:custGeom>
            <a:avLst/>
            <a:gdLst>
              <a:gd name="connsiteX0" fmla="*/ 0 w 1257300"/>
              <a:gd name="connsiteY0" fmla="*/ 0 h 397469"/>
              <a:gd name="connsiteX1" fmla="*/ 1191054 w 1257300"/>
              <a:gd name="connsiteY1" fmla="*/ 0 h 397469"/>
              <a:gd name="connsiteX2" fmla="*/ 1257300 w 1257300"/>
              <a:gd name="connsiteY2" fmla="*/ 66246 h 397469"/>
              <a:gd name="connsiteX3" fmla="*/ 1257300 w 1257300"/>
              <a:gd name="connsiteY3" fmla="*/ 397469 h 397469"/>
              <a:gd name="connsiteX4" fmla="*/ 0 w 1257300"/>
              <a:gd name="connsiteY4" fmla="*/ 397469 h 397469"/>
              <a:gd name="connsiteX5" fmla="*/ 0 w 1257300"/>
              <a:gd name="connsiteY5" fmla="*/ 0 h 397469"/>
              <a:gd name="connsiteX0" fmla="*/ 0 w 1257300"/>
              <a:gd name="connsiteY0" fmla="*/ 0 h 397469"/>
              <a:gd name="connsiteX1" fmla="*/ 1203545 w 1257300"/>
              <a:gd name="connsiteY1" fmla="*/ 0 h 397469"/>
              <a:gd name="connsiteX2" fmla="*/ 1257300 w 1257300"/>
              <a:gd name="connsiteY2" fmla="*/ 66246 h 397469"/>
              <a:gd name="connsiteX3" fmla="*/ 1257300 w 1257300"/>
              <a:gd name="connsiteY3" fmla="*/ 397469 h 397469"/>
              <a:gd name="connsiteX4" fmla="*/ 0 w 1257300"/>
              <a:gd name="connsiteY4" fmla="*/ 397469 h 397469"/>
              <a:gd name="connsiteX5" fmla="*/ 0 w 1257300"/>
              <a:gd name="connsiteY5" fmla="*/ 0 h 397469"/>
              <a:gd name="connsiteX0" fmla="*/ 0 w 1257300"/>
              <a:gd name="connsiteY0" fmla="*/ 0 h 397469"/>
              <a:gd name="connsiteX1" fmla="*/ 1203545 w 1257300"/>
              <a:gd name="connsiteY1" fmla="*/ 0 h 397469"/>
              <a:gd name="connsiteX2" fmla="*/ 1257300 w 1257300"/>
              <a:gd name="connsiteY2" fmla="*/ 51256 h 397469"/>
              <a:gd name="connsiteX3" fmla="*/ 1257300 w 1257300"/>
              <a:gd name="connsiteY3" fmla="*/ 397469 h 397469"/>
              <a:gd name="connsiteX4" fmla="*/ 0 w 1257300"/>
              <a:gd name="connsiteY4" fmla="*/ 397469 h 397469"/>
              <a:gd name="connsiteX5" fmla="*/ 0 w 1257300"/>
              <a:gd name="connsiteY5" fmla="*/ 0 h 397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57300" h="397469">
                <a:moveTo>
                  <a:pt x="0" y="0"/>
                </a:moveTo>
                <a:lnTo>
                  <a:pt x="1203545" y="0"/>
                </a:lnTo>
                <a:cubicBezTo>
                  <a:pt x="1240132" y="0"/>
                  <a:pt x="1257300" y="14669"/>
                  <a:pt x="1257300" y="51256"/>
                </a:cubicBezTo>
                <a:lnTo>
                  <a:pt x="1257300" y="397469"/>
                </a:lnTo>
                <a:lnTo>
                  <a:pt x="0" y="39746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003" y="39136"/>
            <a:ext cx="863109" cy="319193"/>
          </a:xfrm>
          <a:prstGeom prst="rect">
            <a:avLst/>
          </a:prstGeom>
        </p:spPr>
      </p:pic>
      <p:sp>
        <p:nvSpPr>
          <p:cNvPr id="21" name="Slide Number Placeholder 20"/>
          <p:cNvSpPr>
            <a:spLocks noGrp="1"/>
          </p:cNvSpPr>
          <p:nvPr>
            <p:ph type="sldNum" sz="quarter" idx="4"/>
          </p:nvPr>
        </p:nvSpPr>
        <p:spPr>
          <a:xfrm>
            <a:off x="6629400" y="6523049"/>
            <a:ext cx="2057400" cy="3322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BA37339-5342-45D3-970F-DEB9E3535962}" type="slidenum">
              <a:rPr lang="en-US" smtClean="0">
                <a:solidFill>
                  <a:prstClr val="white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57200" y="6523049"/>
            <a:ext cx="3086100" cy="3349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579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0" r:id="rId1"/>
    <p:sldLayoutId id="2147484121" r:id="rId2"/>
    <p:sldLayoutId id="2147484074" r:id="rId3"/>
    <p:sldLayoutId id="2147484076" r:id="rId4"/>
    <p:sldLayoutId id="2147484078" r:id="rId5"/>
    <p:sldLayoutId id="2147484080" r:id="rId6"/>
    <p:sldLayoutId id="2147484084" r:id="rId7"/>
    <p:sldLayoutId id="2147484086" r:id="rId8"/>
    <p:sldLayoutId id="2147484088" r:id="rId9"/>
    <p:sldLayoutId id="2147484090" r:id="rId10"/>
    <p:sldLayoutId id="2147484092" r:id="rId11"/>
    <p:sldLayoutId id="2147484094" r:id="rId12"/>
    <p:sldLayoutId id="2147484096" r:id="rId13"/>
    <p:sldLayoutId id="2147484098" r:id="rId14"/>
    <p:sldLayoutId id="2147484100" r:id="rId15"/>
    <p:sldLayoutId id="2147484102" r:id="rId16"/>
    <p:sldLayoutId id="2147484104" r:id="rId17"/>
    <p:sldLayoutId id="2147484106" r:id="rId18"/>
    <p:sldLayoutId id="2147484108" r:id="rId19"/>
    <p:sldLayoutId id="2147484110" r:id="rId20"/>
    <p:sldLayoutId id="2147484114" r:id="rId21"/>
    <p:sldLayoutId id="2147484116" r:id="rId2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6"/>
          </a:solidFill>
          <a:latin typeface="Franklin Gothic Medium" panose="020B0603020102020204" pitchFamily="34" charset="0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tx2"/>
        </a:buClr>
        <a:buFont typeface="Franklin Gothic Book" panose="020B0503020102020204" pitchFamily="34" charset="0"/>
        <a:buChar char="•"/>
        <a:defRPr sz="2300" kern="1200" baseline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200"/>
        </a:spcBef>
        <a:buClr>
          <a:schemeClr val="accent5"/>
        </a:buClr>
        <a:buFont typeface="Franklin Gothic Book" panose="020B0503020102020204" pitchFamily="34" charset="0"/>
        <a:buChar char="▪"/>
        <a:defRPr sz="2100" kern="1200" baseline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00"/>
        </a:spcBef>
        <a:buClr>
          <a:schemeClr val="accent5"/>
        </a:buClr>
        <a:buFont typeface="Franklin Gothic Book" panose="020B0503020102020204" pitchFamily="34" charset="0"/>
        <a:buChar char="–"/>
        <a:defRPr sz="1800" kern="1200" baseline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00"/>
        </a:spcBef>
        <a:buClr>
          <a:schemeClr val="accent5"/>
        </a:buClr>
        <a:buFont typeface="Franklin Gothic Book" panose="020B0503020102020204" pitchFamily="34" charset="0"/>
        <a:buChar char="–"/>
        <a:defRPr sz="1800" kern="1200" baseline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>
              <a:lumMod val="75000"/>
              <a:lumOff val="25000"/>
            </a:schemeClr>
          </a:solidFill>
          <a:latin typeface="Franklin Gothic Book" panose="020B05030201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sz="3100" b="1" dirty="0" smtClean="0">
                <a:solidFill>
                  <a:srgbClr val="FFFF00"/>
                </a:solidFill>
              </a:rPr>
              <a:t>	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63040"/>
            <a:ext cx="8229600" cy="5166360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endParaRPr lang="en-US" dirty="0">
              <a:solidFill>
                <a:srgbClr val="FFFF00"/>
              </a:solidFill>
            </a:endParaRPr>
          </a:p>
          <a:p>
            <a:pPr marL="0" indent="0" fontAlgn="base">
              <a:buNone/>
            </a:pPr>
            <a:endParaRPr lang="en-US" sz="2800" dirty="0" smtClean="0">
              <a:solidFill>
                <a:srgbClr val="FFFF00"/>
              </a:solidFill>
              <a:latin typeface="+mn-lt"/>
            </a:endParaRPr>
          </a:p>
          <a:p>
            <a:pPr marL="0" indent="0" fontAlgn="base">
              <a:buNone/>
            </a:pPr>
            <a:r>
              <a:rPr lang="en-US" sz="2800" dirty="0" smtClean="0">
                <a:solidFill>
                  <a:srgbClr val="FFFF00"/>
                </a:solidFill>
                <a:latin typeface="+mn-lt"/>
              </a:rPr>
              <a:t>Panel Discussions (11/18)</a:t>
            </a:r>
            <a:endParaRPr lang="en-US" sz="2800" dirty="0" smtClean="0">
              <a:solidFill>
                <a:srgbClr val="FFFF00"/>
              </a:solidFill>
              <a:latin typeface="+mn-lt"/>
            </a:endParaRPr>
          </a:p>
          <a:p>
            <a:pPr marL="0" indent="0" fontAlgn="base">
              <a:buNone/>
            </a:pPr>
            <a:endParaRPr lang="en-US" sz="2800" dirty="0" smtClean="0">
              <a:solidFill>
                <a:srgbClr val="FFFF00"/>
              </a:solidFill>
              <a:latin typeface="+mn-lt"/>
            </a:endParaRPr>
          </a:p>
          <a:p>
            <a:pPr marL="0" indent="0" fontAlgn="base">
              <a:buNone/>
            </a:pPr>
            <a:r>
              <a:rPr lang="en-US" sz="2800" dirty="0" smtClean="0">
                <a:solidFill>
                  <a:srgbClr val="FFFF00"/>
                </a:solidFill>
                <a:latin typeface="+mn-lt"/>
              </a:rPr>
              <a:t>Technical Workshops (12/5 &amp; 12/12)</a:t>
            </a:r>
            <a:endParaRPr lang="en-US" sz="2800" dirty="0" smtClean="0">
              <a:solidFill>
                <a:srgbClr val="FFFF00"/>
              </a:solidFill>
              <a:latin typeface="+mn-lt"/>
            </a:endParaRPr>
          </a:p>
          <a:p>
            <a:pPr marL="0" indent="0" fontAlgn="base">
              <a:buNone/>
            </a:pPr>
            <a:endParaRPr lang="en-US" sz="2800" dirty="0" smtClean="0">
              <a:solidFill>
                <a:srgbClr val="FFFF00"/>
              </a:solidFill>
              <a:latin typeface="+mn-lt"/>
            </a:endParaRPr>
          </a:p>
          <a:p>
            <a:pPr marL="0" indent="0" fontAlgn="base">
              <a:buNone/>
            </a:pPr>
            <a:r>
              <a:rPr lang="en-US" sz="2800" dirty="0" smtClean="0">
                <a:solidFill>
                  <a:srgbClr val="FFFF00"/>
                </a:solidFill>
                <a:latin typeface="+mn-lt"/>
              </a:rPr>
              <a:t>Public Hearings (12/16, 19 and 20)</a:t>
            </a:r>
            <a:endParaRPr lang="en-US" sz="2800" dirty="0" smtClean="0">
              <a:solidFill>
                <a:srgbClr val="FFFF00"/>
              </a:solidFill>
              <a:latin typeface="+mn-lt"/>
            </a:endParaRPr>
          </a:p>
          <a:p>
            <a:pPr marL="0" indent="0" fontAlgn="base">
              <a:buNone/>
            </a:pPr>
            <a:endParaRPr lang="en-US" sz="2800" dirty="0" smtClean="0">
              <a:solidFill>
                <a:srgbClr val="FFFF00"/>
              </a:solidFill>
              <a:latin typeface="+mn-lt"/>
            </a:endParaRPr>
          </a:p>
          <a:p>
            <a:pPr marL="0" indent="0" fontAlgn="base">
              <a:buNone/>
            </a:pPr>
            <a:r>
              <a:rPr lang="en-US" sz="2800" dirty="0" smtClean="0">
                <a:solidFill>
                  <a:srgbClr val="FFFF00"/>
                </a:solidFill>
                <a:latin typeface="+mn-lt"/>
              </a:rPr>
              <a:t>Written Comments (1/17/17)</a:t>
            </a:r>
            <a:endParaRPr lang="en-US" i="1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0EB07-456F-4D4A-B28D-24CC669EE02B}" type="slidenum">
              <a:rPr lang="en-US" smtClean="0"/>
              <a:t>1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81000" y="76200"/>
            <a:ext cx="8458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4000" u="sng" dirty="0" smtClean="0">
                <a:solidFill>
                  <a:srgbClr val="FFFF00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rPr>
              <a:t>Unimpaired Flow Proposal</a:t>
            </a:r>
          </a:p>
          <a:p>
            <a:pPr algn="ctr"/>
            <a:r>
              <a:rPr lang="en-US" altLang="en-US" sz="4000" u="sng" dirty="0" smtClean="0">
                <a:solidFill>
                  <a:srgbClr val="FFFF00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rPr>
              <a:t>Substitute Environmental </a:t>
            </a:r>
            <a:r>
              <a:rPr lang="en-US" altLang="en-US" sz="4000" u="sng" dirty="0" smtClean="0">
                <a:solidFill>
                  <a:srgbClr val="FFFF00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rPr>
              <a:t>Document Review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4236771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0EB07-456F-4D4A-B28D-24CC669EE02B}" type="slidenum">
              <a:rPr lang="en-US" smtClean="0"/>
              <a:t>2</a:t>
            </a:fld>
            <a:endParaRPr lang="en-U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888184"/>
              </p:ext>
            </p:extLst>
          </p:nvPr>
        </p:nvGraphicFramePr>
        <p:xfrm>
          <a:off x="0" y="69026"/>
          <a:ext cx="9144000" cy="6638431"/>
        </p:xfrm>
        <a:graphic>
          <a:graphicData uri="http://schemas.openxmlformats.org/drawingml/2006/table">
            <a:tbl>
              <a:tblPr firstRow="1" firstCol="1" bandRow="1"/>
              <a:tblGrid>
                <a:gridCol w="1920240"/>
                <a:gridCol w="30480"/>
                <a:gridCol w="7193280"/>
              </a:tblGrid>
              <a:tr h="3000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Time</a:t>
                      </a:r>
                      <a:endParaRPr lang="en-US" sz="1600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Session</a:t>
                      </a:r>
                      <a:endParaRPr lang="en-US" sz="1600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92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9:00 – 9:10 am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State Water Board (SWB) SED Overview</a:t>
                      </a:r>
                      <a:endParaRPr lang="en-US" sz="160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16002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i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SWB Presentation</a:t>
                      </a:r>
                      <a:endParaRPr lang="en-US" sz="160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1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9:10 – 10:50 am</a:t>
                      </a:r>
                    </a:p>
                    <a:p>
                      <a:pPr marL="56007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Groundwater/Drinking Water</a:t>
                      </a:r>
                      <a:endParaRPr lang="en-US" sz="1600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16002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i="1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9:10 – 9:30        SWB Presentation</a:t>
                      </a:r>
                      <a:endParaRPr lang="en-US" sz="1600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16002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i="1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9:30 – 10:10      Resource Analysis Discussion</a:t>
                      </a:r>
                      <a:endParaRPr lang="en-US" sz="1600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16002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i="1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10:10 – 10:50    Agriculture Discussion      </a:t>
                      </a:r>
                      <a:endParaRPr lang="en-US" sz="1600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279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i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10:50 am – 11:00 am</a:t>
                      </a:r>
                      <a:endParaRPr lang="en-US" sz="160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i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i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Break </a:t>
                      </a:r>
                      <a:endParaRPr lang="en-US" sz="160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83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11:00 – 12:20 pm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Groundwater/Drinking Water (continued)</a:t>
                      </a:r>
                      <a:endParaRPr lang="en-US" sz="160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16002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i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11:00 – 11:40    Large Urban Discussion</a:t>
                      </a:r>
                      <a:endParaRPr lang="en-US" sz="160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16002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i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11:40 – 12:20    Small Urban/Rural Discussion</a:t>
                      </a:r>
                      <a:endParaRPr lang="en-US" sz="160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279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i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12:20 pm – 1:00 pm</a:t>
                      </a:r>
                      <a:endParaRPr lang="en-US" sz="160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i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i="1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Lunch</a:t>
                      </a:r>
                      <a:endParaRPr lang="en-US" sz="1600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5836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1:00 pm – 2:20 pm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Economic Impacts</a:t>
                      </a:r>
                      <a:endParaRPr lang="en-US" sz="160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16002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i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1:00 – 1:20        SWB Presentation</a:t>
                      </a:r>
                      <a:endParaRPr lang="en-US" sz="160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16002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i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1:20 – 2:20        Economic Impacts Discussion</a:t>
                      </a:r>
                      <a:endParaRPr lang="en-US" sz="160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007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i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2:20 pm – 2:30 pm</a:t>
                      </a:r>
                      <a:endParaRPr lang="en-US" sz="160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i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i="1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Break </a:t>
                      </a:r>
                      <a:endParaRPr lang="en-US" sz="160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92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2:30 pm – 3:30 pm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b="1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Economic Impacts (continued)</a:t>
                      </a:r>
                      <a:endParaRPr lang="en-US" sz="1600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  <a:p>
                      <a:pPr marL="160020" marR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600" i="1" dirty="0">
                          <a:solidFill>
                            <a:srgbClr val="FFFF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2:30 – 3:30        Economic Impacts Discussion (continued)</a:t>
                      </a:r>
                      <a:endParaRPr lang="en-US" sz="1600" dirty="0">
                        <a:solidFill>
                          <a:srgbClr val="FFFF00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219201" y="-300306"/>
            <a:ext cx="365759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128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0EB07-456F-4D4A-B28D-24CC669EE02B}" type="slidenum">
              <a:rPr lang="en-US" smtClean="0"/>
              <a:t>3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0" y="152400"/>
            <a:ext cx="91440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pPr algn="ctr"/>
            <a:endParaRPr lang="en-US" b="1" dirty="0">
              <a:solidFill>
                <a:srgbClr val="FFFF00"/>
              </a:solidFill>
              <a:latin typeface="+mn-lt"/>
            </a:endParaRPr>
          </a:p>
          <a:p>
            <a:pPr algn="ctr"/>
            <a:r>
              <a:rPr lang="en-US" sz="32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December 5th </a:t>
            </a:r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32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12th, </a:t>
            </a:r>
            <a:r>
              <a:rPr lang="en-US" sz="32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 – 9:00 a.m.</a:t>
            </a:r>
            <a:r>
              <a:rPr lang="en-US" sz="32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3200" dirty="0" smtClean="0">
              <a:solidFill>
                <a:srgbClr val="FFFF00"/>
              </a:solidFill>
              <a:latin typeface="+mj-lt"/>
            </a:endParaRPr>
          </a:p>
          <a:p>
            <a:pPr algn="ctr"/>
            <a:r>
              <a:rPr lang="en-US" sz="3200" dirty="0" smtClean="0">
                <a:solidFill>
                  <a:srgbClr val="FFFF00"/>
                </a:solidFill>
                <a:latin typeface="+mj-lt"/>
              </a:rPr>
              <a:t>Joe </a:t>
            </a:r>
            <a:r>
              <a:rPr lang="en-US" sz="3200" dirty="0">
                <a:solidFill>
                  <a:srgbClr val="FFFF00"/>
                </a:solidFill>
                <a:latin typeface="+mj-lt"/>
              </a:rPr>
              <a:t>Serna, Jr. – </a:t>
            </a:r>
            <a:r>
              <a:rPr lang="en-US" sz="3200" dirty="0" err="1">
                <a:solidFill>
                  <a:srgbClr val="FFFF00"/>
                </a:solidFill>
                <a:latin typeface="+mj-lt"/>
              </a:rPr>
              <a:t>CalEPA</a:t>
            </a:r>
            <a:r>
              <a:rPr lang="en-US" sz="3200" dirty="0">
                <a:solidFill>
                  <a:srgbClr val="FFFF00"/>
                </a:solidFill>
                <a:latin typeface="+mj-lt"/>
              </a:rPr>
              <a:t> Headquarters Building </a:t>
            </a:r>
          </a:p>
          <a:p>
            <a:pPr algn="ctr"/>
            <a:r>
              <a:rPr lang="en-US" sz="3200" dirty="0">
                <a:solidFill>
                  <a:srgbClr val="FFFF00"/>
                </a:solidFill>
                <a:latin typeface="+mj-lt"/>
              </a:rPr>
              <a:t>Byron Sher Auditorium </a:t>
            </a:r>
          </a:p>
          <a:p>
            <a:pPr algn="ctr"/>
            <a:r>
              <a:rPr lang="en-US" sz="3200" dirty="0">
                <a:solidFill>
                  <a:srgbClr val="FFFF00"/>
                </a:solidFill>
                <a:latin typeface="+mj-lt"/>
              </a:rPr>
              <a:t>1001 I Street, Second Floor </a:t>
            </a:r>
          </a:p>
          <a:p>
            <a:pPr algn="ctr"/>
            <a:r>
              <a:rPr lang="en-US" sz="3200" dirty="0">
                <a:solidFill>
                  <a:srgbClr val="FFFF00"/>
                </a:solidFill>
                <a:latin typeface="+mj-lt"/>
              </a:rPr>
              <a:t>Sacramento, CA 95814 </a:t>
            </a:r>
          </a:p>
          <a:p>
            <a:pPr algn="ctr"/>
            <a:endParaRPr lang="en-US" sz="3200" dirty="0" smtClean="0">
              <a:solidFill>
                <a:srgbClr val="FFFF00"/>
              </a:solidFill>
              <a:latin typeface="+mj-lt"/>
            </a:endParaRPr>
          </a:p>
          <a:p>
            <a:pPr algn="ctr"/>
            <a:endParaRPr lang="en-US" sz="3200" dirty="0">
              <a:solidFill>
                <a:srgbClr val="FFFF00"/>
              </a:solidFill>
              <a:latin typeface="+mj-lt"/>
            </a:endParaRPr>
          </a:p>
          <a:p>
            <a:pPr algn="ctr"/>
            <a:r>
              <a:rPr lang="en-US" sz="3200" dirty="0" smtClean="0">
                <a:solidFill>
                  <a:srgbClr val="FFFF00"/>
                </a:solidFill>
                <a:latin typeface="+mj-lt"/>
              </a:rPr>
              <a:t>Webcast </a:t>
            </a:r>
            <a:r>
              <a:rPr lang="en-US" sz="3200" dirty="0">
                <a:solidFill>
                  <a:srgbClr val="FFFF00"/>
                </a:solidFill>
                <a:latin typeface="+mj-lt"/>
              </a:rPr>
              <a:t>available at: https://video.calepa.ca.gov/. </a:t>
            </a:r>
          </a:p>
        </p:txBody>
      </p:sp>
    </p:spTree>
    <p:extLst>
      <p:ext uri="{BB962C8B-B14F-4D97-AF65-F5344CB8AC3E}">
        <p14:creationId xmlns:p14="http://schemas.microsoft.com/office/powerpoint/2010/main" val="2992629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77968"/>
          </a:xfrm>
        </p:spPr>
        <p:txBody>
          <a:bodyPr>
            <a:normAutofit fontScale="85000" lnSpcReduction="20000"/>
          </a:bodyPr>
          <a:lstStyle/>
          <a:p>
            <a:r>
              <a:rPr lang="en-US" sz="3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December 5, 2016 </a:t>
            </a:r>
            <a:endParaRPr lang="en-US" sz="35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35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5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0" indent="0">
              <a:buNone/>
            </a:pPr>
            <a:r>
              <a:rPr lang="en-US" sz="3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35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</a:t>
            </a:r>
            <a:r>
              <a:rPr lang="en-US" sz="3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Supply Effects (WSE) Model </a:t>
            </a:r>
            <a:r>
              <a:rPr lang="en-US" sz="35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methods </a:t>
            </a:r>
            <a:r>
              <a:rPr lang="en-US" sz="3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results </a:t>
            </a:r>
            <a:endParaRPr lang="en-US" sz="35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35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35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HEC5Q </a:t>
            </a:r>
            <a:r>
              <a:rPr lang="en-US" sz="3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Temperature Model </a:t>
            </a:r>
            <a:r>
              <a:rPr lang="en-US" sz="35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methods 	and </a:t>
            </a:r>
            <a:r>
              <a:rPr lang="en-US" sz="3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 </a:t>
            </a:r>
            <a:endParaRPr lang="en-US" sz="35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35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35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Ecological </a:t>
            </a:r>
            <a:r>
              <a:rPr lang="en-US" sz="3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benefits of flow alternatives </a:t>
            </a:r>
          </a:p>
          <a:p>
            <a:r>
              <a:rPr lang="en-US" sz="3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4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+mj-lt"/>
              </a:rPr>
              <a:t>Technical Workshops</a:t>
            </a:r>
            <a:r>
              <a:rPr lang="en-US" dirty="0" smtClean="0">
                <a:solidFill>
                  <a:srgbClr val="FFFF00"/>
                </a:solidFill>
                <a:latin typeface="+mj-lt"/>
              </a:rPr>
              <a:t/>
            </a:r>
            <a:br>
              <a:rPr lang="en-US" dirty="0" smtClean="0">
                <a:solidFill>
                  <a:srgbClr val="FFFF00"/>
                </a:solidFill>
                <a:latin typeface="+mj-lt"/>
              </a:rPr>
            </a:br>
            <a:endParaRPr lang="en-US" dirty="0">
              <a:solidFill>
                <a:srgbClr val="FFFF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822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762000"/>
            <a:ext cx="8686800" cy="5791200"/>
          </a:xfrm>
        </p:spPr>
        <p:txBody>
          <a:bodyPr>
            <a:normAutofit fontScale="85000" lnSpcReduction="20000"/>
          </a:bodyPr>
          <a:lstStyle/>
          <a:p>
            <a:pPr marL="457200" lvl="1" indent="0">
              <a:buNone/>
            </a:pPr>
            <a:endParaRPr lang="en-US" sz="3300" u="sng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n-US" sz="3300" u="sng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December </a:t>
            </a:r>
            <a:r>
              <a:rPr lang="en-US" sz="3300" u="sng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12, 2016 </a:t>
            </a:r>
            <a:r>
              <a:rPr lang="en-US" sz="33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457200" lvl="1" indent="0">
              <a:buNone/>
            </a:pPr>
            <a:endParaRPr lang="en-US" sz="33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n-US" sz="33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Overview </a:t>
            </a:r>
            <a:r>
              <a:rPr lang="en-US" sz="33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impacts analysis </a:t>
            </a:r>
            <a:endParaRPr lang="en-US" sz="33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sz="33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n-US" sz="33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Ground</a:t>
            </a:r>
            <a:r>
              <a:rPr lang="en-US" sz="35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</a:t>
            </a:r>
            <a:r>
              <a:rPr lang="en-US" sz="3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methodology and results </a:t>
            </a:r>
            <a:endParaRPr lang="en-US" sz="35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sz="35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n-US" sz="35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Agricultural </a:t>
            </a:r>
            <a:r>
              <a:rPr lang="en-US" sz="3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economic effects and Statewide </a:t>
            </a:r>
            <a:r>
              <a:rPr lang="en-US" sz="35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Agricultural </a:t>
            </a:r>
            <a:r>
              <a:rPr lang="en-US" sz="3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Production (SWAP) Model </a:t>
            </a:r>
            <a:endParaRPr lang="en-US" sz="35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sz="35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n-US" sz="35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Regional </a:t>
            </a:r>
            <a:r>
              <a:rPr lang="en-US" sz="3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agricultural economic </a:t>
            </a:r>
            <a:r>
              <a:rPr lang="en-US" sz="35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effects </a:t>
            </a:r>
            <a:endParaRPr lang="en-US" sz="35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sz="35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n-US" sz="35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Salinity </a:t>
            </a:r>
            <a:r>
              <a:rPr lang="en-US" sz="3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agriculture effects </a:t>
            </a:r>
            <a:endParaRPr lang="en-US" sz="35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en-US" sz="35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r>
              <a:rPr lang="en-US" sz="35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City </a:t>
            </a:r>
            <a:r>
              <a:rPr lang="en-US" sz="3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County of San Francisco effects 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5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800" dirty="0" smtClean="0">
                <a:solidFill>
                  <a:srgbClr val="FFFF00"/>
                </a:solidFill>
                <a:latin typeface="+mj-lt"/>
              </a:rPr>
              <a:t>Technical Workshops</a:t>
            </a:r>
            <a:r>
              <a:rPr lang="en-US" dirty="0" smtClean="0">
                <a:solidFill>
                  <a:srgbClr val="FFFF00"/>
                </a:solidFill>
                <a:latin typeface="+mj-lt"/>
              </a:rPr>
              <a:t/>
            </a:r>
            <a:br>
              <a:rPr lang="en-US" dirty="0" smtClean="0">
                <a:solidFill>
                  <a:srgbClr val="FFFF00"/>
                </a:solidFill>
                <a:latin typeface="+mj-lt"/>
              </a:rPr>
            </a:br>
            <a:endParaRPr lang="en-US" dirty="0">
              <a:solidFill>
                <a:srgbClr val="FFFF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3130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u="sng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HEARINGS</a:t>
            </a:r>
            <a:endParaRPr lang="en-US" u="sng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December 16, 2016 – 9:00 a.m. </a:t>
            </a:r>
            <a:endParaRPr lang="en-US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Stockton Memorial Civic Auditorium </a:t>
            </a:r>
          </a:p>
          <a:p>
            <a:r>
              <a:rPr lang="en-US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Hall </a:t>
            </a:r>
          </a:p>
          <a:p>
            <a:r>
              <a:rPr lang="en-US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525 N Center Street </a:t>
            </a:r>
          </a:p>
          <a:p>
            <a:r>
              <a:rPr lang="en-US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Stockton, CA 95202 </a:t>
            </a:r>
            <a:endParaRPr lang="en-US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December 19, 2016 – 9:00 a.m. </a:t>
            </a:r>
            <a:endParaRPr lang="en-US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Multicultural Arts Center </a:t>
            </a:r>
          </a:p>
          <a:p>
            <a:r>
              <a:rPr lang="en-US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645 W. Main Street </a:t>
            </a:r>
          </a:p>
          <a:p>
            <a:r>
              <a:rPr lang="en-US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Merced, CA 95340 </a:t>
            </a:r>
          </a:p>
          <a:p>
            <a:endParaRPr lang="en-US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0EB07-456F-4D4A-B28D-24CC669EE02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1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HEARINGS</a:t>
            </a:r>
            <a:endParaRPr lang="en-US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5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December 20, 2016 – 9:00 a.m. </a:t>
            </a:r>
            <a:endParaRPr lang="en-US" sz="25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Modesto Centre Plaza </a:t>
            </a:r>
          </a:p>
          <a:p>
            <a:r>
              <a:rPr lang="en-US" sz="2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Tuolumne River Room </a:t>
            </a:r>
          </a:p>
          <a:p>
            <a:r>
              <a:rPr lang="en-US" sz="2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1000 K Street </a:t>
            </a:r>
          </a:p>
          <a:p>
            <a:r>
              <a:rPr lang="en-US" sz="2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Modesto, CA 95354 </a:t>
            </a:r>
            <a:endParaRPr lang="en-US" sz="25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5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5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January 3, 2017 – 9:00 a.m. </a:t>
            </a:r>
            <a:endParaRPr lang="en-US" sz="25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Joe Serna Jr. – </a:t>
            </a:r>
            <a:r>
              <a:rPr lang="en-US" sz="2500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CalEPA</a:t>
            </a:r>
            <a:r>
              <a:rPr lang="en-US" sz="2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Headquarters Building </a:t>
            </a:r>
          </a:p>
          <a:p>
            <a:r>
              <a:rPr lang="en-US" sz="2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Coastal Hearing Room </a:t>
            </a:r>
          </a:p>
          <a:p>
            <a:r>
              <a:rPr lang="en-US" sz="2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1001 I Street, Second Floor </a:t>
            </a:r>
          </a:p>
          <a:p>
            <a:r>
              <a:rPr lang="en-US" sz="2500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Sacramento, CA 95814 </a:t>
            </a:r>
          </a:p>
          <a:p>
            <a:endParaRPr lang="en-US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0EB07-456F-4D4A-B28D-24CC669EE02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84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altLang="en-US" sz="4000" u="sng" dirty="0" smtClean="0">
                <a:solidFill>
                  <a:srgbClr val="FFFF00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rPr>
              <a:t>Next Steps</a:t>
            </a:r>
            <a:r>
              <a:rPr lang="en-US" altLang="en-US" sz="4000" dirty="0" smtClean="0">
                <a:solidFill>
                  <a:srgbClr val="FFFF00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rPr>
              <a:t>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763000" cy="5486400"/>
          </a:xfrm>
        </p:spPr>
        <p:txBody>
          <a:bodyPr>
            <a:normAutofit/>
          </a:bodyPr>
          <a:lstStyle/>
          <a:p>
            <a:pPr lvl="1"/>
            <a:endParaRPr lang="en-US" sz="24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32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Participate on Technical Panel discussions</a:t>
            </a:r>
          </a:p>
          <a:p>
            <a:pPr lvl="1"/>
            <a:endParaRPr lang="en-US" sz="32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32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Attend workshops in Sacramento</a:t>
            </a:r>
          </a:p>
          <a:p>
            <a:pPr lvl="1"/>
            <a:endParaRPr lang="en-US" sz="32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32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 comments at Public Hearing in Modesto</a:t>
            </a:r>
          </a:p>
          <a:p>
            <a:pPr lvl="1"/>
            <a:endParaRPr lang="en-US" sz="32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32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Submit written comments by the January 17, 2017 deadline</a:t>
            </a:r>
            <a:endParaRPr lang="en-US" sz="32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en-US" sz="22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en-US" sz="22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0EB07-456F-4D4A-B28D-24CC669EE02B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88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3_Office Theme">
  <a:themeElements>
    <a:clrScheme name="Tetra Tech Colors">
      <a:dk1>
        <a:srgbClr val="2A2C27"/>
      </a:dk1>
      <a:lt1>
        <a:sysClr val="window" lastClr="FFFFFF"/>
      </a:lt1>
      <a:dk2>
        <a:srgbClr val="003478"/>
      </a:dk2>
      <a:lt2>
        <a:srgbClr val="E0E1DD"/>
      </a:lt2>
      <a:accent1>
        <a:srgbClr val="5482AB"/>
      </a:accent1>
      <a:accent2>
        <a:srgbClr val="69923A"/>
      </a:accent2>
      <a:accent3>
        <a:srgbClr val="CA7700"/>
      </a:accent3>
      <a:accent4>
        <a:srgbClr val="B3995D"/>
      </a:accent4>
      <a:accent5>
        <a:srgbClr val="675C53"/>
      </a:accent5>
      <a:accent6>
        <a:srgbClr val="004165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300" dirty="0" err="1" smtClean="0">
            <a:solidFill>
              <a:schemeClr val="tx1">
                <a:lumMod val="90000"/>
                <a:lumOff val="1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WAC_071815_rev1" id="{8A8DE22E-54B3-4B7D-96A6-1E9F7A867E02}" vid="{E746D402-476A-455C-9D2A-946232D7A8BC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Tetra Tech Colors">
    <a:dk1>
      <a:srgbClr val="2A2C27"/>
    </a:dk1>
    <a:lt1>
      <a:sysClr val="window" lastClr="FFFFFF"/>
    </a:lt1>
    <a:dk2>
      <a:srgbClr val="003478"/>
    </a:dk2>
    <a:lt2>
      <a:srgbClr val="E0E1DD"/>
    </a:lt2>
    <a:accent1>
      <a:srgbClr val="5482AB"/>
    </a:accent1>
    <a:accent2>
      <a:srgbClr val="69923A"/>
    </a:accent2>
    <a:accent3>
      <a:srgbClr val="CA7700"/>
    </a:accent3>
    <a:accent4>
      <a:srgbClr val="B3995D"/>
    </a:accent4>
    <a:accent5>
      <a:srgbClr val="675C53"/>
    </a:accent5>
    <a:accent6>
      <a:srgbClr val="004165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Tetra Tech Colors">
    <a:dk1>
      <a:srgbClr val="2A2C27"/>
    </a:dk1>
    <a:lt1>
      <a:sysClr val="window" lastClr="FFFFFF"/>
    </a:lt1>
    <a:dk2>
      <a:srgbClr val="003478"/>
    </a:dk2>
    <a:lt2>
      <a:srgbClr val="E0E1DD"/>
    </a:lt2>
    <a:accent1>
      <a:srgbClr val="5482AB"/>
    </a:accent1>
    <a:accent2>
      <a:srgbClr val="69923A"/>
    </a:accent2>
    <a:accent3>
      <a:srgbClr val="CA7700"/>
    </a:accent3>
    <a:accent4>
      <a:srgbClr val="B3995D"/>
    </a:accent4>
    <a:accent5>
      <a:srgbClr val="675C53"/>
    </a:accent5>
    <a:accent6>
      <a:srgbClr val="00416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15328</TotalTime>
  <Words>296</Words>
  <Application>Microsoft Office PowerPoint</Application>
  <PresentationFormat>On-screen Show (4:3)</PresentationFormat>
  <Paragraphs>125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23_Office Theme</vt:lpstr>
      <vt:lpstr>  </vt:lpstr>
      <vt:lpstr>PowerPoint Presentation</vt:lpstr>
      <vt:lpstr>PowerPoint Presentation</vt:lpstr>
      <vt:lpstr>Technical Workshops </vt:lpstr>
      <vt:lpstr>Technical Workshops </vt:lpstr>
      <vt:lpstr>PUBLIC HEARINGS</vt:lpstr>
      <vt:lpstr>PUBLIC HEARINGS</vt:lpstr>
      <vt:lpstr>Next Steps </vt:lpstr>
    </vt:vector>
  </TitlesOfParts>
  <Company>Radian International LLC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10-Hour Construction Safety and Health Outreach Program</dc:title>
  <dc:creator>Denver</dc:creator>
  <cp:lastModifiedBy>Walter Ward</cp:lastModifiedBy>
  <cp:revision>812</cp:revision>
  <cp:lastPrinted>2016-11-15T22:25:51Z</cp:lastPrinted>
  <dcterms:created xsi:type="dcterms:W3CDTF">2001-11-02T21:00:06Z</dcterms:created>
  <dcterms:modified xsi:type="dcterms:W3CDTF">2016-11-15T22:33:08Z</dcterms:modified>
</cp:coreProperties>
</file>