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ppt/tags/tag31.xml" ContentType="application/vnd.openxmlformats-officedocument.presentationml.tags+xml"/>
  <Override PartName="/ppt/notesSlides/notesSlide26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8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9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0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64" r:id="rId2"/>
    <p:sldId id="322" r:id="rId3"/>
    <p:sldId id="333" r:id="rId4"/>
    <p:sldId id="334" r:id="rId5"/>
    <p:sldId id="335" r:id="rId6"/>
    <p:sldId id="336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69" r:id="rId28"/>
    <p:sldId id="368" r:id="rId29"/>
    <p:sldId id="259" r:id="rId30"/>
    <p:sldId id="362" r:id="rId31"/>
    <p:sldId id="360" r:id="rId32"/>
    <p:sldId id="328" r:id="rId33"/>
    <p:sldId id="332" r:id="rId34"/>
    <p:sldId id="361" r:id="rId35"/>
    <p:sldId id="370" r:id="rId3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79CC93D-E52E-4D84-901B-11D7331DD495}">
          <p14:sldIdLst>
            <p14:sldId id="364"/>
            <p14:sldId id="322"/>
            <p14:sldId id="333"/>
            <p14:sldId id="334"/>
            <p14:sldId id="335"/>
            <p14:sldId id="336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69"/>
            <p14:sldId id="368"/>
            <p14:sldId id="259"/>
            <p14:sldId id="362"/>
            <p14:sldId id="360"/>
            <p14:sldId id="328"/>
            <p14:sldId id="332"/>
            <p14:sldId id="361"/>
            <p14:sldId id="37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74" userDrawn="1">
          <p15:clr>
            <a:srgbClr val="A4A3A4"/>
          </p15:clr>
        </p15:guide>
        <p15:guide id="2" pos="2254" userDrawn="1">
          <p15:clr>
            <a:srgbClr val="A4A3A4"/>
          </p15:clr>
        </p15:guide>
        <p15:guide id="3" orient="horz" pos="3024" userDrawn="1">
          <p15:clr>
            <a:srgbClr val="A4A3A4"/>
          </p15:clr>
        </p15:guide>
        <p15:guide id="4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74" autoAdjust="0"/>
    <p:restoredTop sz="83977" autoAdjust="0"/>
  </p:normalViewPr>
  <p:slideViewPr>
    <p:cSldViewPr>
      <p:cViewPr>
        <p:scale>
          <a:sx n="125" d="100"/>
          <a:sy n="125" d="100"/>
        </p:scale>
        <p:origin x="-1338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12078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974"/>
        <p:guide orient="horz" pos="3024"/>
        <p:guide pos="225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en-US" sz="2800" dirty="0" smtClean="0"/>
            <a:t>1</a:t>
          </a:r>
          <a:endParaRPr lang="en-US" sz="2800" dirty="0"/>
        </a:p>
      </dgm:t>
    </dgm:pt>
    <dgm:pt modelId="{BB568D76-3363-43D3-B00C-3359A643216C}" type="parTrans" cxnId="{F40F9561-0D4C-44CF-91EF-A92B1DBDE44B}">
      <dgm:prSet/>
      <dgm:spPr/>
      <dgm:t>
        <a:bodyPr/>
        <a:lstStyle/>
        <a:p>
          <a:endParaRPr lang="en-US" sz="18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en-US" sz="18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en-US" sz="2800" smtClean="0"/>
            <a:t>2</a:t>
          </a:r>
          <a:endParaRPr lang="en-US" sz="2800" dirty="0"/>
        </a:p>
      </dgm:t>
    </dgm:pt>
    <dgm:pt modelId="{FE92FC33-5E0F-4302-9E80-A69E8ACDDE56}" type="parTrans" cxnId="{B8AF1086-D7BE-446F-9133-738B599E9A7D}">
      <dgm:prSet/>
      <dgm:spPr/>
      <dgm:t>
        <a:bodyPr/>
        <a:lstStyle/>
        <a:p>
          <a:endParaRPr lang="en-US" sz="18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en-US" sz="18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Governance (“Coordination”)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en-US" sz="18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en-US" sz="18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en-US" sz="2800" dirty="0" smtClean="0"/>
            <a:t>3</a:t>
          </a:r>
          <a:endParaRPr lang="en-US" sz="2800" dirty="0"/>
        </a:p>
      </dgm:t>
    </dgm:pt>
    <dgm:pt modelId="{7291E740-3E17-41B3-99D3-1D67AE37CC3F}" type="parTrans" cxnId="{7077B78D-FCDC-4519-8416-DC357ACD5043}">
      <dgm:prSet/>
      <dgm:spPr/>
      <dgm:t>
        <a:bodyPr/>
        <a:lstStyle/>
        <a:p>
          <a:endParaRPr lang="en-US" sz="18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en-US" sz="18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GSP Development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en-US" sz="18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en-US" sz="18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GSA Formation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en-US" sz="18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en-US" sz="18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en-US"/>
        </a:p>
      </dgm:t>
    </dgm:pt>
    <dgm:pt modelId="{7E429971-BC57-430F-BB25-C0574E5E39E3}" type="pres">
      <dgm:prSet presAssocID="{74EE5CD8-078F-4590-BF9C-A341A294A016}" presName="parentText" presStyleLbl="node1" presStyleIdx="0" presStyleCnt="3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en-US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en-US"/>
        </a:p>
      </dgm:t>
    </dgm:pt>
    <dgm:pt modelId="{C04276DC-EE64-470A-B8BC-09067B8045FA}" type="pres">
      <dgm:prSet presAssocID="{AA046201-5C4D-445E-BF0B-5C6D2B0A1945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en-US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en-US"/>
        </a:p>
      </dgm:t>
    </dgm:pt>
    <dgm:pt modelId="{F5034101-5B7D-4FE7-B47A-5A48CF39606B}" type="pres">
      <dgm:prSet presAssocID="{D1776C8F-2B10-4075-8DF7-7F65AB725ED5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01E599AE-68B5-46DF-9924-B96CD403BC86}" type="presOf" srcId="{F6FEADD9-F67D-41F5-BA4C-3C84956E7F46}" destId="{AAE7A1E6-6847-453D-B55B-8A82BF138C1D}" srcOrd="0" destOrd="0" presId="urn:microsoft.com/office/officeart/2005/8/layout/vList5"/>
    <dgm:cxn modelId="{64C48FDD-C91B-4704-9867-6B02B76B7AD7}" type="presOf" srcId="{C59269D0-92A5-481C-BA64-727AFB0DD545}" destId="{B37A5355-225B-4C6F-AED7-6C620F99EECC}" srcOrd="0" destOrd="0" presId="urn:microsoft.com/office/officeart/2005/8/layout/vList5"/>
    <dgm:cxn modelId="{88F759C7-E996-4A8F-B80E-0B38A0A7F8FD}" type="presOf" srcId="{1E4D3931-0DBD-4211-A24A-6AF364284B1E}" destId="{D54B1729-BC98-42C1-9C6C-D65DCBA4358F}" srcOrd="0" destOrd="0" presId="urn:microsoft.com/office/officeart/2005/8/layout/vList5"/>
    <dgm:cxn modelId="{F2319196-1318-4B6C-8F1F-F5A4F2E732D9}" type="presOf" srcId="{6BE4E373-0656-4EDC-821E-BE09C952B1F6}" destId="{C7C3E6FD-D83F-4BDA-907E-B5EE041DA931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7C8C964D-9BAD-4071-A05A-34262C737A19}" type="presOf" srcId="{AA046201-5C4D-445E-BF0B-5C6D2B0A1945}" destId="{C04276DC-EE64-470A-B8BC-09067B8045FA}" srcOrd="0" destOrd="0" presId="urn:microsoft.com/office/officeart/2005/8/layout/vList5"/>
    <dgm:cxn modelId="{E1DAAE69-EAD4-453D-8BE8-D63E4A948E20}" type="presOf" srcId="{74EE5CD8-078F-4590-BF9C-A341A294A016}" destId="{7E429971-BC57-430F-BB25-C0574E5E39E3}" srcOrd="0" destOrd="0" presId="urn:microsoft.com/office/officeart/2005/8/layout/vList5"/>
    <dgm:cxn modelId="{3EFC19B4-F64E-4141-BAF4-9C1E175A0A3C}" type="presOf" srcId="{D1776C8F-2B10-4075-8DF7-7F65AB725ED5}" destId="{F5034101-5B7D-4FE7-B47A-5A48CF39606B}" srcOrd="0" destOrd="0" presId="urn:microsoft.com/office/officeart/2005/8/layout/vList5"/>
    <dgm:cxn modelId="{540A9481-D8E3-43D4-AC67-7B1F693E04DE}" type="presParOf" srcId="{AAE7A1E6-6847-453D-B55B-8A82BF138C1D}" destId="{C4407577-18A2-46E0-8805-2838042EB67A}" srcOrd="0" destOrd="0" presId="urn:microsoft.com/office/officeart/2005/8/layout/vList5"/>
    <dgm:cxn modelId="{81DA3D31-C553-4C11-974A-DEEA6627ED5D}" type="presParOf" srcId="{C4407577-18A2-46E0-8805-2838042EB67A}" destId="{7E429971-BC57-430F-BB25-C0574E5E39E3}" srcOrd="0" destOrd="0" presId="urn:microsoft.com/office/officeart/2005/8/layout/vList5"/>
    <dgm:cxn modelId="{21097D65-3248-4490-9E66-076796022FEF}" type="presParOf" srcId="{C4407577-18A2-46E0-8805-2838042EB67A}" destId="{D54B1729-BC98-42C1-9C6C-D65DCBA4358F}" srcOrd="1" destOrd="0" presId="urn:microsoft.com/office/officeart/2005/8/layout/vList5"/>
    <dgm:cxn modelId="{8EDDD8E1-C351-4402-B91A-A884158AE1F3}" type="presParOf" srcId="{AAE7A1E6-6847-453D-B55B-8A82BF138C1D}" destId="{AB8574CC-D4F2-4555-AEE3-F4EE58B11D03}" srcOrd="1" destOrd="0" presId="urn:microsoft.com/office/officeart/2005/8/layout/vList5"/>
    <dgm:cxn modelId="{FF273C5A-6EC7-4531-98E9-32968E5872F8}" type="presParOf" srcId="{AAE7A1E6-6847-453D-B55B-8A82BF138C1D}" destId="{85B8F607-FDD8-476A-ADBE-E1250824F294}" srcOrd="2" destOrd="0" presId="urn:microsoft.com/office/officeart/2005/8/layout/vList5"/>
    <dgm:cxn modelId="{66ABFF9D-EA31-4254-9CD5-077D792D2AE2}" type="presParOf" srcId="{85B8F607-FDD8-476A-ADBE-E1250824F294}" destId="{C04276DC-EE64-470A-B8BC-09067B8045FA}" srcOrd="0" destOrd="0" presId="urn:microsoft.com/office/officeart/2005/8/layout/vList5"/>
    <dgm:cxn modelId="{26BF8934-E464-4579-9C38-860CBD715A7D}" type="presParOf" srcId="{85B8F607-FDD8-476A-ADBE-E1250824F294}" destId="{B37A5355-225B-4C6F-AED7-6C620F99EECC}" srcOrd="1" destOrd="0" presId="urn:microsoft.com/office/officeart/2005/8/layout/vList5"/>
    <dgm:cxn modelId="{9DBEB4C5-D70E-4FCF-838C-8202B8F81E66}" type="presParOf" srcId="{AAE7A1E6-6847-453D-B55B-8A82BF138C1D}" destId="{5ACAA866-A8A8-4183-97B5-CEEAB1525C60}" srcOrd="3" destOrd="0" presId="urn:microsoft.com/office/officeart/2005/8/layout/vList5"/>
    <dgm:cxn modelId="{303425A9-7AD0-449F-9571-60384477C22A}" type="presParOf" srcId="{AAE7A1E6-6847-453D-B55B-8A82BF138C1D}" destId="{477213BE-9E91-4950-8451-7F60796F47F4}" srcOrd="4" destOrd="0" presId="urn:microsoft.com/office/officeart/2005/8/layout/vList5"/>
    <dgm:cxn modelId="{45DA261E-C7FF-49B9-B274-A59906503F6E}" type="presParOf" srcId="{477213BE-9E91-4950-8451-7F60796F47F4}" destId="{F5034101-5B7D-4FE7-B47A-5A48CF39606B}" srcOrd="0" destOrd="0" presId="urn:microsoft.com/office/officeart/2005/8/layout/vList5"/>
    <dgm:cxn modelId="{3F1206E8-AD5D-4540-B189-9830A5DD37A6}" type="presParOf" srcId="{477213BE-9E91-4950-8451-7F60796F47F4}" destId="{C7C3E6FD-D83F-4BDA-907E-B5EE041DA9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2238488" y="-1408765"/>
          <a:ext cx="550068" cy="3507201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GSA Formation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59922" y="69801"/>
        <a:ext cx="3507201" cy="550068"/>
      </dsp:txXfrm>
    </dsp:sp>
    <dsp:sp modelId="{7E429971-BC57-430F-BB25-C0574E5E39E3}">
      <dsp:nvSpPr>
        <dsp:cNvPr id="0" name=""/>
        <dsp:cNvSpPr/>
      </dsp:nvSpPr>
      <dsp:spPr>
        <a:xfrm>
          <a:off x="76" y="0"/>
          <a:ext cx="759844" cy="68758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1</a:t>
          </a:r>
          <a:endParaRPr lang="en-US" sz="2800" kern="1200" dirty="0"/>
        </a:p>
      </dsp:txBody>
      <dsp:txXfrm>
        <a:off x="33641" y="33565"/>
        <a:ext cx="692714" cy="620455"/>
      </dsp:txXfrm>
    </dsp:sp>
    <dsp:sp modelId="{B37A5355-225B-4C6F-AED7-6C620F99EECC}">
      <dsp:nvSpPr>
        <dsp:cNvPr id="0" name=""/>
        <dsp:cNvSpPr/>
      </dsp:nvSpPr>
      <dsp:spPr>
        <a:xfrm rot="5400000">
          <a:off x="2238488" y="-686800"/>
          <a:ext cx="550068" cy="3507201"/>
        </a:xfrm>
        <a:prstGeom prst="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Governance (“Coordination”)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59922" y="791766"/>
        <a:ext cx="3507201" cy="550068"/>
      </dsp:txXfrm>
    </dsp:sp>
    <dsp:sp modelId="{C04276DC-EE64-470A-B8BC-09067B8045FA}">
      <dsp:nvSpPr>
        <dsp:cNvPr id="0" name=""/>
        <dsp:cNvSpPr/>
      </dsp:nvSpPr>
      <dsp:spPr>
        <a:xfrm>
          <a:off x="76" y="723007"/>
          <a:ext cx="759844" cy="687585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2</a:t>
          </a:r>
          <a:endParaRPr lang="en-US" sz="2800" kern="1200" dirty="0"/>
        </a:p>
      </dsp:txBody>
      <dsp:txXfrm>
        <a:off x="33641" y="756572"/>
        <a:ext cx="692714" cy="620455"/>
      </dsp:txXfrm>
    </dsp:sp>
    <dsp:sp modelId="{C7C3E6FD-D83F-4BDA-907E-B5EE041DA931}">
      <dsp:nvSpPr>
        <dsp:cNvPr id="0" name=""/>
        <dsp:cNvSpPr/>
      </dsp:nvSpPr>
      <dsp:spPr>
        <a:xfrm rot="5400000">
          <a:off x="2238488" y="35164"/>
          <a:ext cx="550068" cy="3507201"/>
        </a:xfrm>
        <a:prstGeom prst="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GSP Development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59922" y="1513730"/>
        <a:ext cx="3507201" cy="550068"/>
      </dsp:txXfrm>
    </dsp:sp>
    <dsp:sp modelId="{F5034101-5B7D-4FE7-B47A-5A48CF39606B}">
      <dsp:nvSpPr>
        <dsp:cNvPr id="0" name=""/>
        <dsp:cNvSpPr/>
      </dsp:nvSpPr>
      <dsp:spPr>
        <a:xfrm>
          <a:off x="76" y="1444972"/>
          <a:ext cx="759844" cy="687585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3</a:t>
          </a:r>
          <a:endParaRPr lang="en-US" sz="2800" kern="1200" dirty="0"/>
        </a:p>
      </dsp:txBody>
      <dsp:txXfrm>
        <a:off x="33641" y="1478537"/>
        <a:ext cx="692714" cy="6204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464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28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6529">
              <a:defRPr/>
            </a:pPr>
            <a:r>
              <a:rPr lang="en-US" dirty="0" smtClean="0"/>
              <a:t>This template can be used as a starter file for presenting training materials in a group setting.</a:t>
            </a:r>
          </a:p>
          <a:p>
            <a:endParaRPr lang="en-US" dirty="0" smtClean="0"/>
          </a:p>
          <a:p>
            <a:pPr lvl="0"/>
            <a:r>
              <a:rPr lang="en-US" b="1" dirty="0"/>
              <a:t>Sections</a:t>
            </a:r>
            <a:endParaRPr lang="en-US" dirty="0"/>
          </a:p>
          <a:p>
            <a:pPr lvl="0"/>
            <a:r>
              <a:rPr lang="en-US" dirty="0"/>
              <a:t>Right-click on a slide to add sections. Sections can help to organize your slides or facilitate collaboration between multiple authors.</a:t>
            </a:r>
          </a:p>
          <a:p>
            <a:pPr lvl="0"/>
            <a:endParaRPr lang="en-US" b="1" dirty="0"/>
          </a:p>
          <a:p>
            <a:pPr lvl="0"/>
            <a:r>
              <a:rPr lang="en-US" b="1" dirty="0"/>
              <a:t>Notes</a:t>
            </a:r>
          </a:p>
          <a:p>
            <a:pPr lvl="0"/>
            <a:r>
              <a:rPr lang="en-US" dirty="0"/>
              <a:t>Use the Notes section for delivery notes or to provide additional details for the audience. View these notes in Presentation View during your presentation. </a:t>
            </a:r>
          </a:p>
          <a:p>
            <a:pPr lvl="0">
              <a:buFontTx/>
              <a:buNone/>
            </a:pPr>
            <a:r>
              <a:rPr lang="en-US" dirty="0"/>
              <a:t>Keep in mind the font size (important for accessibility, visibility, videotaping, and online production)</a:t>
            </a:r>
          </a:p>
          <a:p>
            <a:pPr lvl="0"/>
            <a:endParaRPr lang="en-US" dirty="0"/>
          </a:p>
          <a:p>
            <a:pPr lvl="0">
              <a:buFontTx/>
              <a:buNone/>
            </a:pPr>
            <a:r>
              <a:rPr lang="en-US" b="1" dirty="0"/>
              <a:t>Coordinated colors </a:t>
            </a:r>
          </a:p>
          <a:p>
            <a:pPr lvl="0">
              <a:buFontTx/>
              <a:buNone/>
            </a:pPr>
            <a:r>
              <a:rPr lang="en-US" dirty="0"/>
              <a:t>Pay particular attention to the graphs, charts, and text boxes. </a:t>
            </a:r>
          </a:p>
          <a:p>
            <a:pPr lvl="0"/>
            <a:r>
              <a:rPr lang="en-US" dirty="0"/>
              <a:t>Consider that attendees will print in black and white or </a:t>
            </a:r>
            <a:r>
              <a:rPr lang="en-US" dirty="0" err="1"/>
              <a:t>grayscale</a:t>
            </a:r>
            <a:r>
              <a:rPr lang="en-US" dirty="0"/>
              <a:t>. Run a test print to make sure your colors work when printed in pure black and white and </a:t>
            </a:r>
            <a:r>
              <a:rPr lang="en-US" dirty="0" err="1"/>
              <a:t>grayscale</a:t>
            </a:r>
            <a:r>
              <a:rPr lang="en-US" dirty="0"/>
              <a:t>.</a:t>
            </a:r>
          </a:p>
          <a:p>
            <a:pPr lvl="0">
              <a:buFontTx/>
              <a:buNone/>
            </a:pPr>
            <a:endParaRPr lang="en-US" dirty="0"/>
          </a:p>
          <a:p>
            <a:pPr lvl="0">
              <a:buFontTx/>
              <a:buNone/>
            </a:pPr>
            <a:r>
              <a:rPr lang="en-US" b="1" dirty="0"/>
              <a:t>Graphics, tables, and graphs</a:t>
            </a:r>
          </a:p>
          <a:p>
            <a:pPr lvl="0"/>
            <a:r>
              <a:rPr lang="en-US" dirty="0"/>
              <a:t>Keep it simple: If possible, use consistent, non-distracting styles and colors.</a:t>
            </a:r>
          </a:p>
          <a:p>
            <a:pPr lvl="0"/>
            <a:r>
              <a:rPr lang="en-US" dirty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22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Microsoft </a:t>
            </a:r>
            <a:r>
              <a:rPr lang="en-US" b="1" smtClean="0"/>
              <a:t>Engineering Excellence</a:t>
            </a:r>
            <a:endParaRPr lang="en-US" smtClean="0"/>
          </a:p>
        </p:txBody>
      </p:sp>
      <p:sp>
        <p:nvSpPr>
          <p:cNvPr id="4608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Microsoft Confidential</a:t>
            </a:r>
          </a:p>
        </p:txBody>
      </p:sp>
      <p:sp>
        <p:nvSpPr>
          <p:cNvPr id="4608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51ECC-86A3-4073-ADEB-F5E3C216F85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473075"/>
            <a:ext cx="4800600" cy="3600450"/>
          </a:xfrm>
          <a:ln/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7991" y="4336609"/>
            <a:ext cx="6679096" cy="4823554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1852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6529">
              <a:defRPr/>
            </a:pPr>
            <a:r>
              <a:rPr lang="en-US" dirty="0" smtClean="0"/>
              <a:t>This template can be used as a starter file for presenting training materials in a group setting.</a:t>
            </a:r>
          </a:p>
          <a:p>
            <a:endParaRPr lang="en-US" dirty="0" smtClean="0"/>
          </a:p>
          <a:p>
            <a:pPr lvl="0"/>
            <a:r>
              <a:rPr lang="en-US" b="1" dirty="0"/>
              <a:t>Sections</a:t>
            </a:r>
            <a:endParaRPr lang="en-US" dirty="0"/>
          </a:p>
          <a:p>
            <a:pPr lvl="0"/>
            <a:r>
              <a:rPr lang="en-US" dirty="0"/>
              <a:t>Right-click on a slide to add sections. Sections can help to organize your slides or facilitate collaboration between multiple authors.</a:t>
            </a:r>
          </a:p>
          <a:p>
            <a:pPr lvl="0"/>
            <a:endParaRPr lang="en-US" b="1" dirty="0"/>
          </a:p>
          <a:p>
            <a:pPr lvl="0"/>
            <a:r>
              <a:rPr lang="en-US" b="1" dirty="0"/>
              <a:t>Notes</a:t>
            </a:r>
          </a:p>
          <a:p>
            <a:pPr lvl="0"/>
            <a:r>
              <a:rPr lang="en-US" dirty="0"/>
              <a:t>Use the Notes section for delivery notes or to provide additional details for the audience. View these notes in Presentation View during your presentation. </a:t>
            </a:r>
          </a:p>
          <a:p>
            <a:pPr lvl="0">
              <a:buFontTx/>
              <a:buNone/>
            </a:pPr>
            <a:r>
              <a:rPr lang="en-US" dirty="0"/>
              <a:t>Keep in mind the font size (important for accessibility, visibility, videotaping, and online production)</a:t>
            </a:r>
          </a:p>
          <a:p>
            <a:pPr lvl="0"/>
            <a:endParaRPr lang="en-US" dirty="0"/>
          </a:p>
          <a:p>
            <a:pPr lvl="0">
              <a:buFontTx/>
              <a:buNone/>
            </a:pPr>
            <a:r>
              <a:rPr lang="en-US" b="1" dirty="0"/>
              <a:t>Coordinated colors </a:t>
            </a:r>
          </a:p>
          <a:p>
            <a:pPr lvl="0">
              <a:buFontTx/>
              <a:buNone/>
            </a:pPr>
            <a:r>
              <a:rPr lang="en-US" dirty="0"/>
              <a:t>Pay particular attention to the graphs, charts, and text boxes. </a:t>
            </a:r>
          </a:p>
          <a:p>
            <a:pPr lvl="0"/>
            <a:r>
              <a:rPr lang="en-US" dirty="0"/>
              <a:t>Consider that attendees will print in black and white or </a:t>
            </a:r>
            <a:r>
              <a:rPr lang="en-US" dirty="0" err="1"/>
              <a:t>grayscale</a:t>
            </a:r>
            <a:r>
              <a:rPr lang="en-US" dirty="0"/>
              <a:t>. Run a test print to make sure your colors work when printed in pure black and white and </a:t>
            </a:r>
            <a:r>
              <a:rPr lang="en-US" dirty="0" err="1"/>
              <a:t>grayscale</a:t>
            </a:r>
            <a:r>
              <a:rPr lang="en-US" dirty="0"/>
              <a:t>.</a:t>
            </a:r>
          </a:p>
          <a:p>
            <a:pPr lvl="0">
              <a:buFontTx/>
              <a:buNone/>
            </a:pPr>
            <a:endParaRPr lang="en-US" dirty="0"/>
          </a:p>
          <a:p>
            <a:pPr lvl="0">
              <a:buFontTx/>
              <a:buNone/>
            </a:pPr>
            <a:r>
              <a:rPr lang="en-US" b="1" dirty="0"/>
              <a:t>Graphics, tables, and graphs</a:t>
            </a:r>
          </a:p>
          <a:p>
            <a:pPr lvl="0"/>
            <a:r>
              <a:rPr lang="en-US" dirty="0"/>
              <a:t>Keep it simple: If possible, use consistent, non-distracting styles and colors.</a:t>
            </a:r>
          </a:p>
          <a:p>
            <a:pPr lvl="0"/>
            <a:r>
              <a:rPr lang="en-US" dirty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225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9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0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tags" Target="../tags/tag6.xml"/><Relationship Id="rId7" Type="http://schemas.openxmlformats.org/officeDocument/2006/relationships/diagramData" Target="../diagrams/data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.xml"/><Relationship Id="rId11" Type="http://schemas.microsoft.com/office/2007/relationships/diagramDrawing" Target="../diagrams/drawing1.xml"/><Relationship Id="rId5" Type="http://schemas.openxmlformats.org/officeDocument/2006/relationships/slideLayout" Target="../slideLayouts/slideLayout10.xml"/><Relationship Id="rId10" Type="http://schemas.openxmlformats.org/officeDocument/2006/relationships/diagramColors" Target="../diagrams/colors1.xml"/><Relationship Id="rId4" Type="http://schemas.openxmlformats.org/officeDocument/2006/relationships/tags" Target="../tags/tag7.xml"/><Relationship Id="rId9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1.pn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676400"/>
            <a:ext cx="7772400" cy="1981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SGMA GSA and GSP UPDATE </a:t>
            </a:r>
            <a:br>
              <a:rPr lang="en-US" dirty="0" smtClean="0"/>
            </a:br>
            <a:r>
              <a:rPr lang="en-US" dirty="0" smtClean="0"/>
              <a:t>STANISLAUS COUNTY WATER ADVISORY COMMITTEE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+mn-lt"/>
              </a:rPr>
              <a:t>March 30, 2016</a:t>
            </a:r>
            <a:endParaRPr lang="en-US" sz="2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88496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86576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22" name="AutoShape 10"/>
          <p:cNvSpPr>
            <a:spLocks noChangeArrowheads="1"/>
          </p:cNvSpPr>
          <p:nvPr>
            <p:custDataLst>
              <p:tags r:id="rId2"/>
            </p:custDataLst>
          </p:nvPr>
        </p:nvSpPr>
        <p:spPr bwMode="invGray">
          <a:xfrm>
            <a:off x="838199" y="1474033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We Are Here</a:t>
            </a:r>
            <a:endParaRPr lang="en-US" sz="2000" dirty="0"/>
          </a:p>
        </p:txBody>
      </p:sp>
      <p:sp>
        <p:nvSpPr>
          <p:cNvPr id="627725" name="AutoShape 13"/>
          <p:cNvSpPr>
            <a:spLocks noChangeArrowheads="1"/>
          </p:cNvSpPr>
          <p:nvPr>
            <p:custDataLst>
              <p:tags r:id="rId3"/>
            </p:custDataLst>
          </p:nvPr>
        </p:nvSpPr>
        <p:spPr bwMode="invGray">
          <a:xfrm>
            <a:off x="7195171" y="5181600"/>
            <a:ext cx="1743878" cy="121278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Sustainable Groundwater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738503303"/>
              </p:ext>
            </p:extLst>
          </p:nvPr>
        </p:nvGraphicFramePr>
        <p:xfrm>
          <a:off x="611124" y="3910149"/>
          <a:ext cx="42672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7" name="Curved Connector 6"/>
          <p:cNvCxnSpPr>
            <a:endCxn id="627725" idx="3"/>
          </p:cNvCxnSpPr>
          <p:nvPr/>
        </p:nvCxnSpPr>
        <p:spPr>
          <a:xfrm>
            <a:off x="6579341" y="3923993"/>
            <a:ext cx="1487769" cy="1257607"/>
          </a:xfrm>
          <a:prstGeom prst="curvedConnector2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16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762000" y="228600"/>
            <a:ext cx="8232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 smtClean="0"/>
              <a:t>Road Map to Sustainable Groundwater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366307" y="6119348"/>
            <a:ext cx="3530411" cy="550069"/>
            <a:chOff x="759921" y="1513730"/>
            <a:chExt cx="3507202" cy="550069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9" name="Rectangle 18"/>
            <p:cNvSpPr/>
            <p:nvPr/>
          </p:nvSpPr>
          <p:spPr>
            <a:xfrm rot="5400000">
              <a:off x="2238488" y="35164"/>
              <a:ext cx="550068" cy="3507201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3">
                <a:tint val="40000"/>
                <a:alpha val="90000"/>
                <a:hueOff val="10716850"/>
                <a:satOff val="-13793"/>
                <a:lumOff val="-1075"/>
                <a:alphaOff val="0"/>
              </a:schemeClr>
            </a:lnRef>
            <a:fillRef idx="1">
              <a:schemeClr val="accent3">
                <a:tint val="40000"/>
                <a:alpha val="90000"/>
                <a:hueOff val="10716850"/>
                <a:satOff val="-13793"/>
                <a:lumOff val="-1075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10716850"/>
                <a:satOff val="-13793"/>
                <a:lumOff val="-1075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59922" y="1513730"/>
              <a:ext cx="3507201" cy="5500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8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DWR Approval</a:t>
              </a:r>
              <a:endParaRPr lang="en-US" sz="1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06464" y="6070980"/>
            <a:ext cx="759844" cy="687585"/>
            <a:chOff x="76" y="1444972"/>
            <a:chExt cx="759844" cy="687585"/>
          </a:xfrm>
        </p:grpSpPr>
        <p:sp>
          <p:nvSpPr>
            <p:cNvPr id="22" name="Rounded Rectangle 21"/>
            <p:cNvSpPr/>
            <p:nvPr/>
          </p:nvSpPr>
          <p:spPr>
            <a:xfrm>
              <a:off x="76" y="1444972"/>
              <a:ext cx="759844" cy="68758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3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ounded Rectangle 4"/>
            <p:cNvSpPr/>
            <p:nvPr/>
          </p:nvSpPr>
          <p:spPr>
            <a:xfrm>
              <a:off x="33641" y="1478537"/>
              <a:ext cx="692714" cy="6204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/>
                <a:t>4</a:t>
              </a:r>
              <a:endParaRPr lang="en-US" sz="2800" kern="1200" dirty="0"/>
            </a:p>
          </p:txBody>
        </p:sp>
      </p:grpSp>
      <p:cxnSp>
        <p:nvCxnSpPr>
          <p:cNvPr id="39" name="Curved Connector 38"/>
          <p:cNvCxnSpPr/>
          <p:nvPr/>
        </p:nvCxnSpPr>
        <p:spPr>
          <a:xfrm>
            <a:off x="2654860" y="2012935"/>
            <a:ext cx="3541931" cy="1881298"/>
          </a:xfrm>
          <a:prstGeom prst="curvedConnector3">
            <a:avLst>
              <a:gd name="adj1" fmla="val 76706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/>
          <p:nvPr/>
        </p:nvCxnSpPr>
        <p:spPr>
          <a:xfrm>
            <a:off x="2650572" y="2025116"/>
            <a:ext cx="3546219" cy="1898877"/>
          </a:xfrm>
          <a:prstGeom prst="curvedConnector3">
            <a:avLst>
              <a:gd name="adj1" fmla="val 27475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urved Connector 52"/>
          <p:cNvCxnSpPr/>
          <p:nvPr/>
        </p:nvCxnSpPr>
        <p:spPr>
          <a:xfrm>
            <a:off x="2612764" y="2012935"/>
            <a:ext cx="3675912" cy="1911058"/>
          </a:xfrm>
          <a:prstGeom prst="curved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5816869" y="3657600"/>
            <a:ext cx="759844" cy="687585"/>
            <a:chOff x="76" y="1444972"/>
            <a:chExt cx="759844" cy="687585"/>
          </a:xfrm>
        </p:grpSpPr>
        <p:sp>
          <p:nvSpPr>
            <p:cNvPr id="77" name="Rounded Rectangle 76"/>
            <p:cNvSpPr/>
            <p:nvPr/>
          </p:nvSpPr>
          <p:spPr>
            <a:xfrm>
              <a:off x="76" y="1444972"/>
              <a:ext cx="759844" cy="68758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3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8" name="Rounded Rectangle 4"/>
            <p:cNvSpPr/>
            <p:nvPr/>
          </p:nvSpPr>
          <p:spPr>
            <a:xfrm>
              <a:off x="33641" y="1478537"/>
              <a:ext cx="692714" cy="6204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/>
                <a:t>4</a:t>
              </a:r>
              <a:endParaRPr lang="en-US" sz="28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11828" y="2315941"/>
            <a:ext cx="759844" cy="687585"/>
            <a:chOff x="76" y="0"/>
            <a:chExt cx="759844" cy="687585"/>
          </a:xfrm>
        </p:grpSpPr>
        <p:sp>
          <p:nvSpPr>
            <p:cNvPr id="14" name="Rounded Rectangle 13"/>
            <p:cNvSpPr/>
            <p:nvPr/>
          </p:nvSpPr>
          <p:spPr>
            <a:xfrm>
              <a:off x="76" y="0"/>
              <a:ext cx="759844" cy="68758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33641" y="33565"/>
              <a:ext cx="692714" cy="6204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/>
                <a:t>1</a:t>
              </a:r>
              <a:endParaRPr lang="en-US" sz="2800" kern="1200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136874" y="2745805"/>
            <a:ext cx="759844" cy="687585"/>
            <a:chOff x="76" y="723007"/>
            <a:chExt cx="759844" cy="687585"/>
          </a:xfrm>
        </p:grpSpPr>
        <p:sp>
          <p:nvSpPr>
            <p:cNvPr id="50" name="Rounded Rectangle 49"/>
            <p:cNvSpPr/>
            <p:nvPr/>
          </p:nvSpPr>
          <p:spPr>
            <a:xfrm>
              <a:off x="76" y="723007"/>
              <a:ext cx="759844" cy="68758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5625132"/>
                <a:satOff val="-8440"/>
                <a:lumOff val="-1373"/>
                <a:alphaOff val="0"/>
              </a:schemeClr>
            </a:fillRef>
            <a:effectRef idx="3">
              <a:schemeClr val="accent3">
                <a:hueOff val="5625132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ounded Rectangle 4"/>
            <p:cNvSpPr/>
            <p:nvPr/>
          </p:nvSpPr>
          <p:spPr>
            <a:xfrm>
              <a:off x="33641" y="756572"/>
              <a:ext cx="692714" cy="6204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smtClean="0"/>
                <a:t>2</a:t>
              </a:r>
              <a:endParaRPr lang="en-US" sz="2800" kern="12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044939" y="2402012"/>
            <a:ext cx="759844" cy="687585"/>
            <a:chOff x="76" y="1444972"/>
            <a:chExt cx="759844" cy="687585"/>
          </a:xfrm>
        </p:grpSpPr>
        <p:sp>
          <p:nvSpPr>
            <p:cNvPr id="37" name="Rounded Rectangle 36"/>
            <p:cNvSpPr/>
            <p:nvPr/>
          </p:nvSpPr>
          <p:spPr>
            <a:xfrm>
              <a:off x="76" y="1444972"/>
              <a:ext cx="759844" cy="68758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3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Rounded Rectangle 4"/>
            <p:cNvSpPr/>
            <p:nvPr/>
          </p:nvSpPr>
          <p:spPr>
            <a:xfrm>
              <a:off x="33641" y="1478537"/>
              <a:ext cx="692714" cy="6204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/>
                <a:t>3</a:t>
              </a:r>
              <a:endParaRPr lang="en-US" sz="2800" kern="1200" dirty="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3250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0024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Questions &amp; Discussion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2830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-76200"/>
            <a:ext cx="8077200" cy="1143000"/>
          </a:xfrm>
        </p:spPr>
        <p:txBody>
          <a:bodyPr/>
          <a:lstStyle/>
          <a:p>
            <a:r>
              <a:rPr lang="en-US" dirty="0" smtClean="0"/>
              <a:t>GSA Formation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19201"/>
            <a:ext cx="80772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Statutory Deadline JUNE 30, 2017</a:t>
            </a:r>
          </a:p>
          <a:p>
            <a:r>
              <a:rPr lang="en-US" dirty="0" smtClean="0"/>
              <a:t>Four Groundwater </a:t>
            </a:r>
            <a:r>
              <a:rPr lang="en-US" dirty="0" err="1" smtClean="0"/>
              <a:t>Subbasins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Modesto (High Priority = 1/31/22)</a:t>
            </a:r>
          </a:p>
          <a:p>
            <a:pPr lvl="2"/>
            <a:r>
              <a:rPr lang="en-US" dirty="0" smtClean="0"/>
              <a:t>One GSA, One GSP*</a:t>
            </a:r>
          </a:p>
          <a:p>
            <a:pPr lvl="1"/>
            <a:r>
              <a:rPr lang="en-US" dirty="0" smtClean="0"/>
              <a:t>Turlock (High Priority = 1/31/22)</a:t>
            </a:r>
          </a:p>
          <a:p>
            <a:pPr lvl="2"/>
            <a:r>
              <a:rPr lang="en-US" dirty="0" smtClean="0"/>
              <a:t>Two GSAs</a:t>
            </a:r>
            <a:r>
              <a:rPr lang="en-US" dirty="0" smtClean="0"/>
              <a:t>, One GSP*</a:t>
            </a:r>
          </a:p>
          <a:p>
            <a:pPr lvl="1"/>
            <a:r>
              <a:rPr lang="en-US" dirty="0" smtClean="0"/>
              <a:t>Delta-Mendota (Critical Overdraft = 1/31/20)</a:t>
            </a:r>
          </a:p>
          <a:p>
            <a:pPr lvl="2"/>
            <a:r>
              <a:rPr lang="en-US" dirty="0" smtClean="0"/>
              <a:t>Multiple GSAs, One GSP*</a:t>
            </a:r>
          </a:p>
          <a:p>
            <a:pPr lvl="1"/>
            <a:r>
              <a:rPr lang="en-US" dirty="0" smtClean="0"/>
              <a:t>Eastern San Joaquin (Critical Overdraft = 1/31/20)</a:t>
            </a:r>
          </a:p>
          <a:p>
            <a:pPr lvl="2"/>
            <a:r>
              <a:rPr lang="en-US" dirty="0" smtClean="0"/>
              <a:t>Multiple GSAs, One GSP*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4852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676400"/>
            <a:ext cx="7551824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GSA and GSP Governance Proposal </a:t>
            </a:r>
            <a:br>
              <a:rPr lang="en-US" dirty="0" smtClean="0"/>
            </a:br>
            <a:r>
              <a:rPr lang="en-US" dirty="0" smtClean="0"/>
              <a:t>Eastern San Joaquin </a:t>
            </a:r>
            <a:r>
              <a:rPr lang="en-US" dirty="0" err="1" smtClean="0"/>
              <a:t>Subbasin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+mn-lt"/>
              </a:rPr>
              <a:t>SGMA Work Group</a:t>
            </a:r>
          </a:p>
          <a:p>
            <a:r>
              <a:rPr lang="en-US" sz="2400" dirty="0" smtClean="0">
                <a:latin typeface="+mn-lt"/>
              </a:rPr>
              <a:t>March 09, 2016</a:t>
            </a:r>
            <a:endParaRPr lang="en-US" sz="24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13" y="570212"/>
            <a:ext cx="8832374" cy="571757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1193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1026" name="Picture 2" descr="C:\Users\wward\Desktop\Cap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"/>
            <a:ext cx="6553200" cy="651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51596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90600" y="-76200"/>
            <a:ext cx="7696200" cy="1143000"/>
          </a:xfrm>
        </p:spPr>
        <p:txBody>
          <a:bodyPr/>
          <a:lstStyle/>
          <a:p>
            <a:r>
              <a:rPr lang="en-US" dirty="0" smtClean="0"/>
              <a:t>Pros and Cons – GSA JPA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838200"/>
            <a:ext cx="4038600" cy="6096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Pros</a:t>
            </a:r>
            <a:endParaRPr lang="en-US" sz="2000" dirty="0" smtClean="0"/>
          </a:p>
          <a:p>
            <a:r>
              <a:rPr lang="en-US" sz="2400" dirty="0" smtClean="0"/>
              <a:t>Addresses Regional Coordination  </a:t>
            </a:r>
            <a:endParaRPr lang="en-US" sz="2000" dirty="0" smtClean="0"/>
          </a:p>
          <a:p>
            <a:r>
              <a:rPr lang="en-US" sz="2400" dirty="0" smtClean="0"/>
              <a:t>Inclusive of All GSA</a:t>
            </a:r>
          </a:p>
          <a:p>
            <a:r>
              <a:rPr lang="en-US" sz="2400" b="1" dirty="0" smtClean="0"/>
              <a:t>Regionally Developed Policies and Programs With Broad-based Support Have a Better Chance of Success</a:t>
            </a:r>
          </a:p>
          <a:p>
            <a:r>
              <a:rPr lang="en-US" sz="2400" dirty="0" smtClean="0"/>
              <a:t>A Single Agency Alone Cannot Meet all SGMA requirements &amp; DWR regulations</a:t>
            </a:r>
          </a:p>
          <a:p>
            <a:r>
              <a:rPr lang="en-US" sz="2400" dirty="0" smtClean="0"/>
              <a:t>Preferred by DWR</a:t>
            </a:r>
            <a:endParaRPr lang="en-US" sz="1600" dirty="0" smtClean="0"/>
          </a:p>
          <a:p>
            <a:endParaRPr lang="en-US" sz="16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648200" y="838200"/>
            <a:ext cx="4191000" cy="609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Cons</a:t>
            </a:r>
            <a:endParaRPr lang="en-US" sz="2000" dirty="0" smtClean="0"/>
          </a:p>
          <a:p>
            <a:r>
              <a:rPr lang="en-US" sz="2400" dirty="0" smtClean="0"/>
              <a:t>New Layer of Bureaucracy</a:t>
            </a:r>
            <a:endParaRPr lang="en-US" sz="2000" dirty="0" smtClean="0"/>
          </a:p>
          <a:p>
            <a:r>
              <a:rPr lang="en-US" sz="2400" dirty="0" smtClean="0"/>
              <a:t>Representation is Complicated by Varying Ratepayer Base of GSA</a:t>
            </a:r>
            <a:endParaRPr lang="en-US" sz="2000" dirty="0" smtClean="0"/>
          </a:p>
          <a:p>
            <a:r>
              <a:rPr lang="en-US" sz="2400" b="1" dirty="0" smtClean="0"/>
              <a:t>Perceived Loss of Agency Authority, Autonomy, and Water in a Larger Group</a:t>
            </a:r>
          </a:p>
          <a:p>
            <a:r>
              <a:rPr lang="en-US" sz="2400" dirty="0" smtClean="0"/>
              <a:t>How is “Fair Share” defined?</a:t>
            </a:r>
          </a:p>
          <a:p>
            <a:r>
              <a:rPr lang="en-US" sz="2400" dirty="0" smtClean="0"/>
              <a:t>How Do We Ever Get to Consensus on Governance?</a:t>
            </a:r>
          </a:p>
          <a:p>
            <a:r>
              <a:rPr lang="en-US" sz="2400" dirty="0" smtClean="0"/>
              <a:t>Will Need to Coordinate Regardless of governance structure</a:t>
            </a:r>
            <a:endParaRPr lang="en-US" sz="2000" dirty="0" smtClean="0"/>
          </a:p>
          <a:p>
            <a:endParaRPr lang="en-US" sz="1600" dirty="0" smtClean="0"/>
          </a:p>
          <a:p>
            <a:endParaRPr lang="en-US" sz="16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41899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66800" y="-152400"/>
            <a:ext cx="7696200" cy="1143000"/>
          </a:xfrm>
        </p:spPr>
        <p:txBody>
          <a:bodyPr/>
          <a:lstStyle/>
          <a:p>
            <a:r>
              <a:rPr lang="en-US" dirty="0" smtClean="0"/>
              <a:t>Governance Parameters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000" y="838200"/>
            <a:ext cx="8001000" cy="6096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Ratepayer Protection</a:t>
            </a:r>
          </a:p>
          <a:p>
            <a:pPr lvl="1"/>
            <a:r>
              <a:rPr lang="en-US" sz="2400" dirty="0" smtClean="0"/>
              <a:t>Seek efficiencies to deliver affordable regulatory compliance.</a:t>
            </a:r>
          </a:p>
          <a:p>
            <a:r>
              <a:rPr lang="en-US" sz="2800" dirty="0" smtClean="0"/>
              <a:t>Ag vs. Urban</a:t>
            </a:r>
          </a:p>
          <a:p>
            <a:pPr lvl="1"/>
            <a:r>
              <a:rPr lang="en-US" sz="2400" dirty="0" smtClean="0"/>
              <a:t>Respect all surface water and groundwater rights.  </a:t>
            </a:r>
          </a:p>
          <a:p>
            <a:r>
              <a:rPr lang="en-US" sz="2800" dirty="0"/>
              <a:t>H</a:t>
            </a:r>
            <a:r>
              <a:rPr lang="en-US" sz="2800" dirty="0" smtClean="0"/>
              <a:t>aves vs. Have-nots</a:t>
            </a:r>
          </a:p>
          <a:p>
            <a:pPr lvl="1"/>
            <a:r>
              <a:rPr lang="en-US" sz="2400" dirty="0" smtClean="0"/>
              <a:t>Develop groundwater management policies and programs that are good for the Basin, the economy, and the “business” of local agencies.</a:t>
            </a:r>
          </a:p>
          <a:p>
            <a:r>
              <a:rPr lang="en-US" sz="2800" dirty="0" smtClean="0"/>
              <a:t>Recognize Authority Within Jurisdiction</a:t>
            </a:r>
          </a:p>
          <a:p>
            <a:pPr lvl="1"/>
            <a:r>
              <a:rPr lang="en-US" sz="2400" dirty="0" smtClean="0"/>
              <a:t>Implement groundwater management at the most local level  when possible.</a:t>
            </a:r>
          </a:p>
          <a:p>
            <a:r>
              <a:rPr lang="en-US" dirty="0" smtClean="0"/>
              <a:t>Will be Acceptable to DWR and SWRCB</a:t>
            </a:r>
          </a:p>
          <a:p>
            <a:endParaRPr lang="en-US" sz="1800" dirty="0" smtClean="0"/>
          </a:p>
          <a:p>
            <a:endParaRPr lang="en-US" sz="1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608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76200"/>
            <a:ext cx="81534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Governance Proposal – </a:t>
            </a:r>
            <a:br>
              <a:rPr lang="en-US" sz="3600" dirty="0" smtClean="0"/>
            </a:br>
            <a:r>
              <a:rPr lang="en-US" sz="3600" dirty="0" smtClean="0"/>
              <a:t>Joint Exercise of Powers Authority (JPA)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000" y="1295400"/>
            <a:ext cx="8001000" cy="6096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GSAs May Form a JPA;</a:t>
            </a:r>
          </a:p>
          <a:p>
            <a:r>
              <a:rPr lang="en-US" sz="2400" dirty="0" smtClean="0"/>
              <a:t>JPA May Exercise Limited GSA Authorities That Make Sense to Perform on a Regional Basin-wide Scale;</a:t>
            </a:r>
          </a:p>
          <a:p>
            <a:pPr lvl="1"/>
            <a:r>
              <a:rPr lang="en-US" sz="2000" dirty="0" smtClean="0"/>
              <a:t>Collect Data, Monitoring and Reporting, GSP Development, Dispute Resolution</a:t>
            </a:r>
          </a:p>
          <a:p>
            <a:pPr lvl="1"/>
            <a:r>
              <a:rPr lang="en-US" sz="2000" dirty="0" smtClean="0"/>
              <a:t>Single-Point of </a:t>
            </a:r>
            <a:r>
              <a:rPr lang="en-US" sz="2000" dirty="0"/>
              <a:t>C</a:t>
            </a:r>
            <a:r>
              <a:rPr lang="en-US" sz="2000" dirty="0" smtClean="0"/>
              <a:t>ontact with DWR </a:t>
            </a:r>
          </a:p>
          <a:p>
            <a:pPr lvl="1"/>
            <a:r>
              <a:rPr lang="en-US" sz="2000" dirty="0" smtClean="0"/>
              <a:t>Meet Coordination Requirements and Efficiency Goals </a:t>
            </a:r>
          </a:p>
          <a:p>
            <a:r>
              <a:rPr lang="en-US" sz="2400" dirty="0" smtClean="0"/>
              <a:t>GSA Members May Develop Individual “Chapters” in the GSP;</a:t>
            </a:r>
          </a:p>
          <a:p>
            <a:r>
              <a:rPr lang="en-US" sz="2400" dirty="0" smtClean="0"/>
              <a:t>Implementation and Enforcement of GSP “Chapter” by GSA Member;</a:t>
            </a:r>
          </a:p>
          <a:p>
            <a:r>
              <a:rPr lang="en-US" sz="2400" dirty="0" smtClean="0"/>
              <a:t>JPA May be Responsible for Dispute Resolution and Receivership of </a:t>
            </a:r>
            <a:r>
              <a:rPr lang="en-US" sz="2400" dirty="0"/>
              <a:t>N</a:t>
            </a:r>
            <a:r>
              <a:rPr lang="en-US" sz="2400" dirty="0" smtClean="0"/>
              <a:t>on-compliant GSA.</a:t>
            </a:r>
            <a:endParaRPr lang="en-US" sz="16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93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66800" y="-152400"/>
            <a:ext cx="7696200" cy="1143000"/>
          </a:xfrm>
        </p:spPr>
        <p:txBody>
          <a:bodyPr/>
          <a:lstStyle/>
          <a:p>
            <a:r>
              <a:rPr lang="en-US" dirty="0" smtClean="0"/>
              <a:t>Governance Parameters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000" y="838200"/>
            <a:ext cx="8001000" cy="6096000"/>
          </a:xfrm>
        </p:spPr>
        <p:txBody>
          <a:bodyPr>
            <a:noAutofit/>
          </a:bodyPr>
          <a:lstStyle/>
          <a:p>
            <a:r>
              <a:rPr lang="en-US" dirty="0" smtClean="0"/>
              <a:t>Will be Acceptable to DWR and SWRCB</a:t>
            </a:r>
          </a:p>
          <a:p>
            <a:pPr lvl="1"/>
            <a:r>
              <a:rPr lang="en-US" dirty="0" smtClean="0"/>
              <a:t>DWR Draft Regulations Require “Coordinating” GSA and/or “Submitting” GSA as the Single Point of Contact for the Basin.</a:t>
            </a:r>
          </a:p>
          <a:p>
            <a:pPr lvl="1"/>
            <a:r>
              <a:rPr lang="en-US" dirty="0" smtClean="0"/>
              <a:t>Increasingly burdensome coordination required with multiple GSPs and recommended with multiple GSAs.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Basin </a:t>
            </a:r>
            <a:r>
              <a:rPr lang="en-US" dirty="0"/>
              <a:t>scale monitoring, analysis and reporting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Basin scale evaluation of GSP and the six undesirable results.  </a:t>
            </a:r>
          </a:p>
          <a:p>
            <a:r>
              <a:rPr lang="en-US" b="1" cap="all" dirty="0" smtClean="0">
                <a:solidFill>
                  <a:srgbClr val="00B050"/>
                </a:solidFill>
              </a:rPr>
              <a:t>WE are all in this together!!</a:t>
            </a:r>
            <a:r>
              <a:rPr lang="en-US" cap="all" dirty="0" smtClean="0"/>
              <a:t>  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sz="1800" dirty="0" smtClean="0"/>
          </a:p>
          <a:p>
            <a:endParaRPr lang="en-US" sz="1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28906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Discussion &amp; Questions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727047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9490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9490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9490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"/>
            <a:ext cx="83629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237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wNinuYvMzfZ5U1vBqhNh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8rhPVNC2ZkJsgYQvjtV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O3IgLtryNrFUJ6b9lRE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2408</Words>
  <Application>Microsoft Office PowerPoint</Application>
  <PresentationFormat>On-screen Show (4:3)</PresentationFormat>
  <Paragraphs>259</Paragraphs>
  <Slides>35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Training</vt:lpstr>
      <vt:lpstr> SGMA GSA and GSP UPDATE  STANISLAUS COUNTY WATER ADVISORY COMMITTEE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Questions &amp; Discussion</vt:lpstr>
      <vt:lpstr>GSA Formation Status</vt:lpstr>
      <vt:lpstr> GSA and GSP Governance Proposal  Eastern San Joaquin Subbasin</vt:lpstr>
      <vt:lpstr>PowerPoint Presentation</vt:lpstr>
      <vt:lpstr>Pros and Cons – GSA JPA</vt:lpstr>
      <vt:lpstr>Governance Parameters</vt:lpstr>
      <vt:lpstr>Governance Proposal –  Joint Exercise of Powers Authority (JPA)</vt:lpstr>
      <vt:lpstr>Governance Parameters</vt:lpstr>
      <vt:lpstr>     Discussion &amp; 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2016-02-01T18:54:02Z</dcterms:created>
  <dcterms:modified xsi:type="dcterms:W3CDTF">2016-03-29T16:26:57Z</dcterms:modified>
</cp:coreProperties>
</file>