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82" r:id="rId4"/>
    <p:sldId id="305" r:id="rId5"/>
    <p:sldId id="276" r:id="rId6"/>
    <p:sldId id="279" r:id="rId7"/>
    <p:sldId id="278" r:id="rId8"/>
    <p:sldId id="258" r:id="rId9"/>
    <p:sldId id="284" r:id="rId10"/>
    <p:sldId id="287" r:id="rId11"/>
    <p:sldId id="285" r:id="rId12"/>
    <p:sldId id="304" r:id="rId13"/>
    <p:sldId id="303" r:id="rId14"/>
    <p:sldId id="271" r:id="rId15"/>
    <p:sldId id="294" r:id="rId16"/>
    <p:sldId id="263" r:id="rId17"/>
    <p:sldId id="264" r:id="rId18"/>
    <p:sldId id="269" r:id="rId19"/>
    <p:sldId id="292" r:id="rId20"/>
    <p:sldId id="290" r:id="rId21"/>
    <p:sldId id="259" r:id="rId22"/>
    <p:sldId id="301" r:id="rId23"/>
    <p:sldId id="299" r:id="rId24"/>
    <p:sldId id="296" r:id="rId25"/>
    <p:sldId id="300" r:id="rId26"/>
    <p:sldId id="302" r:id="rId27"/>
  </p:sldIdLst>
  <p:sldSz cx="9144000" cy="6858000" type="screen4x3"/>
  <p:notesSz cx="7010400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B27DA-D7A1-4490-8C4E-773B9E5829EB}" type="datetimeFigureOut">
              <a:rPr lang="en-US" smtClean="0"/>
              <a:t>3/25/2016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4DE51-66A1-46F0-852D-A4A6FC867F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243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B27DA-D7A1-4490-8C4E-773B9E5829EB}" type="datetimeFigureOut">
              <a:rPr lang="en-US" smtClean="0"/>
              <a:t>3/25/2016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4DE51-66A1-46F0-852D-A4A6FC867F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479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B27DA-D7A1-4490-8C4E-773B9E5829EB}" type="datetimeFigureOut">
              <a:rPr lang="en-US" smtClean="0"/>
              <a:t>3/25/2016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4DE51-66A1-46F0-852D-A4A6FC867F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75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B27DA-D7A1-4490-8C4E-773B9E5829EB}" type="datetimeFigureOut">
              <a:rPr lang="en-US" smtClean="0"/>
              <a:t>3/25/2016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4DE51-66A1-46F0-852D-A4A6FC867F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1966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B27DA-D7A1-4490-8C4E-773B9E5829EB}" type="datetimeFigureOut">
              <a:rPr lang="en-US" smtClean="0"/>
              <a:t>3/25/2016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4DE51-66A1-46F0-852D-A4A6FC867F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008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B27DA-D7A1-4490-8C4E-773B9E5829EB}" type="datetimeFigureOut">
              <a:rPr lang="en-US" smtClean="0"/>
              <a:t>3/25/2016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4DE51-66A1-46F0-852D-A4A6FC867F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615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B27DA-D7A1-4490-8C4E-773B9E5829EB}" type="datetimeFigureOut">
              <a:rPr lang="en-US" smtClean="0"/>
              <a:t>3/25/2016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4DE51-66A1-46F0-852D-A4A6FC867F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6967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B27DA-D7A1-4490-8C4E-773B9E5829EB}" type="datetimeFigureOut">
              <a:rPr lang="en-US" smtClean="0"/>
              <a:t>3/25/2016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4DE51-66A1-46F0-852D-A4A6FC867F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956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B27DA-D7A1-4490-8C4E-773B9E5829EB}" type="datetimeFigureOut">
              <a:rPr lang="en-US" smtClean="0"/>
              <a:t>3/25/2016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4DE51-66A1-46F0-852D-A4A6FC867F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900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B27DA-D7A1-4490-8C4E-773B9E5829EB}" type="datetimeFigureOut">
              <a:rPr lang="en-US" smtClean="0"/>
              <a:t>3/25/2016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4DE51-66A1-46F0-852D-A4A6FC867F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35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B27DA-D7A1-4490-8C4E-773B9E5829EB}" type="datetimeFigureOut">
              <a:rPr lang="en-US" smtClean="0"/>
              <a:t>3/25/2016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4DE51-66A1-46F0-852D-A4A6FC867F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6716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B27DA-D7A1-4490-8C4E-773B9E5829EB}" type="datetimeFigureOut">
              <a:rPr lang="en-US" smtClean="0"/>
              <a:t>3/25/2016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C4DE51-66A1-46F0-852D-A4A6FC867F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870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95400"/>
            <a:ext cx="7772400" cy="1470025"/>
          </a:xfrm>
        </p:spPr>
        <p:txBody>
          <a:bodyPr/>
          <a:lstStyle/>
          <a:p>
            <a:r>
              <a:rPr lang="en-US" dirty="0" smtClean="0"/>
              <a:t>2016 Hydrologic Conditions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Report to the Stanislaus County Water Advisory Committee</a:t>
            </a:r>
          </a:p>
          <a:p>
            <a:r>
              <a:rPr lang="en-US" dirty="0" smtClean="0"/>
              <a:t>March 30,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936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wward\Desktop\Shasta Stor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6800"/>
            <a:ext cx="9154770" cy="4026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2390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wward\Desktop\Oroville Stor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31985"/>
            <a:ext cx="9143999" cy="396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14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wward\Desktop\Folsom Stor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60" y="1143000"/>
            <a:ext cx="8968153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2666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wward\Desktop\Folsom Flood Curv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5479"/>
            <a:ext cx="7239000" cy="6795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014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wward\Desktop\San Luis Stor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738" y="685800"/>
            <a:ext cx="8900703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4112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wward\Desktop\New Hogan Stor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" y="1295400"/>
            <a:ext cx="9071848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6206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wward\Desktop\New Melones Stor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0200"/>
            <a:ext cx="9126028" cy="4038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3369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wward\Desktop\New Don Pedro Stor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27" y="1371600"/>
            <a:ext cx="8897888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304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wward\Desktop\NDP Stor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" y="90732"/>
            <a:ext cx="7239000" cy="6660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2332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wward\Desktop\Exchequer Stor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97" y="1066800"/>
            <a:ext cx="9051721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0267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wward\Desktop\Drought Outlook 20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96" y="1"/>
            <a:ext cx="89002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1"/>
          <p:cNvSpPr/>
          <p:nvPr/>
        </p:nvSpPr>
        <p:spPr>
          <a:xfrm>
            <a:off x="5486400" y="152400"/>
            <a:ext cx="3276600" cy="228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83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wward\Desktop\Millerton Stor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371600"/>
            <a:ext cx="9078570" cy="3993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9628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wward\Desktop\B120 Updat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619" y="76200"/>
            <a:ext cx="6675381" cy="678180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/>
          <p:cNvSpPr/>
          <p:nvPr/>
        </p:nvSpPr>
        <p:spPr>
          <a:xfrm>
            <a:off x="5334000" y="3657600"/>
            <a:ext cx="609600" cy="1143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/>
          <p:cNvCxnSpPr/>
          <p:nvPr/>
        </p:nvCxnSpPr>
        <p:spPr>
          <a:xfrm>
            <a:off x="1143000" y="4191000"/>
            <a:ext cx="381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143000" y="4343400"/>
            <a:ext cx="381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143000" y="4648200"/>
            <a:ext cx="381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691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96962"/>
            <a:ext cx="8229600" cy="57943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Eastside Agricultural Irrigation Supply</a:t>
            </a:r>
            <a:br>
              <a:rPr lang="en-US" dirty="0" smtClean="0"/>
            </a:br>
            <a:r>
              <a:rPr lang="en-US" dirty="0" smtClean="0"/>
              <a:t>Surface Water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27237"/>
            <a:ext cx="85344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Modesto ID = 36“/acre </a:t>
            </a:r>
          </a:p>
          <a:p>
            <a:r>
              <a:rPr lang="en-US" dirty="0" smtClean="0"/>
              <a:t>Turlock ID = 36”/acre </a:t>
            </a:r>
          </a:p>
          <a:p>
            <a:r>
              <a:rPr lang="en-US" dirty="0" smtClean="0"/>
              <a:t>Oakdale ID = </a:t>
            </a:r>
            <a:r>
              <a:rPr lang="en-US" dirty="0" smtClean="0"/>
              <a:t>Reasonable Use (crop/acreage)</a:t>
            </a:r>
            <a:endParaRPr lang="en-US" dirty="0" smtClean="0"/>
          </a:p>
          <a:p>
            <a:r>
              <a:rPr lang="en-US" dirty="0" smtClean="0"/>
              <a:t>South San Joaquin ID = 40”/acre </a:t>
            </a:r>
            <a:endParaRPr lang="en-US" dirty="0" smtClean="0"/>
          </a:p>
          <a:p>
            <a:r>
              <a:rPr lang="en-US" dirty="0" smtClean="0"/>
              <a:t>Eastside WD* = Reasonable Use (crop/acreage)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*Groundwater sole supply source</a:t>
            </a:r>
            <a:endParaRPr lang="en-US" sz="24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5366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Westside Agricultural Irrigation Supply</a:t>
            </a:r>
            <a:endParaRPr lang="en-US" dirty="0"/>
          </a:p>
        </p:txBody>
      </p:sp>
      <p:pic>
        <p:nvPicPr>
          <p:cNvPr id="5122" name="Picture 2" descr="C:\Users\wward\Desktop\SLDMWA Cutback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244683"/>
            <a:ext cx="7772400" cy="5526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9380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wward\Desktop\DPWD Alloca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48356"/>
            <a:ext cx="8831278" cy="6607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750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96962"/>
            <a:ext cx="8229600" cy="57943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Westside Agricultural Irrigation Supply</a:t>
            </a:r>
            <a:br>
              <a:rPr lang="en-US" dirty="0" smtClean="0"/>
            </a:br>
            <a:r>
              <a:rPr lang="en-US" dirty="0" smtClean="0"/>
              <a:t>Surface Water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27237"/>
            <a:ext cx="8229600" cy="4525963"/>
          </a:xfrm>
        </p:spPr>
        <p:txBody>
          <a:bodyPr/>
          <a:lstStyle/>
          <a:p>
            <a:r>
              <a:rPr lang="en-US" dirty="0" smtClean="0"/>
              <a:t>West Stan ID = 6”/acre (same as last year)</a:t>
            </a:r>
          </a:p>
          <a:p>
            <a:r>
              <a:rPr lang="en-US" dirty="0" smtClean="0"/>
              <a:t>Central California ID = </a:t>
            </a:r>
            <a:r>
              <a:rPr lang="en-US" dirty="0" smtClean="0"/>
              <a:t>TBD</a:t>
            </a:r>
            <a:endParaRPr lang="en-US" dirty="0" smtClean="0"/>
          </a:p>
          <a:p>
            <a:r>
              <a:rPr lang="en-US" dirty="0" smtClean="0"/>
              <a:t>Patterson ID </a:t>
            </a:r>
            <a:r>
              <a:rPr lang="en-US" dirty="0" smtClean="0"/>
              <a:t>= TBD </a:t>
            </a:r>
            <a:endParaRPr lang="en-US" dirty="0" smtClean="0"/>
          </a:p>
          <a:p>
            <a:r>
              <a:rPr lang="en-US" dirty="0" smtClean="0"/>
              <a:t>Del Puerto WD = </a:t>
            </a:r>
            <a:r>
              <a:rPr lang="en-US" dirty="0" smtClean="0"/>
              <a:t>TBD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5245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2016 Water Focus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578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The Drought is </a:t>
            </a:r>
            <a:r>
              <a:rPr lang="en-US" dirty="0" smtClean="0"/>
              <a:t>NOT </a:t>
            </a:r>
            <a:r>
              <a:rPr lang="en-US" dirty="0" smtClean="0"/>
              <a:t>over and is forecasted to continue through 2016</a:t>
            </a:r>
          </a:p>
          <a:p>
            <a:r>
              <a:rPr lang="en-US" dirty="0" smtClean="0"/>
              <a:t>Groundwater will remain an important source of supply to all </a:t>
            </a:r>
            <a:r>
              <a:rPr lang="en-US" dirty="0" smtClean="0"/>
              <a:t>user classes</a:t>
            </a:r>
            <a:endParaRPr lang="en-US" dirty="0" smtClean="0"/>
          </a:p>
          <a:p>
            <a:pPr lvl="1"/>
            <a:r>
              <a:rPr lang="en-US" dirty="0" smtClean="0"/>
              <a:t>SGMA compliance will remain a </a:t>
            </a:r>
            <a:r>
              <a:rPr lang="en-US" dirty="0" smtClean="0"/>
              <a:t>DRIVER</a:t>
            </a:r>
            <a:endParaRPr lang="en-US" dirty="0" smtClean="0"/>
          </a:p>
          <a:p>
            <a:r>
              <a:rPr lang="en-US" dirty="0" smtClean="0"/>
              <a:t>Urban water conservation programs will very likely remain in place</a:t>
            </a:r>
          </a:p>
          <a:p>
            <a:r>
              <a:rPr lang="en-US" dirty="0" smtClean="0"/>
              <a:t>Additional </a:t>
            </a:r>
            <a:r>
              <a:rPr lang="en-US" dirty="0" smtClean="0"/>
              <a:t>conservation measures and/or curtailments </a:t>
            </a:r>
            <a:r>
              <a:rPr lang="en-US" dirty="0" smtClean="0"/>
              <a:t>may be imposed </a:t>
            </a:r>
            <a:r>
              <a:rPr lang="en-US" dirty="0" smtClean="0"/>
              <a:t>by the State Water </a:t>
            </a:r>
            <a:r>
              <a:rPr lang="en-US" dirty="0" smtClean="0"/>
              <a:t>Resources Control Board</a:t>
            </a:r>
            <a:endParaRPr lang="en-US" dirty="0" smtClean="0"/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WE MUST STAY ENGAGED AT ALL LEVELS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2796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wward\Desktop\Drought Outloo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5" y="0"/>
            <a:ext cx="907960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1"/>
          <p:cNvSpPr/>
          <p:nvPr/>
        </p:nvSpPr>
        <p:spPr>
          <a:xfrm>
            <a:off x="5638800" y="157384"/>
            <a:ext cx="3124200" cy="2998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703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wward\Desktop\El Nino Compa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7" y="76200"/>
            <a:ext cx="9063526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3436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wward\Desktop\North Sierra 8 Sta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97409"/>
            <a:ext cx="8763000" cy="6761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946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wward\Desktop\SJR 5-Station to El Nin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567" y="52450"/>
            <a:ext cx="8505633" cy="657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482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wward\Desktop\Tulare 6 Sta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7" y="111496"/>
            <a:ext cx="8702633" cy="674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0561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wward\Desktop\Pre-Post Drouhgt Sno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80233"/>
            <a:ext cx="6705600" cy="6797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442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wward\Desktop\SWEQ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" y="41422"/>
            <a:ext cx="7590461" cy="6775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1"/>
          <p:cNvSpPr/>
          <p:nvPr/>
        </p:nvSpPr>
        <p:spPr>
          <a:xfrm>
            <a:off x="5638800" y="3470007"/>
            <a:ext cx="2209800" cy="72099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609600" y="2952572"/>
            <a:ext cx="914400" cy="304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638800" y="5791200"/>
            <a:ext cx="2209800" cy="762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24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476</TotalTime>
  <Words>161</Words>
  <Application>Microsoft Office PowerPoint</Application>
  <PresentationFormat>On-screen Show (4:3)</PresentationFormat>
  <Paragraphs>25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2016 Hydrologic Conditions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Eastside Agricultural Irrigation Supply Surface Water </vt:lpstr>
      <vt:lpstr>Westside Agricultural Irrigation Supply</vt:lpstr>
      <vt:lpstr>PowerPoint Presentation</vt:lpstr>
      <vt:lpstr>Westside Agricultural Irrigation Supply Surface Water </vt:lpstr>
      <vt:lpstr>2016 Water Focus</vt:lpstr>
    </vt:vector>
  </TitlesOfParts>
  <Company>DER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2016 Hydrologic Conditions</dc:title>
  <dc:creator>Walter Ward</dc:creator>
  <cp:lastModifiedBy>Walter Ward</cp:lastModifiedBy>
  <cp:revision>56</cp:revision>
  <cp:lastPrinted>2016-03-24T18:55:19Z</cp:lastPrinted>
  <dcterms:created xsi:type="dcterms:W3CDTF">2016-03-24T16:23:58Z</dcterms:created>
  <dcterms:modified xsi:type="dcterms:W3CDTF">2016-03-25T15:59:54Z</dcterms:modified>
</cp:coreProperties>
</file>