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Lst>
  <p:notesMasterIdLst>
    <p:notesMasterId r:id="rId49"/>
  </p:notesMasterIdLst>
  <p:handoutMasterIdLst>
    <p:handoutMasterId r:id="rId50"/>
  </p:handoutMasterIdLst>
  <p:sldIdLst>
    <p:sldId id="370" r:id="rId3"/>
    <p:sldId id="371" r:id="rId4"/>
    <p:sldId id="405" r:id="rId5"/>
    <p:sldId id="420" r:id="rId6"/>
    <p:sldId id="416" r:id="rId7"/>
    <p:sldId id="372" r:id="rId8"/>
    <p:sldId id="419" r:id="rId9"/>
    <p:sldId id="421" r:id="rId10"/>
    <p:sldId id="389" r:id="rId11"/>
    <p:sldId id="390" r:id="rId12"/>
    <p:sldId id="391" r:id="rId13"/>
    <p:sldId id="415" r:id="rId14"/>
    <p:sldId id="410" r:id="rId15"/>
    <p:sldId id="413" r:id="rId16"/>
    <p:sldId id="414" r:id="rId17"/>
    <p:sldId id="408" r:id="rId18"/>
    <p:sldId id="375" r:id="rId19"/>
    <p:sldId id="386" r:id="rId20"/>
    <p:sldId id="379" r:id="rId21"/>
    <p:sldId id="418" r:id="rId22"/>
    <p:sldId id="381" r:id="rId23"/>
    <p:sldId id="383" r:id="rId24"/>
    <p:sldId id="354" r:id="rId25"/>
    <p:sldId id="352" r:id="rId26"/>
    <p:sldId id="353" r:id="rId27"/>
    <p:sldId id="355" r:id="rId28"/>
    <p:sldId id="385" r:id="rId29"/>
    <p:sldId id="357" r:id="rId30"/>
    <p:sldId id="358" r:id="rId31"/>
    <p:sldId id="360" r:id="rId32"/>
    <p:sldId id="361" r:id="rId33"/>
    <p:sldId id="362" r:id="rId34"/>
    <p:sldId id="363" r:id="rId35"/>
    <p:sldId id="367" r:id="rId36"/>
    <p:sldId id="417" r:id="rId37"/>
    <p:sldId id="369" r:id="rId38"/>
    <p:sldId id="412" r:id="rId39"/>
    <p:sldId id="393" r:id="rId40"/>
    <p:sldId id="404" r:id="rId41"/>
    <p:sldId id="377" r:id="rId42"/>
    <p:sldId id="356" r:id="rId43"/>
    <p:sldId id="364" r:id="rId44"/>
    <p:sldId id="366" r:id="rId45"/>
    <p:sldId id="378" r:id="rId46"/>
    <p:sldId id="411" r:id="rId47"/>
    <p:sldId id="388" r:id="rId4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BB59"/>
    <a:srgbClr val="F79646"/>
    <a:srgbClr val="C0504D"/>
    <a:srgbClr val="7F7F7F"/>
    <a:srgbClr val="2CABE0"/>
    <a:srgbClr val="3BB3E0"/>
    <a:srgbClr val="D7EAED"/>
    <a:srgbClr val="E2CA91"/>
    <a:srgbClr val="F6C9AC"/>
    <a:srgbClr val="D3D0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3" autoAdjust="0"/>
    <p:restoredTop sz="87744" autoAdjust="0"/>
  </p:normalViewPr>
  <p:slideViewPr>
    <p:cSldViewPr snapToGrid="0">
      <p:cViewPr>
        <p:scale>
          <a:sx n="80" d="100"/>
          <a:sy n="80" d="100"/>
        </p:scale>
        <p:origin x="-2514" y="-57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65" d="100"/>
          <a:sy n="65" d="100"/>
        </p:scale>
        <p:origin x="-2986" y="-82"/>
      </p:cViewPr>
      <p:guideLst>
        <p:guide orient="horz" pos="3024"/>
        <p:guide pos="2304"/>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8EBA38-E1AB-44EE-A5BD-4FCB93894E87}" type="doc">
      <dgm:prSet loTypeId="urn:microsoft.com/office/officeart/2005/8/layout/radial4" loCatId="relationship" qsTypeId="urn:microsoft.com/office/officeart/2005/8/quickstyle/simple1" qsCatId="simple" csTypeId="urn:microsoft.com/office/officeart/2005/8/colors/accent1_1" csCatId="accent1" phldr="1"/>
      <dgm:spPr/>
      <dgm:t>
        <a:bodyPr/>
        <a:lstStyle/>
        <a:p>
          <a:endParaRPr lang="en-US"/>
        </a:p>
      </dgm:t>
    </dgm:pt>
    <dgm:pt modelId="{1F92E2C6-0DE2-4DE8-B95E-25D072B23752}">
      <dgm:prSet phldrT="[Text]"/>
      <dgm:spPr/>
      <dgm:t>
        <a:bodyPr/>
        <a:lstStyle/>
        <a:p>
          <a:endParaRPr lang="en-US" dirty="0"/>
        </a:p>
      </dgm:t>
    </dgm:pt>
    <dgm:pt modelId="{3600E0BB-7AC2-4DD2-8BB4-3D5109508CDB}" type="parTrans" cxnId="{A4FAD07E-754A-446E-AE11-61397735968A}">
      <dgm:prSet/>
      <dgm:spPr/>
      <dgm:t>
        <a:bodyPr/>
        <a:lstStyle/>
        <a:p>
          <a:endParaRPr lang="en-US"/>
        </a:p>
      </dgm:t>
    </dgm:pt>
    <dgm:pt modelId="{2229C0F4-6F59-47F3-BBF2-3F1ECAFD8E3C}" type="sibTrans" cxnId="{A4FAD07E-754A-446E-AE11-61397735968A}">
      <dgm:prSet/>
      <dgm:spPr/>
      <dgm:t>
        <a:bodyPr/>
        <a:lstStyle/>
        <a:p>
          <a:endParaRPr lang="en-US"/>
        </a:p>
      </dgm:t>
    </dgm:pt>
    <dgm:pt modelId="{43DD38FC-8587-4B36-99B9-EED25BFE9629}">
      <dgm:prSet phldrT="[Text]"/>
      <dgm:spPr/>
      <dgm:t>
        <a:bodyPr/>
        <a:lstStyle/>
        <a:p>
          <a:r>
            <a:rPr lang="en-US" b="1" dirty="0" smtClean="0"/>
            <a:t>Provide Statewide Technical Assistance </a:t>
          </a:r>
          <a:r>
            <a:rPr lang="en-US" b="1" dirty="0" smtClean="0">
              <a:solidFill>
                <a:srgbClr val="00B0F0"/>
              </a:solidFill>
            </a:rPr>
            <a:t>(CASGEM, Well Standards)</a:t>
          </a:r>
        </a:p>
      </dgm:t>
    </dgm:pt>
    <dgm:pt modelId="{463DCC88-4053-44C4-A2BE-ED1DDE5097B5}" type="parTrans" cxnId="{AA4CD7A7-2C5A-4537-8267-794ED9AC945B}">
      <dgm:prSet/>
      <dgm:spPr/>
      <dgm:t>
        <a:bodyPr/>
        <a:lstStyle/>
        <a:p>
          <a:endParaRPr lang="en-US"/>
        </a:p>
      </dgm:t>
    </dgm:pt>
    <dgm:pt modelId="{67AD3BC6-736D-4735-9584-F4ADEB042AC9}" type="sibTrans" cxnId="{AA4CD7A7-2C5A-4537-8267-794ED9AC945B}">
      <dgm:prSet/>
      <dgm:spPr/>
      <dgm:t>
        <a:bodyPr/>
        <a:lstStyle/>
        <a:p>
          <a:endParaRPr lang="en-US"/>
        </a:p>
      </dgm:t>
    </dgm:pt>
    <dgm:pt modelId="{7C6C048C-6E37-4CC4-A131-757437E9B4A0}">
      <dgm:prSet phldrT="[Text]"/>
      <dgm:spPr/>
      <dgm:t>
        <a:bodyPr/>
        <a:lstStyle/>
        <a:p>
          <a:r>
            <a:rPr lang="en-US" b="1" dirty="0" smtClean="0"/>
            <a:t>Provide Statewide Planning Assistance </a:t>
          </a:r>
        </a:p>
        <a:p>
          <a:r>
            <a:rPr lang="en-US" b="1" dirty="0" smtClean="0">
              <a:solidFill>
                <a:schemeClr val="accent6">
                  <a:lumMod val="50000"/>
                </a:schemeClr>
              </a:solidFill>
            </a:rPr>
            <a:t>(B118 update)</a:t>
          </a:r>
          <a:endParaRPr lang="en-US" b="1" dirty="0">
            <a:solidFill>
              <a:schemeClr val="accent6">
                <a:lumMod val="50000"/>
              </a:schemeClr>
            </a:solidFill>
          </a:endParaRPr>
        </a:p>
      </dgm:t>
    </dgm:pt>
    <dgm:pt modelId="{5B0B9BE4-D184-4BB7-AF7E-956B188E3B9A}" type="parTrans" cxnId="{0A11C589-EA3D-46DA-B23F-D9E2F599BEDC}">
      <dgm:prSet/>
      <dgm:spPr/>
      <dgm:t>
        <a:bodyPr/>
        <a:lstStyle/>
        <a:p>
          <a:endParaRPr lang="en-US"/>
        </a:p>
      </dgm:t>
    </dgm:pt>
    <dgm:pt modelId="{5DF6820F-413D-44EA-8D00-0E27B3DE2615}" type="sibTrans" cxnId="{0A11C589-EA3D-46DA-B23F-D9E2F599BEDC}">
      <dgm:prSet/>
      <dgm:spPr/>
      <dgm:t>
        <a:bodyPr/>
        <a:lstStyle/>
        <a:p>
          <a:endParaRPr lang="en-US"/>
        </a:p>
      </dgm:t>
    </dgm:pt>
    <dgm:pt modelId="{8F0EEC32-045A-4507-9A99-D2C07ED7BE43}">
      <dgm:prSet phldrT="[Text]"/>
      <dgm:spPr/>
      <dgm:t>
        <a:bodyPr/>
        <a:lstStyle/>
        <a:p>
          <a:r>
            <a:rPr lang="en-US" b="1" dirty="0" smtClean="0"/>
            <a:t>Assist State and GSA Alignment and provide Financial Assistance </a:t>
          </a:r>
          <a:r>
            <a:rPr lang="en-US" b="1" dirty="0" smtClean="0">
              <a:solidFill>
                <a:srgbClr val="00B050"/>
              </a:solidFill>
            </a:rPr>
            <a:t>(Prop 1)</a:t>
          </a:r>
          <a:endParaRPr lang="en-US" b="1" dirty="0">
            <a:solidFill>
              <a:srgbClr val="00B050"/>
            </a:solidFill>
          </a:endParaRPr>
        </a:p>
      </dgm:t>
    </dgm:pt>
    <dgm:pt modelId="{4621CB21-EF2F-45F8-B45D-F70AFF28488D}" type="parTrans" cxnId="{AFEC4A80-9ECC-42F3-893F-2CF8F984CFEC}">
      <dgm:prSet/>
      <dgm:spPr/>
      <dgm:t>
        <a:bodyPr/>
        <a:lstStyle/>
        <a:p>
          <a:endParaRPr lang="en-US"/>
        </a:p>
      </dgm:t>
    </dgm:pt>
    <dgm:pt modelId="{0B8433CF-7B10-458F-867A-616608AAA28D}" type="sibTrans" cxnId="{AFEC4A80-9ECC-42F3-893F-2CF8F984CFEC}">
      <dgm:prSet/>
      <dgm:spPr/>
      <dgm:t>
        <a:bodyPr/>
        <a:lstStyle/>
        <a:p>
          <a:endParaRPr lang="en-US"/>
        </a:p>
      </dgm:t>
    </dgm:pt>
    <dgm:pt modelId="{93B9DB73-A9C2-4646-9D52-FC56E5E8DCE4}">
      <dgm:prSet phldrT="[Text]"/>
      <dgm:spPr/>
      <dgm:t>
        <a:bodyPr/>
        <a:lstStyle/>
        <a:p>
          <a:r>
            <a:rPr lang="en-US" b="1" dirty="0" smtClean="0"/>
            <a:t>Develop a </a:t>
          </a:r>
          <a:r>
            <a:rPr lang="en-US" b="1" dirty="0" smtClean="0">
              <a:solidFill>
                <a:schemeClr val="accent6">
                  <a:lumMod val="75000"/>
                </a:schemeClr>
              </a:solidFill>
            </a:rPr>
            <a:t>Framework</a:t>
          </a:r>
          <a:r>
            <a:rPr lang="en-US" b="1" dirty="0" smtClean="0"/>
            <a:t> for Sustainable Groundwater Management</a:t>
          </a:r>
        </a:p>
      </dgm:t>
    </dgm:pt>
    <dgm:pt modelId="{A3DA15C7-5616-4061-86B7-EA1F92A4AEBC}" type="parTrans" cxnId="{6CEB34DF-A222-4B87-BC9B-18071F75008C}">
      <dgm:prSet/>
      <dgm:spPr/>
      <dgm:t>
        <a:bodyPr/>
        <a:lstStyle/>
        <a:p>
          <a:endParaRPr lang="en-US"/>
        </a:p>
      </dgm:t>
    </dgm:pt>
    <dgm:pt modelId="{11F6741B-CBFF-45B1-95F0-F752291F8C1F}" type="sibTrans" cxnId="{6CEB34DF-A222-4B87-BC9B-18071F75008C}">
      <dgm:prSet/>
      <dgm:spPr/>
      <dgm:t>
        <a:bodyPr/>
        <a:lstStyle/>
        <a:p>
          <a:endParaRPr lang="en-US"/>
        </a:p>
      </dgm:t>
    </dgm:pt>
    <dgm:pt modelId="{8F59B999-9AD9-45CD-B950-03EC9A72983A}">
      <dgm:prSet phldrT="[Text]"/>
      <dgm:spPr/>
      <dgm:t>
        <a:bodyPr/>
        <a:lstStyle/>
        <a:p>
          <a:r>
            <a:rPr lang="en-US" b="1" dirty="0" smtClean="0"/>
            <a:t>Provide Interregional Assistance</a:t>
          </a:r>
        </a:p>
        <a:p>
          <a:r>
            <a:rPr lang="en-US" b="1" dirty="0" smtClean="0">
              <a:solidFill>
                <a:schemeClr val="accent4">
                  <a:lumMod val="75000"/>
                </a:schemeClr>
              </a:solidFill>
            </a:rPr>
            <a:t>(i.e. Storage)</a:t>
          </a:r>
        </a:p>
      </dgm:t>
    </dgm:pt>
    <dgm:pt modelId="{30B1F298-8439-4576-8C5D-3A2A82617BAD}" type="parTrans" cxnId="{6400931A-00F2-4F69-A461-CB405DA35692}">
      <dgm:prSet/>
      <dgm:spPr/>
      <dgm:t>
        <a:bodyPr/>
        <a:lstStyle/>
        <a:p>
          <a:endParaRPr lang="en-US"/>
        </a:p>
      </dgm:t>
    </dgm:pt>
    <dgm:pt modelId="{BE61F36B-847B-4FDA-A333-E0F48105B162}" type="sibTrans" cxnId="{6400931A-00F2-4F69-A461-CB405DA35692}">
      <dgm:prSet/>
      <dgm:spPr/>
      <dgm:t>
        <a:bodyPr/>
        <a:lstStyle/>
        <a:p>
          <a:endParaRPr lang="en-US"/>
        </a:p>
      </dgm:t>
    </dgm:pt>
    <dgm:pt modelId="{EC7B1873-94B2-4C2A-966E-EE166D56891D}">
      <dgm:prSet phldrT="[Text]"/>
      <dgm:spPr>
        <a:noFill/>
        <a:ln>
          <a:noFill/>
        </a:ln>
      </dgm:spPr>
      <dgm:t>
        <a:bodyPr/>
        <a:lstStyle/>
        <a:p>
          <a:endParaRPr lang="en-US" b="1" dirty="0" smtClean="0"/>
        </a:p>
      </dgm:t>
    </dgm:pt>
    <dgm:pt modelId="{42546175-6F8B-4C8B-8FB2-F38170127A8B}" type="sibTrans" cxnId="{C2F340D3-52E0-4724-BE18-5594F5FCE5B2}">
      <dgm:prSet/>
      <dgm:spPr/>
      <dgm:t>
        <a:bodyPr/>
        <a:lstStyle/>
        <a:p>
          <a:endParaRPr lang="en-US"/>
        </a:p>
      </dgm:t>
    </dgm:pt>
    <dgm:pt modelId="{E9698B23-5DEA-4151-9549-2E282AF858BB}" type="parTrans" cxnId="{C2F340D3-52E0-4724-BE18-5594F5FCE5B2}">
      <dgm:prSet/>
      <dgm:spPr/>
      <dgm:t>
        <a:bodyPr/>
        <a:lstStyle/>
        <a:p>
          <a:endParaRPr lang="en-US"/>
        </a:p>
      </dgm:t>
    </dgm:pt>
    <dgm:pt modelId="{91A8E2E2-B276-4C31-95C4-B76E6CC98810}" type="pres">
      <dgm:prSet presAssocID="{528EBA38-E1AB-44EE-A5BD-4FCB93894E87}" presName="cycle" presStyleCnt="0">
        <dgm:presLayoutVars>
          <dgm:chMax val="1"/>
          <dgm:dir/>
          <dgm:animLvl val="ctr"/>
          <dgm:resizeHandles val="exact"/>
        </dgm:presLayoutVars>
      </dgm:prSet>
      <dgm:spPr/>
      <dgm:t>
        <a:bodyPr/>
        <a:lstStyle/>
        <a:p>
          <a:endParaRPr lang="en-US"/>
        </a:p>
      </dgm:t>
    </dgm:pt>
    <dgm:pt modelId="{46B0A5E5-F8A2-48C7-8E25-27CDDF436555}" type="pres">
      <dgm:prSet presAssocID="{EC7B1873-94B2-4C2A-966E-EE166D56891D}" presName="centerShape" presStyleLbl="node0" presStyleIdx="0" presStyleCnt="1" custScaleX="101369" custScaleY="110240" custLinFactNeighborX="1147" custLinFactNeighborY="-11933"/>
      <dgm:spPr/>
      <dgm:t>
        <a:bodyPr/>
        <a:lstStyle/>
        <a:p>
          <a:endParaRPr lang="en-US"/>
        </a:p>
      </dgm:t>
    </dgm:pt>
    <dgm:pt modelId="{75C37534-B0E5-4F84-BD15-1CE188345418}" type="pres">
      <dgm:prSet presAssocID="{A3DA15C7-5616-4061-86B7-EA1F92A4AEBC}" presName="parTrans" presStyleLbl="bgSibTrans2D1" presStyleIdx="0" presStyleCnt="5" custScaleX="115670" custScaleY="84286"/>
      <dgm:spPr/>
      <dgm:t>
        <a:bodyPr/>
        <a:lstStyle/>
        <a:p>
          <a:endParaRPr lang="en-US"/>
        </a:p>
      </dgm:t>
    </dgm:pt>
    <dgm:pt modelId="{8DA0B4F8-7CA6-4E45-A742-CF9114371246}" type="pres">
      <dgm:prSet presAssocID="{93B9DB73-A9C2-4646-9D52-FC56E5E8DCE4}" presName="node" presStyleLbl="node1" presStyleIdx="0" presStyleCnt="5" custRadScaleRad="81483" custRadScaleInc="-10905">
        <dgm:presLayoutVars>
          <dgm:bulletEnabled val="1"/>
        </dgm:presLayoutVars>
      </dgm:prSet>
      <dgm:spPr/>
      <dgm:t>
        <a:bodyPr/>
        <a:lstStyle/>
        <a:p>
          <a:endParaRPr lang="en-US"/>
        </a:p>
      </dgm:t>
    </dgm:pt>
    <dgm:pt modelId="{A615DA4B-C93B-44C6-9D5D-4930B056CC19}" type="pres">
      <dgm:prSet presAssocID="{463DCC88-4053-44C4-A2BE-ED1DDE5097B5}" presName="parTrans" presStyleLbl="bgSibTrans2D1" presStyleIdx="1" presStyleCnt="5" custScaleY="92942"/>
      <dgm:spPr/>
      <dgm:t>
        <a:bodyPr/>
        <a:lstStyle/>
        <a:p>
          <a:endParaRPr lang="en-US"/>
        </a:p>
      </dgm:t>
    </dgm:pt>
    <dgm:pt modelId="{7615E27E-B2BE-47C1-8D0A-6032EE182613}" type="pres">
      <dgm:prSet presAssocID="{43DD38FC-8587-4B36-99B9-EED25BFE9629}" presName="node" presStyleLbl="node1" presStyleIdx="1" presStyleCnt="5" custRadScaleRad="113116" custRadScaleInc="-7168">
        <dgm:presLayoutVars>
          <dgm:bulletEnabled val="1"/>
        </dgm:presLayoutVars>
      </dgm:prSet>
      <dgm:spPr/>
      <dgm:t>
        <a:bodyPr/>
        <a:lstStyle/>
        <a:p>
          <a:endParaRPr lang="en-US"/>
        </a:p>
      </dgm:t>
    </dgm:pt>
    <dgm:pt modelId="{DBF6E8CF-982B-4773-979E-DD919BA64811}" type="pres">
      <dgm:prSet presAssocID="{5B0B9BE4-D184-4BB7-AF7E-956B188E3B9A}" presName="parTrans" presStyleLbl="bgSibTrans2D1" presStyleIdx="2" presStyleCnt="5" custScaleX="139278" custScaleY="91255"/>
      <dgm:spPr/>
      <dgm:t>
        <a:bodyPr/>
        <a:lstStyle/>
        <a:p>
          <a:endParaRPr lang="en-US"/>
        </a:p>
      </dgm:t>
    </dgm:pt>
    <dgm:pt modelId="{BF781939-E40A-4480-9841-1E9E08DD3123}" type="pres">
      <dgm:prSet presAssocID="{7C6C048C-6E37-4CC4-A131-757437E9B4A0}" presName="node" presStyleLbl="node1" presStyleIdx="2" presStyleCnt="5" custRadScaleRad="102898" custRadScaleInc="4336">
        <dgm:presLayoutVars>
          <dgm:bulletEnabled val="1"/>
        </dgm:presLayoutVars>
      </dgm:prSet>
      <dgm:spPr/>
      <dgm:t>
        <a:bodyPr/>
        <a:lstStyle/>
        <a:p>
          <a:endParaRPr lang="en-US"/>
        </a:p>
      </dgm:t>
    </dgm:pt>
    <dgm:pt modelId="{DB2430E7-F80E-4C05-8C3B-2CEED8868425}" type="pres">
      <dgm:prSet presAssocID="{4621CB21-EF2F-45F8-B45D-F70AFF28488D}" presName="parTrans" presStyleLbl="bgSibTrans2D1" presStyleIdx="3" presStyleCnt="5" custScaleY="93056" custLinFactNeighborX="-4376"/>
      <dgm:spPr/>
      <dgm:t>
        <a:bodyPr/>
        <a:lstStyle/>
        <a:p>
          <a:endParaRPr lang="en-US"/>
        </a:p>
      </dgm:t>
    </dgm:pt>
    <dgm:pt modelId="{B45B3333-D243-474C-B464-219F78A6422C}" type="pres">
      <dgm:prSet presAssocID="{8F0EEC32-045A-4507-9A99-D2C07ED7BE43}" presName="node" presStyleLbl="node1" presStyleIdx="3" presStyleCnt="5" custRadScaleRad="112521" custRadScaleInc="10604">
        <dgm:presLayoutVars>
          <dgm:bulletEnabled val="1"/>
        </dgm:presLayoutVars>
      </dgm:prSet>
      <dgm:spPr/>
      <dgm:t>
        <a:bodyPr/>
        <a:lstStyle/>
        <a:p>
          <a:endParaRPr lang="en-US"/>
        </a:p>
      </dgm:t>
    </dgm:pt>
    <dgm:pt modelId="{291B90B4-E930-4A68-BDAA-CF49E8894A54}" type="pres">
      <dgm:prSet presAssocID="{30B1F298-8439-4576-8C5D-3A2A82617BAD}" presName="parTrans" presStyleLbl="bgSibTrans2D1" presStyleIdx="4" presStyleCnt="5" custScaleX="120913" custScaleY="85643"/>
      <dgm:spPr/>
      <dgm:t>
        <a:bodyPr/>
        <a:lstStyle/>
        <a:p>
          <a:endParaRPr lang="en-US"/>
        </a:p>
      </dgm:t>
    </dgm:pt>
    <dgm:pt modelId="{647FBEC4-0B8E-45FC-883E-D525A96E6DA0}" type="pres">
      <dgm:prSet presAssocID="{8F59B999-9AD9-45CD-B950-03EC9A72983A}" presName="node" presStyleLbl="node1" presStyleIdx="4" presStyleCnt="5" custRadScaleRad="83883" custRadScaleInc="9391">
        <dgm:presLayoutVars>
          <dgm:bulletEnabled val="1"/>
        </dgm:presLayoutVars>
      </dgm:prSet>
      <dgm:spPr/>
      <dgm:t>
        <a:bodyPr/>
        <a:lstStyle/>
        <a:p>
          <a:endParaRPr lang="en-US"/>
        </a:p>
      </dgm:t>
    </dgm:pt>
  </dgm:ptLst>
  <dgm:cxnLst>
    <dgm:cxn modelId="{A4FAD07E-754A-446E-AE11-61397735968A}" srcId="{528EBA38-E1AB-44EE-A5BD-4FCB93894E87}" destId="{1F92E2C6-0DE2-4DE8-B95E-25D072B23752}" srcOrd="1" destOrd="0" parTransId="{3600E0BB-7AC2-4DD2-8BB4-3D5109508CDB}" sibTransId="{2229C0F4-6F59-47F3-BBF2-3F1ECAFD8E3C}"/>
    <dgm:cxn modelId="{E1E257A7-B606-4F5C-A5FB-D6C7B8EEF023}" type="presOf" srcId="{EC7B1873-94B2-4C2A-966E-EE166D56891D}" destId="{46B0A5E5-F8A2-48C7-8E25-27CDDF436555}" srcOrd="0" destOrd="0" presId="urn:microsoft.com/office/officeart/2005/8/layout/radial4"/>
    <dgm:cxn modelId="{2C47C2F3-4338-4FC4-85CE-04EA330283EA}" type="presOf" srcId="{30B1F298-8439-4576-8C5D-3A2A82617BAD}" destId="{291B90B4-E930-4A68-BDAA-CF49E8894A54}" srcOrd="0" destOrd="0" presId="urn:microsoft.com/office/officeart/2005/8/layout/radial4"/>
    <dgm:cxn modelId="{6400931A-00F2-4F69-A461-CB405DA35692}" srcId="{EC7B1873-94B2-4C2A-966E-EE166D56891D}" destId="{8F59B999-9AD9-45CD-B950-03EC9A72983A}" srcOrd="4" destOrd="0" parTransId="{30B1F298-8439-4576-8C5D-3A2A82617BAD}" sibTransId="{BE61F36B-847B-4FDA-A333-E0F48105B162}"/>
    <dgm:cxn modelId="{175FAE79-A45C-4FCC-BB1C-FE17CD565A70}" type="presOf" srcId="{5B0B9BE4-D184-4BB7-AF7E-956B188E3B9A}" destId="{DBF6E8CF-982B-4773-979E-DD919BA64811}" srcOrd="0" destOrd="0" presId="urn:microsoft.com/office/officeart/2005/8/layout/radial4"/>
    <dgm:cxn modelId="{AA4CD7A7-2C5A-4537-8267-794ED9AC945B}" srcId="{EC7B1873-94B2-4C2A-966E-EE166D56891D}" destId="{43DD38FC-8587-4B36-99B9-EED25BFE9629}" srcOrd="1" destOrd="0" parTransId="{463DCC88-4053-44C4-A2BE-ED1DDE5097B5}" sibTransId="{67AD3BC6-736D-4735-9584-F4ADEB042AC9}"/>
    <dgm:cxn modelId="{F028BC82-B97C-4684-AA57-28BACA4411EA}" type="presOf" srcId="{463DCC88-4053-44C4-A2BE-ED1DDE5097B5}" destId="{A615DA4B-C93B-44C6-9D5D-4930B056CC19}" srcOrd="0" destOrd="0" presId="urn:microsoft.com/office/officeart/2005/8/layout/radial4"/>
    <dgm:cxn modelId="{FDF3BA16-0388-4556-9D7D-1162B29E0861}" type="presOf" srcId="{8F0EEC32-045A-4507-9A99-D2C07ED7BE43}" destId="{B45B3333-D243-474C-B464-219F78A6422C}" srcOrd="0" destOrd="0" presId="urn:microsoft.com/office/officeart/2005/8/layout/radial4"/>
    <dgm:cxn modelId="{C2F340D3-52E0-4724-BE18-5594F5FCE5B2}" srcId="{528EBA38-E1AB-44EE-A5BD-4FCB93894E87}" destId="{EC7B1873-94B2-4C2A-966E-EE166D56891D}" srcOrd="0" destOrd="0" parTransId="{E9698B23-5DEA-4151-9549-2E282AF858BB}" sibTransId="{42546175-6F8B-4C8B-8FB2-F38170127A8B}"/>
    <dgm:cxn modelId="{50A3E21D-6939-47AA-B346-05DD6FA2ABE3}" type="presOf" srcId="{93B9DB73-A9C2-4646-9D52-FC56E5E8DCE4}" destId="{8DA0B4F8-7CA6-4E45-A742-CF9114371246}" srcOrd="0" destOrd="0" presId="urn:microsoft.com/office/officeart/2005/8/layout/radial4"/>
    <dgm:cxn modelId="{6CEB34DF-A222-4B87-BC9B-18071F75008C}" srcId="{EC7B1873-94B2-4C2A-966E-EE166D56891D}" destId="{93B9DB73-A9C2-4646-9D52-FC56E5E8DCE4}" srcOrd="0" destOrd="0" parTransId="{A3DA15C7-5616-4061-86B7-EA1F92A4AEBC}" sibTransId="{11F6741B-CBFF-45B1-95F0-F752291F8C1F}"/>
    <dgm:cxn modelId="{A4D36404-A991-4DF8-8234-9C40156CADDF}" type="presOf" srcId="{7C6C048C-6E37-4CC4-A131-757437E9B4A0}" destId="{BF781939-E40A-4480-9841-1E9E08DD3123}" srcOrd="0" destOrd="0" presId="urn:microsoft.com/office/officeart/2005/8/layout/radial4"/>
    <dgm:cxn modelId="{5095910F-E7A3-459C-886F-F6F64F081AC0}" type="presOf" srcId="{528EBA38-E1AB-44EE-A5BD-4FCB93894E87}" destId="{91A8E2E2-B276-4C31-95C4-B76E6CC98810}" srcOrd="0" destOrd="0" presId="urn:microsoft.com/office/officeart/2005/8/layout/radial4"/>
    <dgm:cxn modelId="{EA51717F-84BB-49F6-981D-7BA661608388}" type="presOf" srcId="{43DD38FC-8587-4B36-99B9-EED25BFE9629}" destId="{7615E27E-B2BE-47C1-8D0A-6032EE182613}" srcOrd="0" destOrd="0" presId="urn:microsoft.com/office/officeart/2005/8/layout/radial4"/>
    <dgm:cxn modelId="{6596A331-C337-4022-812B-93C2AB38A791}" type="presOf" srcId="{4621CB21-EF2F-45F8-B45D-F70AFF28488D}" destId="{DB2430E7-F80E-4C05-8C3B-2CEED8868425}" srcOrd="0" destOrd="0" presId="urn:microsoft.com/office/officeart/2005/8/layout/radial4"/>
    <dgm:cxn modelId="{0A11C589-EA3D-46DA-B23F-D9E2F599BEDC}" srcId="{EC7B1873-94B2-4C2A-966E-EE166D56891D}" destId="{7C6C048C-6E37-4CC4-A131-757437E9B4A0}" srcOrd="2" destOrd="0" parTransId="{5B0B9BE4-D184-4BB7-AF7E-956B188E3B9A}" sibTransId="{5DF6820F-413D-44EA-8D00-0E27B3DE2615}"/>
    <dgm:cxn modelId="{ADE27643-7123-4013-B827-166EB6ABD66B}" type="presOf" srcId="{A3DA15C7-5616-4061-86B7-EA1F92A4AEBC}" destId="{75C37534-B0E5-4F84-BD15-1CE188345418}" srcOrd="0" destOrd="0" presId="urn:microsoft.com/office/officeart/2005/8/layout/radial4"/>
    <dgm:cxn modelId="{355D198E-65CA-4CB6-970F-D3F83C7DF02F}" type="presOf" srcId="{8F59B999-9AD9-45CD-B950-03EC9A72983A}" destId="{647FBEC4-0B8E-45FC-883E-D525A96E6DA0}" srcOrd="0" destOrd="0" presId="urn:microsoft.com/office/officeart/2005/8/layout/radial4"/>
    <dgm:cxn modelId="{AFEC4A80-9ECC-42F3-893F-2CF8F984CFEC}" srcId="{EC7B1873-94B2-4C2A-966E-EE166D56891D}" destId="{8F0EEC32-045A-4507-9A99-D2C07ED7BE43}" srcOrd="3" destOrd="0" parTransId="{4621CB21-EF2F-45F8-B45D-F70AFF28488D}" sibTransId="{0B8433CF-7B10-458F-867A-616608AAA28D}"/>
    <dgm:cxn modelId="{9E0F3E72-8797-4394-B5D9-01DD32E419BF}" type="presParOf" srcId="{91A8E2E2-B276-4C31-95C4-B76E6CC98810}" destId="{46B0A5E5-F8A2-48C7-8E25-27CDDF436555}" srcOrd="0" destOrd="0" presId="urn:microsoft.com/office/officeart/2005/8/layout/radial4"/>
    <dgm:cxn modelId="{A297B846-C9EB-494C-AEB0-408CEB98A23D}" type="presParOf" srcId="{91A8E2E2-B276-4C31-95C4-B76E6CC98810}" destId="{75C37534-B0E5-4F84-BD15-1CE188345418}" srcOrd="1" destOrd="0" presId="urn:microsoft.com/office/officeart/2005/8/layout/radial4"/>
    <dgm:cxn modelId="{FD090060-85C1-4FD6-A6AC-32EFB0940E12}" type="presParOf" srcId="{91A8E2E2-B276-4C31-95C4-B76E6CC98810}" destId="{8DA0B4F8-7CA6-4E45-A742-CF9114371246}" srcOrd="2" destOrd="0" presId="urn:microsoft.com/office/officeart/2005/8/layout/radial4"/>
    <dgm:cxn modelId="{9780F224-FE8C-45FA-8E7C-6BBAB0D6B415}" type="presParOf" srcId="{91A8E2E2-B276-4C31-95C4-B76E6CC98810}" destId="{A615DA4B-C93B-44C6-9D5D-4930B056CC19}" srcOrd="3" destOrd="0" presId="urn:microsoft.com/office/officeart/2005/8/layout/radial4"/>
    <dgm:cxn modelId="{98084AAA-6803-4CCD-BBB3-2D07BF1A1F83}" type="presParOf" srcId="{91A8E2E2-B276-4C31-95C4-B76E6CC98810}" destId="{7615E27E-B2BE-47C1-8D0A-6032EE182613}" srcOrd="4" destOrd="0" presId="urn:microsoft.com/office/officeart/2005/8/layout/radial4"/>
    <dgm:cxn modelId="{F94FB7AF-472E-4606-993B-4C328D396CB6}" type="presParOf" srcId="{91A8E2E2-B276-4C31-95C4-B76E6CC98810}" destId="{DBF6E8CF-982B-4773-979E-DD919BA64811}" srcOrd="5" destOrd="0" presId="urn:microsoft.com/office/officeart/2005/8/layout/radial4"/>
    <dgm:cxn modelId="{C52F8CBF-672D-49B4-BDF7-9E719F8E2316}" type="presParOf" srcId="{91A8E2E2-B276-4C31-95C4-B76E6CC98810}" destId="{BF781939-E40A-4480-9841-1E9E08DD3123}" srcOrd="6" destOrd="0" presId="urn:microsoft.com/office/officeart/2005/8/layout/radial4"/>
    <dgm:cxn modelId="{CAB235BF-104D-4963-BB3D-6796038C8204}" type="presParOf" srcId="{91A8E2E2-B276-4C31-95C4-B76E6CC98810}" destId="{DB2430E7-F80E-4C05-8C3B-2CEED8868425}" srcOrd="7" destOrd="0" presId="urn:microsoft.com/office/officeart/2005/8/layout/radial4"/>
    <dgm:cxn modelId="{89F5F352-F006-49A0-B741-B13B1692CA9D}" type="presParOf" srcId="{91A8E2E2-B276-4C31-95C4-B76E6CC98810}" destId="{B45B3333-D243-474C-B464-219F78A6422C}" srcOrd="8" destOrd="0" presId="urn:microsoft.com/office/officeart/2005/8/layout/radial4"/>
    <dgm:cxn modelId="{4ABD44A0-04A8-4904-90A4-951E918C7840}" type="presParOf" srcId="{91A8E2E2-B276-4C31-95C4-B76E6CC98810}" destId="{291B90B4-E930-4A68-BDAA-CF49E8894A54}" srcOrd="9" destOrd="0" presId="urn:microsoft.com/office/officeart/2005/8/layout/radial4"/>
    <dgm:cxn modelId="{34D8F180-7AD3-4221-B742-B279C1A13CF4}" type="presParOf" srcId="{91A8E2E2-B276-4C31-95C4-B76E6CC98810}" destId="{647FBEC4-0B8E-45FC-883E-D525A96E6DA0}" srcOrd="10"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D69203-8CA2-4852-86B3-56A185B7EFDC}" type="doc">
      <dgm:prSet loTypeId="urn:microsoft.com/office/officeart/2005/8/layout/chevron2" loCatId="process" qsTypeId="urn:microsoft.com/office/officeart/2005/8/quickstyle/simple1" qsCatId="simple" csTypeId="urn:microsoft.com/office/officeart/2005/8/colors/colorful1#1" csCatId="colorful" phldr="1"/>
      <dgm:spPr/>
      <dgm:t>
        <a:bodyPr/>
        <a:lstStyle/>
        <a:p>
          <a:endParaRPr lang="en-US"/>
        </a:p>
      </dgm:t>
    </dgm:pt>
    <dgm:pt modelId="{9A1D39AA-0269-4E4A-BF3B-FCF1F88F768E}">
      <dgm:prSet custT="1"/>
      <dgm:spPr/>
      <dgm:t>
        <a:bodyPr/>
        <a:lstStyle/>
        <a:p>
          <a:pPr rtl="0"/>
          <a:r>
            <a:rPr lang="en-US" sz="2000" dirty="0" smtClean="0"/>
            <a:t>Jan. 2015</a:t>
          </a:r>
          <a:endParaRPr lang="en-US" sz="2000" dirty="0"/>
        </a:p>
      </dgm:t>
    </dgm:pt>
    <dgm:pt modelId="{E370F633-46B4-4ABF-944A-008A89BBFE07}" type="parTrans" cxnId="{9C087ED5-6529-4B5B-B466-429A189E5F14}">
      <dgm:prSet/>
      <dgm:spPr/>
      <dgm:t>
        <a:bodyPr/>
        <a:lstStyle/>
        <a:p>
          <a:endParaRPr lang="en-US"/>
        </a:p>
      </dgm:t>
    </dgm:pt>
    <dgm:pt modelId="{3E589F16-1E94-42D0-9131-F42207F29FE2}" type="sibTrans" cxnId="{9C087ED5-6529-4B5B-B466-429A189E5F14}">
      <dgm:prSet/>
      <dgm:spPr/>
      <dgm:t>
        <a:bodyPr/>
        <a:lstStyle/>
        <a:p>
          <a:endParaRPr lang="en-US"/>
        </a:p>
      </dgm:t>
    </dgm:pt>
    <dgm:pt modelId="{9579A5D5-5A07-42FC-8D68-8076A26B5EAA}">
      <dgm:prSet custT="1"/>
      <dgm:spPr/>
      <dgm:t>
        <a:bodyPr/>
        <a:lstStyle/>
        <a:p>
          <a:pPr rtl="0"/>
          <a:r>
            <a:rPr lang="en-US" sz="2000" dirty="0" smtClean="0"/>
            <a:t>Jan. 2016</a:t>
          </a:r>
          <a:endParaRPr lang="en-US" sz="2000" dirty="0"/>
        </a:p>
      </dgm:t>
    </dgm:pt>
    <dgm:pt modelId="{5D1B80BD-33F9-4753-B3A2-80288CC40DBC}" type="parTrans" cxnId="{223A608C-65F6-4337-8A23-3178CC0E1063}">
      <dgm:prSet/>
      <dgm:spPr/>
      <dgm:t>
        <a:bodyPr/>
        <a:lstStyle/>
        <a:p>
          <a:endParaRPr lang="en-US"/>
        </a:p>
      </dgm:t>
    </dgm:pt>
    <dgm:pt modelId="{7EEB7D99-ED10-4076-B6CD-0EBA7883BFBE}" type="sibTrans" cxnId="{223A608C-65F6-4337-8A23-3178CC0E1063}">
      <dgm:prSet/>
      <dgm:spPr/>
      <dgm:t>
        <a:bodyPr/>
        <a:lstStyle/>
        <a:p>
          <a:endParaRPr lang="en-US"/>
        </a:p>
      </dgm:t>
    </dgm:pt>
    <dgm:pt modelId="{F04171DE-0104-44F0-8945-A70D067E16D0}">
      <dgm:prSet custT="1"/>
      <dgm:spPr/>
      <dgm:t>
        <a:bodyPr/>
        <a:lstStyle/>
        <a:p>
          <a:pPr rtl="0"/>
          <a:r>
            <a:rPr lang="en-US" sz="2000" dirty="0" smtClean="0"/>
            <a:t>Jun. 2016</a:t>
          </a:r>
          <a:endParaRPr lang="en-US" sz="2000" dirty="0"/>
        </a:p>
      </dgm:t>
    </dgm:pt>
    <dgm:pt modelId="{49E30700-EB33-4079-95B3-D0FB7FD59CEB}" type="parTrans" cxnId="{ECDC7B13-5482-45E0-AA4A-3C1D19DC8E42}">
      <dgm:prSet/>
      <dgm:spPr/>
      <dgm:t>
        <a:bodyPr/>
        <a:lstStyle/>
        <a:p>
          <a:endParaRPr lang="en-US"/>
        </a:p>
      </dgm:t>
    </dgm:pt>
    <dgm:pt modelId="{808C081C-441B-4BE5-8D6C-5D2B69E23556}" type="sibTrans" cxnId="{ECDC7B13-5482-45E0-AA4A-3C1D19DC8E42}">
      <dgm:prSet/>
      <dgm:spPr/>
      <dgm:t>
        <a:bodyPr/>
        <a:lstStyle/>
        <a:p>
          <a:endParaRPr lang="en-US"/>
        </a:p>
      </dgm:t>
    </dgm:pt>
    <dgm:pt modelId="{F83BC4E5-51FA-4116-B52F-42577CF551BD}">
      <dgm:prSet custT="1"/>
      <dgm:spPr/>
      <dgm:t>
        <a:bodyPr/>
        <a:lstStyle/>
        <a:p>
          <a:pPr rtl="0"/>
          <a:r>
            <a:rPr lang="en-US" sz="2000" dirty="0" smtClean="0"/>
            <a:t>Sept. 2016</a:t>
          </a:r>
          <a:endParaRPr lang="en-US" sz="2000" dirty="0"/>
        </a:p>
      </dgm:t>
    </dgm:pt>
    <dgm:pt modelId="{83B546B7-DDD8-4B99-AD64-C3869F0B88C5}" type="parTrans" cxnId="{BD7363C0-9BA5-45AD-82D8-01B23AA74A3C}">
      <dgm:prSet/>
      <dgm:spPr/>
      <dgm:t>
        <a:bodyPr/>
        <a:lstStyle/>
        <a:p>
          <a:endParaRPr lang="en-US"/>
        </a:p>
      </dgm:t>
    </dgm:pt>
    <dgm:pt modelId="{136301D6-DAB3-4E73-AC99-063DA8D68ADC}" type="sibTrans" cxnId="{BD7363C0-9BA5-45AD-82D8-01B23AA74A3C}">
      <dgm:prSet/>
      <dgm:spPr/>
      <dgm:t>
        <a:bodyPr/>
        <a:lstStyle/>
        <a:p>
          <a:endParaRPr lang="en-US"/>
        </a:p>
      </dgm:t>
    </dgm:pt>
    <dgm:pt modelId="{094348D5-73B5-4A24-9748-8E548596C43B}">
      <dgm:prSet custT="1"/>
      <dgm:spPr/>
      <dgm:t>
        <a:bodyPr/>
        <a:lstStyle/>
        <a:p>
          <a:pPr rtl="0"/>
          <a:r>
            <a:rPr lang="en-US" sz="2000" dirty="0" smtClean="0"/>
            <a:t>Dec. 2016</a:t>
          </a:r>
          <a:endParaRPr lang="en-US" sz="2000" dirty="0"/>
        </a:p>
      </dgm:t>
    </dgm:pt>
    <dgm:pt modelId="{F4AA393E-09E9-4C53-9697-E9872F06641A}" type="parTrans" cxnId="{71FAA6B6-D840-475D-BD05-838B92750A07}">
      <dgm:prSet/>
      <dgm:spPr/>
      <dgm:t>
        <a:bodyPr/>
        <a:lstStyle/>
        <a:p>
          <a:endParaRPr lang="en-US"/>
        </a:p>
      </dgm:t>
    </dgm:pt>
    <dgm:pt modelId="{7D8464CE-6A0C-4DA2-A87E-FCE8C35CA1F6}" type="sibTrans" cxnId="{71FAA6B6-D840-475D-BD05-838B92750A07}">
      <dgm:prSet/>
      <dgm:spPr/>
      <dgm:t>
        <a:bodyPr/>
        <a:lstStyle/>
        <a:p>
          <a:endParaRPr lang="en-US"/>
        </a:p>
      </dgm:t>
    </dgm:pt>
    <dgm:pt modelId="{9B7A59A9-65B9-4A91-A9A7-05D5F18794F7}">
      <dgm:prSet custT="1"/>
      <dgm:spPr/>
      <dgm:t>
        <a:bodyPr/>
        <a:lstStyle/>
        <a:p>
          <a:pPr rtl="0"/>
          <a:r>
            <a:rPr lang="en-US" sz="2000" dirty="0" smtClean="0"/>
            <a:t>Jan. 2017</a:t>
          </a:r>
        </a:p>
      </dgm:t>
    </dgm:pt>
    <dgm:pt modelId="{E12B6A4D-C7EF-42F1-9D40-0420A570F16A}" type="parTrans" cxnId="{E3A1A52D-02E6-4A3D-A09B-F707B5BA76FF}">
      <dgm:prSet/>
      <dgm:spPr/>
      <dgm:t>
        <a:bodyPr/>
        <a:lstStyle/>
        <a:p>
          <a:endParaRPr lang="en-US"/>
        </a:p>
      </dgm:t>
    </dgm:pt>
    <dgm:pt modelId="{32DBD905-C4DD-4B46-A62A-A8E1304DC94F}" type="sibTrans" cxnId="{E3A1A52D-02E6-4A3D-A09B-F707B5BA76FF}">
      <dgm:prSet/>
      <dgm:spPr/>
      <dgm:t>
        <a:bodyPr/>
        <a:lstStyle/>
        <a:p>
          <a:endParaRPr lang="en-US"/>
        </a:p>
      </dgm:t>
    </dgm:pt>
    <dgm:pt modelId="{6B49EFD8-4E0F-492D-ABA2-64946732603F}">
      <dgm:prSet custT="1"/>
      <dgm:spPr/>
      <dgm:t>
        <a:bodyPr/>
        <a:lstStyle/>
        <a:p>
          <a:pPr rtl="0"/>
          <a:r>
            <a:rPr lang="en-US" sz="2000" dirty="0" smtClean="0"/>
            <a:t>Nov. 2015</a:t>
          </a:r>
          <a:endParaRPr lang="en-US" sz="2000" dirty="0"/>
        </a:p>
      </dgm:t>
    </dgm:pt>
    <dgm:pt modelId="{35D03E6A-3F10-4B33-87DB-9190CAFC7C7F}" type="sibTrans" cxnId="{70F26A13-BF56-4733-A469-4DC169336172}">
      <dgm:prSet/>
      <dgm:spPr/>
      <dgm:t>
        <a:bodyPr/>
        <a:lstStyle/>
        <a:p>
          <a:endParaRPr lang="en-US"/>
        </a:p>
      </dgm:t>
    </dgm:pt>
    <dgm:pt modelId="{2AD9AAE1-7AF8-4451-879F-A1B3FB27A9CD}" type="parTrans" cxnId="{70F26A13-BF56-4733-A469-4DC169336172}">
      <dgm:prSet/>
      <dgm:spPr/>
      <dgm:t>
        <a:bodyPr/>
        <a:lstStyle/>
        <a:p>
          <a:endParaRPr lang="en-US"/>
        </a:p>
      </dgm:t>
    </dgm:pt>
    <dgm:pt modelId="{F7B0DA1F-246C-442A-A56E-195A081C6ACE}">
      <dgm:prSet custT="1"/>
      <dgm:spPr/>
      <dgm:t>
        <a:bodyPr/>
        <a:lstStyle/>
        <a:p>
          <a:pPr rtl="0"/>
          <a:r>
            <a:rPr lang="en-US" sz="2000" dirty="0" smtClean="0"/>
            <a:t>Basin Prioritization</a:t>
          </a:r>
          <a:endParaRPr lang="en-US" sz="2000" dirty="0"/>
        </a:p>
      </dgm:t>
    </dgm:pt>
    <dgm:pt modelId="{C07A3F80-8708-4F8D-BC01-BB1E7177EC31}" type="parTrans" cxnId="{2EC976B0-D4CB-4451-803E-0B030310FBF2}">
      <dgm:prSet/>
      <dgm:spPr/>
      <dgm:t>
        <a:bodyPr/>
        <a:lstStyle/>
        <a:p>
          <a:endParaRPr lang="en-US"/>
        </a:p>
      </dgm:t>
    </dgm:pt>
    <dgm:pt modelId="{5E415A9E-B868-42FC-B153-CEB746A1068F}" type="sibTrans" cxnId="{2EC976B0-D4CB-4451-803E-0B030310FBF2}">
      <dgm:prSet/>
      <dgm:spPr/>
      <dgm:t>
        <a:bodyPr/>
        <a:lstStyle/>
        <a:p>
          <a:endParaRPr lang="en-US"/>
        </a:p>
      </dgm:t>
    </dgm:pt>
    <dgm:pt modelId="{8F5B13B3-519A-4CAC-9792-08DF45521D7C}">
      <dgm:prSet custT="1"/>
      <dgm:spPr/>
      <dgm:t>
        <a:bodyPr/>
        <a:lstStyle/>
        <a:p>
          <a:pPr rtl="0"/>
          <a:r>
            <a:rPr lang="en-US" sz="2000" dirty="0" smtClean="0"/>
            <a:t>Basins in Critical Conditions of Overdraft</a:t>
          </a:r>
          <a:endParaRPr lang="en-US" sz="2000" dirty="0"/>
        </a:p>
      </dgm:t>
    </dgm:pt>
    <dgm:pt modelId="{1BDF3A0B-F07C-455B-B9FB-5A7821AE46A3}" type="parTrans" cxnId="{5F85E69D-F10F-44C5-AC0F-69CEEE0BDA28}">
      <dgm:prSet/>
      <dgm:spPr/>
      <dgm:t>
        <a:bodyPr/>
        <a:lstStyle/>
        <a:p>
          <a:endParaRPr lang="en-US"/>
        </a:p>
      </dgm:t>
    </dgm:pt>
    <dgm:pt modelId="{248BD8B5-FA22-4B28-AB0F-08F00AFAE0AD}" type="sibTrans" cxnId="{5F85E69D-F10F-44C5-AC0F-69CEEE0BDA28}">
      <dgm:prSet/>
      <dgm:spPr/>
      <dgm:t>
        <a:bodyPr/>
        <a:lstStyle/>
        <a:p>
          <a:endParaRPr lang="en-US"/>
        </a:p>
      </dgm:t>
    </dgm:pt>
    <dgm:pt modelId="{54A5750E-E34C-490B-AED9-9C0F1AC36E42}">
      <dgm:prSet custT="1"/>
      <dgm:spPr/>
      <dgm:t>
        <a:bodyPr/>
        <a:lstStyle/>
        <a:p>
          <a:pPr rtl="0"/>
          <a:r>
            <a:rPr lang="en-US" sz="2000" dirty="0" smtClean="0"/>
            <a:t>Basin Boundary Modification Requests</a:t>
          </a:r>
          <a:endParaRPr lang="en-US" sz="2000" dirty="0"/>
        </a:p>
      </dgm:t>
    </dgm:pt>
    <dgm:pt modelId="{FA797B26-B64A-48D2-951A-9ADCFD6DA5D6}" type="parTrans" cxnId="{9E5A031A-89C3-4034-AD89-B9988740127E}">
      <dgm:prSet/>
      <dgm:spPr/>
      <dgm:t>
        <a:bodyPr/>
        <a:lstStyle/>
        <a:p>
          <a:endParaRPr lang="en-US"/>
        </a:p>
      </dgm:t>
    </dgm:pt>
    <dgm:pt modelId="{F6A25C7F-39B5-4802-99FE-20074EAB04E9}" type="sibTrans" cxnId="{9E5A031A-89C3-4034-AD89-B9988740127E}">
      <dgm:prSet/>
      <dgm:spPr/>
      <dgm:t>
        <a:bodyPr/>
        <a:lstStyle/>
        <a:p>
          <a:endParaRPr lang="en-US"/>
        </a:p>
      </dgm:t>
    </dgm:pt>
    <dgm:pt modelId="{8CA0B9D7-AEF4-4E11-A5EB-29D7D91B68EE}">
      <dgm:prSet custT="1"/>
      <dgm:spPr/>
      <dgm:t>
        <a:bodyPr/>
        <a:lstStyle/>
        <a:p>
          <a:pPr rtl="0"/>
          <a:r>
            <a:rPr lang="en-US" sz="2000" dirty="0" smtClean="0"/>
            <a:t>Adoption of GSP Regulations &amp; Alternative to GSPs</a:t>
          </a:r>
          <a:endParaRPr lang="en-US" sz="2000" dirty="0"/>
        </a:p>
      </dgm:t>
    </dgm:pt>
    <dgm:pt modelId="{151A1536-19AE-48C6-A236-09315E4E1CA8}" type="parTrans" cxnId="{623C48D2-9DD3-4E9C-B00C-00F4B0FA69BC}">
      <dgm:prSet/>
      <dgm:spPr/>
      <dgm:t>
        <a:bodyPr/>
        <a:lstStyle/>
        <a:p>
          <a:endParaRPr lang="en-US"/>
        </a:p>
      </dgm:t>
    </dgm:pt>
    <dgm:pt modelId="{1FED9988-E0E1-4F0F-929A-1D69D70141B5}" type="sibTrans" cxnId="{623C48D2-9DD3-4E9C-B00C-00F4B0FA69BC}">
      <dgm:prSet/>
      <dgm:spPr/>
      <dgm:t>
        <a:bodyPr/>
        <a:lstStyle/>
        <a:p>
          <a:endParaRPr lang="en-US"/>
        </a:p>
      </dgm:t>
    </dgm:pt>
    <dgm:pt modelId="{F59FCF1C-A754-4671-B46E-B75449DB9F6B}">
      <dgm:prSet custT="1"/>
      <dgm:spPr/>
      <dgm:t>
        <a:bodyPr/>
        <a:lstStyle/>
        <a:p>
          <a:pPr rtl="0"/>
          <a:r>
            <a:rPr lang="en-US" sz="2000" dirty="0" smtClean="0"/>
            <a:t>Draft Basin Boundary Modifications to CWC</a:t>
          </a:r>
          <a:endParaRPr lang="en-US" sz="2000" dirty="0"/>
        </a:p>
      </dgm:t>
    </dgm:pt>
    <dgm:pt modelId="{68F6259D-5985-46B0-B400-7F65B7C90627}" type="parTrans" cxnId="{130EE6CC-3F56-4A4F-BBC9-8E939A43A04B}">
      <dgm:prSet/>
      <dgm:spPr/>
      <dgm:t>
        <a:bodyPr/>
        <a:lstStyle/>
        <a:p>
          <a:endParaRPr lang="en-US"/>
        </a:p>
      </dgm:t>
    </dgm:pt>
    <dgm:pt modelId="{AE9E359D-E684-4FC5-B79E-336474CE9166}" type="sibTrans" cxnId="{130EE6CC-3F56-4A4F-BBC9-8E939A43A04B}">
      <dgm:prSet/>
      <dgm:spPr/>
      <dgm:t>
        <a:bodyPr/>
        <a:lstStyle/>
        <a:p>
          <a:endParaRPr lang="en-US"/>
        </a:p>
      </dgm:t>
    </dgm:pt>
    <dgm:pt modelId="{7FCAAD5F-25B2-46B9-8A5B-25477E4D20D1}">
      <dgm:prSet custT="1"/>
      <dgm:spPr/>
      <dgm:t>
        <a:bodyPr/>
        <a:lstStyle/>
        <a:p>
          <a:pPr rtl="0"/>
          <a:r>
            <a:rPr lang="en-US" sz="2000" dirty="0" smtClean="0"/>
            <a:t>Water Available for Groundwater Replenishment</a:t>
          </a:r>
          <a:endParaRPr lang="en-US" sz="2000" dirty="0"/>
        </a:p>
      </dgm:t>
    </dgm:pt>
    <dgm:pt modelId="{4D0B092E-4E67-490E-A721-9E301ED4FDA4}" type="parTrans" cxnId="{4C015205-ED8B-4C69-A1B3-558C7270B079}">
      <dgm:prSet/>
      <dgm:spPr/>
      <dgm:t>
        <a:bodyPr/>
        <a:lstStyle/>
        <a:p>
          <a:endParaRPr lang="en-US"/>
        </a:p>
      </dgm:t>
    </dgm:pt>
    <dgm:pt modelId="{298D07B8-E447-4A0D-AAEB-687E5517B680}" type="sibTrans" cxnId="{4C015205-ED8B-4C69-A1B3-558C7270B079}">
      <dgm:prSet/>
      <dgm:spPr/>
      <dgm:t>
        <a:bodyPr/>
        <a:lstStyle/>
        <a:p>
          <a:endParaRPr lang="en-US"/>
        </a:p>
      </dgm:t>
    </dgm:pt>
    <dgm:pt modelId="{419F9E94-D86E-422A-9E9E-EA3C064240C6}">
      <dgm:prSet custT="1"/>
      <dgm:spPr/>
      <dgm:t>
        <a:bodyPr/>
        <a:lstStyle/>
        <a:p>
          <a:pPr rtl="0"/>
          <a:r>
            <a:rPr lang="en-US" sz="2000" dirty="0" smtClean="0"/>
            <a:t>Bulletin 118 Interim Update</a:t>
          </a:r>
          <a:endParaRPr lang="en-US" sz="2000" dirty="0"/>
        </a:p>
      </dgm:t>
    </dgm:pt>
    <dgm:pt modelId="{F90EA6A6-38C5-4197-A783-B7F298CBDF0E}" type="parTrans" cxnId="{A1F412B3-076D-4413-9AB0-FF99C2A81B6D}">
      <dgm:prSet/>
      <dgm:spPr/>
      <dgm:t>
        <a:bodyPr/>
        <a:lstStyle/>
        <a:p>
          <a:endParaRPr lang="en-US"/>
        </a:p>
      </dgm:t>
    </dgm:pt>
    <dgm:pt modelId="{A81FDC12-20A1-4A6F-949A-4C3F0AACE36F}" type="sibTrans" cxnId="{A1F412B3-076D-4413-9AB0-FF99C2A81B6D}">
      <dgm:prSet/>
      <dgm:spPr/>
      <dgm:t>
        <a:bodyPr/>
        <a:lstStyle/>
        <a:p>
          <a:endParaRPr lang="en-US"/>
        </a:p>
      </dgm:t>
    </dgm:pt>
    <dgm:pt modelId="{452C352C-3439-4072-BC71-878D9A9AB77E}" type="pres">
      <dgm:prSet presAssocID="{6ED69203-8CA2-4852-86B3-56A185B7EFDC}" presName="linearFlow" presStyleCnt="0">
        <dgm:presLayoutVars>
          <dgm:dir/>
          <dgm:animLvl val="lvl"/>
          <dgm:resizeHandles val="exact"/>
        </dgm:presLayoutVars>
      </dgm:prSet>
      <dgm:spPr/>
      <dgm:t>
        <a:bodyPr/>
        <a:lstStyle/>
        <a:p>
          <a:endParaRPr lang="en-US"/>
        </a:p>
      </dgm:t>
    </dgm:pt>
    <dgm:pt modelId="{36045F76-4DF0-42E0-9699-3770F94DDBD3}" type="pres">
      <dgm:prSet presAssocID="{9A1D39AA-0269-4E4A-BF3B-FCF1F88F768E}" presName="composite" presStyleCnt="0"/>
      <dgm:spPr/>
      <dgm:t>
        <a:bodyPr/>
        <a:lstStyle/>
        <a:p>
          <a:endParaRPr lang="en-US"/>
        </a:p>
      </dgm:t>
    </dgm:pt>
    <dgm:pt modelId="{089FB76C-99DB-47EC-B10B-B917D5064D7C}" type="pres">
      <dgm:prSet presAssocID="{9A1D39AA-0269-4E4A-BF3B-FCF1F88F768E}" presName="parentText" presStyleLbl="alignNode1" presStyleIdx="0" presStyleCnt="7">
        <dgm:presLayoutVars>
          <dgm:chMax val="1"/>
          <dgm:bulletEnabled val="1"/>
        </dgm:presLayoutVars>
      </dgm:prSet>
      <dgm:spPr/>
      <dgm:t>
        <a:bodyPr/>
        <a:lstStyle/>
        <a:p>
          <a:endParaRPr lang="en-US"/>
        </a:p>
      </dgm:t>
    </dgm:pt>
    <dgm:pt modelId="{6C590C20-C7D3-4E45-B97E-C3A37395F979}" type="pres">
      <dgm:prSet presAssocID="{9A1D39AA-0269-4E4A-BF3B-FCF1F88F768E}" presName="descendantText" presStyleLbl="alignAcc1" presStyleIdx="0" presStyleCnt="7">
        <dgm:presLayoutVars>
          <dgm:bulletEnabled val="1"/>
        </dgm:presLayoutVars>
      </dgm:prSet>
      <dgm:spPr/>
      <dgm:t>
        <a:bodyPr/>
        <a:lstStyle/>
        <a:p>
          <a:endParaRPr lang="en-US"/>
        </a:p>
      </dgm:t>
    </dgm:pt>
    <dgm:pt modelId="{58710636-5ADA-4FDA-A6AE-9E474819A652}" type="pres">
      <dgm:prSet presAssocID="{3E589F16-1E94-42D0-9131-F42207F29FE2}" presName="sp" presStyleCnt="0"/>
      <dgm:spPr/>
      <dgm:t>
        <a:bodyPr/>
        <a:lstStyle/>
        <a:p>
          <a:endParaRPr lang="en-US"/>
        </a:p>
      </dgm:t>
    </dgm:pt>
    <dgm:pt modelId="{CB12BB16-D804-43D9-8090-75B21C884856}" type="pres">
      <dgm:prSet presAssocID="{6B49EFD8-4E0F-492D-ABA2-64946732603F}" presName="composite" presStyleCnt="0"/>
      <dgm:spPr/>
      <dgm:t>
        <a:bodyPr/>
        <a:lstStyle/>
        <a:p>
          <a:endParaRPr lang="en-US"/>
        </a:p>
      </dgm:t>
    </dgm:pt>
    <dgm:pt modelId="{00DA203D-F3FA-4492-BECF-D8F230F663B1}" type="pres">
      <dgm:prSet presAssocID="{6B49EFD8-4E0F-492D-ABA2-64946732603F}" presName="parentText" presStyleLbl="alignNode1" presStyleIdx="1" presStyleCnt="7">
        <dgm:presLayoutVars>
          <dgm:chMax val="1"/>
          <dgm:bulletEnabled val="1"/>
        </dgm:presLayoutVars>
      </dgm:prSet>
      <dgm:spPr/>
      <dgm:t>
        <a:bodyPr/>
        <a:lstStyle/>
        <a:p>
          <a:endParaRPr lang="en-US"/>
        </a:p>
      </dgm:t>
    </dgm:pt>
    <dgm:pt modelId="{8412D0B4-4964-48E9-96F9-9140750B3C5F}" type="pres">
      <dgm:prSet presAssocID="{6B49EFD8-4E0F-492D-ABA2-64946732603F}" presName="descendantText" presStyleLbl="alignAcc1" presStyleIdx="1" presStyleCnt="7">
        <dgm:presLayoutVars>
          <dgm:bulletEnabled val="1"/>
        </dgm:presLayoutVars>
      </dgm:prSet>
      <dgm:spPr/>
      <dgm:t>
        <a:bodyPr/>
        <a:lstStyle/>
        <a:p>
          <a:endParaRPr lang="en-US"/>
        </a:p>
      </dgm:t>
    </dgm:pt>
    <dgm:pt modelId="{86470F07-86A6-4EFE-9F22-6D81DD559372}" type="pres">
      <dgm:prSet presAssocID="{35D03E6A-3F10-4B33-87DB-9190CAFC7C7F}" presName="sp" presStyleCnt="0"/>
      <dgm:spPr/>
      <dgm:t>
        <a:bodyPr/>
        <a:lstStyle/>
        <a:p>
          <a:endParaRPr lang="en-US"/>
        </a:p>
      </dgm:t>
    </dgm:pt>
    <dgm:pt modelId="{6E52B67D-1EF4-4D8D-A397-B61E077FEE87}" type="pres">
      <dgm:prSet presAssocID="{9579A5D5-5A07-42FC-8D68-8076A26B5EAA}" presName="composite" presStyleCnt="0"/>
      <dgm:spPr/>
      <dgm:t>
        <a:bodyPr/>
        <a:lstStyle/>
        <a:p>
          <a:endParaRPr lang="en-US"/>
        </a:p>
      </dgm:t>
    </dgm:pt>
    <dgm:pt modelId="{65A3D0B5-67E4-4B3A-B9C0-30ED07DCA425}" type="pres">
      <dgm:prSet presAssocID="{9579A5D5-5A07-42FC-8D68-8076A26B5EAA}" presName="parentText" presStyleLbl="alignNode1" presStyleIdx="2" presStyleCnt="7">
        <dgm:presLayoutVars>
          <dgm:chMax val="1"/>
          <dgm:bulletEnabled val="1"/>
        </dgm:presLayoutVars>
      </dgm:prSet>
      <dgm:spPr/>
      <dgm:t>
        <a:bodyPr/>
        <a:lstStyle/>
        <a:p>
          <a:endParaRPr lang="en-US"/>
        </a:p>
      </dgm:t>
    </dgm:pt>
    <dgm:pt modelId="{AE69C8AB-E28D-4533-AD82-377B465AE89F}" type="pres">
      <dgm:prSet presAssocID="{9579A5D5-5A07-42FC-8D68-8076A26B5EAA}" presName="descendantText" presStyleLbl="alignAcc1" presStyleIdx="2" presStyleCnt="7">
        <dgm:presLayoutVars>
          <dgm:bulletEnabled val="1"/>
        </dgm:presLayoutVars>
      </dgm:prSet>
      <dgm:spPr/>
      <dgm:t>
        <a:bodyPr/>
        <a:lstStyle/>
        <a:p>
          <a:endParaRPr lang="en-US"/>
        </a:p>
      </dgm:t>
    </dgm:pt>
    <dgm:pt modelId="{76A3E2E6-2314-4552-AFF0-E511956EB4AE}" type="pres">
      <dgm:prSet presAssocID="{7EEB7D99-ED10-4076-B6CD-0EBA7883BFBE}" presName="sp" presStyleCnt="0"/>
      <dgm:spPr/>
      <dgm:t>
        <a:bodyPr/>
        <a:lstStyle/>
        <a:p>
          <a:endParaRPr lang="en-US"/>
        </a:p>
      </dgm:t>
    </dgm:pt>
    <dgm:pt modelId="{BB2082F7-E265-46F9-8069-FABCF074F3CB}" type="pres">
      <dgm:prSet presAssocID="{F04171DE-0104-44F0-8945-A70D067E16D0}" presName="composite" presStyleCnt="0"/>
      <dgm:spPr/>
      <dgm:t>
        <a:bodyPr/>
        <a:lstStyle/>
        <a:p>
          <a:endParaRPr lang="en-US"/>
        </a:p>
      </dgm:t>
    </dgm:pt>
    <dgm:pt modelId="{CF056DDC-2569-4653-A203-B772EE511A98}" type="pres">
      <dgm:prSet presAssocID="{F04171DE-0104-44F0-8945-A70D067E16D0}" presName="parentText" presStyleLbl="alignNode1" presStyleIdx="3" presStyleCnt="7">
        <dgm:presLayoutVars>
          <dgm:chMax val="1"/>
          <dgm:bulletEnabled val="1"/>
        </dgm:presLayoutVars>
      </dgm:prSet>
      <dgm:spPr/>
      <dgm:t>
        <a:bodyPr/>
        <a:lstStyle/>
        <a:p>
          <a:endParaRPr lang="en-US"/>
        </a:p>
      </dgm:t>
    </dgm:pt>
    <dgm:pt modelId="{AF611006-3DBE-477A-8249-0BDFDF1BF556}" type="pres">
      <dgm:prSet presAssocID="{F04171DE-0104-44F0-8945-A70D067E16D0}" presName="descendantText" presStyleLbl="alignAcc1" presStyleIdx="3" presStyleCnt="7">
        <dgm:presLayoutVars>
          <dgm:bulletEnabled val="1"/>
        </dgm:presLayoutVars>
      </dgm:prSet>
      <dgm:spPr/>
      <dgm:t>
        <a:bodyPr/>
        <a:lstStyle/>
        <a:p>
          <a:endParaRPr lang="en-US"/>
        </a:p>
      </dgm:t>
    </dgm:pt>
    <dgm:pt modelId="{BAB54E2B-3C06-4FE9-BE8C-3593E07AC0BA}" type="pres">
      <dgm:prSet presAssocID="{808C081C-441B-4BE5-8D6C-5D2B69E23556}" presName="sp" presStyleCnt="0"/>
      <dgm:spPr/>
      <dgm:t>
        <a:bodyPr/>
        <a:lstStyle/>
        <a:p>
          <a:endParaRPr lang="en-US"/>
        </a:p>
      </dgm:t>
    </dgm:pt>
    <dgm:pt modelId="{44951BE4-73F6-43D0-9804-141991310FFD}" type="pres">
      <dgm:prSet presAssocID="{F83BC4E5-51FA-4116-B52F-42577CF551BD}" presName="composite" presStyleCnt="0"/>
      <dgm:spPr/>
      <dgm:t>
        <a:bodyPr/>
        <a:lstStyle/>
        <a:p>
          <a:endParaRPr lang="en-US"/>
        </a:p>
      </dgm:t>
    </dgm:pt>
    <dgm:pt modelId="{C1F41314-EF75-488D-8DE3-2CCB4AA23A74}" type="pres">
      <dgm:prSet presAssocID="{F83BC4E5-51FA-4116-B52F-42577CF551BD}" presName="parentText" presStyleLbl="alignNode1" presStyleIdx="4" presStyleCnt="7">
        <dgm:presLayoutVars>
          <dgm:chMax val="1"/>
          <dgm:bulletEnabled val="1"/>
        </dgm:presLayoutVars>
      </dgm:prSet>
      <dgm:spPr/>
      <dgm:t>
        <a:bodyPr/>
        <a:lstStyle/>
        <a:p>
          <a:endParaRPr lang="en-US"/>
        </a:p>
      </dgm:t>
    </dgm:pt>
    <dgm:pt modelId="{18EA9DFE-8A71-4831-B503-AF710C7546AD}" type="pres">
      <dgm:prSet presAssocID="{F83BC4E5-51FA-4116-B52F-42577CF551BD}" presName="descendantText" presStyleLbl="alignAcc1" presStyleIdx="4" presStyleCnt="7">
        <dgm:presLayoutVars>
          <dgm:bulletEnabled val="1"/>
        </dgm:presLayoutVars>
      </dgm:prSet>
      <dgm:spPr/>
      <dgm:t>
        <a:bodyPr/>
        <a:lstStyle/>
        <a:p>
          <a:endParaRPr lang="en-US"/>
        </a:p>
      </dgm:t>
    </dgm:pt>
    <dgm:pt modelId="{7117F2BA-27E7-4101-A9A2-10B733AF358D}" type="pres">
      <dgm:prSet presAssocID="{136301D6-DAB3-4E73-AC99-063DA8D68ADC}" presName="sp" presStyleCnt="0"/>
      <dgm:spPr/>
      <dgm:t>
        <a:bodyPr/>
        <a:lstStyle/>
        <a:p>
          <a:endParaRPr lang="en-US"/>
        </a:p>
      </dgm:t>
    </dgm:pt>
    <dgm:pt modelId="{7909D22E-0394-4E97-A93B-171F76CAB3E7}" type="pres">
      <dgm:prSet presAssocID="{094348D5-73B5-4A24-9748-8E548596C43B}" presName="composite" presStyleCnt="0"/>
      <dgm:spPr/>
      <dgm:t>
        <a:bodyPr/>
        <a:lstStyle/>
        <a:p>
          <a:endParaRPr lang="en-US"/>
        </a:p>
      </dgm:t>
    </dgm:pt>
    <dgm:pt modelId="{D14B33E5-B95E-4342-B148-2BF1B1037044}" type="pres">
      <dgm:prSet presAssocID="{094348D5-73B5-4A24-9748-8E548596C43B}" presName="parentText" presStyleLbl="alignNode1" presStyleIdx="5" presStyleCnt="7">
        <dgm:presLayoutVars>
          <dgm:chMax val="1"/>
          <dgm:bulletEnabled val="1"/>
        </dgm:presLayoutVars>
      </dgm:prSet>
      <dgm:spPr/>
      <dgm:t>
        <a:bodyPr/>
        <a:lstStyle/>
        <a:p>
          <a:endParaRPr lang="en-US"/>
        </a:p>
      </dgm:t>
    </dgm:pt>
    <dgm:pt modelId="{29AF04A6-5AF5-4496-BE05-6EF1A4FABE07}" type="pres">
      <dgm:prSet presAssocID="{094348D5-73B5-4A24-9748-8E548596C43B}" presName="descendantText" presStyleLbl="alignAcc1" presStyleIdx="5" presStyleCnt="7">
        <dgm:presLayoutVars>
          <dgm:bulletEnabled val="1"/>
        </dgm:presLayoutVars>
      </dgm:prSet>
      <dgm:spPr/>
      <dgm:t>
        <a:bodyPr/>
        <a:lstStyle/>
        <a:p>
          <a:endParaRPr lang="en-US"/>
        </a:p>
      </dgm:t>
    </dgm:pt>
    <dgm:pt modelId="{58E63EDF-E78F-48D5-A6CF-AEE872223447}" type="pres">
      <dgm:prSet presAssocID="{7D8464CE-6A0C-4DA2-A87E-FCE8C35CA1F6}" presName="sp" presStyleCnt="0"/>
      <dgm:spPr/>
      <dgm:t>
        <a:bodyPr/>
        <a:lstStyle/>
        <a:p>
          <a:endParaRPr lang="en-US"/>
        </a:p>
      </dgm:t>
    </dgm:pt>
    <dgm:pt modelId="{5E21B8FF-663A-4EB2-8C0A-9F8A3A0E6D2F}" type="pres">
      <dgm:prSet presAssocID="{9B7A59A9-65B9-4A91-A9A7-05D5F18794F7}" presName="composite" presStyleCnt="0"/>
      <dgm:spPr/>
      <dgm:t>
        <a:bodyPr/>
        <a:lstStyle/>
        <a:p>
          <a:endParaRPr lang="en-US"/>
        </a:p>
      </dgm:t>
    </dgm:pt>
    <dgm:pt modelId="{E69207AF-157B-4F5D-B285-EEFC87086286}" type="pres">
      <dgm:prSet presAssocID="{9B7A59A9-65B9-4A91-A9A7-05D5F18794F7}" presName="parentText" presStyleLbl="alignNode1" presStyleIdx="6" presStyleCnt="7">
        <dgm:presLayoutVars>
          <dgm:chMax val="1"/>
          <dgm:bulletEnabled val="1"/>
        </dgm:presLayoutVars>
      </dgm:prSet>
      <dgm:spPr/>
      <dgm:t>
        <a:bodyPr/>
        <a:lstStyle/>
        <a:p>
          <a:endParaRPr lang="en-US"/>
        </a:p>
      </dgm:t>
    </dgm:pt>
    <dgm:pt modelId="{E155434A-83BC-426C-A8F1-6BBC48757C3F}" type="pres">
      <dgm:prSet presAssocID="{9B7A59A9-65B9-4A91-A9A7-05D5F18794F7}" presName="descendantText" presStyleLbl="alignAcc1" presStyleIdx="6" presStyleCnt="7">
        <dgm:presLayoutVars>
          <dgm:bulletEnabled val="1"/>
        </dgm:presLayoutVars>
      </dgm:prSet>
      <dgm:spPr/>
      <dgm:t>
        <a:bodyPr/>
        <a:lstStyle/>
        <a:p>
          <a:endParaRPr lang="en-US"/>
        </a:p>
      </dgm:t>
    </dgm:pt>
  </dgm:ptLst>
  <dgm:cxnLst>
    <dgm:cxn modelId="{A1F412B3-076D-4413-9AB0-FF99C2A81B6D}" srcId="{9B7A59A9-65B9-4A91-A9A7-05D5F18794F7}" destId="{419F9E94-D86E-422A-9E9E-EA3C064240C6}" srcOrd="0" destOrd="0" parTransId="{F90EA6A6-38C5-4197-A783-B7F298CBDF0E}" sibTransId="{A81FDC12-20A1-4A6F-949A-4C3F0AACE36F}"/>
    <dgm:cxn modelId="{1D805BC1-C63C-4C36-B16F-F2EFC0066CE9}" type="presOf" srcId="{094348D5-73B5-4A24-9748-8E548596C43B}" destId="{D14B33E5-B95E-4342-B148-2BF1B1037044}" srcOrd="0" destOrd="0" presId="urn:microsoft.com/office/officeart/2005/8/layout/chevron2"/>
    <dgm:cxn modelId="{B097A21A-45C4-48CC-9A9A-CDCD7C07228A}" type="presOf" srcId="{F04171DE-0104-44F0-8945-A70D067E16D0}" destId="{CF056DDC-2569-4653-A203-B772EE511A98}" srcOrd="0" destOrd="0" presId="urn:microsoft.com/office/officeart/2005/8/layout/chevron2"/>
    <dgm:cxn modelId="{DD679ED5-CEC7-4303-911F-BFD45586FE21}" type="presOf" srcId="{8F5B13B3-519A-4CAC-9792-08DF45521D7C}" destId="{8412D0B4-4964-48E9-96F9-9140750B3C5F}" srcOrd="0" destOrd="0" presId="urn:microsoft.com/office/officeart/2005/8/layout/chevron2"/>
    <dgm:cxn modelId="{5F85E69D-F10F-44C5-AC0F-69CEEE0BDA28}" srcId="{6B49EFD8-4E0F-492D-ABA2-64946732603F}" destId="{8F5B13B3-519A-4CAC-9792-08DF45521D7C}" srcOrd="0" destOrd="0" parTransId="{1BDF3A0B-F07C-455B-B9FB-5A7821AE46A3}" sibTransId="{248BD8B5-FA22-4B28-AB0F-08F00AFAE0AD}"/>
    <dgm:cxn modelId="{3919837E-DC9E-42BF-BC35-029A3A47A4EE}" type="presOf" srcId="{F7B0DA1F-246C-442A-A56E-195A081C6ACE}" destId="{6C590C20-C7D3-4E45-B97E-C3A37395F979}" srcOrd="0" destOrd="0" presId="urn:microsoft.com/office/officeart/2005/8/layout/chevron2"/>
    <dgm:cxn modelId="{8BEE939B-4BB4-4383-85C1-A833AE4252B6}" type="presOf" srcId="{9B7A59A9-65B9-4A91-A9A7-05D5F18794F7}" destId="{E69207AF-157B-4F5D-B285-EEFC87086286}" srcOrd="0" destOrd="0" presId="urn:microsoft.com/office/officeart/2005/8/layout/chevron2"/>
    <dgm:cxn modelId="{BD7363C0-9BA5-45AD-82D8-01B23AA74A3C}" srcId="{6ED69203-8CA2-4852-86B3-56A185B7EFDC}" destId="{F83BC4E5-51FA-4116-B52F-42577CF551BD}" srcOrd="4" destOrd="0" parTransId="{83B546B7-DDD8-4B99-AD64-C3869F0B88C5}" sibTransId="{136301D6-DAB3-4E73-AC99-063DA8D68ADC}"/>
    <dgm:cxn modelId="{BC2A6C39-9B2F-4F0D-9D08-4A8B22864787}" type="presOf" srcId="{8CA0B9D7-AEF4-4E11-A5EB-29D7D91B68EE}" destId="{AF611006-3DBE-477A-8249-0BDFDF1BF556}" srcOrd="0" destOrd="0" presId="urn:microsoft.com/office/officeart/2005/8/layout/chevron2"/>
    <dgm:cxn modelId="{9E5A031A-89C3-4034-AD89-B9988740127E}" srcId="{9579A5D5-5A07-42FC-8D68-8076A26B5EAA}" destId="{54A5750E-E34C-490B-AED9-9C0F1AC36E42}" srcOrd="0" destOrd="0" parTransId="{FA797B26-B64A-48D2-951A-9ADCFD6DA5D6}" sibTransId="{F6A25C7F-39B5-4802-99FE-20074EAB04E9}"/>
    <dgm:cxn modelId="{ECDC7B13-5482-45E0-AA4A-3C1D19DC8E42}" srcId="{6ED69203-8CA2-4852-86B3-56A185B7EFDC}" destId="{F04171DE-0104-44F0-8945-A70D067E16D0}" srcOrd="3" destOrd="0" parTransId="{49E30700-EB33-4079-95B3-D0FB7FD59CEB}" sibTransId="{808C081C-441B-4BE5-8D6C-5D2B69E23556}"/>
    <dgm:cxn modelId="{BBD22EDE-4AB0-4B8E-9A50-861AE4A23254}" type="presOf" srcId="{9A1D39AA-0269-4E4A-BF3B-FCF1F88F768E}" destId="{089FB76C-99DB-47EC-B10B-B917D5064D7C}" srcOrd="0" destOrd="0" presId="urn:microsoft.com/office/officeart/2005/8/layout/chevron2"/>
    <dgm:cxn modelId="{59711364-0C34-4D96-B934-92A55072264E}" type="presOf" srcId="{6B49EFD8-4E0F-492D-ABA2-64946732603F}" destId="{00DA203D-F3FA-4492-BECF-D8F230F663B1}" srcOrd="0" destOrd="0" presId="urn:microsoft.com/office/officeart/2005/8/layout/chevron2"/>
    <dgm:cxn modelId="{247FFB5B-8C7B-46EC-80F6-28087A03D913}" type="presOf" srcId="{419F9E94-D86E-422A-9E9E-EA3C064240C6}" destId="{E155434A-83BC-426C-A8F1-6BBC48757C3F}" srcOrd="0" destOrd="0" presId="urn:microsoft.com/office/officeart/2005/8/layout/chevron2"/>
    <dgm:cxn modelId="{130EE6CC-3F56-4A4F-BBC9-8E939A43A04B}" srcId="{F83BC4E5-51FA-4116-B52F-42577CF551BD}" destId="{F59FCF1C-A754-4671-B46E-B75449DB9F6B}" srcOrd="0" destOrd="0" parTransId="{68F6259D-5985-46B0-B400-7F65B7C90627}" sibTransId="{AE9E359D-E684-4FC5-B79E-336474CE9166}"/>
    <dgm:cxn modelId="{4CE02F56-4847-4F83-BE29-106494FD9613}" type="presOf" srcId="{54A5750E-E34C-490B-AED9-9C0F1AC36E42}" destId="{AE69C8AB-E28D-4533-AD82-377B465AE89F}" srcOrd="0" destOrd="0" presId="urn:microsoft.com/office/officeart/2005/8/layout/chevron2"/>
    <dgm:cxn modelId="{E5654F2E-F6B0-4B39-A5AD-AF047D620941}" type="presOf" srcId="{7FCAAD5F-25B2-46B9-8A5B-25477E4D20D1}" destId="{29AF04A6-5AF5-4496-BE05-6EF1A4FABE07}" srcOrd="0" destOrd="0" presId="urn:microsoft.com/office/officeart/2005/8/layout/chevron2"/>
    <dgm:cxn modelId="{75F4397F-A32C-462A-8C14-71B058B36440}" type="presOf" srcId="{F59FCF1C-A754-4671-B46E-B75449DB9F6B}" destId="{18EA9DFE-8A71-4831-B503-AF710C7546AD}" srcOrd="0" destOrd="0" presId="urn:microsoft.com/office/officeart/2005/8/layout/chevron2"/>
    <dgm:cxn modelId="{71FAA6B6-D840-475D-BD05-838B92750A07}" srcId="{6ED69203-8CA2-4852-86B3-56A185B7EFDC}" destId="{094348D5-73B5-4A24-9748-8E548596C43B}" srcOrd="5" destOrd="0" parTransId="{F4AA393E-09E9-4C53-9697-E9872F06641A}" sibTransId="{7D8464CE-6A0C-4DA2-A87E-FCE8C35CA1F6}"/>
    <dgm:cxn modelId="{F10DB032-DC41-4447-BF06-34D5356B85E9}" type="presOf" srcId="{9579A5D5-5A07-42FC-8D68-8076A26B5EAA}" destId="{65A3D0B5-67E4-4B3A-B9C0-30ED07DCA425}" srcOrd="0" destOrd="0" presId="urn:microsoft.com/office/officeart/2005/8/layout/chevron2"/>
    <dgm:cxn modelId="{7B752C17-96D9-4056-9554-904D8F833164}" type="presOf" srcId="{F83BC4E5-51FA-4116-B52F-42577CF551BD}" destId="{C1F41314-EF75-488D-8DE3-2CCB4AA23A74}" srcOrd="0" destOrd="0" presId="urn:microsoft.com/office/officeart/2005/8/layout/chevron2"/>
    <dgm:cxn modelId="{E3A1A52D-02E6-4A3D-A09B-F707B5BA76FF}" srcId="{6ED69203-8CA2-4852-86B3-56A185B7EFDC}" destId="{9B7A59A9-65B9-4A91-A9A7-05D5F18794F7}" srcOrd="6" destOrd="0" parTransId="{E12B6A4D-C7EF-42F1-9D40-0420A570F16A}" sibTransId="{32DBD905-C4DD-4B46-A62A-A8E1304DC94F}"/>
    <dgm:cxn modelId="{70F26A13-BF56-4733-A469-4DC169336172}" srcId="{6ED69203-8CA2-4852-86B3-56A185B7EFDC}" destId="{6B49EFD8-4E0F-492D-ABA2-64946732603F}" srcOrd="1" destOrd="0" parTransId="{2AD9AAE1-7AF8-4451-879F-A1B3FB27A9CD}" sibTransId="{35D03E6A-3F10-4B33-87DB-9190CAFC7C7F}"/>
    <dgm:cxn modelId="{623C48D2-9DD3-4E9C-B00C-00F4B0FA69BC}" srcId="{F04171DE-0104-44F0-8945-A70D067E16D0}" destId="{8CA0B9D7-AEF4-4E11-A5EB-29D7D91B68EE}" srcOrd="0" destOrd="0" parTransId="{151A1536-19AE-48C6-A236-09315E4E1CA8}" sibTransId="{1FED9988-E0E1-4F0F-929A-1D69D70141B5}"/>
    <dgm:cxn modelId="{223A608C-65F6-4337-8A23-3178CC0E1063}" srcId="{6ED69203-8CA2-4852-86B3-56A185B7EFDC}" destId="{9579A5D5-5A07-42FC-8D68-8076A26B5EAA}" srcOrd="2" destOrd="0" parTransId="{5D1B80BD-33F9-4753-B3A2-80288CC40DBC}" sibTransId="{7EEB7D99-ED10-4076-B6CD-0EBA7883BFBE}"/>
    <dgm:cxn modelId="{4C015205-ED8B-4C69-A1B3-558C7270B079}" srcId="{094348D5-73B5-4A24-9748-8E548596C43B}" destId="{7FCAAD5F-25B2-46B9-8A5B-25477E4D20D1}" srcOrd="0" destOrd="0" parTransId="{4D0B092E-4E67-490E-A721-9E301ED4FDA4}" sibTransId="{298D07B8-E447-4A0D-AAEB-687E5517B680}"/>
    <dgm:cxn modelId="{9C087ED5-6529-4B5B-B466-429A189E5F14}" srcId="{6ED69203-8CA2-4852-86B3-56A185B7EFDC}" destId="{9A1D39AA-0269-4E4A-BF3B-FCF1F88F768E}" srcOrd="0" destOrd="0" parTransId="{E370F633-46B4-4ABF-944A-008A89BBFE07}" sibTransId="{3E589F16-1E94-42D0-9131-F42207F29FE2}"/>
    <dgm:cxn modelId="{E502AC9D-1F84-48BD-B062-7CA4BE219617}" type="presOf" srcId="{6ED69203-8CA2-4852-86B3-56A185B7EFDC}" destId="{452C352C-3439-4072-BC71-878D9A9AB77E}" srcOrd="0" destOrd="0" presId="urn:microsoft.com/office/officeart/2005/8/layout/chevron2"/>
    <dgm:cxn modelId="{2EC976B0-D4CB-4451-803E-0B030310FBF2}" srcId="{9A1D39AA-0269-4E4A-BF3B-FCF1F88F768E}" destId="{F7B0DA1F-246C-442A-A56E-195A081C6ACE}" srcOrd="0" destOrd="0" parTransId="{C07A3F80-8708-4F8D-BC01-BB1E7177EC31}" sibTransId="{5E415A9E-B868-42FC-B153-CEB746A1068F}"/>
    <dgm:cxn modelId="{E03AB0B2-7A57-43D7-920C-16AE578C20D1}" type="presParOf" srcId="{452C352C-3439-4072-BC71-878D9A9AB77E}" destId="{36045F76-4DF0-42E0-9699-3770F94DDBD3}" srcOrd="0" destOrd="0" presId="urn:microsoft.com/office/officeart/2005/8/layout/chevron2"/>
    <dgm:cxn modelId="{21402240-4FD3-4089-882E-FB3350F1B345}" type="presParOf" srcId="{36045F76-4DF0-42E0-9699-3770F94DDBD3}" destId="{089FB76C-99DB-47EC-B10B-B917D5064D7C}" srcOrd="0" destOrd="0" presId="urn:microsoft.com/office/officeart/2005/8/layout/chevron2"/>
    <dgm:cxn modelId="{F00F799E-83DB-4B80-984C-B58385381F64}" type="presParOf" srcId="{36045F76-4DF0-42E0-9699-3770F94DDBD3}" destId="{6C590C20-C7D3-4E45-B97E-C3A37395F979}" srcOrd="1" destOrd="0" presId="urn:microsoft.com/office/officeart/2005/8/layout/chevron2"/>
    <dgm:cxn modelId="{F3ECDA2A-78FA-475D-9A26-3A7702707447}" type="presParOf" srcId="{452C352C-3439-4072-BC71-878D9A9AB77E}" destId="{58710636-5ADA-4FDA-A6AE-9E474819A652}" srcOrd="1" destOrd="0" presId="urn:microsoft.com/office/officeart/2005/8/layout/chevron2"/>
    <dgm:cxn modelId="{E17C043C-F09E-449A-BBB1-93E9C7E60200}" type="presParOf" srcId="{452C352C-3439-4072-BC71-878D9A9AB77E}" destId="{CB12BB16-D804-43D9-8090-75B21C884856}" srcOrd="2" destOrd="0" presId="urn:microsoft.com/office/officeart/2005/8/layout/chevron2"/>
    <dgm:cxn modelId="{CBDE7045-8BA5-474F-BCD2-748911FB744D}" type="presParOf" srcId="{CB12BB16-D804-43D9-8090-75B21C884856}" destId="{00DA203D-F3FA-4492-BECF-D8F230F663B1}" srcOrd="0" destOrd="0" presId="urn:microsoft.com/office/officeart/2005/8/layout/chevron2"/>
    <dgm:cxn modelId="{FA7D29CD-7167-4875-8ADD-7A8E459C5B1A}" type="presParOf" srcId="{CB12BB16-D804-43D9-8090-75B21C884856}" destId="{8412D0B4-4964-48E9-96F9-9140750B3C5F}" srcOrd="1" destOrd="0" presId="urn:microsoft.com/office/officeart/2005/8/layout/chevron2"/>
    <dgm:cxn modelId="{73D384F3-A586-429D-94FD-49FC5FF50D84}" type="presParOf" srcId="{452C352C-3439-4072-BC71-878D9A9AB77E}" destId="{86470F07-86A6-4EFE-9F22-6D81DD559372}" srcOrd="3" destOrd="0" presId="urn:microsoft.com/office/officeart/2005/8/layout/chevron2"/>
    <dgm:cxn modelId="{3C0EAC39-7960-4053-8D79-5782D3BD3AC0}" type="presParOf" srcId="{452C352C-3439-4072-BC71-878D9A9AB77E}" destId="{6E52B67D-1EF4-4D8D-A397-B61E077FEE87}" srcOrd="4" destOrd="0" presId="urn:microsoft.com/office/officeart/2005/8/layout/chevron2"/>
    <dgm:cxn modelId="{9FB38F16-2BC0-49A6-A17F-83A923A8905B}" type="presParOf" srcId="{6E52B67D-1EF4-4D8D-A397-B61E077FEE87}" destId="{65A3D0B5-67E4-4B3A-B9C0-30ED07DCA425}" srcOrd="0" destOrd="0" presId="urn:microsoft.com/office/officeart/2005/8/layout/chevron2"/>
    <dgm:cxn modelId="{EC99EC70-FAF6-446D-AEE0-F1A4B4256BDE}" type="presParOf" srcId="{6E52B67D-1EF4-4D8D-A397-B61E077FEE87}" destId="{AE69C8AB-E28D-4533-AD82-377B465AE89F}" srcOrd="1" destOrd="0" presId="urn:microsoft.com/office/officeart/2005/8/layout/chevron2"/>
    <dgm:cxn modelId="{7F390CF2-5CF7-443E-973B-BBC4341F3368}" type="presParOf" srcId="{452C352C-3439-4072-BC71-878D9A9AB77E}" destId="{76A3E2E6-2314-4552-AFF0-E511956EB4AE}" srcOrd="5" destOrd="0" presId="urn:microsoft.com/office/officeart/2005/8/layout/chevron2"/>
    <dgm:cxn modelId="{B8BF8D88-41DC-43A3-9B46-14B6368EDD5F}" type="presParOf" srcId="{452C352C-3439-4072-BC71-878D9A9AB77E}" destId="{BB2082F7-E265-46F9-8069-FABCF074F3CB}" srcOrd="6" destOrd="0" presId="urn:microsoft.com/office/officeart/2005/8/layout/chevron2"/>
    <dgm:cxn modelId="{D63B494B-E7D0-4CC1-A8D6-F53E67D62B43}" type="presParOf" srcId="{BB2082F7-E265-46F9-8069-FABCF074F3CB}" destId="{CF056DDC-2569-4653-A203-B772EE511A98}" srcOrd="0" destOrd="0" presId="urn:microsoft.com/office/officeart/2005/8/layout/chevron2"/>
    <dgm:cxn modelId="{92131729-F301-4E04-9378-BDB901982E60}" type="presParOf" srcId="{BB2082F7-E265-46F9-8069-FABCF074F3CB}" destId="{AF611006-3DBE-477A-8249-0BDFDF1BF556}" srcOrd="1" destOrd="0" presId="urn:microsoft.com/office/officeart/2005/8/layout/chevron2"/>
    <dgm:cxn modelId="{FFD5DCD1-D345-4394-95C1-0C325850D8FD}" type="presParOf" srcId="{452C352C-3439-4072-BC71-878D9A9AB77E}" destId="{BAB54E2B-3C06-4FE9-BE8C-3593E07AC0BA}" srcOrd="7" destOrd="0" presId="urn:microsoft.com/office/officeart/2005/8/layout/chevron2"/>
    <dgm:cxn modelId="{7578CAA7-F643-4BB9-B4BC-0B0A860938B7}" type="presParOf" srcId="{452C352C-3439-4072-BC71-878D9A9AB77E}" destId="{44951BE4-73F6-43D0-9804-141991310FFD}" srcOrd="8" destOrd="0" presId="urn:microsoft.com/office/officeart/2005/8/layout/chevron2"/>
    <dgm:cxn modelId="{43353DE8-6B20-4BA5-83EB-0C87EC270F07}" type="presParOf" srcId="{44951BE4-73F6-43D0-9804-141991310FFD}" destId="{C1F41314-EF75-488D-8DE3-2CCB4AA23A74}" srcOrd="0" destOrd="0" presId="urn:microsoft.com/office/officeart/2005/8/layout/chevron2"/>
    <dgm:cxn modelId="{ABFF71F3-0CCC-43D9-9125-EAE5BFAB3875}" type="presParOf" srcId="{44951BE4-73F6-43D0-9804-141991310FFD}" destId="{18EA9DFE-8A71-4831-B503-AF710C7546AD}" srcOrd="1" destOrd="0" presId="urn:microsoft.com/office/officeart/2005/8/layout/chevron2"/>
    <dgm:cxn modelId="{D1C7627A-DD3D-4871-8F7C-B88608862332}" type="presParOf" srcId="{452C352C-3439-4072-BC71-878D9A9AB77E}" destId="{7117F2BA-27E7-4101-A9A2-10B733AF358D}" srcOrd="9" destOrd="0" presId="urn:microsoft.com/office/officeart/2005/8/layout/chevron2"/>
    <dgm:cxn modelId="{FC3B14A3-B581-4C8D-B069-DE3F7A5359A9}" type="presParOf" srcId="{452C352C-3439-4072-BC71-878D9A9AB77E}" destId="{7909D22E-0394-4E97-A93B-171F76CAB3E7}" srcOrd="10" destOrd="0" presId="urn:microsoft.com/office/officeart/2005/8/layout/chevron2"/>
    <dgm:cxn modelId="{F4477A3B-9AFD-44CA-AFD3-D5F463385E4C}" type="presParOf" srcId="{7909D22E-0394-4E97-A93B-171F76CAB3E7}" destId="{D14B33E5-B95E-4342-B148-2BF1B1037044}" srcOrd="0" destOrd="0" presId="urn:microsoft.com/office/officeart/2005/8/layout/chevron2"/>
    <dgm:cxn modelId="{141904B0-FCD0-4D91-AD7E-1CCEFCFE7FD0}" type="presParOf" srcId="{7909D22E-0394-4E97-A93B-171F76CAB3E7}" destId="{29AF04A6-5AF5-4496-BE05-6EF1A4FABE07}" srcOrd="1" destOrd="0" presId="urn:microsoft.com/office/officeart/2005/8/layout/chevron2"/>
    <dgm:cxn modelId="{FF71E3AF-AC03-425B-82D5-3FDD9CF855AF}" type="presParOf" srcId="{452C352C-3439-4072-BC71-878D9A9AB77E}" destId="{58E63EDF-E78F-48D5-A6CF-AEE872223447}" srcOrd="11" destOrd="0" presId="urn:microsoft.com/office/officeart/2005/8/layout/chevron2"/>
    <dgm:cxn modelId="{00838AFA-DC47-49B2-AE04-67CFBC15B017}" type="presParOf" srcId="{452C352C-3439-4072-BC71-878D9A9AB77E}" destId="{5E21B8FF-663A-4EB2-8C0A-9F8A3A0E6D2F}" srcOrd="12" destOrd="0" presId="urn:microsoft.com/office/officeart/2005/8/layout/chevron2"/>
    <dgm:cxn modelId="{BBAB837E-8C4D-4AF7-BE55-FF04DBB97DCC}" type="presParOf" srcId="{5E21B8FF-663A-4EB2-8C0A-9F8A3A0E6D2F}" destId="{E69207AF-157B-4F5D-B285-EEFC87086286}" srcOrd="0" destOrd="0" presId="urn:microsoft.com/office/officeart/2005/8/layout/chevron2"/>
    <dgm:cxn modelId="{FD3056AE-D537-489E-9575-69980F10F5DD}" type="presParOf" srcId="{5E21B8FF-663A-4EB2-8C0A-9F8A3A0E6D2F}" destId="{E155434A-83BC-426C-A8F1-6BBC48757C3F}"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C4E8FFC-C629-4CDD-91CE-3B97F1588C3F}" type="doc">
      <dgm:prSet loTypeId="urn:microsoft.com/office/officeart/2005/8/layout/venn1" loCatId="relationship" qsTypeId="urn:microsoft.com/office/officeart/2005/8/quickstyle/simple1" qsCatId="simple" csTypeId="urn:microsoft.com/office/officeart/2005/8/colors/accent1_5" csCatId="accent1" phldr="1"/>
      <dgm:spPr/>
    </dgm:pt>
    <dgm:pt modelId="{0CA6E868-8293-4986-8681-647676D59BF5}">
      <dgm:prSet phldrT="[Text]" custT="1"/>
      <dgm:spPr/>
      <dgm:t>
        <a:bodyPr/>
        <a:lstStyle/>
        <a:p>
          <a:pPr>
            <a:lnSpc>
              <a:spcPct val="80000"/>
            </a:lnSpc>
            <a:spcAft>
              <a:spcPts val="0"/>
            </a:spcAft>
          </a:pPr>
          <a:r>
            <a:rPr lang="en-US" sz="3200" dirty="0" smtClean="0">
              <a:ln/>
            </a:rPr>
            <a:t>DWR</a:t>
          </a:r>
        </a:p>
        <a:p>
          <a:pPr>
            <a:lnSpc>
              <a:spcPct val="80000"/>
            </a:lnSpc>
            <a:spcAft>
              <a:spcPts val="0"/>
            </a:spcAft>
          </a:pPr>
          <a:endParaRPr lang="en-US" sz="1100" dirty="0">
            <a:ln/>
          </a:endParaRPr>
        </a:p>
      </dgm:t>
    </dgm:pt>
    <dgm:pt modelId="{8A50ADD9-01D5-4EA5-9EF9-C604147AD80A}" type="parTrans" cxnId="{E95CE4A9-47FF-4EB9-BA38-5EA7E0862D3F}">
      <dgm:prSet/>
      <dgm:spPr/>
      <dgm:t>
        <a:bodyPr/>
        <a:lstStyle/>
        <a:p>
          <a:endParaRPr lang="en-US" sz="1050">
            <a:ln>
              <a:solidFill>
                <a:schemeClr val="bg1">
                  <a:lumMod val="50000"/>
                  <a:lumOff val="50000"/>
                </a:schemeClr>
              </a:solidFill>
            </a:ln>
          </a:endParaRPr>
        </a:p>
      </dgm:t>
    </dgm:pt>
    <dgm:pt modelId="{5A4CAA1D-6177-4708-983E-53E8937CE699}" type="sibTrans" cxnId="{E95CE4A9-47FF-4EB9-BA38-5EA7E0862D3F}">
      <dgm:prSet/>
      <dgm:spPr/>
      <dgm:t>
        <a:bodyPr/>
        <a:lstStyle/>
        <a:p>
          <a:endParaRPr lang="en-US" sz="1050">
            <a:ln>
              <a:solidFill>
                <a:schemeClr val="bg1">
                  <a:lumMod val="50000"/>
                  <a:lumOff val="50000"/>
                </a:schemeClr>
              </a:solidFill>
            </a:ln>
          </a:endParaRPr>
        </a:p>
      </dgm:t>
    </dgm:pt>
    <dgm:pt modelId="{323BC425-B8D9-4635-B546-7DACC2CA3929}">
      <dgm:prSet phldrT="[Text]" custT="1"/>
      <dgm:spPr/>
      <dgm:t>
        <a:bodyPr tIns="256032"/>
        <a:lstStyle/>
        <a:p>
          <a:pPr>
            <a:lnSpc>
              <a:spcPct val="80000"/>
            </a:lnSpc>
            <a:spcAft>
              <a:spcPts val="0"/>
            </a:spcAft>
          </a:pPr>
          <a:r>
            <a:rPr lang="en-US" sz="3200" dirty="0" smtClean="0">
              <a:ln/>
            </a:rPr>
            <a:t>GSA</a:t>
          </a:r>
        </a:p>
        <a:p>
          <a:pPr>
            <a:lnSpc>
              <a:spcPct val="80000"/>
            </a:lnSpc>
            <a:spcAft>
              <a:spcPts val="0"/>
            </a:spcAft>
          </a:pPr>
          <a:endParaRPr lang="en-US" sz="1400" dirty="0">
            <a:ln/>
          </a:endParaRPr>
        </a:p>
      </dgm:t>
    </dgm:pt>
    <dgm:pt modelId="{0EDD05BD-9E49-4FF3-B2C2-7C7931DB87EC}" type="parTrans" cxnId="{7BF56252-007C-4DB8-A12D-E9990BA0A235}">
      <dgm:prSet/>
      <dgm:spPr/>
      <dgm:t>
        <a:bodyPr/>
        <a:lstStyle/>
        <a:p>
          <a:endParaRPr lang="en-US" sz="1050">
            <a:ln>
              <a:solidFill>
                <a:schemeClr val="bg1">
                  <a:lumMod val="50000"/>
                  <a:lumOff val="50000"/>
                </a:schemeClr>
              </a:solidFill>
            </a:ln>
          </a:endParaRPr>
        </a:p>
      </dgm:t>
    </dgm:pt>
    <dgm:pt modelId="{34C76EB8-7C7B-4F1C-B64E-736AE37B8D67}" type="sibTrans" cxnId="{7BF56252-007C-4DB8-A12D-E9990BA0A235}">
      <dgm:prSet/>
      <dgm:spPr/>
      <dgm:t>
        <a:bodyPr/>
        <a:lstStyle/>
        <a:p>
          <a:endParaRPr lang="en-US" sz="1050">
            <a:ln>
              <a:solidFill>
                <a:schemeClr val="bg1">
                  <a:lumMod val="50000"/>
                  <a:lumOff val="50000"/>
                </a:schemeClr>
              </a:solidFill>
            </a:ln>
          </a:endParaRPr>
        </a:p>
      </dgm:t>
    </dgm:pt>
    <dgm:pt modelId="{E720A994-0781-4F34-8845-9EE970F0F157}">
      <dgm:prSet phldrT="[Text]" custT="1"/>
      <dgm:spPr/>
      <dgm:t>
        <a:bodyPr tIns="256032"/>
        <a:lstStyle/>
        <a:p>
          <a:pPr>
            <a:lnSpc>
              <a:spcPct val="80000"/>
            </a:lnSpc>
            <a:spcAft>
              <a:spcPts val="0"/>
            </a:spcAft>
          </a:pPr>
          <a:r>
            <a:rPr lang="en-US" sz="3200" dirty="0" smtClean="0">
              <a:ln/>
            </a:rPr>
            <a:t>SWRCB</a:t>
          </a:r>
          <a:br>
            <a:rPr lang="en-US" sz="3200" dirty="0" smtClean="0">
              <a:ln/>
            </a:rPr>
          </a:br>
          <a:endParaRPr lang="en-US" sz="1400" dirty="0">
            <a:ln/>
          </a:endParaRPr>
        </a:p>
      </dgm:t>
    </dgm:pt>
    <dgm:pt modelId="{62D02FD4-D75A-4BB4-BBDF-25B8B22B5C5D}" type="parTrans" cxnId="{E4773B45-DBB2-4437-A8D4-A63669E65C92}">
      <dgm:prSet/>
      <dgm:spPr/>
      <dgm:t>
        <a:bodyPr/>
        <a:lstStyle/>
        <a:p>
          <a:endParaRPr lang="en-US" sz="1050">
            <a:ln>
              <a:solidFill>
                <a:schemeClr val="bg1">
                  <a:lumMod val="50000"/>
                  <a:lumOff val="50000"/>
                </a:schemeClr>
              </a:solidFill>
            </a:ln>
          </a:endParaRPr>
        </a:p>
      </dgm:t>
    </dgm:pt>
    <dgm:pt modelId="{FEDD473C-6680-439E-A0C9-0F4C60F5E088}" type="sibTrans" cxnId="{E4773B45-DBB2-4437-A8D4-A63669E65C92}">
      <dgm:prSet/>
      <dgm:spPr/>
      <dgm:t>
        <a:bodyPr/>
        <a:lstStyle/>
        <a:p>
          <a:endParaRPr lang="en-US" sz="1050">
            <a:ln>
              <a:solidFill>
                <a:schemeClr val="bg1">
                  <a:lumMod val="50000"/>
                  <a:lumOff val="50000"/>
                </a:schemeClr>
              </a:solidFill>
            </a:ln>
          </a:endParaRPr>
        </a:p>
      </dgm:t>
    </dgm:pt>
    <dgm:pt modelId="{48235C05-2F61-4238-96BE-04078BA3FE6B}" type="pres">
      <dgm:prSet presAssocID="{EC4E8FFC-C629-4CDD-91CE-3B97F1588C3F}" presName="compositeShape" presStyleCnt="0">
        <dgm:presLayoutVars>
          <dgm:chMax val="7"/>
          <dgm:dir/>
          <dgm:resizeHandles val="exact"/>
        </dgm:presLayoutVars>
      </dgm:prSet>
      <dgm:spPr/>
    </dgm:pt>
    <dgm:pt modelId="{208152FC-1CAD-4746-B2AA-4D4A32E9034E}" type="pres">
      <dgm:prSet presAssocID="{0CA6E868-8293-4986-8681-647676D59BF5}" presName="circ1" presStyleLbl="vennNode1" presStyleIdx="0" presStyleCnt="3" custLinFactNeighborX="-2565" custLinFactNeighborY="855"/>
      <dgm:spPr/>
      <dgm:t>
        <a:bodyPr/>
        <a:lstStyle/>
        <a:p>
          <a:endParaRPr lang="en-US"/>
        </a:p>
      </dgm:t>
    </dgm:pt>
    <dgm:pt modelId="{F1BE2DCD-00BD-453F-B3E3-6C26756BF4A9}" type="pres">
      <dgm:prSet presAssocID="{0CA6E868-8293-4986-8681-647676D59BF5}" presName="circ1Tx" presStyleLbl="revTx" presStyleIdx="0" presStyleCnt="0">
        <dgm:presLayoutVars>
          <dgm:chMax val="0"/>
          <dgm:chPref val="0"/>
          <dgm:bulletEnabled val="1"/>
        </dgm:presLayoutVars>
      </dgm:prSet>
      <dgm:spPr/>
      <dgm:t>
        <a:bodyPr/>
        <a:lstStyle/>
        <a:p>
          <a:endParaRPr lang="en-US"/>
        </a:p>
      </dgm:t>
    </dgm:pt>
    <dgm:pt modelId="{EE905C86-1034-4DB3-9660-CED7B6AFB035}" type="pres">
      <dgm:prSet presAssocID="{323BC425-B8D9-4635-B546-7DACC2CA3929}" presName="circ2" presStyleLbl="vennNode1" presStyleIdx="1" presStyleCnt="3" custLinFactNeighborX="1710"/>
      <dgm:spPr/>
      <dgm:t>
        <a:bodyPr/>
        <a:lstStyle/>
        <a:p>
          <a:endParaRPr lang="en-US"/>
        </a:p>
      </dgm:t>
    </dgm:pt>
    <dgm:pt modelId="{44FE44AD-A6C5-4967-B3E1-12DC0E8E44E8}" type="pres">
      <dgm:prSet presAssocID="{323BC425-B8D9-4635-B546-7DACC2CA3929}" presName="circ2Tx" presStyleLbl="revTx" presStyleIdx="0" presStyleCnt="0">
        <dgm:presLayoutVars>
          <dgm:chMax val="0"/>
          <dgm:chPref val="0"/>
          <dgm:bulletEnabled val="1"/>
        </dgm:presLayoutVars>
      </dgm:prSet>
      <dgm:spPr/>
      <dgm:t>
        <a:bodyPr/>
        <a:lstStyle/>
        <a:p>
          <a:endParaRPr lang="en-US"/>
        </a:p>
      </dgm:t>
    </dgm:pt>
    <dgm:pt modelId="{C9E1A126-F74D-40AF-AC87-F3D64361CF75}" type="pres">
      <dgm:prSet presAssocID="{E720A994-0781-4F34-8845-9EE970F0F157}" presName="circ3" presStyleLbl="vennNode1" presStyleIdx="2" presStyleCnt="3"/>
      <dgm:spPr/>
      <dgm:t>
        <a:bodyPr/>
        <a:lstStyle/>
        <a:p>
          <a:endParaRPr lang="en-US"/>
        </a:p>
      </dgm:t>
    </dgm:pt>
    <dgm:pt modelId="{BD2C0B2E-B029-46B8-B276-8EB0091522FF}" type="pres">
      <dgm:prSet presAssocID="{E720A994-0781-4F34-8845-9EE970F0F157}" presName="circ3Tx" presStyleLbl="revTx" presStyleIdx="0" presStyleCnt="0">
        <dgm:presLayoutVars>
          <dgm:chMax val="0"/>
          <dgm:chPref val="0"/>
          <dgm:bulletEnabled val="1"/>
        </dgm:presLayoutVars>
      </dgm:prSet>
      <dgm:spPr/>
      <dgm:t>
        <a:bodyPr/>
        <a:lstStyle/>
        <a:p>
          <a:endParaRPr lang="en-US"/>
        </a:p>
      </dgm:t>
    </dgm:pt>
  </dgm:ptLst>
  <dgm:cxnLst>
    <dgm:cxn modelId="{E4773B45-DBB2-4437-A8D4-A63669E65C92}" srcId="{EC4E8FFC-C629-4CDD-91CE-3B97F1588C3F}" destId="{E720A994-0781-4F34-8845-9EE970F0F157}" srcOrd="2" destOrd="0" parTransId="{62D02FD4-D75A-4BB4-BBDF-25B8B22B5C5D}" sibTransId="{FEDD473C-6680-439E-A0C9-0F4C60F5E088}"/>
    <dgm:cxn modelId="{C4D214B8-AA86-45CF-A852-02A8460185F3}" type="presOf" srcId="{323BC425-B8D9-4635-B546-7DACC2CA3929}" destId="{44FE44AD-A6C5-4967-B3E1-12DC0E8E44E8}" srcOrd="1" destOrd="0" presId="urn:microsoft.com/office/officeart/2005/8/layout/venn1"/>
    <dgm:cxn modelId="{EA1D1D39-9EE2-421B-866E-AC6710DA9348}" type="presOf" srcId="{EC4E8FFC-C629-4CDD-91CE-3B97F1588C3F}" destId="{48235C05-2F61-4238-96BE-04078BA3FE6B}" srcOrd="0" destOrd="0" presId="urn:microsoft.com/office/officeart/2005/8/layout/venn1"/>
    <dgm:cxn modelId="{12A720BD-B4E6-462C-B7F9-65EB9BB80614}" type="presOf" srcId="{0CA6E868-8293-4986-8681-647676D59BF5}" destId="{208152FC-1CAD-4746-B2AA-4D4A32E9034E}" srcOrd="0" destOrd="0" presId="urn:microsoft.com/office/officeart/2005/8/layout/venn1"/>
    <dgm:cxn modelId="{072FA5F8-8AD8-4FB1-BF18-A6579C44BDA5}" type="presOf" srcId="{323BC425-B8D9-4635-B546-7DACC2CA3929}" destId="{EE905C86-1034-4DB3-9660-CED7B6AFB035}" srcOrd="0" destOrd="0" presId="urn:microsoft.com/office/officeart/2005/8/layout/venn1"/>
    <dgm:cxn modelId="{E95CE4A9-47FF-4EB9-BA38-5EA7E0862D3F}" srcId="{EC4E8FFC-C629-4CDD-91CE-3B97F1588C3F}" destId="{0CA6E868-8293-4986-8681-647676D59BF5}" srcOrd="0" destOrd="0" parTransId="{8A50ADD9-01D5-4EA5-9EF9-C604147AD80A}" sibTransId="{5A4CAA1D-6177-4708-983E-53E8937CE699}"/>
    <dgm:cxn modelId="{5689AE94-4C5C-456B-A17D-A660F22A24D6}" type="presOf" srcId="{0CA6E868-8293-4986-8681-647676D59BF5}" destId="{F1BE2DCD-00BD-453F-B3E3-6C26756BF4A9}" srcOrd="1" destOrd="0" presId="urn:microsoft.com/office/officeart/2005/8/layout/venn1"/>
    <dgm:cxn modelId="{7BF56252-007C-4DB8-A12D-E9990BA0A235}" srcId="{EC4E8FFC-C629-4CDD-91CE-3B97F1588C3F}" destId="{323BC425-B8D9-4635-B546-7DACC2CA3929}" srcOrd="1" destOrd="0" parTransId="{0EDD05BD-9E49-4FF3-B2C2-7C7931DB87EC}" sibTransId="{34C76EB8-7C7B-4F1C-B64E-736AE37B8D67}"/>
    <dgm:cxn modelId="{D0D19A8E-70C4-434F-A9B6-252EF91EC62C}" type="presOf" srcId="{E720A994-0781-4F34-8845-9EE970F0F157}" destId="{C9E1A126-F74D-40AF-AC87-F3D64361CF75}" srcOrd="0" destOrd="0" presId="urn:microsoft.com/office/officeart/2005/8/layout/venn1"/>
    <dgm:cxn modelId="{6A11BBBB-8CC6-452D-98D3-D1DD931D5322}" type="presOf" srcId="{E720A994-0781-4F34-8845-9EE970F0F157}" destId="{BD2C0B2E-B029-46B8-B276-8EB0091522FF}" srcOrd="1" destOrd="0" presId="urn:microsoft.com/office/officeart/2005/8/layout/venn1"/>
    <dgm:cxn modelId="{65BB2F67-506F-46F9-A8EC-914C2BB58003}" type="presParOf" srcId="{48235C05-2F61-4238-96BE-04078BA3FE6B}" destId="{208152FC-1CAD-4746-B2AA-4D4A32E9034E}" srcOrd="0" destOrd="0" presId="urn:microsoft.com/office/officeart/2005/8/layout/venn1"/>
    <dgm:cxn modelId="{432A90B4-4F6C-46E1-8630-A286E4DC4424}" type="presParOf" srcId="{48235C05-2F61-4238-96BE-04078BA3FE6B}" destId="{F1BE2DCD-00BD-453F-B3E3-6C26756BF4A9}" srcOrd="1" destOrd="0" presId="urn:microsoft.com/office/officeart/2005/8/layout/venn1"/>
    <dgm:cxn modelId="{BA4CF236-6C56-4CFE-AFE2-B7E491DBFD5E}" type="presParOf" srcId="{48235C05-2F61-4238-96BE-04078BA3FE6B}" destId="{EE905C86-1034-4DB3-9660-CED7B6AFB035}" srcOrd="2" destOrd="0" presId="urn:microsoft.com/office/officeart/2005/8/layout/venn1"/>
    <dgm:cxn modelId="{2ED1A014-9EBF-4111-A5DC-D92D1B75A55F}" type="presParOf" srcId="{48235C05-2F61-4238-96BE-04078BA3FE6B}" destId="{44FE44AD-A6C5-4967-B3E1-12DC0E8E44E8}" srcOrd="3" destOrd="0" presId="urn:microsoft.com/office/officeart/2005/8/layout/venn1"/>
    <dgm:cxn modelId="{54A6A8EC-7946-4EDC-B735-1F6541C7A536}" type="presParOf" srcId="{48235C05-2F61-4238-96BE-04078BA3FE6B}" destId="{C9E1A126-F74D-40AF-AC87-F3D64361CF75}" srcOrd="4" destOrd="0" presId="urn:microsoft.com/office/officeart/2005/8/layout/venn1"/>
    <dgm:cxn modelId="{4BE5171C-75AE-4E60-9B79-639F42B9694B}" type="presParOf" srcId="{48235C05-2F61-4238-96BE-04078BA3FE6B}" destId="{BD2C0B2E-B029-46B8-B276-8EB0091522FF}"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528EBA38-E1AB-44EE-A5BD-4FCB93894E87}" type="doc">
      <dgm:prSet loTypeId="urn:microsoft.com/office/officeart/2008/layout/RadialCluster" loCatId="relationship" qsTypeId="urn:microsoft.com/office/officeart/2005/8/quickstyle/simple1" qsCatId="simple" csTypeId="urn:microsoft.com/office/officeart/2005/8/colors/accent1_1" csCatId="accent1" phldr="1"/>
      <dgm:spPr/>
      <dgm:t>
        <a:bodyPr/>
        <a:lstStyle/>
        <a:p>
          <a:endParaRPr lang="en-US"/>
        </a:p>
      </dgm:t>
    </dgm:pt>
    <dgm:pt modelId="{EC7B1873-94B2-4C2A-966E-EE166D56891D}">
      <dgm:prSet phldrT="[Text]" custT="1"/>
      <dgm:spPr>
        <a:solidFill>
          <a:schemeClr val="accent1"/>
        </a:solidFill>
        <a:ln>
          <a:solidFill>
            <a:schemeClr val="bg1"/>
          </a:solidFill>
        </a:ln>
        <a:effectLst>
          <a:innerShdw blurRad="63500" dist="50800" dir="2700000">
            <a:prstClr val="black">
              <a:alpha val="50000"/>
            </a:prstClr>
          </a:innerShdw>
        </a:effectLst>
      </dgm:spPr>
      <dgm:t>
        <a:bodyPr/>
        <a:lstStyle/>
        <a:p>
          <a:r>
            <a:rPr lang="en-US" sz="1400" b="1" dirty="0" smtClean="0">
              <a:solidFill>
                <a:schemeClr val="tx1"/>
              </a:solidFill>
            </a:rPr>
            <a:t>DWR’s Sustainable Groundwater  Management Program Team</a:t>
          </a:r>
        </a:p>
      </dgm:t>
    </dgm:pt>
    <dgm:pt modelId="{E9698B23-5DEA-4151-9549-2E282AF858BB}" type="parTrans" cxnId="{C2F340D3-52E0-4724-BE18-5594F5FCE5B2}">
      <dgm:prSet/>
      <dgm:spPr/>
      <dgm:t>
        <a:bodyPr/>
        <a:lstStyle/>
        <a:p>
          <a:endParaRPr lang="en-US" sz="1600"/>
        </a:p>
      </dgm:t>
    </dgm:pt>
    <dgm:pt modelId="{42546175-6F8B-4C8B-8FB2-F38170127A8B}" type="sibTrans" cxnId="{C2F340D3-52E0-4724-BE18-5594F5FCE5B2}">
      <dgm:prSet/>
      <dgm:spPr/>
      <dgm:t>
        <a:bodyPr/>
        <a:lstStyle/>
        <a:p>
          <a:endParaRPr lang="en-US" sz="1600"/>
        </a:p>
      </dgm:t>
    </dgm:pt>
    <dgm:pt modelId="{C275F22B-11CD-4D87-9420-9D7A9C5B82F8}">
      <dgm:prSet phldrT="[Text]" custT="1"/>
      <dgm:spPr>
        <a:ln>
          <a:solidFill>
            <a:schemeClr val="bg1"/>
          </a:solidFill>
        </a:ln>
        <a:effectLst>
          <a:innerShdw blurRad="63500" dist="50800" dir="2700000">
            <a:prstClr val="black">
              <a:alpha val="50000"/>
            </a:prstClr>
          </a:innerShdw>
        </a:effectLst>
      </dgm:spPr>
      <dgm:t>
        <a:bodyPr/>
        <a:lstStyle/>
        <a:p>
          <a:r>
            <a:rPr lang="en-US" sz="1600" b="1" dirty="0" smtClean="0"/>
            <a:t>Statewide Public Meetings</a:t>
          </a:r>
          <a:endParaRPr lang="en-US" sz="1600" b="1" dirty="0"/>
        </a:p>
      </dgm:t>
    </dgm:pt>
    <dgm:pt modelId="{ECDFA3A8-5DF4-4D9C-8EEC-AAA6BDF88CBA}" type="parTrans" cxnId="{D092A1F0-4226-4502-A9E5-0EEB67F32007}">
      <dgm:prSet/>
      <dgm:spPr>
        <a:ln w="25400">
          <a:solidFill>
            <a:schemeClr val="accent1">
              <a:lumMod val="40000"/>
              <a:lumOff val="60000"/>
            </a:schemeClr>
          </a:solidFill>
        </a:ln>
      </dgm:spPr>
      <dgm:t>
        <a:bodyPr/>
        <a:lstStyle/>
        <a:p>
          <a:endParaRPr lang="en-US" sz="1600"/>
        </a:p>
      </dgm:t>
    </dgm:pt>
    <dgm:pt modelId="{41C7CAFF-1295-4ED7-8BB8-0A8A1B7ACFF0}" type="sibTrans" cxnId="{D092A1F0-4226-4502-A9E5-0EEB67F32007}">
      <dgm:prSet/>
      <dgm:spPr/>
      <dgm:t>
        <a:bodyPr/>
        <a:lstStyle/>
        <a:p>
          <a:endParaRPr lang="en-US" sz="1600"/>
        </a:p>
      </dgm:t>
    </dgm:pt>
    <dgm:pt modelId="{43DD38FC-8587-4B36-99B9-EED25BFE9629}">
      <dgm:prSet phldrT="[Text]" custT="1"/>
      <dgm:spPr>
        <a:ln>
          <a:solidFill>
            <a:schemeClr val="bg1"/>
          </a:solidFill>
        </a:ln>
        <a:effectLst>
          <a:innerShdw blurRad="63500" dist="50800" dir="2700000">
            <a:prstClr val="black">
              <a:alpha val="50000"/>
            </a:prstClr>
          </a:innerShdw>
        </a:effectLst>
      </dgm:spPr>
      <dgm:t>
        <a:bodyPr/>
        <a:lstStyle/>
        <a:p>
          <a:r>
            <a:rPr lang="en-US" sz="1600" b="1" dirty="0" smtClean="0"/>
            <a:t>Multiple Advisory Panels</a:t>
          </a:r>
        </a:p>
      </dgm:t>
    </dgm:pt>
    <dgm:pt modelId="{463DCC88-4053-44C4-A2BE-ED1DDE5097B5}" type="parTrans" cxnId="{AA4CD7A7-2C5A-4537-8267-794ED9AC945B}">
      <dgm:prSet/>
      <dgm:spPr>
        <a:ln w="25400">
          <a:solidFill>
            <a:schemeClr val="accent1">
              <a:lumMod val="60000"/>
              <a:lumOff val="40000"/>
            </a:schemeClr>
          </a:solidFill>
        </a:ln>
      </dgm:spPr>
      <dgm:t>
        <a:bodyPr/>
        <a:lstStyle/>
        <a:p>
          <a:endParaRPr lang="en-US" sz="1600"/>
        </a:p>
      </dgm:t>
    </dgm:pt>
    <dgm:pt modelId="{67AD3BC6-736D-4735-9584-F4ADEB042AC9}" type="sibTrans" cxnId="{AA4CD7A7-2C5A-4537-8267-794ED9AC945B}">
      <dgm:prSet/>
      <dgm:spPr/>
      <dgm:t>
        <a:bodyPr/>
        <a:lstStyle/>
        <a:p>
          <a:endParaRPr lang="en-US" sz="1600"/>
        </a:p>
      </dgm:t>
    </dgm:pt>
    <dgm:pt modelId="{7C6C048C-6E37-4CC4-A131-757437E9B4A0}">
      <dgm:prSet phldrT="[Text]" custT="1"/>
      <dgm:spPr>
        <a:ln>
          <a:solidFill>
            <a:schemeClr val="bg1"/>
          </a:solidFill>
        </a:ln>
        <a:effectLst>
          <a:innerShdw blurRad="63500" dist="50800" dir="2700000">
            <a:prstClr val="black">
              <a:alpha val="50000"/>
            </a:prstClr>
          </a:innerShdw>
        </a:effectLst>
      </dgm:spPr>
      <dgm:t>
        <a:bodyPr/>
        <a:lstStyle/>
        <a:p>
          <a:r>
            <a:rPr lang="en-US" sz="1600" b="1" dirty="0" smtClean="0"/>
            <a:t>Federal Agencies and Tribal Governments</a:t>
          </a:r>
          <a:endParaRPr lang="en-US" sz="1600" b="1" dirty="0"/>
        </a:p>
      </dgm:t>
    </dgm:pt>
    <dgm:pt modelId="{5B0B9BE4-D184-4BB7-AF7E-956B188E3B9A}" type="parTrans" cxnId="{0A11C589-EA3D-46DA-B23F-D9E2F599BEDC}">
      <dgm:prSet/>
      <dgm:spPr>
        <a:ln w="25400">
          <a:solidFill>
            <a:schemeClr val="accent1">
              <a:lumMod val="60000"/>
              <a:lumOff val="40000"/>
            </a:schemeClr>
          </a:solidFill>
        </a:ln>
      </dgm:spPr>
      <dgm:t>
        <a:bodyPr/>
        <a:lstStyle/>
        <a:p>
          <a:endParaRPr lang="en-US" sz="1600"/>
        </a:p>
      </dgm:t>
    </dgm:pt>
    <dgm:pt modelId="{5DF6820F-413D-44EA-8D00-0E27B3DE2615}" type="sibTrans" cxnId="{0A11C589-EA3D-46DA-B23F-D9E2F599BEDC}">
      <dgm:prSet/>
      <dgm:spPr/>
      <dgm:t>
        <a:bodyPr/>
        <a:lstStyle/>
        <a:p>
          <a:endParaRPr lang="en-US" sz="1600"/>
        </a:p>
      </dgm:t>
    </dgm:pt>
    <dgm:pt modelId="{8F0EEC32-045A-4507-9A99-D2C07ED7BE43}">
      <dgm:prSet phldrT="[Text]" custT="1"/>
      <dgm:spPr>
        <a:ln>
          <a:solidFill>
            <a:schemeClr val="bg1"/>
          </a:solidFill>
        </a:ln>
        <a:effectLst>
          <a:innerShdw blurRad="63500" dist="50800" dir="2700000">
            <a:prstClr val="black">
              <a:alpha val="50000"/>
            </a:prstClr>
          </a:innerShdw>
        </a:effectLst>
      </dgm:spPr>
      <dgm:t>
        <a:bodyPr/>
        <a:lstStyle/>
        <a:p>
          <a:r>
            <a:rPr lang="en-US" sz="1600" b="1" dirty="0" smtClean="0"/>
            <a:t>Associations, Foundations &amp; Organizations</a:t>
          </a:r>
          <a:endParaRPr lang="en-US" sz="1600" b="1" dirty="0"/>
        </a:p>
      </dgm:t>
    </dgm:pt>
    <dgm:pt modelId="{4621CB21-EF2F-45F8-B45D-F70AFF28488D}" type="parTrans" cxnId="{AFEC4A80-9ECC-42F3-893F-2CF8F984CFEC}">
      <dgm:prSet/>
      <dgm:spPr>
        <a:ln w="25400">
          <a:solidFill>
            <a:schemeClr val="accent1">
              <a:lumMod val="60000"/>
              <a:lumOff val="40000"/>
            </a:schemeClr>
          </a:solidFill>
        </a:ln>
      </dgm:spPr>
      <dgm:t>
        <a:bodyPr/>
        <a:lstStyle/>
        <a:p>
          <a:endParaRPr lang="en-US" sz="1600"/>
        </a:p>
      </dgm:t>
    </dgm:pt>
    <dgm:pt modelId="{0B8433CF-7B10-458F-867A-616608AAA28D}" type="sibTrans" cxnId="{AFEC4A80-9ECC-42F3-893F-2CF8F984CFEC}">
      <dgm:prSet/>
      <dgm:spPr/>
      <dgm:t>
        <a:bodyPr/>
        <a:lstStyle/>
        <a:p>
          <a:endParaRPr lang="en-US" sz="1600"/>
        </a:p>
      </dgm:t>
    </dgm:pt>
    <dgm:pt modelId="{93B9DB73-A9C2-4646-9D52-FC56E5E8DCE4}">
      <dgm:prSet phldrT="[Text]" custT="1"/>
      <dgm:spPr>
        <a:ln>
          <a:solidFill>
            <a:schemeClr val="bg1"/>
          </a:solidFill>
        </a:ln>
        <a:effectLst>
          <a:innerShdw blurRad="63500" dist="50800" dir="2700000">
            <a:prstClr val="black">
              <a:alpha val="50000"/>
            </a:prstClr>
          </a:innerShdw>
        </a:effectLst>
      </dgm:spPr>
      <dgm:t>
        <a:bodyPr/>
        <a:lstStyle/>
        <a:p>
          <a:r>
            <a:rPr lang="en-US" sz="1600" b="1" dirty="0" smtClean="0"/>
            <a:t>State Agency Partners</a:t>
          </a:r>
        </a:p>
      </dgm:t>
    </dgm:pt>
    <dgm:pt modelId="{A3DA15C7-5616-4061-86B7-EA1F92A4AEBC}" type="parTrans" cxnId="{6CEB34DF-A222-4B87-BC9B-18071F75008C}">
      <dgm:prSet/>
      <dgm:spPr>
        <a:ln w="25400">
          <a:solidFill>
            <a:schemeClr val="accent1">
              <a:lumMod val="60000"/>
              <a:lumOff val="40000"/>
            </a:schemeClr>
          </a:solidFill>
        </a:ln>
      </dgm:spPr>
      <dgm:t>
        <a:bodyPr/>
        <a:lstStyle/>
        <a:p>
          <a:endParaRPr lang="en-US" sz="1600"/>
        </a:p>
      </dgm:t>
    </dgm:pt>
    <dgm:pt modelId="{11F6741B-CBFF-45B1-95F0-F752291F8C1F}" type="sibTrans" cxnId="{6CEB34DF-A222-4B87-BC9B-18071F75008C}">
      <dgm:prSet/>
      <dgm:spPr/>
      <dgm:t>
        <a:bodyPr/>
        <a:lstStyle/>
        <a:p>
          <a:endParaRPr lang="en-US" sz="1600"/>
        </a:p>
      </dgm:t>
    </dgm:pt>
    <dgm:pt modelId="{2F795DF0-AAAE-495C-907D-638C2039AD84}">
      <dgm:prSet phldrT="[Text]" custT="1"/>
      <dgm:spPr>
        <a:ln>
          <a:solidFill>
            <a:schemeClr val="bg1"/>
          </a:solidFill>
        </a:ln>
        <a:effectLst>
          <a:innerShdw blurRad="63500" dist="50800" dir="2700000">
            <a:prstClr val="black">
              <a:alpha val="50000"/>
            </a:prstClr>
          </a:innerShdw>
        </a:effectLst>
      </dgm:spPr>
      <dgm:t>
        <a:bodyPr/>
        <a:lstStyle/>
        <a:p>
          <a:r>
            <a:rPr lang="en-US" sz="1600" b="1" dirty="0" smtClean="0"/>
            <a:t>One-on-One Agency &amp; Organizations</a:t>
          </a:r>
          <a:endParaRPr lang="en-US" sz="1600" b="1" dirty="0"/>
        </a:p>
      </dgm:t>
    </dgm:pt>
    <dgm:pt modelId="{11C17D97-A116-4D4C-96D3-675C0CB5DDF9}" type="parTrans" cxnId="{7E5BFA25-DFBD-4A83-8CB8-F0CA504D7E48}">
      <dgm:prSet/>
      <dgm:spPr>
        <a:ln w="25400">
          <a:solidFill>
            <a:schemeClr val="accent1">
              <a:lumMod val="60000"/>
              <a:lumOff val="40000"/>
            </a:schemeClr>
          </a:solidFill>
        </a:ln>
      </dgm:spPr>
      <dgm:t>
        <a:bodyPr/>
        <a:lstStyle/>
        <a:p>
          <a:endParaRPr lang="en-US" sz="1600"/>
        </a:p>
      </dgm:t>
    </dgm:pt>
    <dgm:pt modelId="{03180D77-1493-4C35-812E-5735158CAB84}" type="sibTrans" cxnId="{7E5BFA25-DFBD-4A83-8CB8-F0CA504D7E48}">
      <dgm:prSet/>
      <dgm:spPr/>
      <dgm:t>
        <a:bodyPr/>
        <a:lstStyle/>
        <a:p>
          <a:endParaRPr lang="en-US" sz="1600"/>
        </a:p>
      </dgm:t>
    </dgm:pt>
    <dgm:pt modelId="{0C4CBF60-273F-4A85-B2BD-D75B611FC31E}" type="pres">
      <dgm:prSet presAssocID="{528EBA38-E1AB-44EE-A5BD-4FCB93894E87}" presName="Name0" presStyleCnt="0">
        <dgm:presLayoutVars>
          <dgm:chMax val="1"/>
          <dgm:chPref val="1"/>
          <dgm:dir/>
          <dgm:animOne val="branch"/>
          <dgm:animLvl val="lvl"/>
        </dgm:presLayoutVars>
      </dgm:prSet>
      <dgm:spPr/>
      <dgm:t>
        <a:bodyPr/>
        <a:lstStyle/>
        <a:p>
          <a:endParaRPr lang="en-US"/>
        </a:p>
      </dgm:t>
    </dgm:pt>
    <dgm:pt modelId="{D1CDE769-B5DF-42E8-A4AD-1CB69E06543C}" type="pres">
      <dgm:prSet presAssocID="{EC7B1873-94B2-4C2A-966E-EE166D56891D}" presName="singleCycle" presStyleCnt="0"/>
      <dgm:spPr/>
    </dgm:pt>
    <dgm:pt modelId="{B4A0103E-1BF1-43EE-9408-94A5672C5F97}" type="pres">
      <dgm:prSet presAssocID="{EC7B1873-94B2-4C2A-966E-EE166D56891D}" presName="singleCenter" presStyleLbl="node1" presStyleIdx="0" presStyleCnt="7">
        <dgm:presLayoutVars>
          <dgm:chMax val="7"/>
          <dgm:chPref val="7"/>
        </dgm:presLayoutVars>
      </dgm:prSet>
      <dgm:spPr/>
      <dgm:t>
        <a:bodyPr/>
        <a:lstStyle/>
        <a:p>
          <a:endParaRPr lang="en-US"/>
        </a:p>
      </dgm:t>
    </dgm:pt>
    <dgm:pt modelId="{57B1B65A-2E07-4364-979B-AAAEDCFAFBD1}" type="pres">
      <dgm:prSet presAssocID="{A3DA15C7-5616-4061-86B7-EA1F92A4AEBC}" presName="Name56" presStyleLbl="parChTrans1D2" presStyleIdx="0" presStyleCnt="6"/>
      <dgm:spPr/>
      <dgm:t>
        <a:bodyPr/>
        <a:lstStyle/>
        <a:p>
          <a:endParaRPr lang="en-US"/>
        </a:p>
      </dgm:t>
    </dgm:pt>
    <dgm:pt modelId="{A5146E49-AD1F-446A-B0CF-CB3FB8BE63A7}" type="pres">
      <dgm:prSet presAssocID="{93B9DB73-A9C2-4646-9D52-FC56E5E8DCE4}" presName="text0" presStyleLbl="node1" presStyleIdx="1" presStyleCnt="7" custScaleX="150692" custScaleY="99422">
        <dgm:presLayoutVars>
          <dgm:bulletEnabled val="1"/>
        </dgm:presLayoutVars>
      </dgm:prSet>
      <dgm:spPr/>
      <dgm:t>
        <a:bodyPr/>
        <a:lstStyle/>
        <a:p>
          <a:endParaRPr lang="en-US"/>
        </a:p>
      </dgm:t>
    </dgm:pt>
    <dgm:pt modelId="{C92639FC-9A73-4DB8-8F7E-3DC8946F95AE}" type="pres">
      <dgm:prSet presAssocID="{463DCC88-4053-44C4-A2BE-ED1DDE5097B5}" presName="Name56" presStyleLbl="parChTrans1D2" presStyleIdx="1" presStyleCnt="6"/>
      <dgm:spPr/>
      <dgm:t>
        <a:bodyPr/>
        <a:lstStyle/>
        <a:p>
          <a:endParaRPr lang="en-US"/>
        </a:p>
      </dgm:t>
    </dgm:pt>
    <dgm:pt modelId="{EAD518C1-7DF9-4AAB-B800-7C381842CC9A}" type="pres">
      <dgm:prSet presAssocID="{43DD38FC-8587-4B36-99B9-EED25BFE9629}" presName="text0" presStyleLbl="node1" presStyleIdx="2" presStyleCnt="7" custScaleX="135385" custScaleY="124105" custRadScaleRad="112281" custRadScaleInc="12617">
        <dgm:presLayoutVars>
          <dgm:bulletEnabled val="1"/>
        </dgm:presLayoutVars>
      </dgm:prSet>
      <dgm:spPr/>
      <dgm:t>
        <a:bodyPr/>
        <a:lstStyle/>
        <a:p>
          <a:endParaRPr lang="en-US"/>
        </a:p>
      </dgm:t>
    </dgm:pt>
    <dgm:pt modelId="{4F7485D9-7992-4180-950A-8D0A8683DEA3}" type="pres">
      <dgm:prSet presAssocID="{ECDFA3A8-5DF4-4D9C-8EEC-AAA6BDF88CBA}" presName="Name56" presStyleLbl="parChTrans1D2" presStyleIdx="2" presStyleCnt="6"/>
      <dgm:spPr/>
      <dgm:t>
        <a:bodyPr/>
        <a:lstStyle/>
        <a:p>
          <a:endParaRPr lang="en-US"/>
        </a:p>
      </dgm:t>
    </dgm:pt>
    <dgm:pt modelId="{6B404EB7-3799-489A-9315-114F58FFFCB0}" type="pres">
      <dgm:prSet presAssocID="{C275F22B-11CD-4D87-9420-9D7A9C5B82F8}" presName="text0" presStyleLbl="node1" presStyleIdx="3" presStyleCnt="7" custScaleX="124758" custScaleY="127026" custRadScaleRad="120791" custRadScaleInc="2242">
        <dgm:presLayoutVars>
          <dgm:bulletEnabled val="1"/>
        </dgm:presLayoutVars>
      </dgm:prSet>
      <dgm:spPr/>
      <dgm:t>
        <a:bodyPr/>
        <a:lstStyle/>
        <a:p>
          <a:endParaRPr lang="en-US"/>
        </a:p>
      </dgm:t>
    </dgm:pt>
    <dgm:pt modelId="{37D00181-D5B9-43E9-A074-528BF2EA183E}" type="pres">
      <dgm:prSet presAssocID="{5B0B9BE4-D184-4BB7-AF7E-956B188E3B9A}" presName="Name56" presStyleLbl="parChTrans1D2" presStyleIdx="3" presStyleCnt="6"/>
      <dgm:spPr/>
      <dgm:t>
        <a:bodyPr/>
        <a:lstStyle/>
        <a:p>
          <a:endParaRPr lang="en-US"/>
        </a:p>
      </dgm:t>
    </dgm:pt>
    <dgm:pt modelId="{956436FF-9F30-48E2-96CC-D0D4523DAA63}" type="pres">
      <dgm:prSet presAssocID="{7C6C048C-6E37-4CC4-A131-757437E9B4A0}" presName="text0" presStyleLbl="node1" presStyleIdx="4" presStyleCnt="7" custScaleX="168761" custScaleY="110890">
        <dgm:presLayoutVars>
          <dgm:bulletEnabled val="1"/>
        </dgm:presLayoutVars>
      </dgm:prSet>
      <dgm:spPr/>
      <dgm:t>
        <a:bodyPr/>
        <a:lstStyle/>
        <a:p>
          <a:endParaRPr lang="en-US"/>
        </a:p>
      </dgm:t>
    </dgm:pt>
    <dgm:pt modelId="{D64B1FBF-42AE-4DCD-8475-D3B8433410F4}" type="pres">
      <dgm:prSet presAssocID="{4621CB21-EF2F-45F8-B45D-F70AFF28488D}" presName="Name56" presStyleLbl="parChTrans1D2" presStyleIdx="4" presStyleCnt="6"/>
      <dgm:spPr/>
      <dgm:t>
        <a:bodyPr/>
        <a:lstStyle/>
        <a:p>
          <a:endParaRPr lang="en-US"/>
        </a:p>
      </dgm:t>
    </dgm:pt>
    <dgm:pt modelId="{D04E7C47-6B95-4060-9EB9-E65CD80D23E5}" type="pres">
      <dgm:prSet presAssocID="{8F0EEC32-045A-4507-9A99-D2C07ED7BE43}" presName="text0" presStyleLbl="node1" presStyleIdx="5" presStyleCnt="7" custScaleX="173321" custScaleY="132588" custRadScaleRad="116829" custRadScaleInc="-373">
        <dgm:presLayoutVars>
          <dgm:bulletEnabled val="1"/>
        </dgm:presLayoutVars>
      </dgm:prSet>
      <dgm:spPr/>
      <dgm:t>
        <a:bodyPr/>
        <a:lstStyle/>
        <a:p>
          <a:endParaRPr lang="en-US"/>
        </a:p>
      </dgm:t>
    </dgm:pt>
    <dgm:pt modelId="{2723A0AF-55F1-4FFA-8B54-5DFA470B2632}" type="pres">
      <dgm:prSet presAssocID="{11C17D97-A116-4D4C-96D3-675C0CB5DDF9}" presName="Name56" presStyleLbl="parChTrans1D2" presStyleIdx="5" presStyleCnt="6"/>
      <dgm:spPr/>
      <dgm:t>
        <a:bodyPr/>
        <a:lstStyle/>
        <a:p>
          <a:endParaRPr lang="en-US"/>
        </a:p>
      </dgm:t>
    </dgm:pt>
    <dgm:pt modelId="{B4607272-D066-4711-B194-9DE12C6D6899}" type="pres">
      <dgm:prSet presAssocID="{2F795DF0-AAAE-495C-907D-638C2039AD84}" presName="text0" presStyleLbl="node1" presStyleIdx="6" presStyleCnt="7" custScaleX="157811" custScaleY="129661" custRadScaleRad="114941" custRadScaleInc="-11946">
        <dgm:presLayoutVars>
          <dgm:bulletEnabled val="1"/>
        </dgm:presLayoutVars>
      </dgm:prSet>
      <dgm:spPr/>
      <dgm:t>
        <a:bodyPr/>
        <a:lstStyle/>
        <a:p>
          <a:endParaRPr lang="en-US"/>
        </a:p>
      </dgm:t>
    </dgm:pt>
  </dgm:ptLst>
  <dgm:cxnLst>
    <dgm:cxn modelId="{6CEB34DF-A222-4B87-BC9B-18071F75008C}" srcId="{EC7B1873-94B2-4C2A-966E-EE166D56891D}" destId="{93B9DB73-A9C2-4646-9D52-FC56E5E8DCE4}" srcOrd="0" destOrd="0" parTransId="{A3DA15C7-5616-4061-86B7-EA1F92A4AEBC}" sibTransId="{11F6741B-CBFF-45B1-95F0-F752291F8C1F}"/>
    <dgm:cxn modelId="{C2F340D3-52E0-4724-BE18-5594F5FCE5B2}" srcId="{528EBA38-E1AB-44EE-A5BD-4FCB93894E87}" destId="{EC7B1873-94B2-4C2A-966E-EE166D56891D}" srcOrd="0" destOrd="0" parTransId="{E9698B23-5DEA-4151-9549-2E282AF858BB}" sibTransId="{42546175-6F8B-4C8B-8FB2-F38170127A8B}"/>
    <dgm:cxn modelId="{C6C2FDA3-A89E-413A-9D6D-3B7426C17C75}" type="presOf" srcId="{463DCC88-4053-44C4-A2BE-ED1DDE5097B5}" destId="{C92639FC-9A73-4DB8-8F7E-3DC8946F95AE}" srcOrd="0" destOrd="0" presId="urn:microsoft.com/office/officeart/2008/layout/RadialCluster"/>
    <dgm:cxn modelId="{7E5BFA25-DFBD-4A83-8CB8-F0CA504D7E48}" srcId="{EC7B1873-94B2-4C2A-966E-EE166D56891D}" destId="{2F795DF0-AAAE-495C-907D-638C2039AD84}" srcOrd="5" destOrd="0" parTransId="{11C17D97-A116-4D4C-96D3-675C0CB5DDF9}" sibTransId="{03180D77-1493-4C35-812E-5735158CAB84}"/>
    <dgm:cxn modelId="{37A04FF6-0E20-46F3-9BAC-9EE1AC3B1375}" type="presOf" srcId="{8F0EEC32-045A-4507-9A99-D2C07ED7BE43}" destId="{D04E7C47-6B95-4060-9EB9-E65CD80D23E5}" srcOrd="0" destOrd="0" presId="urn:microsoft.com/office/officeart/2008/layout/RadialCluster"/>
    <dgm:cxn modelId="{D092A1F0-4226-4502-A9E5-0EEB67F32007}" srcId="{EC7B1873-94B2-4C2A-966E-EE166D56891D}" destId="{C275F22B-11CD-4D87-9420-9D7A9C5B82F8}" srcOrd="2" destOrd="0" parTransId="{ECDFA3A8-5DF4-4D9C-8EEC-AAA6BDF88CBA}" sibTransId="{41C7CAFF-1295-4ED7-8BB8-0A8A1B7ACFF0}"/>
    <dgm:cxn modelId="{48712CED-C685-4710-9683-F4B9AFE0FA3B}" type="presOf" srcId="{93B9DB73-A9C2-4646-9D52-FC56E5E8DCE4}" destId="{A5146E49-AD1F-446A-B0CF-CB3FB8BE63A7}" srcOrd="0" destOrd="0" presId="urn:microsoft.com/office/officeart/2008/layout/RadialCluster"/>
    <dgm:cxn modelId="{983DB7D2-7B0F-4E86-A8E9-9FF4E3E028B7}" type="presOf" srcId="{4621CB21-EF2F-45F8-B45D-F70AFF28488D}" destId="{D64B1FBF-42AE-4DCD-8475-D3B8433410F4}" srcOrd="0" destOrd="0" presId="urn:microsoft.com/office/officeart/2008/layout/RadialCluster"/>
    <dgm:cxn modelId="{EBD3F7E1-998C-463A-A528-CE4A512CD48F}" type="presOf" srcId="{528EBA38-E1AB-44EE-A5BD-4FCB93894E87}" destId="{0C4CBF60-273F-4A85-B2BD-D75B611FC31E}" srcOrd="0" destOrd="0" presId="urn:microsoft.com/office/officeart/2008/layout/RadialCluster"/>
    <dgm:cxn modelId="{AFEC4A80-9ECC-42F3-893F-2CF8F984CFEC}" srcId="{EC7B1873-94B2-4C2A-966E-EE166D56891D}" destId="{8F0EEC32-045A-4507-9A99-D2C07ED7BE43}" srcOrd="4" destOrd="0" parTransId="{4621CB21-EF2F-45F8-B45D-F70AFF28488D}" sibTransId="{0B8433CF-7B10-458F-867A-616608AAA28D}"/>
    <dgm:cxn modelId="{AA7476BB-D64F-452C-848C-EB04F36A9594}" type="presOf" srcId="{ECDFA3A8-5DF4-4D9C-8EEC-AAA6BDF88CBA}" destId="{4F7485D9-7992-4180-950A-8D0A8683DEA3}" srcOrd="0" destOrd="0" presId="urn:microsoft.com/office/officeart/2008/layout/RadialCluster"/>
    <dgm:cxn modelId="{2E4514A6-7EAD-4D8C-8371-A83383B36433}" type="presOf" srcId="{43DD38FC-8587-4B36-99B9-EED25BFE9629}" destId="{EAD518C1-7DF9-4AAB-B800-7C381842CC9A}" srcOrd="0" destOrd="0" presId="urn:microsoft.com/office/officeart/2008/layout/RadialCluster"/>
    <dgm:cxn modelId="{AA4CD7A7-2C5A-4537-8267-794ED9AC945B}" srcId="{EC7B1873-94B2-4C2A-966E-EE166D56891D}" destId="{43DD38FC-8587-4B36-99B9-EED25BFE9629}" srcOrd="1" destOrd="0" parTransId="{463DCC88-4053-44C4-A2BE-ED1DDE5097B5}" sibTransId="{67AD3BC6-736D-4735-9584-F4ADEB042AC9}"/>
    <dgm:cxn modelId="{0DA75D64-D6B4-4C08-B694-7E9D25D1E61D}" type="presOf" srcId="{11C17D97-A116-4D4C-96D3-675C0CB5DDF9}" destId="{2723A0AF-55F1-4FFA-8B54-5DFA470B2632}" srcOrd="0" destOrd="0" presId="urn:microsoft.com/office/officeart/2008/layout/RadialCluster"/>
    <dgm:cxn modelId="{0A11C589-EA3D-46DA-B23F-D9E2F599BEDC}" srcId="{EC7B1873-94B2-4C2A-966E-EE166D56891D}" destId="{7C6C048C-6E37-4CC4-A131-757437E9B4A0}" srcOrd="3" destOrd="0" parTransId="{5B0B9BE4-D184-4BB7-AF7E-956B188E3B9A}" sibTransId="{5DF6820F-413D-44EA-8D00-0E27B3DE2615}"/>
    <dgm:cxn modelId="{A6D81A3E-5FF0-498D-80B1-846F53392CD1}" type="presOf" srcId="{EC7B1873-94B2-4C2A-966E-EE166D56891D}" destId="{B4A0103E-1BF1-43EE-9408-94A5672C5F97}" srcOrd="0" destOrd="0" presId="urn:microsoft.com/office/officeart/2008/layout/RadialCluster"/>
    <dgm:cxn modelId="{142D4914-47D9-4CD7-9125-12E0E4A0C0BC}" type="presOf" srcId="{A3DA15C7-5616-4061-86B7-EA1F92A4AEBC}" destId="{57B1B65A-2E07-4364-979B-AAAEDCFAFBD1}" srcOrd="0" destOrd="0" presId="urn:microsoft.com/office/officeart/2008/layout/RadialCluster"/>
    <dgm:cxn modelId="{5D381E15-598D-4973-9049-75325256480C}" type="presOf" srcId="{5B0B9BE4-D184-4BB7-AF7E-956B188E3B9A}" destId="{37D00181-D5B9-43E9-A074-528BF2EA183E}" srcOrd="0" destOrd="0" presId="urn:microsoft.com/office/officeart/2008/layout/RadialCluster"/>
    <dgm:cxn modelId="{F1172DA4-A550-4887-B0D4-1297E485BB23}" type="presOf" srcId="{2F795DF0-AAAE-495C-907D-638C2039AD84}" destId="{B4607272-D066-4711-B194-9DE12C6D6899}" srcOrd="0" destOrd="0" presId="urn:microsoft.com/office/officeart/2008/layout/RadialCluster"/>
    <dgm:cxn modelId="{460571DB-2A43-48FF-B6B9-5C9CE3711C81}" type="presOf" srcId="{7C6C048C-6E37-4CC4-A131-757437E9B4A0}" destId="{956436FF-9F30-48E2-96CC-D0D4523DAA63}" srcOrd="0" destOrd="0" presId="urn:microsoft.com/office/officeart/2008/layout/RadialCluster"/>
    <dgm:cxn modelId="{11B8043E-A6BB-4742-ABF7-CDCF22CEAB64}" type="presOf" srcId="{C275F22B-11CD-4D87-9420-9D7A9C5B82F8}" destId="{6B404EB7-3799-489A-9315-114F58FFFCB0}" srcOrd="0" destOrd="0" presId="urn:microsoft.com/office/officeart/2008/layout/RadialCluster"/>
    <dgm:cxn modelId="{E295CB6B-C980-4792-A00A-3F1E78C35C10}" type="presParOf" srcId="{0C4CBF60-273F-4A85-B2BD-D75B611FC31E}" destId="{D1CDE769-B5DF-42E8-A4AD-1CB69E06543C}" srcOrd="0" destOrd="0" presId="urn:microsoft.com/office/officeart/2008/layout/RadialCluster"/>
    <dgm:cxn modelId="{A22AF2D6-F070-4A6D-B471-08B3CB3439B6}" type="presParOf" srcId="{D1CDE769-B5DF-42E8-A4AD-1CB69E06543C}" destId="{B4A0103E-1BF1-43EE-9408-94A5672C5F97}" srcOrd="0" destOrd="0" presId="urn:microsoft.com/office/officeart/2008/layout/RadialCluster"/>
    <dgm:cxn modelId="{AA5E9568-DD3E-496B-B2D3-F5C40ED921E2}" type="presParOf" srcId="{D1CDE769-B5DF-42E8-A4AD-1CB69E06543C}" destId="{57B1B65A-2E07-4364-979B-AAAEDCFAFBD1}" srcOrd="1" destOrd="0" presId="urn:microsoft.com/office/officeart/2008/layout/RadialCluster"/>
    <dgm:cxn modelId="{86817B34-9434-49E0-9A53-FEAD1E4A1B14}" type="presParOf" srcId="{D1CDE769-B5DF-42E8-A4AD-1CB69E06543C}" destId="{A5146E49-AD1F-446A-B0CF-CB3FB8BE63A7}" srcOrd="2" destOrd="0" presId="urn:microsoft.com/office/officeart/2008/layout/RadialCluster"/>
    <dgm:cxn modelId="{09421CA3-BDC7-4C00-A6E8-DB45A5068CB3}" type="presParOf" srcId="{D1CDE769-B5DF-42E8-A4AD-1CB69E06543C}" destId="{C92639FC-9A73-4DB8-8F7E-3DC8946F95AE}" srcOrd="3" destOrd="0" presId="urn:microsoft.com/office/officeart/2008/layout/RadialCluster"/>
    <dgm:cxn modelId="{547697F4-CBBC-4CDF-B4D8-BA13C1F1D59C}" type="presParOf" srcId="{D1CDE769-B5DF-42E8-A4AD-1CB69E06543C}" destId="{EAD518C1-7DF9-4AAB-B800-7C381842CC9A}" srcOrd="4" destOrd="0" presId="urn:microsoft.com/office/officeart/2008/layout/RadialCluster"/>
    <dgm:cxn modelId="{BB91C94B-DDB2-4DBB-83A2-148FEC60AEB0}" type="presParOf" srcId="{D1CDE769-B5DF-42E8-A4AD-1CB69E06543C}" destId="{4F7485D9-7992-4180-950A-8D0A8683DEA3}" srcOrd="5" destOrd="0" presId="urn:microsoft.com/office/officeart/2008/layout/RadialCluster"/>
    <dgm:cxn modelId="{79D896D2-6681-4100-A9F0-B8A425ACD216}" type="presParOf" srcId="{D1CDE769-B5DF-42E8-A4AD-1CB69E06543C}" destId="{6B404EB7-3799-489A-9315-114F58FFFCB0}" srcOrd="6" destOrd="0" presId="urn:microsoft.com/office/officeart/2008/layout/RadialCluster"/>
    <dgm:cxn modelId="{84FD14BB-1A08-41D6-BD1F-C538CDA5A408}" type="presParOf" srcId="{D1CDE769-B5DF-42E8-A4AD-1CB69E06543C}" destId="{37D00181-D5B9-43E9-A074-528BF2EA183E}" srcOrd="7" destOrd="0" presId="urn:microsoft.com/office/officeart/2008/layout/RadialCluster"/>
    <dgm:cxn modelId="{4C40DE74-9597-4ABA-A3B6-7AAF26FFA302}" type="presParOf" srcId="{D1CDE769-B5DF-42E8-A4AD-1CB69E06543C}" destId="{956436FF-9F30-48E2-96CC-D0D4523DAA63}" srcOrd="8" destOrd="0" presId="urn:microsoft.com/office/officeart/2008/layout/RadialCluster"/>
    <dgm:cxn modelId="{CE0CD20C-E541-446F-96A3-AD1D7625F7D6}" type="presParOf" srcId="{D1CDE769-B5DF-42E8-A4AD-1CB69E06543C}" destId="{D64B1FBF-42AE-4DCD-8475-D3B8433410F4}" srcOrd="9" destOrd="0" presId="urn:microsoft.com/office/officeart/2008/layout/RadialCluster"/>
    <dgm:cxn modelId="{220E6F3B-F23F-4B19-AE6A-D251B164DF59}" type="presParOf" srcId="{D1CDE769-B5DF-42E8-A4AD-1CB69E06543C}" destId="{D04E7C47-6B95-4060-9EB9-E65CD80D23E5}" srcOrd="10" destOrd="0" presId="urn:microsoft.com/office/officeart/2008/layout/RadialCluster"/>
    <dgm:cxn modelId="{15CC9E6E-2DCC-4425-B27F-7E926C772100}" type="presParOf" srcId="{D1CDE769-B5DF-42E8-A4AD-1CB69E06543C}" destId="{2723A0AF-55F1-4FFA-8B54-5DFA470B2632}" srcOrd="11" destOrd="0" presId="urn:microsoft.com/office/officeart/2008/layout/RadialCluster"/>
    <dgm:cxn modelId="{F4D0EAFD-760F-4CD0-91DD-560F0C938B5A}" type="presParOf" srcId="{D1CDE769-B5DF-42E8-A4AD-1CB69E06543C}" destId="{B4607272-D066-4711-B194-9DE12C6D6899}" srcOrd="12"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A53688B-EAD5-4290-882C-58988A2E6559}"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US"/>
        </a:p>
      </dgm:t>
    </dgm:pt>
    <dgm:pt modelId="{117EC317-08E2-48F1-887B-FA3CCC63DF1D}">
      <dgm:prSet phldrT="[Text]" custT="1"/>
      <dgm:spPr>
        <a:xfrm>
          <a:off x="2255439" y="1907523"/>
          <a:ext cx="1889917" cy="1918778"/>
        </a:xfrm>
        <a:solidFill>
          <a:sysClr val="window" lastClr="FFFFFF"/>
        </a:solidFill>
        <a:ln w="25400" cap="flat" cmpd="sng" algn="ctr">
          <a:solidFill>
            <a:sysClr val="window" lastClr="FFFFFF">
              <a:hueOff val="0"/>
              <a:satOff val="0"/>
              <a:lumOff val="0"/>
              <a:alphaOff val="0"/>
            </a:sysClr>
          </a:solidFill>
          <a:prstDash val="solid"/>
        </a:ln>
        <a:effectLst/>
      </dgm:spPr>
      <dgm:t>
        <a:bodyPr/>
        <a:lstStyle/>
        <a:p>
          <a:r>
            <a:rPr lang="en-US" sz="2400" b="1" dirty="0" smtClean="0">
              <a:solidFill>
                <a:sysClr val="windowText" lastClr="000000"/>
              </a:solidFill>
              <a:latin typeface="Calibri"/>
              <a:ea typeface="+mn-ea"/>
              <a:cs typeface="+mn-cs"/>
            </a:rPr>
            <a:t>GSP </a:t>
          </a:r>
          <a:r>
            <a:rPr lang="en-US" sz="1800" b="1" dirty="0" smtClean="0">
              <a:solidFill>
                <a:sysClr val="windowText" lastClr="000000"/>
              </a:solidFill>
              <a:latin typeface="Calibri"/>
              <a:ea typeface="+mn-ea"/>
              <a:cs typeface="+mn-cs"/>
            </a:rPr>
            <a:t>Components</a:t>
          </a:r>
          <a:endParaRPr lang="en-US" sz="1800" b="1" dirty="0">
            <a:solidFill>
              <a:sysClr val="windowText" lastClr="000000"/>
            </a:solidFill>
            <a:latin typeface="Calibri"/>
            <a:ea typeface="+mn-ea"/>
            <a:cs typeface="+mn-cs"/>
          </a:endParaRPr>
        </a:p>
      </dgm:t>
    </dgm:pt>
    <dgm:pt modelId="{F1FC94D9-B724-4C73-982D-9757E3099D86}" type="parTrans" cxnId="{F791C219-DE52-474F-B2CA-44FEDE932AC7}">
      <dgm:prSet/>
      <dgm:spPr/>
      <dgm:t>
        <a:bodyPr/>
        <a:lstStyle/>
        <a:p>
          <a:endParaRPr lang="en-US" sz="3200"/>
        </a:p>
      </dgm:t>
    </dgm:pt>
    <dgm:pt modelId="{526D7A23-195A-48CB-8EA8-1A35FB233E15}" type="sibTrans" cxnId="{F791C219-DE52-474F-B2CA-44FEDE932AC7}">
      <dgm:prSet/>
      <dgm:spPr/>
      <dgm:t>
        <a:bodyPr/>
        <a:lstStyle/>
        <a:p>
          <a:endParaRPr lang="en-US" sz="3200"/>
        </a:p>
      </dgm:t>
    </dgm:pt>
    <dgm:pt modelId="{B193B626-7D9F-40CB-A5E8-65E809D1D08D}">
      <dgm:prSet phldrT="[Text]" custT="1"/>
      <dgm:spPr>
        <a:xfrm>
          <a:off x="2558368" y="78412"/>
          <a:ext cx="1289013" cy="1196886"/>
        </a:xfrm>
        <a:solidFill>
          <a:srgbClr val="C0504D"/>
        </a:solidFill>
        <a:ln w="25400" cap="flat" cmpd="sng" algn="ctr">
          <a:solidFill>
            <a:sysClr val="window" lastClr="FFFFFF">
              <a:hueOff val="0"/>
              <a:satOff val="0"/>
              <a:lumOff val="0"/>
              <a:alphaOff val="0"/>
            </a:sysClr>
          </a:solidFill>
          <a:prstDash val="solid"/>
        </a:ln>
        <a:effectLst/>
      </dgm:spPr>
      <dgm:t>
        <a:bodyPr/>
        <a:lstStyle/>
        <a:p>
          <a:r>
            <a:rPr lang="en-US" sz="1300" b="1" dirty="0" smtClean="0">
              <a:solidFill>
                <a:schemeClr val="tx1"/>
              </a:solidFill>
              <a:latin typeface="Calibri"/>
              <a:ea typeface="+mn-ea"/>
              <a:cs typeface="+mn-cs"/>
            </a:rPr>
            <a:t>Measurable Objectives and Interim Milestones</a:t>
          </a:r>
          <a:endParaRPr lang="en-US" sz="1300" b="1" dirty="0">
            <a:solidFill>
              <a:schemeClr val="tx1"/>
            </a:solidFill>
            <a:latin typeface="Calibri"/>
            <a:ea typeface="+mn-ea"/>
            <a:cs typeface="+mn-cs"/>
          </a:endParaRPr>
        </a:p>
      </dgm:t>
    </dgm:pt>
    <dgm:pt modelId="{966C16D2-BBE1-40C2-90FF-0D9658FBE4DF}" type="parTrans" cxnId="{D72DE4BA-54F9-4F7C-AB4A-099B26B5C2D1}">
      <dgm:prSet custT="1"/>
      <dgm:spPr>
        <a:xfrm rot="16203888">
          <a:off x="2885728" y="1576063"/>
          <a:ext cx="632225" cy="30695"/>
        </a:xfrm>
        <a:noFill/>
        <a:ln w="25400" cap="flat" cmpd="sng" algn="ctr">
          <a:solidFill>
            <a:sysClr val="window" lastClr="FFFFFF"/>
          </a:solidFill>
          <a:prstDash val="solid"/>
        </a:ln>
        <a:effectLst/>
      </dgm:spPr>
      <dgm:t>
        <a:bodyPr/>
        <a:lstStyle/>
        <a:p>
          <a:endParaRPr lang="en-US" sz="1300" b="1" dirty="0">
            <a:solidFill>
              <a:sysClr val="windowText" lastClr="000000"/>
            </a:solidFill>
            <a:latin typeface="Calibri"/>
            <a:ea typeface="+mn-ea"/>
            <a:cs typeface="+mn-cs"/>
          </a:endParaRPr>
        </a:p>
      </dgm:t>
    </dgm:pt>
    <dgm:pt modelId="{E18F899D-6626-4F8F-8130-5BC8D4ED26C4}" type="sibTrans" cxnId="{D72DE4BA-54F9-4F7C-AB4A-099B26B5C2D1}">
      <dgm:prSet/>
      <dgm:spPr/>
      <dgm:t>
        <a:bodyPr/>
        <a:lstStyle/>
        <a:p>
          <a:endParaRPr lang="en-US" sz="3200"/>
        </a:p>
      </dgm:t>
    </dgm:pt>
    <dgm:pt modelId="{E2948767-16BC-492D-8DD1-7A5E0FACEAEF}">
      <dgm:prSet phldrT="[Text]" custT="1"/>
      <dgm:spPr>
        <a:xfrm>
          <a:off x="4742172" y="2978835"/>
          <a:ext cx="1289013" cy="1196886"/>
        </a:xfrm>
        <a:solidFill>
          <a:srgbClr val="F79646"/>
        </a:solidFill>
        <a:ln w="25400" cap="flat" cmpd="sng" algn="ctr">
          <a:solidFill>
            <a:sysClr val="window" lastClr="FFFFFF">
              <a:hueOff val="0"/>
              <a:satOff val="0"/>
              <a:lumOff val="0"/>
              <a:alphaOff val="0"/>
            </a:sysClr>
          </a:solidFill>
          <a:prstDash val="solid"/>
        </a:ln>
        <a:effectLst/>
      </dgm:spPr>
      <dgm:t>
        <a:bodyPr/>
        <a:lstStyle/>
        <a:p>
          <a:r>
            <a:rPr lang="en-US" sz="1300" b="1" dirty="0" smtClean="0">
              <a:solidFill>
                <a:schemeClr val="tx1"/>
              </a:solidFill>
              <a:latin typeface="Calibri"/>
              <a:ea typeface="+mn-ea"/>
              <a:cs typeface="+mn-cs"/>
            </a:rPr>
            <a:t>Alternative GSP Submittals</a:t>
          </a:r>
        </a:p>
      </dgm:t>
    </dgm:pt>
    <dgm:pt modelId="{C1997057-6017-4260-BDA4-80496F5D233B}" type="parTrans" cxnId="{3DDB79B5-FBE9-4E73-B36D-795ECF3C7CD2}">
      <dgm:prSet custT="1"/>
      <dgm:spPr>
        <a:xfrm rot="1080000">
          <a:off x="4082947" y="3254130"/>
          <a:ext cx="712839" cy="30695"/>
        </a:xfrm>
        <a:noFill/>
        <a:ln w="25400" cap="flat" cmpd="sng" algn="ctr">
          <a:solidFill>
            <a:sysClr val="window" lastClr="FFFFFF"/>
          </a:solidFill>
          <a:prstDash val="solid"/>
        </a:ln>
        <a:effectLst/>
      </dgm:spPr>
      <dgm:t>
        <a:bodyPr/>
        <a:lstStyle/>
        <a:p>
          <a:endParaRPr lang="en-US" sz="1300" b="1" dirty="0">
            <a:solidFill>
              <a:sysClr val="windowText" lastClr="000000"/>
            </a:solidFill>
            <a:latin typeface="Calibri"/>
            <a:ea typeface="+mn-ea"/>
            <a:cs typeface="+mn-cs"/>
          </a:endParaRPr>
        </a:p>
      </dgm:t>
    </dgm:pt>
    <dgm:pt modelId="{3FB8FE02-CC20-4CC8-81EF-12E1FFFF7581}" type="sibTrans" cxnId="{3DDB79B5-FBE9-4E73-B36D-795ECF3C7CD2}">
      <dgm:prSet/>
      <dgm:spPr/>
      <dgm:t>
        <a:bodyPr/>
        <a:lstStyle/>
        <a:p>
          <a:endParaRPr lang="en-US" sz="3200"/>
        </a:p>
      </dgm:t>
    </dgm:pt>
    <dgm:pt modelId="{D7DA24BB-DC6B-4272-BC77-A10111F7D898}">
      <dgm:prSet phldrT="[Text]" custT="1"/>
      <dgm:spPr>
        <a:xfrm>
          <a:off x="3907087" y="408708"/>
          <a:ext cx="1289013" cy="1196886"/>
        </a:xfrm>
        <a:solidFill>
          <a:srgbClr val="C0504D"/>
        </a:solidFill>
        <a:ln w="25400" cap="flat" cmpd="sng" algn="ctr">
          <a:solidFill>
            <a:sysClr val="window" lastClr="FFFFFF">
              <a:hueOff val="0"/>
              <a:satOff val="0"/>
              <a:lumOff val="0"/>
              <a:alphaOff val="0"/>
            </a:sysClr>
          </a:solidFill>
          <a:prstDash val="solid"/>
        </a:ln>
        <a:effectLst/>
      </dgm:spPr>
      <dgm:t>
        <a:bodyPr/>
        <a:lstStyle/>
        <a:p>
          <a:r>
            <a:rPr lang="en-US" sz="1300" b="1" dirty="0" smtClean="0">
              <a:solidFill>
                <a:schemeClr val="tx1"/>
              </a:solidFill>
              <a:latin typeface="Calibri"/>
              <a:ea typeface="+mn-ea"/>
              <a:cs typeface="+mn-cs"/>
            </a:rPr>
            <a:t>Pre-SGMA Conditions and Undesirable Results</a:t>
          </a:r>
          <a:endParaRPr lang="en-US" sz="1300" b="1" dirty="0">
            <a:solidFill>
              <a:schemeClr val="tx1"/>
            </a:solidFill>
            <a:latin typeface="Calibri"/>
            <a:ea typeface="+mn-ea"/>
            <a:cs typeface="+mn-cs"/>
          </a:endParaRPr>
        </a:p>
      </dgm:t>
    </dgm:pt>
    <dgm:pt modelId="{39438F7F-DDE7-4492-80F7-FF7496C165B6}" type="sibTrans" cxnId="{0A7B5B95-3B01-4FA7-8A00-CAB258A5681A}">
      <dgm:prSet/>
      <dgm:spPr/>
      <dgm:t>
        <a:bodyPr/>
        <a:lstStyle/>
        <a:p>
          <a:endParaRPr lang="en-US" sz="3200"/>
        </a:p>
      </dgm:t>
    </dgm:pt>
    <dgm:pt modelId="{E4090031-BF2A-4C55-A91F-AAD879BF9E01}" type="parTrans" cxnId="{0A7B5B95-3B01-4FA7-8A00-CAB258A5681A}">
      <dgm:prSet custT="1"/>
      <dgm:spPr>
        <a:xfrm rot="18360000">
          <a:off x="3610625" y="1783703"/>
          <a:ext cx="731239" cy="30695"/>
        </a:xfrm>
        <a:noFill/>
        <a:ln w="25400" cap="flat" cmpd="sng" algn="ctr">
          <a:solidFill>
            <a:sysClr val="window" lastClr="FFFFFF"/>
          </a:solidFill>
          <a:prstDash val="solid"/>
        </a:ln>
        <a:effectLst/>
      </dgm:spPr>
      <dgm:t>
        <a:bodyPr/>
        <a:lstStyle/>
        <a:p>
          <a:endParaRPr lang="en-US" sz="1300" b="1" dirty="0">
            <a:solidFill>
              <a:sysClr val="windowText" lastClr="000000"/>
            </a:solidFill>
            <a:latin typeface="Calibri"/>
            <a:ea typeface="+mn-ea"/>
            <a:cs typeface="+mn-cs"/>
          </a:endParaRPr>
        </a:p>
      </dgm:t>
    </dgm:pt>
    <dgm:pt modelId="{CF8C69F5-D050-48C4-A9F0-54183F1FBEBE}">
      <dgm:prSet phldrT="[Text]" custT="1"/>
      <dgm:spPr>
        <a:xfrm>
          <a:off x="2555891" y="4567260"/>
          <a:ext cx="1289013" cy="1196886"/>
        </a:xfrm>
        <a:solidFill>
          <a:srgbClr val="F79646"/>
        </a:solidFill>
        <a:ln w="25400" cap="flat" cmpd="sng" algn="ctr">
          <a:solidFill>
            <a:sysClr val="window" lastClr="FFFFFF">
              <a:hueOff val="0"/>
              <a:satOff val="0"/>
              <a:lumOff val="0"/>
            </a:sysClr>
          </a:solidFill>
          <a:prstDash val="solid"/>
        </a:ln>
        <a:effectLst/>
      </dgm:spPr>
      <dgm:t>
        <a:bodyPr/>
        <a:lstStyle/>
        <a:p>
          <a:r>
            <a:rPr lang="en-US" sz="1200" b="1" dirty="0" smtClean="0">
              <a:solidFill>
                <a:schemeClr val="tx1"/>
              </a:solidFill>
              <a:latin typeface="Calibri"/>
              <a:ea typeface="+mn-ea"/>
              <a:cs typeface="+mn-cs"/>
            </a:rPr>
            <a:t>Intra-Basin Coordination Agreements</a:t>
          </a:r>
        </a:p>
      </dgm:t>
    </dgm:pt>
    <dgm:pt modelId="{082965FD-F8D9-4BDA-82AD-488A6377931D}" type="parTrans" cxnId="{9B0A0277-874A-420B-B5EB-779D0D87D706}">
      <dgm:prSet custT="1"/>
      <dgm:spPr>
        <a:xfrm rot="5400000">
          <a:off x="2829919" y="4181433"/>
          <a:ext cx="740958" cy="30695"/>
        </a:xfrm>
        <a:noFill/>
        <a:ln w="25400" cap="flat" cmpd="sng" algn="ctr">
          <a:solidFill>
            <a:sysClr val="window" lastClr="FFFFFF"/>
          </a:solidFill>
          <a:prstDash val="solid"/>
        </a:ln>
        <a:effectLst/>
      </dgm:spPr>
      <dgm:t>
        <a:bodyPr/>
        <a:lstStyle/>
        <a:p>
          <a:endParaRPr lang="en-US" sz="1300" b="1" dirty="0">
            <a:solidFill>
              <a:sysClr val="windowText" lastClr="000000"/>
            </a:solidFill>
            <a:latin typeface="Calibri"/>
            <a:ea typeface="+mn-ea"/>
            <a:cs typeface="+mn-cs"/>
          </a:endParaRPr>
        </a:p>
      </dgm:t>
    </dgm:pt>
    <dgm:pt modelId="{25692950-8DEF-471C-8417-A5400A33684B}" type="sibTrans" cxnId="{9B0A0277-874A-420B-B5EB-779D0D87D706}">
      <dgm:prSet/>
      <dgm:spPr/>
      <dgm:t>
        <a:bodyPr/>
        <a:lstStyle/>
        <a:p>
          <a:endParaRPr lang="en-US" sz="3200"/>
        </a:p>
      </dgm:t>
    </dgm:pt>
    <dgm:pt modelId="{95D2D343-3AE1-43FB-9C8F-213AC9B775A1}">
      <dgm:prSet phldrT="[Text]" custT="1"/>
      <dgm:spPr>
        <a:xfrm>
          <a:off x="3907087" y="4128230"/>
          <a:ext cx="1289013" cy="1196886"/>
        </a:xfrm>
        <a:solidFill>
          <a:srgbClr val="F79646"/>
        </a:solidFill>
        <a:ln w="25400" cap="flat" cmpd="sng" algn="ctr">
          <a:solidFill>
            <a:sysClr val="window" lastClr="FFFFFF">
              <a:hueOff val="0"/>
              <a:satOff val="0"/>
              <a:lumOff val="0"/>
              <a:alphaOff val="0"/>
            </a:sysClr>
          </a:solidFill>
          <a:prstDash val="solid"/>
        </a:ln>
        <a:effectLst/>
      </dgm:spPr>
      <dgm:t>
        <a:bodyPr/>
        <a:lstStyle/>
        <a:p>
          <a:r>
            <a:rPr lang="en-US" sz="1150" b="1" dirty="0" smtClean="0">
              <a:solidFill>
                <a:schemeClr val="tx1"/>
              </a:solidFill>
              <a:latin typeface="Calibri"/>
              <a:ea typeface="+mn-ea"/>
              <a:cs typeface="+mn-cs"/>
            </a:rPr>
            <a:t>Boundaries- Overlapping &amp; managed Areas</a:t>
          </a:r>
        </a:p>
      </dgm:t>
    </dgm:pt>
    <dgm:pt modelId="{7EC361B2-2FBF-49AE-902B-285EBA2F6316}" type="parTrans" cxnId="{C40DE360-0EDF-4217-A1CC-386F8777A25B}">
      <dgm:prSet custT="1"/>
      <dgm:spPr>
        <a:xfrm rot="3240000">
          <a:off x="3610625" y="3919426"/>
          <a:ext cx="731239" cy="30695"/>
        </a:xfrm>
        <a:noFill/>
        <a:ln w="25400" cap="flat" cmpd="sng" algn="ctr">
          <a:solidFill>
            <a:sysClr val="window" lastClr="FFFFFF"/>
          </a:solidFill>
          <a:prstDash val="solid"/>
        </a:ln>
        <a:effectLst/>
      </dgm:spPr>
      <dgm:t>
        <a:bodyPr/>
        <a:lstStyle/>
        <a:p>
          <a:endParaRPr lang="en-US" sz="1300" b="1" dirty="0">
            <a:solidFill>
              <a:sysClr val="windowText" lastClr="000000"/>
            </a:solidFill>
            <a:latin typeface="Calibri"/>
            <a:ea typeface="+mn-ea"/>
            <a:cs typeface="+mn-cs"/>
          </a:endParaRPr>
        </a:p>
      </dgm:t>
    </dgm:pt>
    <dgm:pt modelId="{DCC62A7D-0DC3-495C-9702-8F49B727FE1C}" type="sibTrans" cxnId="{C40DE360-0EDF-4217-A1CC-386F8777A25B}">
      <dgm:prSet/>
      <dgm:spPr/>
      <dgm:t>
        <a:bodyPr/>
        <a:lstStyle/>
        <a:p>
          <a:endParaRPr lang="en-US" sz="3200"/>
        </a:p>
      </dgm:t>
    </dgm:pt>
    <dgm:pt modelId="{CE78DD87-242F-4C98-AE9E-BB351CE93852}">
      <dgm:prSet phldrT="[Text]" custT="1"/>
      <dgm:spPr>
        <a:xfrm>
          <a:off x="1204696" y="4128230"/>
          <a:ext cx="1289013" cy="1196886"/>
        </a:xfrm>
        <a:solidFill>
          <a:srgbClr val="9BBB59"/>
        </a:solidFill>
        <a:ln w="25400" cap="flat" cmpd="sng" algn="ctr">
          <a:solidFill>
            <a:sysClr val="window" lastClr="FFFFFF">
              <a:hueOff val="0"/>
              <a:satOff val="0"/>
              <a:lumOff val="0"/>
              <a:alphaOff val="0"/>
            </a:sysClr>
          </a:solidFill>
          <a:prstDash val="solid"/>
        </a:ln>
        <a:effectLst/>
      </dgm:spPr>
      <dgm:t>
        <a:bodyPr/>
        <a:lstStyle/>
        <a:p>
          <a:r>
            <a:rPr lang="en-US" sz="1200" b="1" dirty="0" smtClean="0">
              <a:solidFill>
                <a:schemeClr val="tx1"/>
              </a:solidFill>
              <a:latin typeface="Calibri"/>
              <a:ea typeface="+mn-ea"/>
              <a:cs typeface="+mn-cs"/>
            </a:rPr>
            <a:t>Water Budgets and Coordination</a:t>
          </a:r>
        </a:p>
      </dgm:t>
    </dgm:pt>
    <dgm:pt modelId="{895C0138-68AF-4572-B0C7-EEE2B0A88F77}" type="parTrans" cxnId="{09765C86-5935-4ED1-88D1-3FF075A773FF}">
      <dgm:prSet custT="1"/>
      <dgm:spPr>
        <a:xfrm rot="7560000">
          <a:off x="2058932" y="3919426"/>
          <a:ext cx="731239" cy="30695"/>
        </a:xfrm>
        <a:noFill/>
        <a:ln w="25400" cap="flat" cmpd="sng" algn="ctr">
          <a:solidFill>
            <a:sysClr val="window" lastClr="FFFFFF"/>
          </a:solidFill>
          <a:prstDash val="solid"/>
        </a:ln>
        <a:effectLst/>
      </dgm:spPr>
      <dgm:t>
        <a:bodyPr/>
        <a:lstStyle/>
        <a:p>
          <a:endParaRPr lang="en-US" sz="1300" b="1" dirty="0">
            <a:solidFill>
              <a:sysClr val="windowText" lastClr="000000"/>
            </a:solidFill>
            <a:latin typeface="Calibri"/>
            <a:ea typeface="+mn-ea"/>
            <a:cs typeface="+mn-cs"/>
          </a:endParaRPr>
        </a:p>
      </dgm:t>
    </dgm:pt>
    <dgm:pt modelId="{50C4E063-A2E9-4BF4-89AE-0E8A8FD93B4C}" type="sibTrans" cxnId="{09765C86-5935-4ED1-88D1-3FF075A773FF}">
      <dgm:prSet/>
      <dgm:spPr/>
      <dgm:t>
        <a:bodyPr/>
        <a:lstStyle/>
        <a:p>
          <a:endParaRPr lang="en-US" sz="3200"/>
        </a:p>
      </dgm:t>
    </dgm:pt>
    <dgm:pt modelId="{088745D1-29B3-4685-B78E-D20044498187}">
      <dgm:prSet phldrT="[Text]" custT="1"/>
      <dgm:spPr>
        <a:xfrm>
          <a:off x="369611" y="2978835"/>
          <a:ext cx="1289013" cy="1196886"/>
        </a:xfrm>
        <a:solidFill>
          <a:srgbClr val="9BBB59"/>
        </a:solidFill>
        <a:ln w="25400" cap="flat" cmpd="sng" algn="ctr">
          <a:solidFill>
            <a:sysClr val="window" lastClr="FFFFFF">
              <a:hueOff val="0"/>
              <a:satOff val="0"/>
              <a:lumOff val="0"/>
              <a:alphaOff val="0"/>
            </a:sysClr>
          </a:solidFill>
          <a:prstDash val="solid"/>
        </a:ln>
        <a:effectLst/>
      </dgm:spPr>
      <dgm:t>
        <a:bodyPr/>
        <a:lstStyle/>
        <a:p>
          <a:r>
            <a:rPr lang="en-US" sz="1200" b="1" u="none" dirty="0" smtClean="0">
              <a:solidFill>
                <a:schemeClr val="tx1"/>
              </a:solidFill>
              <a:latin typeface="Calibri"/>
              <a:ea typeface="+mn-ea"/>
              <a:cs typeface="+mn-cs"/>
            </a:rPr>
            <a:t>State Agency Coordination</a:t>
          </a:r>
        </a:p>
      </dgm:t>
    </dgm:pt>
    <dgm:pt modelId="{78954523-F587-47DA-B4D6-FCD0C37B086F}" type="parTrans" cxnId="{6C85D802-D065-46BF-91F9-D3F56D96D939}">
      <dgm:prSet custT="1"/>
      <dgm:spPr>
        <a:xfrm rot="9720000">
          <a:off x="1605010" y="3254130"/>
          <a:ext cx="712839" cy="30695"/>
        </a:xfrm>
        <a:noFill/>
        <a:ln w="25400" cap="flat" cmpd="sng" algn="ctr">
          <a:solidFill>
            <a:sysClr val="window" lastClr="FFFFFF"/>
          </a:solidFill>
          <a:prstDash val="solid"/>
        </a:ln>
        <a:effectLst/>
      </dgm:spPr>
      <dgm:t>
        <a:bodyPr/>
        <a:lstStyle/>
        <a:p>
          <a:endParaRPr lang="en-US" sz="1300" b="1" dirty="0">
            <a:solidFill>
              <a:sysClr val="windowText" lastClr="000000"/>
            </a:solidFill>
            <a:latin typeface="Calibri"/>
            <a:ea typeface="+mn-ea"/>
            <a:cs typeface="+mn-cs"/>
          </a:endParaRPr>
        </a:p>
      </dgm:t>
    </dgm:pt>
    <dgm:pt modelId="{67B53D96-9BA9-49B8-9217-08C216B50685}" type="sibTrans" cxnId="{6C85D802-D065-46BF-91F9-D3F56D96D939}">
      <dgm:prSet/>
      <dgm:spPr/>
      <dgm:t>
        <a:bodyPr/>
        <a:lstStyle/>
        <a:p>
          <a:endParaRPr lang="en-US" sz="3200"/>
        </a:p>
      </dgm:t>
    </dgm:pt>
    <dgm:pt modelId="{04E0AC0C-3BB6-4F4C-A78C-5BEB0E324415}">
      <dgm:prSet phldrT="[Text]" custT="1"/>
      <dgm:spPr>
        <a:xfrm>
          <a:off x="369611" y="1558104"/>
          <a:ext cx="1289013" cy="1196886"/>
        </a:xfrm>
        <a:solidFill>
          <a:srgbClr val="9BBB59"/>
        </a:solidFill>
        <a:ln w="25400" cap="flat" cmpd="sng" algn="ctr">
          <a:solidFill>
            <a:sysClr val="window" lastClr="FFFFFF">
              <a:hueOff val="0"/>
              <a:satOff val="0"/>
              <a:lumOff val="0"/>
              <a:alphaOff val="0"/>
            </a:sysClr>
          </a:solidFill>
          <a:prstDash val="solid"/>
        </a:ln>
        <a:effectLst/>
      </dgm:spPr>
      <dgm:t>
        <a:bodyPr/>
        <a:lstStyle/>
        <a:p>
          <a:r>
            <a:rPr lang="en-US" sz="1300" b="1" dirty="0" smtClean="0">
              <a:solidFill>
                <a:schemeClr val="tx1"/>
              </a:solidFill>
              <a:latin typeface="Calibri"/>
              <a:ea typeface="+mn-ea"/>
              <a:cs typeface="+mn-cs"/>
            </a:rPr>
            <a:t>Data Collection, Mgmt., and Reporting</a:t>
          </a:r>
        </a:p>
      </dgm:t>
    </dgm:pt>
    <dgm:pt modelId="{7A81D7C7-C88F-4525-9C87-B8CCBDD51419}" type="parTrans" cxnId="{220B4CF7-58DD-4978-A920-84985DCD938D}">
      <dgm:prSet custT="1"/>
      <dgm:spPr>
        <a:xfrm rot="11880000">
          <a:off x="1605010" y="2448999"/>
          <a:ext cx="712839" cy="30695"/>
        </a:xfrm>
        <a:noFill/>
        <a:ln w="25400" cap="flat" cmpd="sng" algn="ctr">
          <a:solidFill>
            <a:sysClr val="window" lastClr="FFFFFF"/>
          </a:solidFill>
          <a:prstDash val="solid"/>
        </a:ln>
        <a:effectLst/>
      </dgm:spPr>
      <dgm:t>
        <a:bodyPr/>
        <a:lstStyle/>
        <a:p>
          <a:endParaRPr lang="en-US" sz="1300" b="1" dirty="0">
            <a:solidFill>
              <a:sysClr val="windowText" lastClr="000000"/>
            </a:solidFill>
            <a:latin typeface="Calibri"/>
            <a:ea typeface="+mn-ea"/>
            <a:cs typeface="+mn-cs"/>
          </a:endParaRPr>
        </a:p>
      </dgm:t>
    </dgm:pt>
    <dgm:pt modelId="{EAF20986-22BA-41BE-AA29-F6D13A56C9A1}" type="sibTrans" cxnId="{220B4CF7-58DD-4978-A920-84985DCD938D}">
      <dgm:prSet/>
      <dgm:spPr/>
      <dgm:t>
        <a:bodyPr/>
        <a:lstStyle/>
        <a:p>
          <a:endParaRPr lang="en-US" sz="3200"/>
        </a:p>
      </dgm:t>
    </dgm:pt>
    <dgm:pt modelId="{F50C6B58-2D3B-4C0F-BC16-CF0EF41C68A6}">
      <dgm:prSet phldrT="[Text]" custT="1"/>
      <dgm:spPr>
        <a:xfrm>
          <a:off x="1204696" y="408708"/>
          <a:ext cx="1289013" cy="1196886"/>
        </a:xfrm>
        <a:solidFill>
          <a:srgbClr val="9BBB59"/>
        </a:solidFill>
        <a:ln w="25400" cap="flat" cmpd="sng" algn="ctr">
          <a:solidFill>
            <a:sysClr val="window" lastClr="FFFFFF">
              <a:hueOff val="0"/>
              <a:satOff val="0"/>
              <a:lumOff val="0"/>
            </a:sysClr>
          </a:solidFill>
          <a:prstDash val="solid"/>
        </a:ln>
        <a:effectLst/>
      </dgm:spPr>
      <dgm:t>
        <a:bodyPr/>
        <a:lstStyle/>
        <a:p>
          <a:r>
            <a:rPr lang="en-US" sz="1300" b="1" u="none" dirty="0" smtClean="0">
              <a:solidFill>
                <a:schemeClr val="tx1"/>
              </a:solidFill>
              <a:latin typeface="Calibri"/>
              <a:ea typeface="+mn-ea"/>
              <a:cs typeface="+mn-cs"/>
            </a:rPr>
            <a:t>Adaptive Mgt. and Focus Areas </a:t>
          </a:r>
        </a:p>
      </dgm:t>
    </dgm:pt>
    <dgm:pt modelId="{AA553D17-2F55-404A-A285-816EE86C2223}" type="parTrans" cxnId="{A08CEEC3-B319-4B2C-8577-B036A41D4481}">
      <dgm:prSet custT="1"/>
      <dgm:spPr>
        <a:xfrm rot="14040000">
          <a:off x="2058932" y="1783703"/>
          <a:ext cx="731239" cy="30695"/>
        </a:xfrm>
        <a:noFill/>
        <a:ln w="25400" cap="flat" cmpd="sng" algn="ctr">
          <a:solidFill>
            <a:sysClr val="window" lastClr="FFFFFF"/>
          </a:solidFill>
          <a:prstDash val="solid"/>
        </a:ln>
        <a:effectLst/>
      </dgm:spPr>
      <dgm:t>
        <a:bodyPr/>
        <a:lstStyle/>
        <a:p>
          <a:endParaRPr lang="en-US" sz="1300" b="1" dirty="0">
            <a:solidFill>
              <a:sysClr val="windowText" lastClr="000000"/>
            </a:solidFill>
            <a:latin typeface="Calibri"/>
            <a:ea typeface="+mn-ea"/>
            <a:cs typeface="+mn-cs"/>
          </a:endParaRPr>
        </a:p>
      </dgm:t>
    </dgm:pt>
    <dgm:pt modelId="{A1E2ACE7-A9E2-4B43-B181-5776CED48E45}" type="sibTrans" cxnId="{A08CEEC3-B319-4B2C-8577-B036A41D4481}">
      <dgm:prSet/>
      <dgm:spPr/>
      <dgm:t>
        <a:bodyPr/>
        <a:lstStyle/>
        <a:p>
          <a:endParaRPr lang="en-US" sz="3200"/>
        </a:p>
      </dgm:t>
    </dgm:pt>
    <dgm:pt modelId="{370F9F5C-42CF-4586-A551-D1B5A69122ED}">
      <dgm:prSet phldrT="[Text]" custT="1"/>
      <dgm:spPr>
        <a:xfrm>
          <a:off x="4693457" y="1592136"/>
          <a:ext cx="1289013" cy="1196886"/>
        </a:xfrm>
        <a:solidFill>
          <a:srgbClr val="C0504D"/>
        </a:solidFill>
        <a:ln w="25400" cap="flat" cmpd="sng" algn="ctr">
          <a:solidFill>
            <a:sysClr val="window" lastClr="FFFFFF">
              <a:hueOff val="0"/>
              <a:satOff val="0"/>
              <a:lumOff val="0"/>
              <a:alphaOff val="0"/>
            </a:sysClr>
          </a:solidFill>
          <a:prstDash val="solid"/>
        </a:ln>
        <a:effectLst/>
      </dgm:spPr>
      <dgm:t>
        <a:bodyPr/>
        <a:lstStyle/>
        <a:p>
          <a:r>
            <a:rPr lang="en-US" sz="1300" b="1" dirty="0" smtClean="0">
              <a:solidFill>
                <a:schemeClr val="tx1"/>
              </a:solidFill>
              <a:latin typeface="Calibri"/>
              <a:ea typeface="+mn-ea"/>
              <a:cs typeface="+mn-cs"/>
            </a:rPr>
            <a:t>Land Use and County </a:t>
          </a:r>
          <a:r>
            <a:rPr lang="en-US" sz="1250" b="1" dirty="0" smtClean="0">
              <a:solidFill>
                <a:schemeClr val="tx1"/>
              </a:solidFill>
              <a:latin typeface="Calibri"/>
              <a:ea typeface="+mn-ea"/>
              <a:cs typeface="+mn-cs"/>
            </a:rPr>
            <a:t>Involvement</a:t>
          </a:r>
          <a:endParaRPr lang="en-US" sz="1250" b="1" dirty="0">
            <a:solidFill>
              <a:schemeClr val="tx1"/>
            </a:solidFill>
            <a:latin typeface="Calibri"/>
            <a:ea typeface="+mn-ea"/>
            <a:cs typeface="+mn-cs"/>
          </a:endParaRPr>
        </a:p>
      </dgm:t>
    </dgm:pt>
    <dgm:pt modelId="{E141AA6B-EC86-4C7D-848D-C906A205B373}" type="parTrans" cxnId="{B3C7979B-3F33-4A45-BFC1-7433981587B4}">
      <dgm:prSet custT="1"/>
      <dgm:spPr>
        <a:xfrm rot="20546546">
          <a:off x="4087284" y="2467187"/>
          <a:ext cx="655896" cy="30695"/>
        </a:xfrm>
        <a:noFill/>
        <a:ln w="25400" cap="flat" cmpd="sng" algn="ctr">
          <a:solidFill>
            <a:sysClr val="window" lastClr="FFFFFF"/>
          </a:solidFill>
          <a:prstDash val="solid"/>
        </a:ln>
        <a:effectLst/>
      </dgm:spPr>
      <dgm:t>
        <a:bodyPr/>
        <a:lstStyle/>
        <a:p>
          <a:endParaRPr lang="en-US" sz="1300" b="1">
            <a:solidFill>
              <a:sysClr val="windowText" lastClr="000000"/>
            </a:solidFill>
            <a:latin typeface="Calibri"/>
            <a:ea typeface="+mn-ea"/>
            <a:cs typeface="+mn-cs"/>
          </a:endParaRPr>
        </a:p>
      </dgm:t>
    </dgm:pt>
    <dgm:pt modelId="{0E7FDE86-AE17-4658-9FD5-36EA16CC6D75}" type="sibTrans" cxnId="{B3C7979B-3F33-4A45-BFC1-7433981587B4}">
      <dgm:prSet/>
      <dgm:spPr/>
      <dgm:t>
        <a:bodyPr/>
        <a:lstStyle/>
        <a:p>
          <a:endParaRPr lang="en-US"/>
        </a:p>
      </dgm:t>
    </dgm:pt>
    <dgm:pt modelId="{FBAA5291-A23D-4EF8-9BF2-E7D6B8E7ACD4}" type="pres">
      <dgm:prSet presAssocID="{FA53688B-EAD5-4290-882C-58988A2E6559}" presName="cycle" presStyleCnt="0">
        <dgm:presLayoutVars>
          <dgm:chMax val="1"/>
          <dgm:dir/>
          <dgm:animLvl val="ctr"/>
          <dgm:resizeHandles val="exact"/>
        </dgm:presLayoutVars>
      </dgm:prSet>
      <dgm:spPr/>
      <dgm:t>
        <a:bodyPr/>
        <a:lstStyle/>
        <a:p>
          <a:endParaRPr lang="en-US"/>
        </a:p>
      </dgm:t>
    </dgm:pt>
    <dgm:pt modelId="{2ECC5FDC-9315-46A3-9C8F-05E96CF19FF5}" type="pres">
      <dgm:prSet presAssocID="{117EC317-08E2-48F1-887B-FA3CCC63DF1D}" presName="centerShape" presStyleLbl="node0" presStyleIdx="0" presStyleCnt="1" custScaleX="173142" custScaleY="175786"/>
      <dgm:spPr>
        <a:prstGeom prst="ellipse">
          <a:avLst/>
        </a:prstGeom>
      </dgm:spPr>
      <dgm:t>
        <a:bodyPr/>
        <a:lstStyle/>
        <a:p>
          <a:endParaRPr lang="en-US"/>
        </a:p>
      </dgm:t>
    </dgm:pt>
    <dgm:pt modelId="{CEFDAA94-D89A-4991-9B6E-073EE259FE6F}" type="pres">
      <dgm:prSet presAssocID="{E141AA6B-EC86-4C7D-848D-C906A205B373}" presName="Name9" presStyleLbl="parChTrans1D2" presStyleIdx="0" presStyleCnt="10"/>
      <dgm:spPr>
        <a:custGeom>
          <a:avLst/>
          <a:gdLst/>
          <a:ahLst/>
          <a:cxnLst/>
          <a:rect l="0" t="0" r="0" b="0"/>
          <a:pathLst>
            <a:path>
              <a:moveTo>
                <a:pt x="0" y="15347"/>
              </a:moveTo>
              <a:lnTo>
                <a:pt x="655896" y="15347"/>
              </a:lnTo>
            </a:path>
          </a:pathLst>
        </a:custGeom>
      </dgm:spPr>
      <dgm:t>
        <a:bodyPr/>
        <a:lstStyle/>
        <a:p>
          <a:endParaRPr lang="en-US"/>
        </a:p>
      </dgm:t>
    </dgm:pt>
    <dgm:pt modelId="{A42F042E-12ED-4E0C-A648-ECB79333A869}" type="pres">
      <dgm:prSet presAssocID="{E141AA6B-EC86-4C7D-848D-C906A205B373}" presName="connTx" presStyleLbl="parChTrans1D2" presStyleIdx="0" presStyleCnt="10"/>
      <dgm:spPr/>
      <dgm:t>
        <a:bodyPr/>
        <a:lstStyle/>
        <a:p>
          <a:endParaRPr lang="en-US"/>
        </a:p>
      </dgm:t>
    </dgm:pt>
    <dgm:pt modelId="{037FB8DD-28C5-49F8-8185-4EA9141E5F55}" type="pres">
      <dgm:prSet presAssocID="{370F9F5C-42CF-4586-A551-D1B5A69122ED}" presName="node" presStyleLbl="node1" presStyleIdx="0" presStyleCnt="10" custScaleX="118091" custScaleY="109651" custRadScaleRad="97530" custRadScaleInc="402458">
        <dgm:presLayoutVars>
          <dgm:bulletEnabled val="1"/>
        </dgm:presLayoutVars>
      </dgm:prSet>
      <dgm:spPr>
        <a:prstGeom prst="ellipse">
          <a:avLst/>
        </a:prstGeom>
      </dgm:spPr>
      <dgm:t>
        <a:bodyPr/>
        <a:lstStyle/>
        <a:p>
          <a:endParaRPr lang="en-US"/>
        </a:p>
      </dgm:t>
    </dgm:pt>
    <dgm:pt modelId="{6B3FC22C-EC50-4D34-BCC8-70583BE25AA3}" type="pres">
      <dgm:prSet presAssocID="{E4090031-BF2A-4C55-A91F-AAD879BF9E01}" presName="Name9" presStyleLbl="parChTrans1D2" presStyleIdx="1" presStyleCnt="10"/>
      <dgm:spPr>
        <a:custGeom>
          <a:avLst/>
          <a:gdLst/>
          <a:ahLst/>
          <a:cxnLst/>
          <a:rect l="0" t="0" r="0" b="0"/>
          <a:pathLst>
            <a:path>
              <a:moveTo>
                <a:pt x="0" y="15347"/>
              </a:moveTo>
              <a:lnTo>
                <a:pt x="731239" y="15347"/>
              </a:lnTo>
            </a:path>
          </a:pathLst>
        </a:custGeom>
      </dgm:spPr>
      <dgm:t>
        <a:bodyPr/>
        <a:lstStyle/>
        <a:p>
          <a:endParaRPr lang="en-US"/>
        </a:p>
      </dgm:t>
    </dgm:pt>
    <dgm:pt modelId="{751A0EF2-14CD-4344-958B-5FC326C2AF00}" type="pres">
      <dgm:prSet presAssocID="{E4090031-BF2A-4C55-A91F-AAD879BF9E01}" presName="connTx" presStyleLbl="parChTrans1D2" presStyleIdx="1" presStyleCnt="10"/>
      <dgm:spPr/>
      <dgm:t>
        <a:bodyPr/>
        <a:lstStyle/>
        <a:p>
          <a:endParaRPr lang="en-US"/>
        </a:p>
      </dgm:t>
    </dgm:pt>
    <dgm:pt modelId="{AED11CB3-BD2B-46D2-BAF4-CADF9F27F3EC}" type="pres">
      <dgm:prSet presAssocID="{D7DA24BB-DC6B-4272-BC77-A10111F7D898}" presName="node" presStyleLbl="node1" presStyleIdx="1" presStyleCnt="10" custScaleX="118091" custScaleY="109651">
        <dgm:presLayoutVars>
          <dgm:bulletEnabled val="1"/>
        </dgm:presLayoutVars>
      </dgm:prSet>
      <dgm:spPr>
        <a:prstGeom prst="ellipse">
          <a:avLst/>
        </a:prstGeom>
      </dgm:spPr>
      <dgm:t>
        <a:bodyPr/>
        <a:lstStyle/>
        <a:p>
          <a:endParaRPr lang="en-US"/>
        </a:p>
      </dgm:t>
    </dgm:pt>
    <dgm:pt modelId="{91B6E5A6-2282-4385-8057-706DCE4E181E}" type="pres">
      <dgm:prSet presAssocID="{966C16D2-BBE1-40C2-90FF-0D9658FBE4DF}" presName="Name9" presStyleLbl="parChTrans1D2" presStyleIdx="2" presStyleCnt="10"/>
      <dgm:spPr>
        <a:custGeom>
          <a:avLst/>
          <a:gdLst/>
          <a:ahLst/>
          <a:cxnLst/>
          <a:rect l="0" t="0" r="0" b="0"/>
          <a:pathLst>
            <a:path>
              <a:moveTo>
                <a:pt x="0" y="15347"/>
              </a:moveTo>
              <a:lnTo>
                <a:pt x="632225" y="15347"/>
              </a:lnTo>
            </a:path>
          </a:pathLst>
        </a:custGeom>
      </dgm:spPr>
      <dgm:t>
        <a:bodyPr/>
        <a:lstStyle/>
        <a:p>
          <a:endParaRPr lang="en-US"/>
        </a:p>
      </dgm:t>
    </dgm:pt>
    <dgm:pt modelId="{580BE3D3-0B51-4AF6-80E7-8D3D8FF53874}" type="pres">
      <dgm:prSet presAssocID="{966C16D2-BBE1-40C2-90FF-0D9658FBE4DF}" presName="connTx" presStyleLbl="parChTrans1D2" presStyleIdx="2" presStyleCnt="10"/>
      <dgm:spPr/>
      <dgm:t>
        <a:bodyPr/>
        <a:lstStyle/>
        <a:p>
          <a:endParaRPr lang="en-US"/>
        </a:p>
      </dgm:t>
    </dgm:pt>
    <dgm:pt modelId="{BB7C6EB0-D1BD-4A0D-8A23-700BDC36029F}" type="pres">
      <dgm:prSet presAssocID="{B193B626-7D9F-40CB-A5E8-65E809D1D08D}" presName="node" presStyleLbl="node1" presStyleIdx="2" presStyleCnt="10" custScaleX="118091" custScaleY="109651" custRadScaleRad="95270" custRadScaleInc="-399640">
        <dgm:presLayoutVars>
          <dgm:bulletEnabled val="1"/>
        </dgm:presLayoutVars>
      </dgm:prSet>
      <dgm:spPr>
        <a:prstGeom prst="ellipse">
          <a:avLst/>
        </a:prstGeom>
      </dgm:spPr>
      <dgm:t>
        <a:bodyPr/>
        <a:lstStyle/>
        <a:p>
          <a:endParaRPr lang="en-US"/>
        </a:p>
      </dgm:t>
    </dgm:pt>
    <dgm:pt modelId="{B4EB7892-53AE-4D31-AE4A-452EAF74244B}" type="pres">
      <dgm:prSet presAssocID="{C1997057-6017-4260-BDA4-80496F5D233B}" presName="Name9" presStyleLbl="parChTrans1D2" presStyleIdx="3" presStyleCnt="10"/>
      <dgm:spPr>
        <a:custGeom>
          <a:avLst/>
          <a:gdLst/>
          <a:ahLst/>
          <a:cxnLst/>
          <a:rect l="0" t="0" r="0" b="0"/>
          <a:pathLst>
            <a:path>
              <a:moveTo>
                <a:pt x="0" y="15347"/>
              </a:moveTo>
              <a:lnTo>
                <a:pt x="712839" y="15347"/>
              </a:lnTo>
            </a:path>
          </a:pathLst>
        </a:custGeom>
      </dgm:spPr>
      <dgm:t>
        <a:bodyPr/>
        <a:lstStyle/>
        <a:p>
          <a:endParaRPr lang="en-US"/>
        </a:p>
      </dgm:t>
    </dgm:pt>
    <dgm:pt modelId="{5381B55E-5FE7-4458-A6DC-750925DE998E}" type="pres">
      <dgm:prSet presAssocID="{C1997057-6017-4260-BDA4-80496F5D233B}" presName="connTx" presStyleLbl="parChTrans1D2" presStyleIdx="3" presStyleCnt="10"/>
      <dgm:spPr/>
      <dgm:t>
        <a:bodyPr/>
        <a:lstStyle/>
        <a:p>
          <a:endParaRPr lang="en-US"/>
        </a:p>
      </dgm:t>
    </dgm:pt>
    <dgm:pt modelId="{905D0D9C-08A2-4503-9EB7-C49307CEC4E6}" type="pres">
      <dgm:prSet presAssocID="{E2948767-16BC-492D-8DD1-7A5E0FACEAEF}" presName="node" presStyleLbl="node1" presStyleIdx="3" presStyleCnt="10" custScaleX="118091" custScaleY="109651">
        <dgm:presLayoutVars>
          <dgm:bulletEnabled val="1"/>
        </dgm:presLayoutVars>
      </dgm:prSet>
      <dgm:spPr>
        <a:prstGeom prst="ellipse">
          <a:avLst/>
        </a:prstGeom>
      </dgm:spPr>
      <dgm:t>
        <a:bodyPr/>
        <a:lstStyle/>
        <a:p>
          <a:endParaRPr lang="en-US"/>
        </a:p>
      </dgm:t>
    </dgm:pt>
    <dgm:pt modelId="{1554F370-98CA-4DFE-B6B3-33C5D3698691}" type="pres">
      <dgm:prSet presAssocID="{7EC361B2-2FBF-49AE-902B-285EBA2F6316}" presName="Name9" presStyleLbl="parChTrans1D2" presStyleIdx="4" presStyleCnt="10"/>
      <dgm:spPr>
        <a:custGeom>
          <a:avLst/>
          <a:gdLst/>
          <a:ahLst/>
          <a:cxnLst/>
          <a:rect l="0" t="0" r="0" b="0"/>
          <a:pathLst>
            <a:path>
              <a:moveTo>
                <a:pt x="0" y="15347"/>
              </a:moveTo>
              <a:lnTo>
                <a:pt x="731239" y="15347"/>
              </a:lnTo>
            </a:path>
          </a:pathLst>
        </a:custGeom>
      </dgm:spPr>
      <dgm:t>
        <a:bodyPr/>
        <a:lstStyle/>
        <a:p>
          <a:endParaRPr lang="en-US"/>
        </a:p>
      </dgm:t>
    </dgm:pt>
    <dgm:pt modelId="{4CC39904-660A-468A-8A44-787AFBF5411B}" type="pres">
      <dgm:prSet presAssocID="{7EC361B2-2FBF-49AE-902B-285EBA2F6316}" presName="connTx" presStyleLbl="parChTrans1D2" presStyleIdx="4" presStyleCnt="10"/>
      <dgm:spPr/>
      <dgm:t>
        <a:bodyPr/>
        <a:lstStyle/>
        <a:p>
          <a:endParaRPr lang="en-US"/>
        </a:p>
      </dgm:t>
    </dgm:pt>
    <dgm:pt modelId="{6C12FF4F-71EB-4E47-B0F3-93ED20153560}" type="pres">
      <dgm:prSet presAssocID="{95D2D343-3AE1-43FB-9C8F-213AC9B775A1}" presName="node" presStyleLbl="node1" presStyleIdx="4" presStyleCnt="10" custScaleX="118091" custScaleY="109651">
        <dgm:presLayoutVars>
          <dgm:bulletEnabled val="1"/>
        </dgm:presLayoutVars>
      </dgm:prSet>
      <dgm:spPr>
        <a:prstGeom prst="ellipse">
          <a:avLst/>
        </a:prstGeom>
      </dgm:spPr>
      <dgm:t>
        <a:bodyPr/>
        <a:lstStyle/>
        <a:p>
          <a:endParaRPr lang="en-US"/>
        </a:p>
      </dgm:t>
    </dgm:pt>
    <dgm:pt modelId="{B13C1232-B9A6-480A-950B-CC6A61CA3088}" type="pres">
      <dgm:prSet presAssocID="{082965FD-F8D9-4BDA-82AD-488A6377931D}" presName="Name9" presStyleLbl="parChTrans1D2" presStyleIdx="5" presStyleCnt="10"/>
      <dgm:spPr>
        <a:custGeom>
          <a:avLst/>
          <a:gdLst/>
          <a:ahLst/>
          <a:cxnLst/>
          <a:rect l="0" t="0" r="0" b="0"/>
          <a:pathLst>
            <a:path>
              <a:moveTo>
                <a:pt x="0" y="15347"/>
              </a:moveTo>
              <a:lnTo>
                <a:pt x="740958" y="15347"/>
              </a:lnTo>
            </a:path>
          </a:pathLst>
        </a:custGeom>
      </dgm:spPr>
      <dgm:t>
        <a:bodyPr/>
        <a:lstStyle/>
        <a:p>
          <a:endParaRPr lang="en-US"/>
        </a:p>
      </dgm:t>
    </dgm:pt>
    <dgm:pt modelId="{7AD75301-3790-481C-834D-8BF3DDF2442A}" type="pres">
      <dgm:prSet presAssocID="{082965FD-F8D9-4BDA-82AD-488A6377931D}" presName="connTx" presStyleLbl="parChTrans1D2" presStyleIdx="5" presStyleCnt="10"/>
      <dgm:spPr/>
      <dgm:t>
        <a:bodyPr/>
        <a:lstStyle/>
        <a:p>
          <a:endParaRPr lang="en-US"/>
        </a:p>
      </dgm:t>
    </dgm:pt>
    <dgm:pt modelId="{B9476751-B9EC-41A0-B3C9-506094B4CB23}" type="pres">
      <dgm:prSet presAssocID="{CF8C69F5-D050-48C4-A9F0-54183F1FBEBE}" presName="node" presStyleLbl="node1" presStyleIdx="5" presStyleCnt="10" custScaleX="118091" custScaleY="109651">
        <dgm:presLayoutVars>
          <dgm:bulletEnabled val="1"/>
        </dgm:presLayoutVars>
      </dgm:prSet>
      <dgm:spPr>
        <a:prstGeom prst="ellipse">
          <a:avLst/>
        </a:prstGeom>
      </dgm:spPr>
      <dgm:t>
        <a:bodyPr/>
        <a:lstStyle/>
        <a:p>
          <a:endParaRPr lang="en-US"/>
        </a:p>
      </dgm:t>
    </dgm:pt>
    <dgm:pt modelId="{4599CFD9-B539-4C9A-9FAC-6A82F9BF106B}" type="pres">
      <dgm:prSet presAssocID="{895C0138-68AF-4572-B0C7-EEE2B0A88F77}" presName="Name9" presStyleLbl="parChTrans1D2" presStyleIdx="6" presStyleCnt="10"/>
      <dgm:spPr>
        <a:custGeom>
          <a:avLst/>
          <a:gdLst/>
          <a:ahLst/>
          <a:cxnLst/>
          <a:rect l="0" t="0" r="0" b="0"/>
          <a:pathLst>
            <a:path>
              <a:moveTo>
                <a:pt x="0" y="15347"/>
              </a:moveTo>
              <a:lnTo>
                <a:pt x="731239" y="15347"/>
              </a:lnTo>
            </a:path>
          </a:pathLst>
        </a:custGeom>
      </dgm:spPr>
      <dgm:t>
        <a:bodyPr/>
        <a:lstStyle/>
        <a:p>
          <a:endParaRPr lang="en-US"/>
        </a:p>
      </dgm:t>
    </dgm:pt>
    <dgm:pt modelId="{03173BFE-BB75-4062-BCB9-957179BAD889}" type="pres">
      <dgm:prSet presAssocID="{895C0138-68AF-4572-B0C7-EEE2B0A88F77}" presName="connTx" presStyleLbl="parChTrans1D2" presStyleIdx="6" presStyleCnt="10"/>
      <dgm:spPr/>
      <dgm:t>
        <a:bodyPr/>
        <a:lstStyle/>
        <a:p>
          <a:endParaRPr lang="en-US"/>
        </a:p>
      </dgm:t>
    </dgm:pt>
    <dgm:pt modelId="{4E3D2321-5D82-4EDF-A58B-3F8D5113D485}" type="pres">
      <dgm:prSet presAssocID="{CE78DD87-242F-4C98-AE9E-BB351CE93852}" presName="node" presStyleLbl="node1" presStyleIdx="6" presStyleCnt="10" custScaleX="118091" custScaleY="109651">
        <dgm:presLayoutVars>
          <dgm:bulletEnabled val="1"/>
        </dgm:presLayoutVars>
      </dgm:prSet>
      <dgm:spPr>
        <a:prstGeom prst="ellipse">
          <a:avLst/>
        </a:prstGeom>
      </dgm:spPr>
      <dgm:t>
        <a:bodyPr/>
        <a:lstStyle/>
        <a:p>
          <a:endParaRPr lang="en-US"/>
        </a:p>
      </dgm:t>
    </dgm:pt>
    <dgm:pt modelId="{F9875436-1F50-4FC3-AF89-CB91D41B02DF}" type="pres">
      <dgm:prSet presAssocID="{78954523-F587-47DA-B4D6-FCD0C37B086F}" presName="Name9" presStyleLbl="parChTrans1D2" presStyleIdx="7" presStyleCnt="10"/>
      <dgm:spPr>
        <a:custGeom>
          <a:avLst/>
          <a:gdLst/>
          <a:ahLst/>
          <a:cxnLst/>
          <a:rect l="0" t="0" r="0" b="0"/>
          <a:pathLst>
            <a:path>
              <a:moveTo>
                <a:pt x="0" y="15347"/>
              </a:moveTo>
              <a:lnTo>
                <a:pt x="712839" y="15347"/>
              </a:lnTo>
            </a:path>
          </a:pathLst>
        </a:custGeom>
      </dgm:spPr>
      <dgm:t>
        <a:bodyPr/>
        <a:lstStyle/>
        <a:p>
          <a:endParaRPr lang="en-US"/>
        </a:p>
      </dgm:t>
    </dgm:pt>
    <dgm:pt modelId="{D9DE534A-B47E-4F95-BE36-F364F69F64BD}" type="pres">
      <dgm:prSet presAssocID="{78954523-F587-47DA-B4D6-FCD0C37B086F}" presName="connTx" presStyleLbl="parChTrans1D2" presStyleIdx="7" presStyleCnt="10"/>
      <dgm:spPr/>
      <dgm:t>
        <a:bodyPr/>
        <a:lstStyle/>
        <a:p>
          <a:endParaRPr lang="en-US"/>
        </a:p>
      </dgm:t>
    </dgm:pt>
    <dgm:pt modelId="{9E4D9E0E-B26E-479B-99B6-B23CACCB6099}" type="pres">
      <dgm:prSet presAssocID="{088745D1-29B3-4685-B78E-D20044498187}" presName="node" presStyleLbl="node1" presStyleIdx="7" presStyleCnt="10" custScaleX="118091" custScaleY="109651">
        <dgm:presLayoutVars>
          <dgm:bulletEnabled val="1"/>
        </dgm:presLayoutVars>
      </dgm:prSet>
      <dgm:spPr>
        <a:prstGeom prst="ellipse">
          <a:avLst/>
        </a:prstGeom>
      </dgm:spPr>
      <dgm:t>
        <a:bodyPr/>
        <a:lstStyle/>
        <a:p>
          <a:endParaRPr lang="en-US"/>
        </a:p>
      </dgm:t>
    </dgm:pt>
    <dgm:pt modelId="{A6CD4E46-6D55-49C4-BB94-C7F21BF8920D}" type="pres">
      <dgm:prSet presAssocID="{7A81D7C7-C88F-4525-9C87-B8CCBDD51419}" presName="Name9" presStyleLbl="parChTrans1D2" presStyleIdx="8" presStyleCnt="10"/>
      <dgm:spPr>
        <a:custGeom>
          <a:avLst/>
          <a:gdLst/>
          <a:ahLst/>
          <a:cxnLst/>
          <a:rect l="0" t="0" r="0" b="0"/>
          <a:pathLst>
            <a:path>
              <a:moveTo>
                <a:pt x="0" y="15347"/>
              </a:moveTo>
              <a:lnTo>
                <a:pt x="712839" y="15347"/>
              </a:lnTo>
            </a:path>
          </a:pathLst>
        </a:custGeom>
      </dgm:spPr>
      <dgm:t>
        <a:bodyPr/>
        <a:lstStyle/>
        <a:p>
          <a:endParaRPr lang="en-US"/>
        </a:p>
      </dgm:t>
    </dgm:pt>
    <dgm:pt modelId="{529C139C-ED2E-4D5B-93F3-8F2EACE2AF74}" type="pres">
      <dgm:prSet presAssocID="{7A81D7C7-C88F-4525-9C87-B8CCBDD51419}" presName="connTx" presStyleLbl="parChTrans1D2" presStyleIdx="8" presStyleCnt="10"/>
      <dgm:spPr/>
      <dgm:t>
        <a:bodyPr/>
        <a:lstStyle/>
        <a:p>
          <a:endParaRPr lang="en-US"/>
        </a:p>
      </dgm:t>
    </dgm:pt>
    <dgm:pt modelId="{FF3D445B-99BC-4966-A49E-6E6141657F78}" type="pres">
      <dgm:prSet presAssocID="{04E0AC0C-3BB6-4F4C-A78C-5BEB0E324415}" presName="node" presStyleLbl="node1" presStyleIdx="8" presStyleCnt="10" custScaleX="118091" custScaleY="109651">
        <dgm:presLayoutVars>
          <dgm:bulletEnabled val="1"/>
        </dgm:presLayoutVars>
      </dgm:prSet>
      <dgm:spPr>
        <a:prstGeom prst="ellipse">
          <a:avLst/>
        </a:prstGeom>
      </dgm:spPr>
      <dgm:t>
        <a:bodyPr/>
        <a:lstStyle/>
        <a:p>
          <a:endParaRPr lang="en-US"/>
        </a:p>
      </dgm:t>
    </dgm:pt>
    <dgm:pt modelId="{43079276-09D9-46A5-B16B-D99DC2FCB8C3}" type="pres">
      <dgm:prSet presAssocID="{AA553D17-2F55-404A-A285-816EE86C2223}" presName="Name9" presStyleLbl="parChTrans1D2" presStyleIdx="9" presStyleCnt="10"/>
      <dgm:spPr>
        <a:custGeom>
          <a:avLst/>
          <a:gdLst/>
          <a:ahLst/>
          <a:cxnLst/>
          <a:rect l="0" t="0" r="0" b="0"/>
          <a:pathLst>
            <a:path>
              <a:moveTo>
                <a:pt x="0" y="15347"/>
              </a:moveTo>
              <a:lnTo>
                <a:pt x="731239" y="15347"/>
              </a:lnTo>
            </a:path>
          </a:pathLst>
        </a:custGeom>
      </dgm:spPr>
      <dgm:t>
        <a:bodyPr/>
        <a:lstStyle/>
        <a:p>
          <a:endParaRPr lang="en-US"/>
        </a:p>
      </dgm:t>
    </dgm:pt>
    <dgm:pt modelId="{3CA65EBE-41CA-4B98-B402-FBF3B618705F}" type="pres">
      <dgm:prSet presAssocID="{AA553D17-2F55-404A-A285-816EE86C2223}" presName="connTx" presStyleLbl="parChTrans1D2" presStyleIdx="9" presStyleCnt="10"/>
      <dgm:spPr/>
      <dgm:t>
        <a:bodyPr/>
        <a:lstStyle/>
        <a:p>
          <a:endParaRPr lang="en-US"/>
        </a:p>
      </dgm:t>
    </dgm:pt>
    <dgm:pt modelId="{756D30A9-3AB4-468D-956A-D613C783F309}" type="pres">
      <dgm:prSet presAssocID="{F50C6B58-2D3B-4C0F-BC16-CF0EF41C68A6}" presName="node" presStyleLbl="node1" presStyleIdx="9" presStyleCnt="10" custScaleX="118091" custScaleY="109651">
        <dgm:presLayoutVars>
          <dgm:bulletEnabled val="1"/>
        </dgm:presLayoutVars>
      </dgm:prSet>
      <dgm:spPr>
        <a:prstGeom prst="ellipse">
          <a:avLst/>
        </a:prstGeom>
      </dgm:spPr>
      <dgm:t>
        <a:bodyPr/>
        <a:lstStyle/>
        <a:p>
          <a:endParaRPr lang="en-US"/>
        </a:p>
      </dgm:t>
    </dgm:pt>
  </dgm:ptLst>
  <dgm:cxnLst>
    <dgm:cxn modelId="{3AE709FC-0ADC-4629-B5C4-AC9F125C787D}" type="presOf" srcId="{E4090031-BF2A-4C55-A91F-AAD879BF9E01}" destId="{6B3FC22C-EC50-4D34-BCC8-70583BE25AA3}" srcOrd="0" destOrd="0" presId="urn:microsoft.com/office/officeart/2005/8/layout/radial1"/>
    <dgm:cxn modelId="{0A7B5B95-3B01-4FA7-8A00-CAB258A5681A}" srcId="{117EC317-08E2-48F1-887B-FA3CCC63DF1D}" destId="{D7DA24BB-DC6B-4272-BC77-A10111F7D898}" srcOrd="1" destOrd="0" parTransId="{E4090031-BF2A-4C55-A91F-AAD879BF9E01}" sibTransId="{39438F7F-DDE7-4492-80F7-FF7496C165B6}"/>
    <dgm:cxn modelId="{BA3B87C8-33EB-4256-A616-AEB199BF3EC6}" type="presOf" srcId="{D7DA24BB-DC6B-4272-BC77-A10111F7D898}" destId="{AED11CB3-BD2B-46D2-BAF4-CADF9F27F3EC}" srcOrd="0" destOrd="0" presId="urn:microsoft.com/office/officeart/2005/8/layout/radial1"/>
    <dgm:cxn modelId="{B3C7979B-3F33-4A45-BFC1-7433981587B4}" srcId="{117EC317-08E2-48F1-887B-FA3CCC63DF1D}" destId="{370F9F5C-42CF-4586-A551-D1B5A69122ED}" srcOrd="0" destOrd="0" parTransId="{E141AA6B-EC86-4C7D-848D-C906A205B373}" sibTransId="{0E7FDE86-AE17-4658-9FD5-36EA16CC6D75}"/>
    <dgm:cxn modelId="{A6A33411-827C-40F0-BF99-B1472317AD70}" type="presOf" srcId="{082965FD-F8D9-4BDA-82AD-488A6377931D}" destId="{B13C1232-B9A6-480A-950B-CC6A61CA3088}" srcOrd="0" destOrd="0" presId="urn:microsoft.com/office/officeart/2005/8/layout/radial1"/>
    <dgm:cxn modelId="{A08CEEC3-B319-4B2C-8577-B036A41D4481}" srcId="{117EC317-08E2-48F1-887B-FA3CCC63DF1D}" destId="{F50C6B58-2D3B-4C0F-BC16-CF0EF41C68A6}" srcOrd="9" destOrd="0" parTransId="{AA553D17-2F55-404A-A285-816EE86C2223}" sibTransId="{A1E2ACE7-A9E2-4B43-B181-5776CED48E45}"/>
    <dgm:cxn modelId="{C8F16D67-7D4C-4700-95F3-62976667DBC7}" type="presOf" srcId="{AA553D17-2F55-404A-A285-816EE86C2223}" destId="{43079276-09D9-46A5-B16B-D99DC2FCB8C3}" srcOrd="0" destOrd="0" presId="urn:microsoft.com/office/officeart/2005/8/layout/radial1"/>
    <dgm:cxn modelId="{A7D2B020-99CA-4199-A499-DB344A8C06F5}" type="presOf" srcId="{370F9F5C-42CF-4586-A551-D1B5A69122ED}" destId="{037FB8DD-28C5-49F8-8185-4EA9141E5F55}" srcOrd="0" destOrd="0" presId="urn:microsoft.com/office/officeart/2005/8/layout/radial1"/>
    <dgm:cxn modelId="{CA3E9459-C64F-485A-ADBB-E481145D095A}" type="presOf" srcId="{7EC361B2-2FBF-49AE-902B-285EBA2F6316}" destId="{4CC39904-660A-468A-8A44-787AFBF5411B}" srcOrd="1" destOrd="0" presId="urn:microsoft.com/office/officeart/2005/8/layout/radial1"/>
    <dgm:cxn modelId="{99DC4581-32D3-4149-9C4C-024DCFF86B39}" type="presOf" srcId="{7A81D7C7-C88F-4525-9C87-B8CCBDD51419}" destId="{529C139C-ED2E-4D5B-93F3-8F2EACE2AF74}" srcOrd="1" destOrd="0" presId="urn:microsoft.com/office/officeart/2005/8/layout/radial1"/>
    <dgm:cxn modelId="{803974F3-501D-4D0C-BB3F-5152D08E07F0}" type="presOf" srcId="{C1997057-6017-4260-BDA4-80496F5D233B}" destId="{5381B55E-5FE7-4458-A6DC-750925DE998E}" srcOrd="1" destOrd="0" presId="urn:microsoft.com/office/officeart/2005/8/layout/radial1"/>
    <dgm:cxn modelId="{F2FD5311-E2EA-4666-A8BD-F8089F7E1C31}" type="presOf" srcId="{95D2D343-3AE1-43FB-9C8F-213AC9B775A1}" destId="{6C12FF4F-71EB-4E47-B0F3-93ED20153560}" srcOrd="0" destOrd="0" presId="urn:microsoft.com/office/officeart/2005/8/layout/radial1"/>
    <dgm:cxn modelId="{7726E0CA-DE29-462D-A0AC-912668689269}" type="presOf" srcId="{088745D1-29B3-4685-B78E-D20044498187}" destId="{9E4D9E0E-B26E-479B-99B6-B23CACCB6099}" srcOrd="0" destOrd="0" presId="urn:microsoft.com/office/officeart/2005/8/layout/radial1"/>
    <dgm:cxn modelId="{AEFCACB5-ACB1-47F7-AD5F-22D9B7BDE340}" type="presOf" srcId="{04E0AC0C-3BB6-4F4C-A78C-5BEB0E324415}" destId="{FF3D445B-99BC-4966-A49E-6E6141657F78}" srcOrd="0" destOrd="0" presId="urn:microsoft.com/office/officeart/2005/8/layout/radial1"/>
    <dgm:cxn modelId="{F5C23CB1-24BF-41C4-9E64-FBFD6DE4308B}" type="presOf" srcId="{895C0138-68AF-4572-B0C7-EEE2B0A88F77}" destId="{4599CFD9-B539-4C9A-9FAC-6A82F9BF106B}" srcOrd="0" destOrd="0" presId="urn:microsoft.com/office/officeart/2005/8/layout/radial1"/>
    <dgm:cxn modelId="{D99E6FB5-10D1-4C3F-AEA5-74A929A27478}" type="presOf" srcId="{C1997057-6017-4260-BDA4-80496F5D233B}" destId="{B4EB7892-53AE-4D31-AE4A-452EAF74244B}" srcOrd="0" destOrd="0" presId="urn:microsoft.com/office/officeart/2005/8/layout/radial1"/>
    <dgm:cxn modelId="{C964F4F2-FA78-45E6-8CEA-9D4FBD7BA451}" type="presOf" srcId="{895C0138-68AF-4572-B0C7-EEE2B0A88F77}" destId="{03173BFE-BB75-4062-BCB9-957179BAD889}" srcOrd="1" destOrd="0" presId="urn:microsoft.com/office/officeart/2005/8/layout/radial1"/>
    <dgm:cxn modelId="{32BB83A3-1C9E-4663-AAE3-6DC0DEAE4179}" type="presOf" srcId="{FA53688B-EAD5-4290-882C-58988A2E6559}" destId="{FBAA5291-A23D-4EF8-9BF2-E7D6B8E7ACD4}" srcOrd="0" destOrd="0" presId="urn:microsoft.com/office/officeart/2005/8/layout/radial1"/>
    <dgm:cxn modelId="{09765C86-5935-4ED1-88D1-3FF075A773FF}" srcId="{117EC317-08E2-48F1-887B-FA3CCC63DF1D}" destId="{CE78DD87-242F-4C98-AE9E-BB351CE93852}" srcOrd="6" destOrd="0" parTransId="{895C0138-68AF-4572-B0C7-EEE2B0A88F77}" sibTransId="{50C4E063-A2E9-4BF4-89AE-0E8A8FD93B4C}"/>
    <dgm:cxn modelId="{F791C219-DE52-474F-B2CA-44FEDE932AC7}" srcId="{FA53688B-EAD5-4290-882C-58988A2E6559}" destId="{117EC317-08E2-48F1-887B-FA3CCC63DF1D}" srcOrd="0" destOrd="0" parTransId="{F1FC94D9-B724-4C73-982D-9757E3099D86}" sibTransId="{526D7A23-195A-48CB-8EA8-1A35FB233E15}"/>
    <dgm:cxn modelId="{A2BA47A7-03ED-42A5-8027-9927C33F75F4}" type="presOf" srcId="{117EC317-08E2-48F1-887B-FA3CCC63DF1D}" destId="{2ECC5FDC-9315-46A3-9C8F-05E96CF19FF5}" srcOrd="0" destOrd="0" presId="urn:microsoft.com/office/officeart/2005/8/layout/radial1"/>
    <dgm:cxn modelId="{220B4CF7-58DD-4978-A920-84985DCD938D}" srcId="{117EC317-08E2-48F1-887B-FA3CCC63DF1D}" destId="{04E0AC0C-3BB6-4F4C-A78C-5BEB0E324415}" srcOrd="8" destOrd="0" parTransId="{7A81D7C7-C88F-4525-9C87-B8CCBDD51419}" sibTransId="{EAF20986-22BA-41BE-AA29-F6D13A56C9A1}"/>
    <dgm:cxn modelId="{D354D308-0B69-4776-8100-F04E9FBCD459}" type="presOf" srcId="{E141AA6B-EC86-4C7D-848D-C906A205B373}" destId="{CEFDAA94-D89A-4991-9B6E-073EE259FE6F}" srcOrd="0" destOrd="0" presId="urn:microsoft.com/office/officeart/2005/8/layout/radial1"/>
    <dgm:cxn modelId="{9B0A0277-874A-420B-B5EB-779D0D87D706}" srcId="{117EC317-08E2-48F1-887B-FA3CCC63DF1D}" destId="{CF8C69F5-D050-48C4-A9F0-54183F1FBEBE}" srcOrd="5" destOrd="0" parTransId="{082965FD-F8D9-4BDA-82AD-488A6377931D}" sibTransId="{25692950-8DEF-471C-8417-A5400A33684B}"/>
    <dgm:cxn modelId="{D72DE4BA-54F9-4F7C-AB4A-099B26B5C2D1}" srcId="{117EC317-08E2-48F1-887B-FA3CCC63DF1D}" destId="{B193B626-7D9F-40CB-A5E8-65E809D1D08D}" srcOrd="2" destOrd="0" parTransId="{966C16D2-BBE1-40C2-90FF-0D9658FBE4DF}" sibTransId="{E18F899D-6626-4F8F-8130-5BC8D4ED26C4}"/>
    <dgm:cxn modelId="{1EC3AB8F-1D5E-40CD-A9CC-C8CF6EC69690}" type="presOf" srcId="{78954523-F587-47DA-B4D6-FCD0C37B086F}" destId="{F9875436-1F50-4FC3-AF89-CB91D41B02DF}" srcOrd="0" destOrd="0" presId="urn:microsoft.com/office/officeart/2005/8/layout/radial1"/>
    <dgm:cxn modelId="{D976E5E4-E243-4D60-A3FB-9586A1135BBA}" type="presOf" srcId="{E141AA6B-EC86-4C7D-848D-C906A205B373}" destId="{A42F042E-12ED-4E0C-A648-ECB79333A869}" srcOrd="1" destOrd="0" presId="urn:microsoft.com/office/officeart/2005/8/layout/radial1"/>
    <dgm:cxn modelId="{E6DD9725-C1CC-4AA7-BCEE-E3AEC70805C1}" type="presOf" srcId="{E2948767-16BC-492D-8DD1-7A5E0FACEAEF}" destId="{905D0D9C-08A2-4503-9EB7-C49307CEC4E6}" srcOrd="0" destOrd="0" presId="urn:microsoft.com/office/officeart/2005/8/layout/radial1"/>
    <dgm:cxn modelId="{3793242E-0A10-460B-A2CE-3833494B4564}" type="presOf" srcId="{E4090031-BF2A-4C55-A91F-AAD879BF9E01}" destId="{751A0EF2-14CD-4344-958B-5FC326C2AF00}" srcOrd="1" destOrd="0" presId="urn:microsoft.com/office/officeart/2005/8/layout/radial1"/>
    <dgm:cxn modelId="{A57B8CDA-8C8B-4BB9-B2B3-D51B6FA08986}" type="presOf" srcId="{7A81D7C7-C88F-4525-9C87-B8CCBDD51419}" destId="{A6CD4E46-6D55-49C4-BB94-C7F21BF8920D}" srcOrd="0" destOrd="0" presId="urn:microsoft.com/office/officeart/2005/8/layout/radial1"/>
    <dgm:cxn modelId="{3DDB79B5-FBE9-4E73-B36D-795ECF3C7CD2}" srcId="{117EC317-08E2-48F1-887B-FA3CCC63DF1D}" destId="{E2948767-16BC-492D-8DD1-7A5E0FACEAEF}" srcOrd="3" destOrd="0" parTransId="{C1997057-6017-4260-BDA4-80496F5D233B}" sibTransId="{3FB8FE02-CC20-4CC8-81EF-12E1FFFF7581}"/>
    <dgm:cxn modelId="{70EA5FB0-0DF7-48DF-91A3-1C7F19F87133}" type="presOf" srcId="{7EC361B2-2FBF-49AE-902B-285EBA2F6316}" destId="{1554F370-98CA-4DFE-B6B3-33C5D3698691}" srcOrd="0" destOrd="0" presId="urn:microsoft.com/office/officeart/2005/8/layout/radial1"/>
    <dgm:cxn modelId="{0FFC9043-4E7E-4002-98AB-7941BAC355AE}" type="presOf" srcId="{AA553D17-2F55-404A-A285-816EE86C2223}" destId="{3CA65EBE-41CA-4B98-B402-FBF3B618705F}" srcOrd="1" destOrd="0" presId="urn:microsoft.com/office/officeart/2005/8/layout/radial1"/>
    <dgm:cxn modelId="{C6703075-F5BA-49D3-991E-B15D16514168}" type="presOf" srcId="{CE78DD87-242F-4C98-AE9E-BB351CE93852}" destId="{4E3D2321-5D82-4EDF-A58B-3F8D5113D485}" srcOrd="0" destOrd="0" presId="urn:microsoft.com/office/officeart/2005/8/layout/radial1"/>
    <dgm:cxn modelId="{531EEAF0-CF8D-4A60-8E04-5FDFA66A5434}" type="presOf" srcId="{CF8C69F5-D050-48C4-A9F0-54183F1FBEBE}" destId="{B9476751-B9EC-41A0-B3C9-506094B4CB23}" srcOrd="0" destOrd="0" presId="urn:microsoft.com/office/officeart/2005/8/layout/radial1"/>
    <dgm:cxn modelId="{6FB314F8-037E-49CF-85E0-96B1FBE217EA}" type="presOf" srcId="{B193B626-7D9F-40CB-A5E8-65E809D1D08D}" destId="{BB7C6EB0-D1BD-4A0D-8A23-700BDC36029F}" srcOrd="0" destOrd="0" presId="urn:microsoft.com/office/officeart/2005/8/layout/radial1"/>
    <dgm:cxn modelId="{8233EAB7-0E68-40C1-80C9-5408A2E35B46}" type="presOf" srcId="{082965FD-F8D9-4BDA-82AD-488A6377931D}" destId="{7AD75301-3790-481C-834D-8BF3DDF2442A}" srcOrd="1" destOrd="0" presId="urn:microsoft.com/office/officeart/2005/8/layout/radial1"/>
    <dgm:cxn modelId="{01AFD6FE-13D4-4A91-A593-4E2E6AC295BA}" type="presOf" srcId="{F50C6B58-2D3B-4C0F-BC16-CF0EF41C68A6}" destId="{756D30A9-3AB4-468D-956A-D613C783F309}" srcOrd="0" destOrd="0" presId="urn:microsoft.com/office/officeart/2005/8/layout/radial1"/>
    <dgm:cxn modelId="{6C85D802-D065-46BF-91F9-D3F56D96D939}" srcId="{117EC317-08E2-48F1-887B-FA3CCC63DF1D}" destId="{088745D1-29B3-4685-B78E-D20044498187}" srcOrd="7" destOrd="0" parTransId="{78954523-F587-47DA-B4D6-FCD0C37B086F}" sibTransId="{67B53D96-9BA9-49B8-9217-08C216B50685}"/>
    <dgm:cxn modelId="{32BD2E2B-91BD-4F7C-B5CD-23B682434B75}" type="presOf" srcId="{966C16D2-BBE1-40C2-90FF-0D9658FBE4DF}" destId="{91B6E5A6-2282-4385-8057-706DCE4E181E}" srcOrd="0" destOrd="0" presId="urn:microsoft.com/office/officeart/2005/8/layout/radial1"/>
    <dgm:cxn modelId="{A70DEA72-EA4A-42CF-A50C-DB0162DE3DE6}" type="presOf" srcId="{966C16D2-BBE1-40C2-90FF-0D9658FBE4DF}" destId="{580BE3D3-0B51-4AF6-80E7-8D3D8FF53874}" srcOrd="1" destOrd="0" presId="urn:microsoft.com/office/officeart/2005/8/layout/radial1"/>
    <dgm:cxn modelId="{C40DE360-0EDF-4217-A1CC-386F8777A25B}" srcId="{117EC317-08E2-48F1-887B-FA3CCC63DF1D}" destId="{95D2D343-3AE1-43FB-9C8F-213AC9B775A1}" srcOrd="4" destOrd="0" parTransId="{7EC361B2-2FBF-49AE-902B-285EBA2F6316}" sibTransId="{DCC62A7D-0DC3-495C-9702-8F49B727FE1C}"/>
    <dgm:cxn modelId="{EFB78D26-F07B-4EBB-9F06-D34948E2257E}" type="presOf" srcId="{78954523-F587-47DA-B4D6-FCD0C37B086F}" destId="{D9DE534A-B47E-4F95-BE36-F364F69F64BD}" srcOrd="1" destOrd="0" presId="urn:microsoft.com/office/officeart/2005/8/layout/radial1"/>
    <dgm:cxn modelId="{DADAF7CF-22FA-4CAA-8446-57AD92010807}" type="presParOf" srcId="{FBAA5291-A23D-4EF8-9BF2-E7D6B8E7ACD4}" destId="{2ECC5FDC-9315-46A3-9C8F-05E96CF19FF5}" srcOrd="0" destOrd="0" presId="urn:microsoft.com/office/officeart/2005/8/layout/radial1"/>
    <dgm:cxn modelId="{A2AF9C57-BED6-43E6-903A-E6AA0C22560B}" type="presParOf" srcId="{FBAA5291-A23D-4EF8-9BF2-E7D6B8E7ACD4}" destId="{CEFDAA94-D89A-4991-9B6E-073EE259FE6F}" srcOrd="1" destOrd="0" presId="urn:microsoft.com/office/officeart/2005/8/layout/radial1"/>
    <dgm:cxn modelId="{B8003600-3D67-471A-8EB8-DAFB87A45602}" type="presParOf" srcId="{CEFDAA94-D89A-4991-9B6E-073EE259FE6F}" destId="{A42F042E-12ED-4E0C-A648-ECB79333A869}" srcOrd="0" destOrd="0" presId="urn:microsoft.com/office/officeart/2005/8/layout/radial1"/>
    <dgm:cxn modelId="{12D1E272-EAC6-4959-8324-EFD0C1254509}" type="presParOf" srcId="{FBAA5291-A23D-4EF8-9BF2-E7D6B8E7ACD4}" destId="{037FB8DD-28C5-49F8-8185-4EA9141E5F55}" srcOrd="2" destOrd="0" presId="urn:microsoft.com/office/officeart/2005/8/layout/radial1"/>
    <dgm:cxn modelId="{71B214AE-5B0A-4302-A336-1420DC9AE1C0}" type="presParOf" srcId="{FBAA5291-A23D-4EF8-9BF2-E7D6B8E7ACD4}" destId="{6B3FC22C-EC50-4D34-BCC8-70583BE25AA3}" srcOrd="3" destOrd="0" presId="urn:microsoft.com/office/officeart/2005/8/layout/radial1"/>
    <dgm:cxn modelId="{CD30E28E-8B9D-4D05-9919-93FE68A05837}" type="presParOf" srcId="{6B3FC22C-EC50-4D34-BCC8-70583BE25AA3}" destId="{751A0EF2-14CD-4344-958B-5FC326C2AF00}" srcOrd="0" destOrd="0" presId="urn:microsoft.com/office/officeart/2005/8/layout/radial1"/>
    <dgm:cxn modelId="{CA48F0CF-E5C9-4E12-B11F-3D8F388200DD}" type="presParOf" srcId="{FBAA5291-A23D-4EF8-9BF2-E7D6B8E7ACD4}" destId="{AED11CB3-BD2B-46D2-BAF4-CADF9F27F3EC}" srcOrd="4" destOrd="0" presId="urn:microsoft.com/office/officeart/2005/8/layout/radial1"/>
    <dgm:cxn modelId="{C63344C0-945A-4F4E-97B0-A7EE79256439}" type="presParOf" srcId="{FBAA5291-A23D-4EF8-9BF2-E7D6B8E7ACD4}" destId="{91B6E5A6-2282-4385-8057-706DCE4E181E}" srcOrd="5" destOrd="0" presId="urn:microsoft.com/office/officeart/2005/8/layout/radial1"/>
    <dgm:cxn modelId="{A6AFFA63-18FA-4089-8D1E-E303EF0D5058}" type="presParOf" srcId="{91B6E5A6-2282-4385-8057-706DCE4E181E}" destId="{580BE3D3-0B51-4AF6-80E7-8D3D8FF53874}" srcOrd="0" destOrd="0" presId="urn:microsoft.com/office/officeart/2005/8/layout/radial1"/>
    <dgm:cxn modelId="{BFD1B7ED-B235-4ECC-A11A-D9B04B2D3D9C}" type="presParOf" srcId="{FBAA5291-A23D-4EF8-9BF2-E7D6B8E7ACD4}" destId="{BB7C6EB0-D1BD-4A0D-8A23-700BDC36029F}" srcOrd="6" destOrd="0" presId="urn:microsoft.com/office/officeart/2005/8/layout/radial1"/>
    <dgm:cxn modelId="{CA0D5A26-6392-474E-A095-1CAD3A9E812C}" type="presParOf" srcId="{FBAA5291-A23D-4EF8-9BF2-E7D6B8E7ACD4}" destId="{B4EB7892-53AE-4D31-AE4A-452EAF74244B}" srcOrd="7" destOrd="0" presId="urn:microsoft.com/office/officeart/2005/8/layout/radial1"/>
    <dgm:cxn modelId="{D0EEA1FF-5B01-4F5B-B89C-BD6BEE22E84D}" type="presParOf" srcId="{B4EB7892-53AE-4D31-AE4A-452EAF74244B}" destId="{5381B55E-5FE7-4458-A6DC-750925DE998E}" srcOrd="0" destOrd="0" presId="urn:microsoft.com/office/officeart/2005/8/layout/radial1"/>
    <dgm:cxn modelId="{2C0ADC08-79FB-4F2D-BB78-18CFD18EC67C}" type="presParOf" srcId="{FBAA5291-A23D-4EF8-9BF2-E7D6B8E7ACD4}" destId="{905D0D9C-08A2-4503-9EB7-C49307CEC4E6}" srcOrd="8" destOrd="0" presId="urn:microsoft.com/office/officeart/2005/8/layout/radial1"/>
    <dgm:cxn modelId="{56FAC5EF-0C87-4FEC-98B3-A3D1BC69A15E}" type="presParOf" srcId="{FBAA5291-A23D-4EF8-9BF2-E7D6B8E7ACD4}" destId="{1554F370-98CA-4DFE-B6B3-33C5D3698691}" srcOrd="9" destOrd="0" presId="urn:microsoft.com/office/officeart/2005/8/layout/radial1"/>
    <dgm:cxn modelId="{F8429837-E93A-4CE2-AE25-C268004ED22A}" type="presParOf" srcId="{1554F370-98CA-4DFE-B6B3-33C5D3698691}" destId="{4CC39904-660A-468A-8A44-787AFBF5411B}" srcOrd="0" destOrd="0" presId="urn:microsoft.com/office/officeart/2005/8/layout/radial1"/>
    <dgm:cxn modelId="{DBFD4659-961F-407D-855C-9A2EB6831509}" type="presParOf" srcId="{FBAA5291-A23D-4EF8-9BF2-E7D6B8E7ACD4}" destId="{6C12FF4F-71EB-4E47-B0F3-93ED20153560}" srcOrd="10" destOrd="0" presId="urn:microsoft.com/office/officeart/2005/8/layout/radial1"/>
    <dgm:cxn modelId="{7C1D10D8-4EC0-45BB-8EED-F0DF5B2D67ED}" type="presParOf" srcId="{FBAA5291-A23D-4EF8-9BF2-E7D6B8E7ACD4}" destId="{B13C1232-B9A6-480A-950B-CC6A61CA3088}" srcOrd="11" destOrd="0" presId="urn:microsoft.com/office/officeart/2005/8/layout/radial1"/>
    <dgm:cxn modelId="{493996C6-76C2-4050-8B80-BE9A0E23890F}" type="presParOf" srcId="{B13C1232-B9A6-480A-950B-CC6A61CA3088}" destId="{7AD75301-3790-481C-834D-8BF3DDF2442A}" srcOrd="0" destOrd="0" presId="urn:microsoft.com/office/officeart/2005/8/layout/radial1"/>
    <dgm:cxn modelId="{E6F00829-F539-4814-BEE7-A0A533B757CF}" type="presParOf" srcId="{FBAA5291-A23D-4EF8-9BF2-E7D6B8E7ACD4}" destId="{B9476751-B9EC-41A0-B3C9-506094B4CB23}" srcOrd="12" destOrd="0" presId="urn:microsoft.com/office/officeart/2005/8/layout/radial1"/>
    <dgm:cxn modelId="{F99B6C09-85C8-4FCB-AD85-244407AF3587}" type="presParOf" srcId="{FBAA5291-A23D-4EF8-9BF2-E7D6B8E7ACD4}" destId="{4599CFD9-B539-4C9A-9FAC-6A82F9BF106B}" srcOrd="13" destOrd="0" presId="urn:microsoft.com/office/officeart/2005/8/layout/radial1"/>
    <dgm:cxn modelId="{FE731BA0-D5EB-499E-8EA7-545F044347C7}" type="presParOf" srcId="{4599CFD9-B539-4C9A-9FAC-6A82F9BF106B}" destId="{03173BFE-BB75-4062-BCB9-957179BAD889}" srcOrd="0" destOrd="0" presId="urn:microsoft.com/office/officeart/2005/8/layout/radial1"/>
    <dgm:cxn modelId="{B372CE14-FF8F-4FD4-A10F-C7313DBD3DDF}" type="presParOf" srcId="{FBAA5291-A23D-4EF8-9BF2-E7D6B8E7ACD4}" destId="{4E3D2321-5D82-4EDF-A58B-3F8D5113D485}" srcOrd="14" destOrd="0" presId="urn:microsoft.com/office/officeart/2005/8/layout/radial1"/>
    <dgm:cxn modelId="{CCE36145-A323-4BD6-984E-AA3C47B103FF}" type="presParOf" srcId="{FBAA5291-A23D-4EF8-9BF2-E7D6B8E7ACD4}" destId="{F9875436-1F50-4FC3-AF89-CB91D41B02DF}" srcOrd="15" destOrd="0" presId="urn:microsoft.com/office/officeart/2005/8/layout/radial1"/>
    <dgm:cxn modelId="{C2B6B2F7-468A-472E-A101-EC5009B0BD87}" type="presParOf" srcId="{F9875436-1F50-4FC3-AF89-CB91D41B02DF}" destId="{D9DE534A-B47E-4F95-BE36-F364F69F64BD}" srcOrd="0" destOrd="0" presId="urn:microsoft.com/office/officeart/2005/8/layout/radial1"/>
    <dgm:cxn modelId="{24C277F8-415B-4019-B468-18F05622412D}" type="presParOf" srcId="{FBAA5291-A23D-4EF8-9BF2-E7D6B8E7ACD4}" destId="{9E4D9E0E-B26E-479B-99B6-B23CACCB6099}" srcOrd="16" destOrd="0" presId="urn:microsoft.com/office/officeart/2005/8/layout/radial1"/>
    <dgm:cxn modelId="{736E97B0-A2F8-4633-9A74-2A0706681C8E}" type="presParOf" srcId="{FBAA5291-A23D-4EF8-9BF2-E7D6B8E7ACD4}" destId="{A6CD4E46-6D55-49C4-BB94-C7F21BF8920D}" srcOrd="17" destOrd="0" presId="urn:microsoft.com/office/officeart/2005/8/layout/radial1"/>
    <dgm:cxn modelId="{4D0CFCF6-69A2-49B0-95E1-51F943113F3D}" type="presParOf" srcId="{A6CD4E46-6D55-49C4-BB94-C7F21BF8920D}" destId="{529C139C-ED2E-4D5B-93F3-8F2EACE2AF74}" srcOrd="0" destOrd="0" presId="urn:microsoft.com/office/officeart/2005/8/layout/radial1"/>
    <dgm:cxn modelId="{D7351026-C77A-4398-8884-3FFC45C303B1}" type="presParOf" srcId="{FBAA5291-A23D-4EF8-9BF2-E7D6B8E7ACD4}" destId="{FF3D445B-99BC-4966-A49E-6E6141657F78}" srcOrd="18" destOrd="0" presId="urn:microsoft.com/office/officeart/2005/8/layout/radial1"/>
    <dgm:cxn modelId="{35D525E5-10E5-4599-9812-DA390E716A4F}" type="presParOf" srcId="{FBAA5291-A23D-4EF8-9BF2-E7D6B8E7ACD4}" destId="{43079276-09D9-46A5-B16B-D99DC2FCB8C3}" srcOrd="19" destOrd="0" presId="urn:microsoft.com/office/officeart/2005/8/layout/radial1"/>
    <dgm:cxn modelId="{0B012D80-A05F-4C93-9616-5A92720BA681}" type="presParOf" srcId="{43079276-09D9-46A5-B16B-D99DC2FCB8C3}" destId="{3CA65EBE-41CA-4B98-B402-FBF3B618705F}" srcOrd="0" destOrd="0" presId="urn:microsoft.com/office/officeart/2005/8/layout/radial1"/>
    <dgm:cxn modelId="{77F2CA75-F402-4099-9E5D-DCE48FFCE879}" type="presParOf" srcId="{FBAA5291-A23D-4EF8-9BF2-E7D6B8E7ACD4}" destId="{756D30A9-3AB4-468D-956A-D613C783F309}" srcOrd="2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170238" cy="481013"/>
          </a:xfrm>
          <a:prstGeom prst="rect">
            <a:avLst/>
          </a:prstGeom>
        </p:spPr>
        <p:txBody>
          <a:bodyPr vert="horz" lIns="91427" tIns="45714" rIns="91427" bIns="45714" rtlCol="0"/>
          <a:lstStyle>
            <a:lvl1pPr algn="l">
              <a:defRPr sz="1200"/>
            </a:lvl1pPr>
          </a:lstStyle>
          <a:p>
            <a:endParaRPr lang="en-US"/>
          </a:p>
        </p:txBody>
      </p:sp>
      <p:sp>
        <p:nvSpPr>
          <p:cNvPr id="3" name="Date Placeholder 2"/>
          <p:cNvSpPr>
            <a:spLocks noGrp="1"/>
          </p:cNvSpPr>
          <p:nvPr>
            <p:ph type="dt" sz="quarter" idx="1"/>
          </p:nvPr>
        </p:nvSpPr>
        <p:spPr>
          <a:xfrm>
            <a:off x="4143375" y="1"/>
            <a:ext cx="3170238" cy="481013"/>
          </a:xfrm>
          <a:prstGeom prst="rect">
            <a:avLst/>
          </a:prstGeom>
        </p:spPr>
        <p:txBody>
          <a:bodyPr vert="horz" lIns="91427" tIns="45714" rIns="91427" bIns="45714" rtlCol="0"/>
          <a:lstStyle>
            <a:lvl1pPr algn="r">
              <a:defRPr sz="1200"/>
            </a:lvl1pPr>
          </a:lstStyle>
          <a:p>
            <a:fld id="{5C02A25A-A26C-4704-9444-F05AF3F01F35}" type="datetimeFigureOut">
              <a:rPr lang="en-US" smtClean="0"/>
              <a:pPr/>
              <a:t>1/25/2016</a:t>
            </a:fld>
            <a:endParaRPr lang="en-US"/>
          </a:p>
        </p:txBody>
      </p:sp>
      <p:sp>
        <p:nvSpPr>
          <p:cNvPr id="4" name="Footer Placeholder 3"/>
          <p:cNvSpPr>
            <a:spLocks noGrp="1"/>
          </p:cNvSpPr>
          <p:nvPr>
            <p:ph type="ftr" sz="quarter" idx="2"/>
          </p:nvPr>
        </p:nvSpPr>
        <p:spPr>
          <a:xfrm>
            <a:off x="1" y="9120188"/>
            <a:ext cx="3170238" cy="481012"/>
          </a:xfrm>
          <a:prstGeom prst="rect">
            <a:avLst/>
          </a:prstGeom>
        </p:spPr>
        <p:txBody>
          <a:bodyPr vert="horz" lIns="91427" tIns="45714" rIns="91427" bIns="45714" rtlCol="0" anchor="b"/>
          <a:lstStyle>
            <a:lvl1pPr algn="l">
              <a:defRPr sz="1200"/>
            </a:lvl1pPr>
          </a:lstStyle>
          <a:p>
            <a:endParaRPr lang="en-US"/>
          </a:p>
        </p:txBody>
      </p:sp>
      <p:sp>
        <p:nvSpPr>
          <p:cNvPr id="5" name="Slide Number Placeholder 4"/>
          <p:cNvSpPr>
            <a:spLocks noGrp="1"/>
          </p:cNvSpPr>
          <p:nvPr>
            <p:ph type="sldNum" sz="quarter" idx="3"/>
          </p:nvPr>
        </p:nvSpPr>
        <p:spPr>
          <a:xfrm>
            <a:off x="4143375" y="9120188"/>
            <a:ext cx="3170238" cy="481012"/>
          </a:xfrm>
          <a:prstGeom prst="rect">
            <a:avLst/>
          </a:prstGeom>
        </p:spPr>
        <p:txBody>
          <a:bodyPr vert="horz" lIns="91427" tIns="45714" rIns="91427" bIns="45714" rtlCol="0" anchor="b"/>
          <a:lstStyle>
            <a:lvl1pPr algn="r">
              <a:defRPr sz="1200"/>
            </a:lvl1pPr>
          </a:lstStyle>
          <a:p>
            <a:fld id="{36B5AB51-7CD5-4A27-8A87-23E7DB717670}" type="slidenum">
              <a:rPr lang="en-US" smtClean="0"/>
              <a:pPr/>
              <a:t>‹#›</a:t>
            </a:fld>
            <a:endParaRPr lang="en-US"/>
          </a:p>
        </p:txBody>
      </p:sp>
    </p:spTree>
    <p:extLst>
      <p:ext uri="{BB962C8B-B14F-4D97-AF65-F5344CB8AC3E}">
        <p14:creationId xmlns:p14="http://schemas.microsoft.com/office/powerpoint/2010/main" val="30834631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33" tIns="48317" rIns="96633" bIns="48317"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33" tIns="48317" rIns="96633" bIns="48317" rtlCol="0"/>
          <a:lstStyle>
            <a:lvl1pPr algn="r">
              <a:defRPr sz="1300"/>
            </a:lvl1pPr>
          </a:lstStyle>
          <a:p>
            <a:fld id="{5AE5156E-E5BA-4C06-9D06-E5C01FC7430F}" type="datetimeFigureOut">
              <a:rPr lang="en-US" smtClean="0"/>
              <a:pPr/>
              <a:t>1/25/2016</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33" tIns="48317" rIns="96633" bIns="48317"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33" tIns="48317" rIns="96633" bIns="4831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33" tIns="48317" rIns="96633" bIns="48317"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33" tIns="48317" rIns="96633" bIns="48317" rtlCol="0" anchor="b"/>
          <a:lstStyle>
            <a:lvl1pPr algn="r">
              <a:defRPr sz="1300"/>
            </a:lvl1pPr>
          </a:lstStyle>
          <a:p>
            <a:fld id="{F498B01D-2AD4-4AC7-A768-865856DD4ACE}" type="slidenum">
              <a:rPr lang="en-US" smtClean="0"/>
              <a:pPr/>
              <a:t>‹#›</a:t>
            </a:fld>
            <a:endParaRPr lang="en-US"/>
          </a:p>
        </p:txBody>
      </p:sp>
    </p:spTree>
    <p:extLst>
      <p:ext uri="{BB962C8B-B14F-4D97-AF65-F5344CB8AC3E}">
        <p14:creationId xmlns:p14="http://schemas.microsoft.com/office/powerpoint/2010/main" val="3219485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19138"/>
            <a:ext cx="4800600" cy="3600450"/>
          </a:xfrm>
        </p:spPr>
      </p:sp>
      <p:sp>
        <p:nvSpPr>
          <p:cNvPr id="3" name="Notes Placeholder 2"/>
          <p:cNvSpPr>
            <a:spLocks noGrp="1"/>
          </p:cNvSpPr>
          <p:nvPr>
            <p:ph type="body" idx="1"/>
          </p:nvPr>
        </p:nvSpPr>
        <p:spPr/>
        <p:txBody>
          <a:bodyPr/>
          <a:lstStyle/>
          <a:p>
            <a:pPr marL="474254" lvl="1" indent="0">
              <a:lnSpc>
                <a:spcPct val="120000"/>
              </a:lnSpc>
              <a:buFont typeface="Arial" panose="020B0604020202020204" pitchFamily="34" charset="0"/>
              <a:buNone/>
            </a:pPr>
            <a:endParaRPr lang="en-US" sz="1400" baseline="0" dirty="0" smtClean="0"/>
          </a:p>
        </p:txBody>
      </p:sp>
      <p:sp>
        <p:nvSpPr>
          <p:cNvPr id="4" name="Slide Number Placeholder 3"/>
          <p:cNvSpPr>
            <a:spLocks noGrp="1"/>
          </p:cNvSpPr>
          <p:nvPr>
            <p:ph type="sldNum" sz="quarter" idx="10"/>
          </p:nvPr>
        </p:nvSpPr>
        <p:spPr/>
        <p:txBody>
          <a:bodyPr/>
          <a:lstStyle/>
          <a:p>
            <a:fld id="{5412257C-E031-4945-9C9D-7EC7E41D150A}"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0009372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000" b="0" dirty="0" smtClean="0"/>
              <a:t>**Get info on water</a:t>
            </a:r>
            <a:r>
              <a:rPr lang="en-US" sz="1000" b="0" baseline="0" dirty="0" smtClean="0"/>
              <a:t> available for groundwater replenishment**</a:t>
            </a:r>
            <a:endParaRPr lang="en-US" sz="1000" b="0" dirty="0" smtClean="0"/>
          </a:p>
          <a:p>
            <a:pPr lvl="0"/>
            <a:endParaRPr lang="en-US" sz="1000" b="0" dirty="0" smtClean="0"/>
          </a:p>
          <a:p>
            <a:pPr lvl="0"/>
            <a:r>
              <a:rPr lang="en-US" sz="1000" b="0" dirty="0" smtClean="0"/>
              <a:t>All </a:t>
            </a:r>
            <a:r>
              <a:rPr lang="en-US" sz="1000" b="0" dirty="0"/>
              <a:t>Activities to be completed through a Stakeholder Engagement Process</a:t>
            </a:r>
          </a:p>
          <a:p>
            <a:endParaRPr lang="en-US" sz="1000" b="0" dirty="0" smtClean="0"/>
          </a:p>
          <a:p>
            <a:pPr lvl="0"/>
            <a:r>
              <a:rPr lang="en-US" sz="1000" b="0" dirty="0"/>
              <a:t>Updating Basin Prioritization</a:t>
            </a:r>
          </a:p>
          <a:p>
            <a:pPr marL="474254" indent="-474254">
              <a:lnSpc>
                <a:spcPct val="130000"/>
              </a:lnSpc>
              <a:buFont typeface="Arial" panose="020B0604020202020204" pitchFamily="34" charset="0"/>
              <a:buChar char="•"/>
            </a:pPr>
            <a:r>
              <a:rPr lang="en-US" sz="1000" b="0" dirty="0"/>
              <a:t>Updates prioritize to include adverse impacts on local habitat and streamflow</a:t>
            </a:r>
          </a:p>
          <a:p>
            <a:pPr marL="474254" indent="-474254">
              <a:lnSpc>
                <a:spcPct val="130000"/>
              </a:lnSpc>
              <a:buFont typeface="Arial" panose="020B0604020202020204" pitchFamily="34" charset="0"/>
              <a:buChar char="•"/>
            </a:pPr>
            <a:r>
              <a:rPr lang="en-US" sz="1000" b="0" dirty="0"/>
              <a:t>Consideration of impacts into basin prioritization by January 31, 2015 </a:t>
            </a:r>
          </a:p>
          <a:p>
            <a:pPr marL="474254" indent="-474254">
              <a:lnSpc>
                <a:spcPct val="130000"/>
              </a:lnSpc>
              <a:buFont typeface="Arial" panose="020B0604020202020204" pitchFamily="34" charset="0"/>
              <a:buChar char="•"/>
            </a:pPr>
            <a:r>
              <a:rPr lang="en-US" sz="1000" b="0" dirty="0"/>
              <a:t>Determination of basin priority is required so GSAs will know if and when they need to develop and implement a GSP</a:t>
            </a:r>
          </a:p>
          <a:p>
            <a:pPr lvl="0"/>
            <a:endParaRPr lang="en-US" sz="1000" b="0" dirty="0"/>
          </a:p>
          <a:p>
            <a:pPr lvl="0"/>
            <a:r>
              <a:rPr lang="en-US" sz="1000" b="0" dirty="0"/>
              <a:t>Identify basins subject to conditions of critical overdraft</a:t>
            </a:r>
          </a:p>
          <a:p>
            <a:pPr marL="177845" indent="-177845">
              <a:buFont typeface="Arial" panose="020B0604020202020204" pitchFamily="34" charset="0"/>
              <a:buChar char="•"/>
            </a:pPr>
            <a:r>
              <a:rPr lang="en-US" sz="1000" b="0" dirty="0" smtClean="0"/>
              <a:t>Develop process to identify basins subject to critical overdraft</a:t>
            </a:r>
          </a:p>
          <a:p>
            <a:pPr marL="177845" indent="-177845">
              <a:buFont typeface="Arial" panose="020B0604020202020204" pitchFamily="34" charset="0"/>
              <a:buChar char="•"/>
            </a:pPr>
            <a:r>
              <a:rPr lang="en-US" sz="1000" b="0" dirty="0" smtClean="0"/>
              <a:t>Process to include local agency input and coordination</a:t>
            </a:r>
          </a:p>
          <a:p>
            <a:pPr marL="177845" indent="-177845">
              <a:buFont typeface="Arial" panose="020B0604020202020204" pitchFamily="34" charset="0"/>
              <a:buChar char="•"/>
            </a:pPr>
            <a:r>
              <a:rPr lang="en-US" sz="1000" b="0" dirty="0" smtClean="0"/>
              <a:t>Basins subject to conditions of critical overdraft require GSP’s by 2020</a:t>
            </a:r>
          </a:p>
          <a:p>
            <a:endParaRPr lang="en-US" sz="1000" b="0" dirty="0" smtClean="0"/>
          </a:p>
          <a:p>
            <a:r>
              <a:rPr lang="en-US" sz="1000" b="0" dirty="0" smtClean="0"/>
              <a:t>Updating Bulletin</a:t>
            </a:r>
            <a:r>
              <a:rPr lang="en-US" sz="1000" b="0" baseline="0" dirty="0" smtClean="0"/>
              <a:t> 118</a:t>
            </a:r>
          </a:p>
          <a:p>
            <a:pPr marL="296408" indent="-296408">
              <a:lnSpc>
                <a:spcPct val="150000"/>
              </a:lnSpc>
              <a:buFont typeface="Arial" panose="020B0604020202020204" pitchFamily="34" charset="0"/>
              <a:buChar char="•"/>
            </a:pPr>
            <a:r>
              <a:rPr lang="en-US" sz="1000" b="0" dirty="0"/>
              <a:t>“California’s Groundwater” – Comprehensive Info on the State’s Groundwater conditions</a:t>
            </a:r>
          </a:p>
          <a:p>
            <a:pPr marL="296408" indent="-296408">
              <a:lnSpc>
                <a:spcPct val="150000"/>
              </a:lnSpc>
              <a:buFont typeface="Arial" panose="020B0604020202020204" pitchFamily="34" charset="0"/>
              <a:buChar char="•"/>
            </a:pPr>
            <a:r>
              <a:rPr lang="en-US" sz="1000" b="0" dirty="0"/>
              <a:t>2017 Interim Update Planned                             </a:t>
            </a:r>
          </a:p>
          <a:p>
            <a:pPr marL="770662" lvl="1" indent="-296408">
              <a:lnSpc>
                <a:spcPct val="150000"/>
              </a:lnSpc>
              <a:buFont typeface="Arial" panose="020B0604020202020204" pitchFamily="34" charset="0"/>
              <a:buChar char="•"/>
            </a:pPr>
            <a:r>
              <a:rPr lang="en-US" sz="1000" b="0" dirty="0"/>
              <a:t>Information to aid GSA’s to move forward with GSPs</a:t>
            </a:r>
          </a:p>
          <a:p>
            <a:pPr marL="1244916" lvl="2" indent="-296408">
              <a:lnSpc>
                <a:spcPct val="150000"/>
              </a:lnSpc>
              <a:buFont typeface="Arial" panose="020B0604020202020204" pitchFamily="34" charset="0"/>
              <a:buChar char="•"/>
            </a:pPr>
            <a:r>
              <a:rPr lang="en-US" sz="1000" b="0" dirty="0"/>
              <a:t>Updated Basin Boundaries</a:t>
            </a:r>
          </a:p>
          <a:p>
            <a:pPr marL="1244916" lvl="2" indent="-296408">
              <a:lnSpc>
                <a:spcPct val="150000"/>
              </a:lnSpc>
              <a:buFont typeface="Arial" panose="020B0604020202020204" pitchFamily="34" charset="0"/>
              <a:buChar char="•"/>
            </a:pPr>
            <a:r>
              <a:rPr lang="en-US" sz="1000" b="0" dirty="0"/>
              <a:t>Updated Basin Priorities</a:t>
            </a:r>
          </a:p>
          <a:p>
            <a:pPr marL="1244916" lvl="2" indent="-296408">
              <a:lnSpc>
                <a:spcPct val="150000"/>
              </a:lnSpc>
              <a:buFont typeface="Arial" panose="020B0604020202020204" pitchFamily="34" charset="0"/>
              <a:buChar char="•"/>
            </a:pPr>
            <a:r>
              <a:rPr lang="en-US" sz="1000" b="0" dirty="0"/>
              <a:t>Identification of Basins subject to Critical Overdraft</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412257C-E031-4945-9C9D-7EC7E41D150A}" type="slidenum">
              <a:rPr lang="en-US" smtClean="0"/>
              <a:pPr/>
              <a:t>11</a:t>
            </a:fld>
            <a:endParaRPr lang="en-US" dirty="0"/>
          </a:p>
        </p:txBody>
      </p:sp>
    </p:spTree>
    <p:extLst>
      <p:ext uri="{BB962C8B-B14F-4D97-AF65-F5344CB8AC3E}">
        <p14:creationId xmlns:p14="http://schemas.microsoft.com/office/powerpoint/2010/main" val="6544861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determination of critically</a:t>
            </a:r>
            <a:r>
              <a:rPr lang="en-US" baseline="0" dirty="0" smtClean="0"/>
              <a:t> </a:t>
            </a:r>
            <a:r>
              <a:rPr lang="en-US" baseline="0" dirty="0" err="1" smtClean="0"/>
              <a:t>overdrafted</a:t>
            </a:r>
            <a:r>
              <a:rPr lang="en-US" dirty="0" smtClean="0"/>
              <a:t> basins shown on the</a:t>
            </a:r>
            <a:r>
              <a:rPr lang="en-US" baseline="0" dirty="0" smtClean="0"/>
              <a:t> figure</a:t>
            </a:r>
            <a:r>
              <a:rPr lang="en-US" dirty="0" smtClean="0"/>
              <a:t> were based on the previous designation in B-118-80 and on readily available</a:t>
            </a:r>
            <a:r>
              <a:rPr lang="en-US" baseline="0" dirty="0" smtClean="0"/>
              <a:t> information at DWR or by local agencies overlying the basin (</a:t>
            </a:r>
            <a:r>
              <a:rPr lang="en-US" baseline="0" dirty="0" err="1" smtClean="0"/>
              <a:t>eg</a:t>
            </a:r>
            <a:r>
              <a:rPr lang="en-US" baseline="0" dirty="0" smtClean="0"/>
              <a:t>: Groundwater Management Plans).</a:t>
            </a:r>
          </a:p>
          <a:p>
            <a:endParaRPr lang="en-US" baseline="0" dirty="0" smtClean="0"/>
          </a:p>
          <a:p>
            <a:r>
              <a:rPr lang="en-US" baseline="0" dirty="0" smtClean="0"/>
              <a:t>Note that the basins shown on this list will have to be managed under GSPs 2 years earlier than the other high- and med- priority basins identified across the state.</a:t>
            </a:r>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12</a:t>
            </a:fld>
            <a:endParaRPr lang="en-US" dirty="0"/>
          </a:p>
        </p:txBody>
      </p:sp>
    </p:spTree>
    <p:extLst>
      <p:ext uri="{BB962C8B-B14F-4D97-AF65-F5344CB8AC3E}">
        <p14:creationId xmlns:p14="http://schemas.microsoft.com/office/powerpoint/2010/main" val="2912452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Two major types of basin boundary modifications: scientific</a:t>
            </a:r>
            <a:r>
              <a:rPr lang="en-US" baseline="0" dirty="0" smtClean="0"/>
              <a:t> and jurisdictional</a:t>
            </a:r>
          </a:p>
          <a:p>
            <a:endParaRPr lang="en-US" baseline="0" dirty="0" smtClean="0"/>
          </a:p>
          <a:p>
            <a:r>
              <a:rPr lang="en-US" baseline="0" dirty="0" smtClean="0"/>
              <a:t>Scientific: adjustment of basin lines based on geologic or </a:t>
            </a:r>
            <a:r>
              <a:rPr lang="en-US" baseline="0" dirty="0" err="1" smtClean="0"/>
              <a:t>hydrogeologic</a:t>
            </a:r>
            <a:r>
              <a:rPr lang="en-US" baseline="0" dirty="0" smtClean="0"/>
              <a:t> information presented to DWR</a:t>
            </a:r>
          </a:p>
          <a:p>
            <a:r>
              <a:rPr lang="en-US" baseline="0" dirty="0" smtClean="0"/>
              <a:t>Jurisdictional:  adjustment of basin lines to more effectively manage </a:t>
            </a:r>
            <a:r>
              <a:rPr lang="en-US" baseline="0" dirty="0" err="1" smtClean="0"/>
              <a:t>subbasin</a:t>
            </a:r>
            <a:r>
              <a:rPr lang="en-US" baseline="0" dirty="0" smtClean="0"/>
              <a:t> conditions.  </a:t>
            </a:r>
          </a:p>
          <a:p>
            <a:r>
              <a:rPr lang="en-US" baseline="0" dirty="0" smtClean="0"/>
              <a:t>   -internal:  snapping a basin boundary to a known feature like a county line</a:t>
            </a:r>
          </a:p>
          <a:p>
            <a:r>
              <a:rPr lang="en-US" baseline="0" dirty="0" smtClean="0"/>
              <a:t>   -consolidation:  elimination of basin boundary and consolidate basins</a:t>
            </a:r>
          </a:p>
          <a:p>
            <a:r>
              <a:rPr lang="en-US" baseline="0" dirty="0" smtClean="0"/>
              <a:t>    -subdivision: creation of addition basins by subdividing existing basins</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F498B01D-2AD4-4AC7-A768-865856DD4ACE}"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2450053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process to modify</a:t>
            </a:r>
            <a:r>
              <a:rPr lang="en-US" baseline="0" dirty="0" smtClean="0"/>
              <a:t> the basin boundaries shown here and details the information the DWR is requiring to review and consider the modification request.</a:t>
            </a:r>
            <a:endParaRPr lang="en-US" dirty="0" smtClean="0"/>
          </a:p>
          <a:p>
            <a:endParaRPr lang="en-US" dirty="0" smtClean="0"/>
          </a:p>
          <a:p>
            <a:r>
              <a:rPr lang="en-US" dirty="0" smtClean="0"/>
              <a:t>Basin</a:t>
            </a:r>
            <a:r>
              <a:rPr lang="en-US" baseline="0" dirty="0" smtClean="0"/>
              <a:t> boundaries are final once they are published in B-118, the anticipated completion of the update for B-118, first quarter 2017.  </a:t>
            </a:r>
          </a:p>
          <a:p>
            <a:endParaRPr lang="en-US" baseline="0" dirty="0" smtClean="0"/>
          </a:p>
          <a:p>
            <a:r>
              <a:rPr lang="en-US" baseline="0" dirty="0" smtClean="0"/>
              <a:t>The draft final boundaries should be available in advance for GSA and GSP planning purposes.</a:t>
            </a:r>
            <a:endParaRPr lang="en-US" dirty="0"/>
          </a:p>
        </p:txBody>
      </p:sp>
      <p:sp>
        <p:nvSpPr>
          <p:cNvPr id="4" name="Slide Number Placeholder 3"/>
          <p:cNvSpPr>
            <a:spLocks noGrp="1"/>
          </p:cNvSpPr>
          <p:nvPr>
            <p:ph type="sldNum" sz="quarter" idx="10"/>
          </p:nvPr>
        </p:nvSpPr>
        <p:spPr/>
        <p:txBody>
          <a:bodyPr/>
          <a:lstStyle/>
          <a:p>
            <a:fld id="{F498B01D-2AD4-4AC7-A768-865856DD4ACE}" type="slidenum">
              <a:rPr lang="en-US" smtClean="0"/>
              <a:pPr/>
              <a:t>15</a:t>
            </a:fld>
            <a:endParaRPr lang="en-US"/>
          </a:p>
        </p:txBody>
      </p:sp>
    </p:spTree>
    <p:extLst>
      <p:ext uri="{BB962C8B-B14F-4D97-AF65-F5344CB8AC3E}">
        <p14:creationId xmlns:p14="http://schemas.microsoft.com/office/powerpoint/2010/main" val="1766712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98B01D-2AD4-4AC7-A768-865856DD4ACE}" type="slidenum">
              <a:rPr lang="en-US" smtClean="0"/>
              <a:pPr/>
              <a:t>16</a:t>
            </a:fld>
            <a:endParaRPr lang="en-US"/>
          </a:p>
        </p:txBody>
      </p:sp>
    </p:spTree>
    <p:extLst>
      <p:ext uri="{BB962C8B-B14F-4D97-AF65-F5344CB8AC3E}">
        <p14:creationId xmlns:p14="http://schemas.microsoft.com/office/powerpoint/2010/main" val="2303902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45" indent="-177845" defTabSz="948507">
              <a:lnSpc>
                <a:spcPct val="120000"/>
              </a:lnSpc>
              <a:buFont typeface="Arial" panose="020B0604020202020204" pitchFamily="34" charset="0"/>
              <a:buChar char="•"/>
              <a:defRPr/>
            </a:pPr>
            <a:r>
              <a:rPr lang="en-US" sz="1400" dirty="0" smtClean="0"/>
              <a:t>This figure</a:t>
            </a:r>
            <a:r>
              <a:rPr lang="en-US" sz="1400" baseline="0" dirty="0" smtClean="0"/>
              <a:t> provides  the underlying role or responsibilities of the three main entities affected by SGMA</a:t>
            </a:r>
          </a:p>
          <a:p>
            <a:pPr marL="177845" indent="-177845" defTabSz="948507">
              <a:lnSpc>
                <a:spcPct val="120000"/>
              </a:lnSpc>
              <a:buFont typeface="Arial" panose="020B0604020202020204" pitchFamily="34" charset="0"/>
              <a:buChar char="•"/>
              <a:defRPr/>
            </a:pPr>
            <a:endParaRPr lang="en-US" sz="1400" baseline="0" dirty="0" smtClean="0"/>
          </a:p>
          <a:p>
            <a:pPr marL="652099" lvl="1" indent="-177845" defTabSz="948507">
              <a:lnSpc>
                <a:spcPct val="120000"/>
              </a:lnSpc>
              <a:buFont typeface="Arial" panose="020B0604020202020204" pitchFamily="34" charset="0"/>
              <a:buChar char="•"/>
              <a:defRPr/>
            </a:pPr>
            <a:r>
              <a:rPr lang="en-US" sz="1400" baseline="0" dirty="0" smtClean="0"/>
              <a:t>DWR develops and implement regulations and provides technical assistance</a:t>
            </a:r>
          </a:p>
          <a:p>
            <a:pPr marL="652099" lvl="1" indent="-177845" defTabSz="948507">
              <a:lnSpc>
                <a:spcPct val="120000"/>
              </a:lnSpc>
              <a:buFont typeface="Arial" panose="020B0604020202020204" pitchFamily="34" charset="0"/>
              <a:buChar char="•"/>
              <a:defRPr/>
            </a:pPr>
            <a:endParaRPr lang="en-US" sz="1400" baseline="0" dirty="0" smtClean="0"/>
          </a:p>
          <a:p>
            <a:pPr marL="652099" lvl="1" indent="-177845" defTabSz="948507">
              <a:lnSpc>
                <a:spcPct val="120000"/>
              </a:lnSpc>
              <a:buFont typeface="Arial" panose="020B0604020202020204" pitchFamily="34" charset="0"/>
              <a:buChar char="•"/>
              <a:defRPr/>
            </a:pPr>
            <a:r>
              <a:rPr lang="en-US" sz="1400" baseline="0" dirty="0" smtClean="0"/>
              <a:t>GSAs prepare and implement SGM plans and manage the State’s GW.</a:t>
            </a:r>
          </a:p>
          <a:p>
            <a:pPr marL="652099" lvl="1" indent="-177845" defTabSz="948507">
              <a:lnSpc>
                <a:spcPct val="120000"/>
              </a:lnSpc>
              <a:buFont typeface="Arial" panose="020B0604020202020204" pitchFamily="34" charset="0"/>
              <a:buChar char="•"/>
              <a:defRPr/>
            </a:pPr>
            <a:endParaRPr lang="en-US" sz="1400" baseline="0" dirty="0" smtClean="0"/>
          </a:p>
          <a:p>
            <a:pPr marL="652099" lvl="1" indent="-177845" defTabSz="948507">
              <a:lnSpc>
                <a:spcPct val="120000"/>
              </a:lnSpc>
              <a:buFont typeface="Arial" panose="020B0604020202020204" pitchFamily="34" charset="0"/>
              <a:buChar char="•"/>
              <a:defRPr/>
            </a:pPr>
            <a:r>
              <a:rPr lang="en-US" sz="1400" baseline="0" dirty="0" smtClean="0"/>
              <a:t>SWRCB is the enforcement entity to intervene when GSAs are unsuccessful (State Backstop)</a:t>
            </a:r>
          </a:p>
          <a:p>
            <a:pPr marL="652099" lvl="1" indent="-177845" defTabSz="948507">
              <a:lnSpc>
                <a:spcPct val="120000"/>
              </a:lnSpc>
              <a:buFont typeface="Arial" panose="020B0604020202020204" pitchFamily="34" charset="0"/>
              <a:buChar char="•"/>
              <a:defRPr/>
            </a:pPr>
            <a:endParaRPr lang="en-US" dirty="0" smtClean="0"/>
          </a:p>
        </p:txBody>
      </p:sp>
      <p:sp>
        <p:nvSpPr>
          <p:cNvPr id="4" name="Slide Number Placeholder 3"/>
          <p:cNvSpPr>
            <a:spLocks noGrp="1"/>
          </p:cNvSpPr>
          <p:nvPr>
            <p:ph type="sldNum" sz="quarter" idx="10"/>
          </p:nvPr>
        </p:nvSpPr>
        <p:spPr/>
        <p:txBody>
          <a:bodyPr/>
          <a:lstStyle/>
          <a:p>
            <a:fld id="{A41BA484-1811-494D-BBBA-060714F83E10}" type="slidenum">
              <a:rPr lang="en-US" smtClean="0"/>
              <a:pPr/>
              <a:t>17</a:t>
            </a:fld>
            <a:endParaRPr lang="en-US"/>
          </a:p>
        </p:txBody>
      </p:sp>
    </p:spTree>
    <p:extLst>
      <p:ext uri="{BB962C8B-B14F-4D97-AF65-F5344CB8AC3E}">
        <p14:creationId xmlns:p14="http://schemas.microsoft.com/office/powerpoint/2010/main" val="995773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SGMA gives GSAs numerous new tools and authorities to manage the groundwater and implement the objectives of the GSP. These include the authority to conduct investigations, determine the sustainable yield of a groundwater basin, measure and limit extraction, impose fees for groundwater management, and enforce the terms of a GSP. </a:t>
            </a:r>
            <a:endParaRPr lang="en-US" dirty="0"/>
          </a:p>
        </p:txBody>
      </p:sp>
      <p:sp>
        <p:nvSpPr>
          <p:cNvPr id="4" name="Slide Number Placeholder 3"/>
          <p:cNvSpPr>
            <a:spLocks noGrp="1"/>
          </p:cNvSpPr>
          <p:nvPr>
            <p:ph type="sldNum" sz="quarter" idx="10"/>
          </p:nvPr>
        </p:nvSpPr>
        <p:spPr/>
        <p:txBody>
          <a:bodyPr/>
          <a:lstStyle/>
          <a:p>
            <a:fld id="{5412257C-E031-4945-9C9D-7EC7E41D150A}" type="slidenum">
              <a:rPr lang="en-US" smtClean="0"/>
              <a:pPr/>
              <a:t>18</a:t>
            </a:fld>
            <a:endParaRPr lang="en-US" dirty="0"/>
          </a:p>
        </p:txBody>
      </p:sp>
    </p:spTree>
    <p:extLst>
      <p:ext uri="{BB962C8B-B14F-4D97-AF65-F5344CB8AC3E}">
        <p14:creationId xmlns:p14="http://schemas.microsoft.com/office/powerpoint/2010/main" val="20206119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45" indent="-177845" defTabSz="948368">
              <a:lnSpc>
                <a:spcPct val="110000"/>
              </a:lnSpc>
              <a:spcBef>
                <a:spcPct val="20000"/>
              </a:spcBef>
              <a:buFont typeface="Arial" panose="020B0604020202020204" pitchFamily="34" charset="0"/>
              <a:buChar char="•"/>
            </a:pPr>
            <a:r>
              <a:rPr lang="en-US" sz="1400" dirty="0" smtClean="0">
                <a:ea typeface="ＭＳ Ｐゴシック" pitchFamily="34" charset="-128"/>
              </a:rPr>
              <a:t>GSAs have three options to form and develop GSPs to cover the entire basin or subbasin.</a:t>
            </a:r>
            <a:endParaRPr lang="en-US" sz="1400" dirty="0">
              <a:ea typeface="ＭＳ Ｐゴシック" pitchFamily="34" charset="-128"/>
            </a:endParaRPr>
          </a:p>
        </p:txBody>
      </p:sp>
      <p:sp>
        <p:nvSpPr>
          <p:cNvPr id="4" name="Slide Number Placeholder 3"/>
          <p:cNvSpPr>
            <a:spLocks noGrp="1"/>
          </p:cNvSpPr>
          <p:nvPr>
            <p:ph type="sldNum" sz="quarter" idx="10"/>
          </p:nvPr>
        </p:nvSpPr>
        <p:spPr/>
        <p:txBody>
          <a:bodyPr/>
          <a:lstStyle/>
          <a:p>
            <a:fld id="{A41BA484-1811-494D-BBBA-060714F83E10}" type="slidenum">
              <a:rPr lang="en-US" smtClean="0"/>
              <a:pPr/>
              <a:t>19</a:t>
            </a:fld>
            <a:endParaRPr lang="en-US"/>
          </a:p>
        </p:txBody>
      </p:sp>
    </p:spTree>
    <p:extLst>
      <p:ext uri="{BB962C8B-B14F-4D97-AF65-F5344CB8AC3E}">
        <p14:creationId xmlns:p14="http://schemas.microsoft.com/office/powerpoint/2010/main" val="1322510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7746">
              <a:defRPr/>
            </a:pPr>
            <a:r>
              <a:rPr lang="en-US" dirty="0" smtClean="0"/>
              <a:t>Diverse group of agencies and NGOs on advisory panels for the development of SGMA regulations.</a:t>
            </a:r>
          </a:p>
          <a:p>
            <a:pPr defTabSz="937746">
              <a:defRPr/>
            </a:pPr>
            <a:endParaRPr lang="en-US" dirty="0" smtClean="0"/>
          </a:p>
          <a:p>
            <a:pPr defTabSz="937746">
              <a:defRPr/>
            </a:pPr>
            <a:r>
              <a:rPr lang="en-US" dirty="0" smtClean="0"/>
              <a:t>Goals:</a:t>
            </a:r>
          </a:p>
          <a:p>
            <a:pPr marL="175828" indent="-175828" defTabSz="937746">
              <a:buFont typeface="Arial" panose="020B0604020202020204" pitchFamily="34" charset="0"/>
              <a:buChar char="•"/>
              <a:defRPr/>
            </a:pPr>
            <a:r>
              <a:rPr lang="en-US" dirty="0" smtClean="0"/>
              <a:t>Communicate</a:t>
            </a:r>
            <a:r>
              <a:rPr lang="en-US" baseline="0" dirty="0" smtClean="0"/>
              <a:t> and present legislative information.</a:t>
            </a:r>
          </a:p>
          <a:p>
            <a:pPr marL="175828" indent="-175828" defTabSz="937746">
              <a:buFont typeface="Arial" panose="020B0604020202020204" pitchFamily="34" charset="0"/>
              <a:buChar char="•"/>
              <a:defRPr/>
            </a:pPr>
            <a:r>
              <a:rPr lang="en-US" baseline="0" dirty="0" smtClean="0"/>
              <a:t>Outreach to interact and develop shared understandings between DWR and Stakeholders and partners.</a:t>
            </a:r>
          </a:p>
          <a:p>
            <a:pPr marL="175828" indent="-175828" defTabSz="937746">
              <a:buFont typeface="Arial" panose="020B0604020202020204" pitchFamily="34" charset="0"/>
              <a:buChar char="•"/>
              <a:defRPr/>
            </a:pPr>
            <a:r>
              <a:rPr lang="en-US" baseline="0" dirty="0" smtClean="0"/>
              <a:t>Groups established to focus outreach and provide advisory suggestions to DWR as part of the regulation process.</a:t>
            </a:r>
          </a:p>
          <a:p>
            <a:pPr marL="457133" lvl="1" defTabSz="937746">
              <a:defRPr/>
            </a:pPr>
            <a:r>
              <a:rPr lang="en-US" baseline="0" dirty="0" smtClean="0"/>
              <a:t>-</a:t>
            </a:r>
            <a:r>
              <a:rPr lang="en-US" dirty="0" smtClean="0"/>
              <a:t>Focused groups allow for detailed discussion</a:t>
            </a:r>
          </a:p>
          <a:p>
            <a:pPr marL="468873" lvl="1"/>
            <a:r>
              <a:rPr lang="en-US" dirty="0" smtClean="0"/>
              <a:t>-Larger but diverse groups allow greater discussion and interaction</a:t>
            </a:r>
            <a:r>
              <a:rPr lang="en-US" baseline="0" dirty="0" smtClean="0"/>
              <a:t> between various entities</a:t>
            </a:r>
            <a:endParaRPr lang="en-US" dirty="0" smtClean="0"/>
          </a:p>
          <a:p>
            <a:pPr marL="175828" indent="-175828" defTabSz="937746">
              <a:buFont typeface="Arial" panose="020B0604020202020204" pitchFamily="34" charset="0"/>
              <a:buChar char="•"/>
              <a:defRPr/>
            </a:pPr>
            <a:endParaRPr lang="en-US" baseline="0" dirty="0" smtClean="0"/>
          </a:p>
          <a:p>
            <a:pPr marL="175828" indent="-175828" defTabSz="937746">
              <a:buFont typeface="Arial" panose="020B0604020202020204" pitchFamily="34" charset="0"/>
              <a:buChar char="•"/>
              <a:defRPr/>
            </a:pPr>
            <a:r>
              <a:rPr lang="en-US" baseline="0" dirty="0" smtClean="0"/>
              <a:t>DWR is not trying to develop consensus and instead using shared understanding, develop rules that work and tools that help.</a:t>
            </a:r>
          </a:p>
        </p:txBody>
      </p:sp>
      <p:sp>
        <p:nvSpPr>
          <p:cNvPr id="4" name="Slide Number Placeholder 3"/>
          <p:cNvSpPr>
            <a:spLocks noGrp="1"/>
          </p:cNvSpPr>
          <p:nvPr>
            <p:ph type="sldNum" sz="quarter" idx="10"/>
          </p:nvPr>
        </p:nvSpPr>
        <p:spPr/>
        <p:txBody>
          <a:bodyPr/>
          <a:lstStyle/>
          <a:p>
            <a:fld id="{5412257C-E031-4945-9C9D-7EC7E41D150A}" type="slidenum">
              <a:rPr lang="en-US" smtClean="0"/>
              <a:pPr/>
              <a:t>20</a:t>
            </a:fld>
            <a:endParaRPr lang="en-US" dirty="0"/>
          </a:p>
        </p:txBody>
      </p:sp>
    </p:spTree>
    <p:extLst>
      <p:ext uri="{BB962C8B-B14F-4D97-AF65-F5344CB8AC3E}">
        <p14:creationId xmlns:p14="http://schemas.microsoft.com/office/powerpoint/2010/main" val="497063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64515" name="Notes Placeholder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pPr marL="177845" indent="-177845" defTabSz="948507">
              <a:lnSpc>
                <a:spcPct val="120000"/>
              </a:lnSpc>
              <a:buFont typeface="Arial" panose="020B0604020202020204" pitchFamily="34" charset="0"/>
              <a:buChar char="•"/>
              <a:defRPr/>
            </a:pPr>
            <a:r>
              <a:rPr lang="en-US" sz="1400" dirty="0" smtClean="0"/>
              <a:t>Again</a:t>
            </a:r>
            <a:r>
              <a:rPr lang="en-US" sz="1400" baseline="0" dirty="0" smtClean="0"/>
              <a:t> I believe you’re seen this slide to.</a:t>
            </a:r>
          </a:p>
          <a:p>
            <a:pPr marL="177845" indent="-177845" defTabSz="948507">
              <a:lnSpc>
                <a:spcPct val="120000"/>
              </a:lnSpc>
              <a:buFont typeface="Arial" panose="020B0604020202020204" pitchFamily="34" charset="0"/>
              <a:buChar char="•"/>
              <a:defRPr/>
            </a:pPr>
            <a:endParaRPr lang="en-US" sz="1400" baseline="0" dirty="0" smtClean="0"/>
          </a:p>
          <a:p>
            <a:pPr marL="177845" indent="-177845" defTabSz="948507">
              <a:lnSpc>
                <a:spcPct val="120000"/>
              </a:lnSpc>
              <a:buFont typeface="Arial" panose="020B0604020202020204" pitchFamily="34" charset="0"/>
              <a:buChar char="•"/>
              <a:defRPr/>
            </a:pPr>
            <a:r>
              <a:rPr lang="en-US" sz="1400" baseline="0" dirty="0" smtClean="0"/>
              <a:t>Identified the 10 topics during Phase 1.  Doesn’t represent all the topics.  </a:t>
            </a:r>
          </a:p>
          <a:p>
            <a:pPr marL="177845" indent="-177845" defTabSz="948507">
              <a:lnSpc>
                <a:spcPct val="120000"/>
              </a:lnSpc>
              <a:buFont typeface="Arial" panose="020B0604020202020204" pitchFamily="34" charset="0"/>
              <a:buChar char="•"/>
              <a:defRPr/>
            </a:pPr>
            <a:endParaRPr lang="en-US" sz="1400" baseline="0" dirty="0" smtClean="0"/>
          </a:p>
          <a:p>
            <a:pPr marL="177845" indent="-177845" defTabSz="948507">
              <a:lnSpc>
                <a:spcPct val="120000"/>
              </a:lnSpc>
              <a:buFont typeface="Arial" panose="020B0604020202020204" pitchFamily="34" charset="0"/>
              <a:buChar char="•"/>
              <a:defRPr/>
            </a:pPr>
            <a:r>
              <a:rPr lang="en-US" sz="1400" baseline="0" dirty="0" smtClean="0"/>
              <a:t>We realized immediately that there were a lot more topics to discuss than BB </a:t>
            </a:r>
            <a:r>
              <a:rPr lang="en-US" sz="1400" baseline="0" dirty="0" err="1" smtClean="0"/>
              <a:t>regs</a:t>
            </a:r>
            <a:r>
              <a:rPr lang="en-US" sz="1400" baseline="0" dirty="0" smtClean="0"/>
              <a:t> and therefore decided to spit the discussion with advisory groups and through a webinar in three batch's.</a:t>
            </a:r>
          </a:p>
          <a:p>
            <a:pPr marL="177845" indent="-177845" defTabSz="948507">
              <a:lnSpc>
                <a:spcPct val="120000"/>
              </a:lnSpc>
              <a:buFont typeface="Arial" panose="020B0604020202020204" pitchFamily="34" charset="0"/>
              <a:buChar char="•"/>
              <a:defRPr/>
            </a:pPr>
            <a:endParaRPr lang="en-US" sz="1400" baseline="0" dirty="0" smtClean="0"/>
          </a:p>
          <a:p>
            <a:pPr marL="177845" indent="-177845" defTabSz="948507">
              <a:lnSpc>
                <a:spcPct val="120000"/>
              </a:lnSpc>
              <a:buFont typeface="Arial" panose="020B0604020202020204" pitchFamily="34" charset="0"/>
              <a:buChar char="•"/>
              <a:defRPr/>
            </a:pPr>
            <a:r>
              <a:rPr lang="en-US" sz="1400" baseline="0" dirty="0" smtClean="0"/>
              <a:t>You can see the topics but batch grouping.</a:t>
            </a:r>
          </a:p>
          <a:p>
            <a:pPr marL="177845" indent="-177845" defTabSz="948507">
              <a:lnSpc>
                <a:spcPct val="120000"/>
              </a:lnSpc>
              <a:buFont typeface="Arial" panose="020B0604020202020204" pitchFamily="34" charset="0"/>
              <a:buChar char="•"/>
              <a:defRPr/>
            </a:pPr>
            <a:endParaRPr lang="en-US" sz="1400" baseline="0" dirty="0" smtClean="0"/>
          </a:p>
          <a:p>
            <a:pPr marL="177845" indent="-177845" defTabSz="948507">
              <a:lnSpc>
                <a:spcPct val="120000"/>
              </a:lnSpc>
              <a:buFont typeface="Arial" panose="020B0604020202020204" pitchFamily="34" charset="0"/>
              <a:buChar char="•"/>
              <a:defRPr/>
            </a:pPr>
            <a:r>
              <a:rPr lang="en-US" sz="1400" dirty="0" smtClean="0"/>
              <a:t>There</a:t>
            </a:r>
            <a:r>
              <a:rPr lang="en-US" sz="1400" baseline="0" dirty="0" smtClean="0"/>
              <a:t> are 10 discussion papers on our website. </a:t>
            </a:r>
          </a:p>
          <a:p>
            <a:pPr marL="177845" indent="-177845" defTabSz="948507">
              <a:lnSpc>
                <a:spcPct val="120000"/>
              </a:lnSpc>
              <a:buFont typeface="Arial" panose="020B0604020202020204" pitchFamily="34" charset="0"/>
              <a:buChar char="•"/>
              <a:defRPr/>
            </a:pPr>
            <a:endParaRPr lang="en-US" dirty="0" smtClean="0"/>
          </a:p>
          <a:p>
            <a:endParaRPr lang="en-US" altLang="en-US" dirty="0" smtClean="0">
              <a:ea typeface="ＭＳ Ｐゴシック" pitchFamily="34" charset="-128"/>
            </a:endParaRPr>
          </a:p>
        </p:txBody>
      </p:sp>
      <p:sp>
        <p:nvSpPr>
          <p:cNvPr id="64516" name="Slide Number Placeholder 3"/>
          <p:cNvSpPr>
            <a:spLocks noGrp="1"/>
          </p:cNvSpPr>
          <p:nvPr>
            <p:ph type="sldNum" sz="quarter" idx="4294967295"/>
          </p:nvPr>
        </p:nvSpPr>
        <p:spPr bwMode="auto">
          <a:xfrm>
            <a:off x="4142968" y="9119176"/>
            <a:ext cx="3170583" cy="4803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45" tIns="47322" rIns="94645" bIns="47322"/>
          <a:lstStyle>
            <a:lvl1pPr algn="l" eaLnBrk="0" hangingPunct="0">
              <a:spcBef>
                <a:spcPct val="30000"/>
              </a:spcBef>
              <a:buFont typeface="Times New Roman" pitchFamily="18" charset="0"/>
              <a:defRPr sz="1200">
                <a:solidFill>
                  <a:srgbClr val="000000"/>
                </a:solidFill>
                <a:latin typeface="Times New Roman" pitchFamily="18" charset="0"/>
                <a:ea typeface="ＭＳ Ｐゴシック" pitchFamily="34" charset="-128"/>
              </a:defRPr>
            </a:lvl1pPr>
            <a:lvl2pPr marL="770212" indent="-296236" algn="l" eaLnBrk="0" hangingPunct="0">
              <a:spcBef>
                <a:spcPct val="30000"/>
              </a:spcBef>
              <a:buFont typeface="Times New Roman" pitchFamily="18" charset="0"/>
              <a:defRPr sz="1200">
                <a:solidFill>
                  <a:srgbClr val="000000"/>
                </a:solidFill>
                <a:latin typeface="Times New Roman" pitchFamily="18" charset="0"/>
                <a:ea typeface="ＭＳ Ｐゴシック" pitchFamily="34" charset="-128"/>
              </a:defRPr>
            </a:lvl2pPr>
            <a:lvl3pPr algn="l" eaLnBrk="0" hangingPunct="0">
              <a:spcBef>
                <a:spcPct val="30000"/>
              </a:spcBef>
              <a:buFont typeface="Times New Roman" pitchFamily="18" charset="0"/>
              <a:defRPr sz="1200">
                <a:solidFill>
                  <a:srgbClr val="000000"/>
                </a:solidFill>
                <a:latin typeface="Times New Roman" pitchFamily="18" charset="0"/>
                <a:ea typeface="ＭＳ Ｐゴシック" pitchFamily="34" charset="-128"/>
              </a:defRPr>
            </a:lvl3pPr>
            <a:lvl4pPr algn="l" eaLnBrk="0" hangingPunct="0">
              <a:spcBef>
                <a:spcPct val="30000"/>
              </a:spcBef>
              <a:buFont typeface="Times New Roman" pitchFamily="18" charset="0"/>
              <a:defRPr sz="1200">
                <a:solidFill>
                  <a:srgbClr val="000000"/>
                </a:solidFill>
                <a:latin typeface="Times New Roman" pitchFamily="18" charset="0"/>
                <a:ea typeface="ＭＳ Ｐゴシック" pitchFamily="34" charset="-128"/>
              </a:defRPr>
            </a:lvl4pPr>
            <a:lvl5pPr algn="l" eaLnBrk="0" hangingPunct="0">
              <a:spcBef>
                <a:spcPct val="30000"/>
              </a:spcBef>
              <a:buFont typeface="Times New Roman" pitchFamily="18" charset="0"/>
              <a:defRPr sz="1200">
                <a:solidFill>
                  <a:srgbClr val="000000"/>
                </a:solidFill>
                <a:latin typeface="Times New Roman" pitchFamily="18" charset="0"/>
                <a:ea typeface="ＭＳ Ｐゴシック" pitchFamily="34" charset="-128"/>
              </a:defRPr>
            </a:lvl5pPr>
            <a:lvl6pPr marL="2606867" indent="-236988" defTabSz="473975"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ea typeface="ＭＳ Ｐゴシック" pitchFamily="34" charset="-128"/>
              </a:defRPr>
            </a:lvl6pPr>
            <a:lvl7pPr marL="3080842" indent="-236988" defTabSz="473975"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ea typeface="ＭＳ Ｐゴシック" pitchFamily="34" charset="-128"/>
              </a:defRPr>
            </a:lvl7pPr>
            <a:lvl8pPr marL="3554821" indent="-236988" defTabSz="473975"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ea typeface="ＭＳ Ｐゴシック" pitchFamily="34" charset="-128"/>
              </a:defRPr>
            </a:lvl8pPr>
            <a:lvl9pPr marL="4028795" indent="-236988" defTabSz="473975" eaLnBrk="0" fontAlgn="base" hangingPunct="0">
              <a:spcBef>
                <a:spcPct val="30000"/>
              </a:spcBef>
              <a:spcAft>
                <a:spcPct val="0"/>
              </a:spcAft>
              <a:buClr>
                <a:srgbClr val="000000"/>
              </a:buClr>
              <a:buSzPct val="100000"/>
              <a:buFont typeface="Times New Roman" pitchFamily="18" charset="0"/>
              <a:defRPr sz="1200">
                <a:solidFill>
                  <a:srgbClr val="000000"/>
                </a:solidFill>
                <a:latin typeface="Times New Roman" pitchFamily="18" charset="0"/>
                <a:ea typeface="ＭＳ Ｐゴシック" pitchFamily="34" charset="-128"/>
              </a:defRPr>
            </a:lvl9pPr>
          </a:lstStyle>
          <a:p>
            <a:pPr algn="ctr" eaLnBrk="1" hangingPunct="1">
              <a:spcBef>
                <a:spcPct val="0"/>
              </a:spcBef>
              <a:buFont typeface="Arial" charset="0"/>
              <a:buNone/>
            </a:pPr>
            <a:fld id="{838C4B14-D705-4822-8AF9-44FAC9F4DB16}" type="slidenum">
              <a:rPr lang="en-US" altLang="en-US" sz="2100">
                <a:latin typeface="Arial" charset="0"/>
              </a:rPr>
              <a:pPr algn="ctr" eaLnBrk="1" hangingPunct="1">
                <a:spcBef>
                  <a:spcPct val="0"/>
                </a:spcBef>
                <a:buFont typeface="Arial" charset="0"/>
                <a:buNone/>
              </a:pPr>
              <a:t>21</a:t>
            </a:fld>
            <a:endParaRPr lang="en-US" altLang="en-US" sz="2100">
              <a:latin typeface="Arial" charset="0"/>
            </a:endParaRPr>
          </a:p>
        </p:txBody>
      </p:sp>
    </p:spTree>
    <p:extLst>
      <p:ext uri="{BB962C8B-B14F-4D97-AF65-F5344CB8AC3E}">
        <p14:creationId xmlns:p14="http://schemas.microsoft.com/office/powerpoint/2010/main" val="3762613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45" indent="-177845" defTabSz="948090">
              <a:lnSpc>
                <a:spcPct val="120000"/>
              </a:lnSpc>
              <a:spcBef>
                <a:spcPct val="20000"/>
              </a:spcBef>
              <a:buFont typeface="Arial" panose="020B0604020202020204" pitchFamily="34" charset="0"/>
              <a:buChar char="•"/>
            </a:pPr>
            <a:r>
              <a:rPr lang="en-US" sz="1400" dirty="0">
                <a:ea typeface="ＭＳ Ｐゴシック" pitchFamily="34" charset="-128"/>
              </a:rPr>
              <a:t>Goal today is </a:t>
            </a:r>
            <a:r>
              <a:rPr lang="en-US" sz="1400" dirty="0" smtClean="0">
                <a:ea typeface="ＭＳ Ｐゴシック" pitchFamily="34" charset="-128"/>
              </a:rPr>
              <a:t>to</a:t>
            </a:r>
            <a:r>
              <a:rPr lang="en-US" sz="1400" baseline="0" dirty="0" smtClean="0">
                <a:ea typeface="ＭＳ Ｐゴシック" pitchFamily="34" charset="-128"/>
              </a:rPr>
              <a:t> provide the workgroup</a:t>
            </a:r>
            <a:r>
              <a:rPr lang="en-US" sz="1400" dirty="0" smtClean="0">
                <a:ea typeface="ＭＳ Ｐゴシック" pitchFamily="34" charset="-128"/>
              </a:rPr>
              <a:t>:</a:t>
            </a:r>
          </a:p>
          <a:p>
            <a:pPr marL="652099" lvl="1" indent="-177845">
              <a:lnSpc>
                <a:spcPct val="120000"/>
              </a:lnSpc>
              <a:buFont typeface="Arial" panose="020B0604020202020204" pitchFamily="34" charset="0"/>
              <a:buChar char="•"/>
            </a:pPr>
            <a:r>
              <a:rPr lang="en-US" sz="1400" dirty="0" smtClean="0"/>
              <a:t>Brief SGMA Background</a:t>
            </a:r>
          </a:p>
          <a:p>
            <a:pPr marL="652099" lvl="1" indent="-177845">
              <a:lnSpc>
                <a:spcPct val="120000"/>
              </a:lnSpc>
              <a:buFont typeface="Arial" panose="020B0604020202020204" pitchFamily="34" charset="0"/>
              <a:buChar char="•"/>
            </a:pPr>
            <a:endParaRPr lang="en-US" sz="1400" dirty="0"/>
          </a:p>
          <a:p>
            <a:pPr marL="652099" lvl="1" indent="-177845">
              <a:lnSpc>
                <a:spcPct val="120000"/>
              </a:lnSpc>
              <a:buFont typeface="Arial" panose="020B0604020202020204" pitchFamily="34" charset="0"/>
              <a:buChar char="•"/>
            </a:pPr>
            <a:r>
              <a:rPr lang="en-US" sz="1400" dirty="0" smtClean="0"/>
              <a:t>Update</a:t>
            </a:r>
            <a:r>
              <a:rPr lang="en-US" sz="1400" baseline="0" dirty="0" smtClean="0"/>
              <a:t> on DWR program</a:t>
            </a:r>
            <a:endParaRPr lang="en-US" sz="1400" dirty="0"/>
          </a:p>
          <a:p>
            <a:pPr marL="652099" lvl="1" indent="-177845">
              <a:lnSpc>
                <a:spcPct val="120000"/>
              </a:lnSpc>
              <a:buFont typeface="Arial" panose="020B0604020202020204" pitchFamily="34" charset="0"/>
              <a:buChar char="•"/>
            </a:pPr>
            <a:endParaRPr lang="en-US" sz="1400" dirty="0"/>
          </a:p>
          <a:p>
            <a:pPr marL="652099" lvl="1" indent="-177845">
              <a:lnSpc>
                <a:spcPct val="120000"/>
              </a:lnSpc>
              <a:buFont typeface="Arial" panose="020B0604020202020204" pitchFamily="34" charset="0"/>
              <a:buChar char="•"/>
            </a:pPr>
            <a:r>
              <a:rPr lang="en-US" sz="1400" dirty="0"/>
              <a:t>Overview of Potential Regulation Components – How the outreach fits into the major components of regulations</a:t>
            </a:r>
          </a:p>
          <a:p>
            <a:pPr marL="652099" lvl="1" indent="-177845">
              <a:lnSpc>
                <a:spcPct val="120000"/>
              </a:lnSpc>
              <a:buFont typeface="Arial" panose="020B0604020202020204" pitchFamily="34" charset="0"/>
              <a:buChar char="•"/>
            </a:pPr>
            <a:endParaRPr lang="en-US" sz="1400" dirty="0"/>
          </a:p>
          <a:p>
            <a:pPr marL="652099" lvl="1" indent="-177845">
              <a:lnSpc>
                <a:spcPct val="120000"/>
              </a:lnSpc>
              <a:buFont typeface="Arial" panose="020B0604020202020204" pitchFamily="34" charset="0"/>
              <a:buChar char="•"/>
            </a:pPr>
            <a:r>
              <a:rPr lang="en-US" sz="1400" dirty="0"/>
              <a:t>Future Steps</a:t>
            </a:r>
          </a:p>
          <a:p>
            <a:pPr marL="177845" indent="-177845" defTabSz="948090">
              <a:lnSpc>
                <a:spcPct val="110000"/>
              </a:lnSpc>
              <a:spcBef>
                <a:spcPct val="20000"/>
              </a:spcBef>
              <a:buFont typeface="Arial" panose="020B0604020202020204" pitchFamily="34" charset="0"/>
              <a:buChar char="•"/>
            </a:pPr>
            <a:endParaRPr lang="en-US" sz="1400" b="0" dirty="0" smtClean="0">
              <a:ea typeface="ＭＳ Ｐゴシック" pitchFamily="34" charset="-128"/>
            </a:endParaRPr>
          </a:p>
          <a:p>
            <a:pPr marL="177845" indent="-177845" defTabSz="948090">
              <a:lnSpc>
                <a:spcPct val="110000"/>
              </a:lnSpc>
              <a:spcBef>
                <a:spcPct val="20000"/>
              </a:spcBef>
              <a:buFont typeface="Arial" panose="020B0604020202020204" pitchFamily="34" charset="0"/>
              <a:buChar char="•"/>
            </a:pPr>
            <a:endParaRPr lang="en-US" dirty="0">
              <a:ea typeface="ＭＳ Ｐゴシック" pitchFamily="34" charset="-128"/>
            </a:endParaRPr>
          </a:p>
        </p:txBody>
      </p:sp>
      <p:sp>
        <p:nvSpPr>
          <p:cNvPr id="4" name="Slide Number Placeholder 3"/>
          <p:cNvSpPr>
            <a:spLocks noGrp="1"/>
          </p:cNvSpPr>
          <p:nvPr>
            <p:ph type="sldNum" sz="quarter" idx="10"/>
          </p:nvPr>
        </p:nvSpPr>
        <p:spPr/>
        <p:txBody>
          <a:bodyPr/>
          <a:lstStyle/>
          <a:p>
            <a:fld id="{A41BA484-1811-494D-BBBA-060714F83E10}"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0054149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54013" y="130175"/>
            <a:ext cx="3838575" cy="2879725"/>
          </a:xfrm>
        </p:spPr>
      </p:sp>
      <p:sp>
        <p:nvSpPr>
          <p:cNvPr id="3" name="Notes Placeholder 2"/>
          <p:cNvSpPr>
            <a:spLocks noGrp="1"/>
          </p:cNvSpPr>
          <p:nvPr>
            <p:ph type="body" idx="1"/>
          </p:nvPr>
        </p:nvSpPr>
        <p:spPr>
          <a:xfrm>
            <a:off x="405114" y="3252630"/>
            <a:ext cx="6701742" cy="6203886"/>
          </a:xfrm>
        </p:spPr>
        <p:txBody>
          <a:bodyPr/>
          <a:lstStyle/>
          <a:p>
            <a:pPr marL="177845" indent="-177845" defTabSz="948507">
              <a:lnSpc>
                <a:spcPct val="120000"/>
              </a:lnSpc>
              <a:buFont typeface="Arial" panose="020B0604020202020204" pitchFamily="34" charset="0"/>
              <a:buChar char="•"/>
              <a:defRPr/>
            </a:pPr>
            <a:r>
              <a:rPr lang="en-US" sz="1400" baseline="0" dirty="0" smtClean="0"/>
              <a:t>We’ve now transitioned to Phase 3 (Drafting Emergency Regulations)</a:t>
            </a:r>
          </a:p>
          <a:p>
            <a:pPr marL="177845" indent="-177845" defTabSz="948507">
              <a:lnSpc>
                <a:spcPct val="120000"/>
              </a:lnSpc>
              <a:buFont typeface="Arial" panose="020B0604020202020204" pitchFamily="34" charset="0"/>
              <a:buChar char="•"/>
              <a:defRPr/>
            </a:pPr>
            <a:endParaRPr lang="en-US" sz="1400" baseline="0" dirty="0" smtClean="0"/>
          </a:p>
          <a:p>
            <a:pPr marL="177845" indent="-177845" defTabSz="948507">
              <a:lnSpc>
                <a:spcPct val="120000"/>
              </a:lnSpc>
              <a:buFont typeface="Arial" panose="020B0604020202020204" pitchFamily="34" charset="0"/>
              <a:buChar char="•"/>
              <a:defRPr/>
            </a:pPr>
            <a:r>
              <a:rPr lang="en-US" sz="1400" baseline="0" dirty="0" smtClean="0"/>
              <a:t>Think of the Middle Column as a preview of the likely major components or chapters in the emergency regulations.</a:t>
            </a:r>
          </a:p>
          <a:p>
            <a:pPr marL="0" indent="0" defTabSz="948507">
              <a:lnSpc>
                <a:spcPct val="120000"/>
              </a:lnSpc>
              <a:buFont typeface="Arial" panose="020B0604020202020204" pitchFamily="34" charset="0"/>
              <a:buNone/>
              <a:defRPr/>
            </a:pPr>
            <a:endParaRPr lang="en-US" sz="1400" baseline="0" dirty="0" smtClean="0"/>
          </a:p>
          <a:p>
            <a:pPr marL="177845" indent="-177845" defTabSz="948507">
              <a:lnSpc>
                <a:spcPct val="120000"/>
              </a:lnSpc>
              <a:buFont typeface="Arial" panose="020B0604020202020204" pitchFamily="34" charset="0"/>
              <a:buChar char="•"/>
              <a:defRPr/>
            </a:pPr>
            <a:r>
              <a:rPr lang="en-US" sz="1400" baseline="0" dirty="0" smtClean="0"/>
              <a:t>Overview column represents a grouping of components.  How ere are grouping components into a hopefully logical sequence.    </a:t>
            </a:r>
          </a:p>
          <a:p>
            <a:pPr marL="177845" indent="-177845" defTabSz="948507">
              <a:lnSpc>
                <a:spcPct val="120000"/>
              </a:lnSpc>
              <a:buFont typeface="Arial" panose="020B0604020202020204" pitchFamily="34" charset="0"/>
              <a:buChar char="•"/>
              <a:defRPr/>
            </a:pPr>
            <a:endParaRPr lang="en-US" sz="1400" baseline="0" dirty="0" smtClean="0"/>
          </a:p>
          <a:p>
            <a:pPr marL="177845" indent="-177845" defTabSz="948507">
              <a:lnSpc>
                <a:spcPct val="120000"/>
              </a:lnSpc>
              <a:buFont typeface="Arial" panose="020B0604020202020204" pitchFamily="34" charset="0"/>
              <a:buChar char="•"/>
              <a:defRPr/>
            </a:pPr>
            <a:r>
              <a:rPr lang="en-US" sz="1400" baseline="0" dirty="0" smtClean="0"/>
              <a:t>Finally, the third column illustrates how stakeholder input of the topics discussed supports our understanding of each component.  </a:t>
            </a:r>
          </a:p>
          <a:p>
            <a:pPr marL="177845" indent="-177845" defTabSz="948507">
              <a:lnSpc>
                <a:spcPct val="120000"/>
              </a:lnSpc>
              <a:buFont typeface="Arial" panose="020B0604020202020204" pitchFamily="34" charset="0"/>
              <a:buChar char="•"/>
              <a:defRPr/>
            </a:pPr>
            <a:endParaRPr lang="en-US" sz="1400" baseline="0" dirty="0" smtClean="0"/>
          </a:p>
          <a:p>
            <a:pPr defTabSz="948507">
              <a:lnSpc>
                <a:spcPct val="120000"/>
              </a:lnSpc>
              <a:defRPr/>
            </a:pPr>
            <a:r>
              <a:rPr lang="en-US" sz="1400" b="1" baseline="0" dirty="0" smtClean="0"/>
              <a:t>Transition Slide</a:t>
            </a:r>
          </a:p>
          <a:p>
            <a:pPr defTabSz="948507">
              <a:lnSpc>
                <a:spcPct val="120000"/>
              </a:lnSpc>
              <a:defRPr/>
            </a:pPr>
            <a:endParaRPr lang="en-US" sz="1400" b="1" baseline="0" dirty="0" smtClean="0"/>
          </a:p>
          <a:p>
            <a:pPr marL="177845" indent="-177845" defTabSz="948507">
              <a:lnSpc>
                <a:spcPct val="120000"/>
              </a:lnSpc>
              <a:buFont typeface="Arial" panose="020B0604020202020204" pitchFamily="34" charset="0"/>
              <a:buChar char="•"/>
              <a:defRPr/>
            </a:pPr>
            <a:r>
              <a:rPr lang="en-US" sz="1400" baseline="0" dirty="0" smtClean="0"/>
              <a:t>Walk you through a definition or background description of for each of these components as they related to GSP </a:t>
            </a:r>
            <a:r>
              <a:rPr lang="en-US" sz="1400" baseline="0" dirty="0" err="1" smtClean="0"/>
              <a:t>regs</a:t>
            </a:r>
            <a:endParaRPr lang="en-US" sz="1400" baseline="0" dirty="0" smtClean="0"/>
          </a:p>
          <a:p>
            <a:pPr marL="177845" indent="-177845" defTabSz="948507">
              <a:lnSpc>
                <a:spcPct val="120000"/>
              </a:lnSpc>
              <a:buFont typeface="Arial" panose="020B0604020202020204" pitchFamily="34" charset="0"/>
              <a:buChar char="•"/>
              <a:defRPr/>
            </a:pPr>
            <a:endParaRPr lang="en-US" sz="1400" baseline="0" dirty="0" smtClean="0"/>
          </a:p>
          <a:p>
            <a:pPr marL="177845" indent="-177845" defTabSz="948507">
              <a:lnSpc>
                <a:spcPct val="120000"/>
              </a:lnSpc>
              <a:buFont typeface="Arial" panose="020B0604020202020204" pitchFamily="34" charset="0"/>
              <a:buChar char="•"/>
              <a:defRPr/>
            </a:pPr>
            <a:r>
              <a:rPr lang="en-US" sz="1400" baseline="0" dirty="0" smtClean="0"/>
              <a:t>Provide you a select few stakeholder comments. As you can probably imagine, these are but only a small handful of the stakeholder comments we received but hopefully will give you a feel for the input we received. Certainly there are many other comments that are equally important as these but there is only so much time.</a:t>
            </a:r>
          </a:p>
          <a:p>
            <a:pPr marL="177845" indent="-177845" defTabSz="948507">
              <a:lnSpc>
                <a:spcPct val="120000"/>
              </a:lnSpc>
              <a:buFont typeface="Arial" panose="020B0604020202020204" pitchFamily="34" charset="0"/>
              <a:buChar char="•"/>
              <a:defRPr/>
            </a:pPr>
            <a:endParaRPr lang="en-US" sz="1400" baseline="0" dirty="0" smtClean="0"/>
          </a:p>
          <a:p>
            <a:pPr marL="177845" indent="-177845" defTabSz="948507">
              <a:lnSpc>
                <a:spcPct val="120000"/>
              </a:lnSpc>
              <a:buFont typeface="Arial" panose="020B0604020202020204" pitchFamily="34" charset="0"/>
              <a:buChar char="•"/>
              <a:defRPr/>
            </a:pPr>
            <a:r>
              <a:rPr lang="en-US" sz="1400" baseline="0" dirty="0" smtClean="0"/>
              <a:t>Finally, these comments don’t reflect how DWR plans to address these issues in regulations.  Not enough time to get into these issues but would like to present some of our thinking on addressing issues next month.</a:t>
            </a:r>
          </a:p>
          <a:p>
            <a:pPr marL="177845" indent="-177845" defTabSz="948507">
              <a:buFont typeface="Arial" panose="020B0604020202020204" pitchFamily="34" charset="0"/>
              <a:buChar char="•"/>
              <a:defRPr/>
            </a:pPr>
            <a:endParaRPr lang="en-US" sz="1400" baseline="0" dirty="0" smtClean="0"/>
          </a:p>
          <a:p>
            <a:pPr marL="177845" indent="-177845" defTabSz="948507">
              <a:buFont typeface="Arial" panose="020B0604020202020204" pitchFamily="34" charset="0"/>
              <a:buChar char="•"/>
              <a:defRPr/>
            </a:pPr>
            <a:endParaRPr lang="en-US" sz="1400" baseline="0" dirty="0" smtClean="0"/>
          </a:p>
          <a:p>
            <a:pPr marL="177845" indent="-177845" defTabSz="948507">
              <a:buFont typeface="Arial" panose="020B0604020202020204" pitchFamily="34" charset="0"/>
              <a:buChar char="•"/>
              <a:defRPr/>
            </a:pPr>
            <a:endParaRPr lang="en-US" sz="1400" baseline="0" dirty="0" smtClean="0"/>
          </a:p>
        </p:txBody>
      </p:sp>
      <p:sp>
        <p:nvSpPr>
          <p:cNvPr id="4" name="Slide Number Placeholder 3"/>
          <p:cNvSpPr>
            <a:spLocks noGrp="1"/>
          </p:cNvSpPr>
          <p:nvPr>
            <p:ph type="sldNum" sz="quarter" idx="10"/>
          </p:nvPr>
        </p:nvSpPr>
        <p:spPr/>
        <p:txBody>
          <a:bodyPr/>
          <a:lstStyle/>
          <a:p>
            <a:fld id="{F498B01D-2AD4-4AC7-A768-865856DD4ACE}" type="slidenum">
              <a:rPr lang="en-US" smtClean="0"/>
              <a:pPr/>
              <a:t>22</a:t>
            </a:fld>
            <a:endParaRPr lang="en-US"/>
          </a:p>
        </p:txBody>
      </p:sp>
    </p:spTree>
    <p:extLst>
      <p:ext uri="{BB962C8B-B14F-4D97-AF65-F5344CB8AC3E}">
        <p14:creationId xmlns:p14="http://schemas.microsoft.com/office/powerpoint/2010/main" val="15527589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0050" y="176213"/>
            <a:ext cx="4800600" cy="3600450"/>
          </a:xfrm>
        </p:spPr>
      </p:sp>
      <p:sp>
        <p:nvSpPr>
          <p:cNvPr id="3" name="Notes Placeholder 2"/>
          <p:cNvSpPr>
            <a:spLocks noGrp="1"/>
          </p:cNvSpPr>
          <p:nvPr>
            <p:ph type="body" idx="1"/>
          </p:nvPr>
        </p:nvSpPr>
        <p:spPr>
          <a:xfrm>
            <a:off x="349556" y="3970260"/>
            <a:ext cx="6768874" cy="5486255"/>
          </a:xfrm>
        </p:spPr>
        <p:txBody>
          <a:bodyPr/>
          <a:lstStyle/>
          <a:p>
            <a:pPr defTabSz="948507">
              <a:defRPr/>
            </a:pPr>
            <a:r>
              <a:rPr lang="en-US" sz="1400" b="1" baseline="0" dirty="0" smtClean="0"/>
              <a:t>Governance</a:t>
            </a:r>
          </a:p>
          <a:p>
            <a:pPr defTabSz="948507">
              <a:defRPr/>
            </a:pPr>
            <a:endParaRPr lang="en-US" sz="1400" baseline="0" dirty="0" smtClean="0"/>
          </a:p>
          <a:p>
            <a:pPr marL="177845" indent="-177845" defTabSz="948507">
              <a:buFont typeface="Arial" panose="020B0604020202020204" pitchFamily="34" charset="0"/>
              <a:buChar char="•"/>
              <a:defRPr/>
            </a:pPr>
            <a:r>
              <a:rPr lang="en-US" sz="1400" baseline="0" dirty="0" smtClean="0"/>
              <a:t>Difficult to discuss Governance without a discussion of the GSA formation chapter 4 of SGM.</a:t>
            </a:r>
          </a:p>
          <a:p>
            <a:pPr marL="177845" indent="-177845" defTabSz="948507">
              <a:buFont typeface="Arial" panose="020B0604020202020204" pitchFamily="34" charset="0"/>
              <a:buChar char="•"/>
              <a:defRPr/>
            </a:pPr>
            <a:endParaRPr lang="en-US" sz="1400" dirty="0"/>
          </a:p>
          <a:p>
            <a:pPr marL="177845" lvl="2" indent="-177845" defTabSz="948507">
              <a:buFont typeface="Arial" panose="020B0604020202020204" pitchFamily="34" charset="0"/>
              <a:buChar char="•"/>
              <a:defRPr/>
            </a:pPr>
            <a:r>
              <a:rPr lang="en-US" sz="1400" dirty="0" smtClean="0"/>
              <a:t>Also a lot of Governance also gets to Identification </a:t>
            </a:r>
            <a:r>
              <a:rPr lang="en-US" sz="1400" dirty="0"/>
              <a:t>of Stakeholders and conducting an effective outreach program is another key to success</a:t>
            </a:r>
            <a:r>
              <a:rPr lang="en-US" sz="1400" dirty="0" smtClean="0"/>
              <a:t>.</a:t>
            </a:r>
            <a:endParaRPr lang="en-US" sz="1400" baseline="0" dirty="0" smtClean="0"/>
          </a:p>
          <a:p>
            <a:pPr marL="177845" indent="-177845" defTabSz="948507">
              <a:buFont typeface="Arial" panose="020B0604020202020204" pitchFamily="34" charset="0"/>
              <a:buChar char="•"/>
              <a:defRPr/>
            </a:pPr>
            <a:endParaRPr lang="en-US" sz="1400" baseline="0" dirty="0" smtClean="0"/>
          </a:p>
          <a:p>
            <a:pPr marL="177845" indent="-177845" defTabSz="948507">
              <a:buFont typeface="Arial" panose="020B0604020202020204" pitchFamily="34" charset="0"/>
              <a:buChar char="•"/>
              <a:defRPr/>
            </a:pPr>
            <a:r>
              <a:rPr lang="en-US" sz="1400" baseline="0" dirty="0" smtClean="0"/>
              <a:t>As it </a:t>
            </a:r>
            <a:r>
              <a:rPr lang="en-US" sz="1400" dirty="0"/>
              <a:t>relates to GSP governance, what’s applicable for GSP</a:t>
            </a:r>
          </a:p>
          <a:p>
            <a:pPr marL="177845" indent="-177845" defTabSz="948507">
              <a:buFont typeface="Arial" panose="020B0604020202020204" pitchFamily="34" charset="0"/>
              <a:buChar char="•"/>
              <a:defRPr/>
            </a:pPr>
            <a:endParaRPr lang="en-US" sz="1400" dirty="0"/>
          </a:p>
          <a:p>
            <a:pPr marL="652099" lvl="1" indent="-177845" defTabSz="948507">
              <a:buFont typeface="Arial" panose="020B0604020202020204" pitchFamily="34" charset="0"/>
              <a:buChar char="•"/>
              <a:defRPr/>
            </a:pPr>
            <a:r>
              <a:rPr lang="en-US" sz="1400" b="1" dirty="0"/>
              <a:t>Adoption or Amendment of Plan Following Public Hearing (§10728.4)</a:t>
            </a:r>
          </a:p>
          <a:p>
            <a:pPr marL="1126352" lvl="2" indent="-177845" defTabSz="948507">
              <a:buFont typeface="Arial" panose="020B0604020202020204" pitchFamily="34" charset="0"/>
              <a:buChar char="•"/>
              <a:defRPr/>
            </a:pPr>
            <a:r>
              <a:rPr lang="en-US" sz="1400" dirty="0"/>
              <a:t>GSA may adopt or amend a GPS after a public hearing</a:t>
            </a:r>
          </a:p>
          <a:p>
            <a:pPr marL="1126352" lvl="2" indent="-177845" defTabSz="948507">
              <a:buFont typeface="Arial" panose="020B0604020202020204" pitchFamily="34" charset="0"/>
              <a:buChar char="•"/>
              <a:defRPr/>
            </a:pPr>
            <a:r>
              <a:rPr lang="en-US" sz="1400" dirty="0"/>
              <a:t>GSA shall review and consider comment from Cities and Counties and consult with Cities or Counties that request consultation</a:t>
            </a:r>
          </a:p>
          <a:p>
            <a:pPr marL="652099" lvl="1" indent="-177845" defTabSz="948507">
              <a:buFont typeface="Arial" panose="020B0604020202020204" pitchFamily="34" charset="0"/>
              <a:buChar char="•"/>
              <a:defRPr/>
            </a:pPr>
            <a:r>
              <a:rPr lang="en-US" sz="1400" b="1" dirty="0"/>
              <a:t>Public Notification and Participation (Advisory Committee) (§10727.8)</a:t>
            </a:r>
          </a:p>
          <a:p>
            <a:pPr marL="1126352" lvl="2" indent="-177845" defTabSz="948507">
              <a:buFont typeface="Arial" panose="020B0604020202020204" pitchFamily="34" charset="0"/>
              <a:buChar char="•"/>
              <a:defRPr/>
            </a:pPr>
            <a:r>
              <a:rPr lang="en-US" sz="1400" dirty="0"/>
              <a:t>Prior to initiating development of a GSP, a GSA shall make available to public and DWR written statement in which interested parties may participate in development and implementation of GSP</a:t>
            </a:r>
          </a:p>
          <a:p>
            <a:pPr marL="1126352" lvl="2" indent="-177845" defTabSz="948507">
              <a:buFont typeface="Arial" panose="020B0604020202020204" pitchFamily="34" charset="0"/>
              <a:buChar char="•"/>
              <a:defRPr/>
            </a:pPr>
            <a:r>
              <a:rPr lang="en-US" sz="1400" dirty="0"/>
              <a:t>GSA may appoint and consult with an advisory committee</a:t>
            </a:r>
          </a:p>
          <a:p>
            <a:pPr marL="1126352" lvl="2" indent="-177845" defTabSz="948507">
              <a:buFont typeface="Arial" panose="020B0604020202020204" pitchFamily="34" charset="0"/>
              <a:buChar char="•"/>
              <a:defRPr/>
            </a:pPr>
            <a:endParaRPr lang="en-US" sz="1400" dirty="0"/>
          </a:p>
          <a:p>
            <a:pPr marL="1126352" lvl="2" indent="-177845" defTabSz="948507">
              <a:buFont typeface="Arial" panose="020B0604020202020204" pitchFamily="34" charset="0"/>
              <a:buChar char="•"/>
              <a:defRPr/>
            </a:pPr>
            <a:endParaRPr lang="en-US" sz="1400" dirty="0"/>
          </a:p>
          <a:p>
            <a:pPr marL="177845" indent="-177845" defTabSz="948507">
              <a:buFont typeface="Arial" panose="020B0604020202020204" pitchFamily="34" charset="0"/>
              <a:buChar char="•"/>
              <a:defRPr/>
            </a:pPr>
            <a:r>
              <a:rPr lang="en-US" sz="1400" b="1" dirty="0"/>
              <a:t>Stakeholder Comments</a:t>
            </a:r>
          </a:p>
          <a:p>
            <a:pPr marL="652099" lvl="1" indent="-177845" defTabSz="948507">
              <a:buFont typeface="Arial" panose="020B0604020202020204" pitchFamily="34" charset="0"/>
              <a:buChar char="•"/>
              <a:defRPr/>
            </a:pPr>
            <a:r>
              <a:rPr lang="en-US" sz="1400" dirty="0"/>
              <a:t>Communication Plan that provides a schedule, major milestones for known actions, roles and responsibilities of local agencies and interested parties, and an explanation of the decision making processes.  </a:t>
            </a:r>
          </a:p>
          <a:p>
            <a:pPr algn="ctr"/>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23</a:t>
            </a:fld>
            <a:endParaRPr lang="en-US"/>
          </a:p>
        </p:txBody>
      </p:sp>
    </p:spTree>
    <p:extLst>
      <p:ext uri="{BB962C8B-B14F-4D97-AF65-F5344CB8AC3E}">
        <p14:creationId xmlns:p14="http://schemas.microsoft.com/office/powerpoint/2010/main" val="19030859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78138" y="222250"/>
            <a:ext cx="1724025" cy="1293813"/>
          </a:xfrm>
        </p:spPr>
      </p:sp>
      <p:sp>
        <p:nvSpPr>
          <p:cNvPr id="3" name="Notes Placeholder 2"/>
          <p:cNvSpPr>
            <a:spLocks noGrp="1"/>
          </p:cNvSpPr>
          <p:nvPr>
            <p:ph type="body" idx="1"/>
          </p:nvPr>
        </p:nvSpPr>
        <p:spPr>
          <a:xfrm>
            <a:off x="243067" y="1250216"/>
            <a:ext cx="6701742" cy="8194726"/>
          </a:xfrm>
        </p:spPr>
        <p:txBody>
          <a:bodyPr/>
          <a:lstStyle/>
          <a:p>
            <a:pPr defTabSz="948507">
              <a:defRPr/>
            </a:pPr>
            <a:r>
              <a:rPr lang="en-US" sz="1400" b="1" baseline="0" dirty="0" smtClean="0"/>
              <a:t>Intra Basin</a:t>
            </a:r>
          </a:p>
          <a:p>
            <a:pPr defTabSz="948507">
              <a:defRPr/>
            </a:pPr>
            <a:endParaRPr lang="en-US" sz="1400" b="1" baseline="0" dirty="0" smtClean="0"/>
          </a:p>
          <a:p>
            <a:pPr marL="177845" indent="-177845" defTabSz="948507">
              <a:buFont typeface="Arial" panose="020B0604020202020204" pitchFamily="34" charset="0"/>
              <a:buChar char="•"/>
              <a:defRPr/>
            </a:pPr>
            <a:r>
              <a:rPr lang="en-US" sz="1400" baseline="0" dirty="0" smtClean="0"/>
              <a:t>Intra Basin requirements are listed in SGMA.  Described as the third option when multiple GSAs prepare multiple GSPs in the same basin</a:t>
            </a:r>
          </a:p>
          <a:p>
            <a:pPr defTabSz="948507">
              <a:defRPr/>
            </a:pPr>
            <a:endParaRPr lang="en-US" sz="1400" baseline="0" dirty="0" smtClean="0"/>
          </a:p>
          <a:p>
            <a:pPr marL="177845" indent="-177845" defTabSz="948507">
              <a:buFont typeface="Arial" panose="020B0604020202020204" pitchFamily="34" charset="0"/>
              <a:buChar char="•"/>
              <a:defRPr/>
            </a:pPr>
            <a:r>
              <a:rPr lang="en-US" sz="1400" baseline="0" dirty="0" smtClean="0"/>
              <a:t>Requirements for Coordinated Plans</a:t>
            </a:r>
          </a:p>
          <a:p>
            <a:pPr marL="652099" lvl="1" indent="-177845" defTabSz="948507">
              <a:buFont typeface="Arial" panose="020B0604020202020204" pitchFamily="34" charset="0"/>
              <a:buChar char="•"/>
              <a:defRPr/>
            </a:pPr>
            <a:r>
              <a:rPr lang="en-US" sz="1400" baseline="0" dirty="0" smtClean="0"/>
              <a:t>GW elevation data</a:t>
            </a:r>
          </a:p>
          <a:p>
            <a:pPr marL="652099" lvl="1" indent="-177845" defTabSz="948507">
              <a:buFont typeface="Arial" panose="020B0604020202020204" pitchFamily="34" charset="0"/>
              <a:buChar char="•"/>
              <a:defRPr/>
            </a:pPr>
            <a:r>
              <a:rPr lang="en-US" sz="1400" baseline="0" dirty="0" smtClean="0"/>
              <a:t>GW extraction data</a:t>
            </a:r>
          </a:p>
          <a:p>
            <a:pPr marL="652099" lvl="1" indent="-177845" defTabSz="948507">
              <a:buFont typeface="Arial" panose="020B0604020202020204" pitchFamily="34" charset="0"/>
              <a:buChar char="•"/>
              <a:defRPr/>
            </a:pPr>
            <a:r>
              <a:rPr lang="en-US" sz="1400" baseline="0" dirty="0" smtClean="0"/>
              <a:t>SW supply</a:t>
            </a:r>
          </a:p>
          <a:p>
            <a:pPr marL="652099" lvl="1" indent="-177845" defTabSz="948507">
              <a:buFont typeface="Arial" panose="020B0604020202020204" pitchFamily="34" charset="0"/>
              <a:buChar char="•"/>
              <a:defRPr/>
            </a:pPr>
            <a:r>
              <a:rPr lang="en-US" sz="1400" baseline="0" dirty="0" smtClean="0"/>
              <a:t>Total water use</a:t>
            </a:r>
          </a:p>
          <a:p>
            <a:pPr marL="652099" lvl="1" indent="-177845" defTabSz="948507">
              <a:buFont typeface="Arial" panose="020B0604020202020204" pitchFamily="34" charset="0"/>
              <a:buChar char="•"/>
              <a:defRPr/>
            </a:pPr>
            <a:r>
              <a:rPr lang="en-US" sz="1400" baseline="0" dirty="0" smtClean="0"/>
              <a:t>Change in GW storage</a:t>
            </a:r>
          </a:p>
          <a:p>
            <a:pPr marL="652099" lvl="1" indent="-177845" defTabSz="948507">
              <a:buFont typeface="Arial" panose="020B0604020202020204" pitchFamily="34" charset="0"/>
              <a:buChar char="•"/>
              <a:defRPr/>
            </a:pPr>
            <a:r>
              <a:rPr lang="en-US" sz="1400" baseline="0" dirty="0" smtClean="0"/>
              <a:t>Water budget</a:t>
            </a:r>
          </a:p>
          <a:p>
            <a:pPr marL="652099" lvl="1" indent="-177845" defTabSz="948507">
              <a:buFont typeface="Arial" panose="020B0604020202020204" pitchFamily="34" charset="0"/>
              <a:buChar char="•"/>
              <a:defRPr/>
            </a:pPr>
            <a:r>
              <a:rPr lang="en-US" sz="1400" baseline="0" dirty="0" smtClean="0"/>
              <a:t>Sustainable Yield</a:t>
            </a:r>
          </a:p>
          <a:p>
            <a:pPr marL="652099" lvl="1" indent="-177845" defTabSz="948507">
              <a:buFont typeface="Arial" panose="020B0604020202020204" pitchFamily="34" charset="0"/>
              <a:buChar char="•"/>
              <a:defRPr/>
            </a:pPr>
            <a:endParaRPr lang="en-US" sz="1400" baseline="0" dirty="0" smtClean="0"/>
          </a:p>
          <a:p>
            <a:pPr marL="177845" indent="-177845" defTabSz="948507">
              <a:buFont typeface="Arial" panose="020B0604020202020204" pitchFamily="34" charset="0"/>
              <a:buChar char="•"/>
              <a:defRPr/>
            </a:pPr>
            <a:r>
              <a:rPr lang="en-US" sz="1400" baseline="0" dirty="0" smtClean="0"/>
              <a:t>Utilize same data and methodologies - How to define “same”</a:t>
            </a:r>
          </a:p>
          <a:p>
            <a:pPr marL="652099" lvl="1" indent="-177845" defTabSz="948507">
              <a:buFont typeface="Arial" panose="020B0604020202020204" pitchFamily="34" charset="0"/>
              <a:buChar char="•"/>
              <a:defRPr/>
            </a:pPr>
            <a:r>
              <a:rPr lang="en-US" sz="1400" baseline="0" dirty="0" smtClean="0"/>
              <a:t>Not exactly same for example models.  In many instances as part of GMP efforts agencies have invested millions in development of models.  In many cases multiple models are being used by multiple agencies in the same basin.  Agencies could average model results or decide to use one model, but should not have to conform and develop the same model for the entire basin.  The fact that both GSAs are using models that rely on the same data is most important.</a:t>
            </a:r>
          </a:p>
          <a:p>
            <a:pPr marL="652099" lvl="1" indent="-177845" defTabSz="948507">
              <a:buFont typeface="Arial" panose="020B0604020202020204" pitchFamily="34" charset="0"/>
              <a:buChar char="•"/>
              <a:defRPr/>
            </a:pPr>
            <a:r>
              <a:rPr lang="en-US" sz="1400" baseline="0" dirty="0" smtClean="0"/>
              <a:t>However, same might be more important in the example of GW elevation data.  If  might be important that GW elevation data is collected in generally the same time and using similar technics by multiple GSAs in the same basin.</a:t>
            </a:r>
          </a:p>
          <a:p>
            <a:pPr marL="652099" lvl="1" indent="-177845" defTabSz="948507">
              <a:buFont typeface="Arial" panose="020B0604020202020204" pitchFamily="34" charset="0"/>
              <a:buChar char="•"/>
              <a:defRPr/>
            </a:pPr>
            <a:endParaRPr lang="en-US" sz="1400" baseline="0" dirty="0" smtClean="0"/>
          </a:p>
          <a:p>
            <a:pPr marL="652099" lvl="1" indent="-177845" defTabSz="948507">
              <a:buFont typeface="Arial" panose="020B0604020202020204" pitchFamily="34" charset="0"/>
              <a:buChar char="•"/>
              <a:defRPr/>
            </a:pPr>
            <a:r>
              <a:rPr lang="en-US" sz="1400" baseline="0" dirty="0" smtClean="0"/>
              <a:t>Intent is that GSPs coordinate </a:t>
            </a:r>
          </a:p>
          <a:p>
            <a:pPr marL="652099" lvl="1" indent="-177845" defTabSz="948507">
              <a:buFont typeface="Arial" panose="020B0604020202020204" pitchFamily="34" charset="0"/>
              <a:buChar char="•"/>
              <a:defRPr/>
            </a:pPr>
            <a:endParaRPr lang="en-US" sz="1400" baseline="0" dirty="0" smtClean="0"/>
          </a:p>
          <a:p>
            <a:pPr defTabSz="948507">
              <a:defRPr/>
            </a:pPr>
            <a:r>
              <a:rPr lang="en-US" sz="1400" b="1" baseline="0" dirty="0" smtClean="0"/>
              <a:t>Inter Basin</a:t>
            </a:r>
          </a:p>
          <a:p>
            <a:pPr defTabSz="948507">
              <a:defRPr/>
            </a:pPr>
            <a:endParaRPr lang="en-US" sz="1400" b="1" baseline="0" dirty="0" smtClean="0"/>
          </a:p>
          <a:p>
            <a:pPr marL="177845" indent="-177845" defTabSz="948507">
              <a:buFont typeface="Arial" panose="020B0604020202020204" pitchFamily="34" charset="0"/>
              <a:buChar char="•"/>
              <a:defRPr/>
            </a:pPr>
            <a:r>
              <a:rPr lang="en-US" sz="1400" baseline="0" dirty="0" smtClean="0"/>
              <a:t>Inter Basin requirements are </a:t>
            </a:r>
            <a:r>
              <a:rPr lang="en-US" sz="1400" u="sng" baseline="0" dirty="0" smtClean="0"/>
              <a:t>not</a:t>
            </a:r>
            <a:r>
              <a:rPr lang="en-US" sz="1400" baseline="0" dirty="0" smtClean="0"/>
              <a:t> listed in SGMA. </a:t>
            </a:r>
          </a:p>
          <a:p>
            <a:pPr marL="177845" indent="-177845" defTabSz="948507">
              <a:buFont typeface="Arial" panose="020B0604020202020204" pitchFamily="34" charset="0"/>
              <a:buChar char="•"/>
              <a:defRPr/>
            </a:pPr>
            <a:endParaRPr lang="en-US" sz="1400" baseline="0" dirty="0" smtClean="0"/>
          </a:p>
          <a:p>
            <a:pPr marL="177845" indent="-177845" defTabSz="948507">
              <a:buFont typeface="Arial" panose="020B0604020202020204" pitchFamily="34" charset="0"/>
              <a:buChar char="•"/>
              <a:defRPr/>
            </a:pPr>
            <a:r>
              <a:rPr lang="en-US" sz="1400" baseline="0" dirty="0" smtClean="0"/>
              <a:t>Coordination between two GSAs in separate basins or subbasins that are hydraulically connected. </a:t>
            </a:r>
          </a:p>
          <a:p>
            <a:pPr marL="177845" indent="-177845" defTabSz="948507">
              <a:buFont typeface="Arial" panose="020B0604020202020204" pitchFamily="34" charset="0"/>
              <a:buChar char="•"/>
              <a:defRPr/>
            </a:pPr>
            <a:endParaRPr lang="en-US" sz="1400" baseline="0" dirty="0" smtClean="0"/>
          </a:p>
          <a:p>
            <a:pPr marL="177845" indent="-177845" defTabSz="948507">
              <a:buFont typeface="Arial" panose="020B0604020202020204" pitchFamily="34" charset="0"/>
              <a:buChar char="•"/>
              <a:defRPr/>
            </a:pPr>
            <a:r>
              <a:rPr lang="en-US" sz="1400" baseline="0" dirty="0" smtClean="0"/>
              <a:t>From a scientific perspective the these are both hydraulically connected systems.  </a:t>
            </a:r>
          </a:p>
          <a:p>
            <a:pPr marL="177845" indent="-177845" defTabSz="948507">
              <a:buFont typeface="Arial" panose="020B0604020202020204" pitchFamily="34" charset="0"/>
              <a:buChar char="•"/>
              <a:defRPr/>
            </a:pPr>
            <a:endParaRPr lang="en-US" sz="1400" b="1" baseline="0" dirty="0" smtClean="0"/>
          </a:p>
          <a:p>
            <a:pPr marL="177845" indent="-177845" defTabSz="948507">
              <a:buFont typeface="Arial" panose="020B0604020202020204" pitchFamily="34" charset="0"/>
              <a:buChar char="•"/>
              <a:defRPr/>
            </a:pPr>
            <a:r>
              <a:rPr lang="en-US" sz="1400" b="0" baseline="0" dirty="0" smtClean="0"/>
              <a:t>Maybe one of if not the most challenging aspects of GSP development and implementation. </a:t>
            </a:r>
          </a:p>
          <a:p>
            <a:pPr marL="177845" indent="-177845" defTabSz="948507">
              <a:buFont typeface="Arial" panose="020B0604020202020204" pitchFamily="34" charset="0"/>
              <a:buChar char="•"/>
              <a:defRPr/>
            </a:pPr>
            <a:endParaRPr lang="en-US" b="0" baseline="0" dirty="0" smtClean="0"/>
          </a:p>
          <a:p>
            <a:pPr marL="177845" indent="-177845" defTabSz="948507">
              <a:buFont typeface="Arial" panose="020B0604020202020204" pitchFamily="34" charset="0"/>
              <a:buChar char="•"/>
              <a:defRPr/>
            </a:pPr>
            <a:endParaRPr lang="en-US" b="0" baseline="0" dirty="0" smtClean="0"/>
          </a:p>
          <a:p>
            <a:pPr algn="ctr"/>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24</a:t>
            </a:fld>
            <a:endParaRPr lang="en-US"/>
          </a:p>
        </p:txBody>
      </p:sp>
    </p:spTree>
    <p:extLst>
      <p:ext uri="{BB962C8B-B14F-4D97-AF65-F5344CB8AC3E}">
        <p14:creationId xmlns:p14="http://schemas.microsoft.com/office/powerpoint/2010/main" val="3921745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60570"/>
            <a:ext cx="5852160" cy="4710752"/>
          </a:xfrm>
        </p:spPr>
        <p:txBody>
          <a:bodyPr/>
          <a:lstStyle/>
          <a:p>
            <a:pPr marL="177845" indent="-177845">
              <a:lnSpc>
                <a:spcPct val="120000"/>
              </a:lnSpc>
              <a:buFont typeface="Arial" panose="020B0604020202020204" pitchFamily="34" charset="0"/>
              <a:buChar char="•"/>
            </a:pPr>
            <a:r>
              <a:rPr lang="en-US" sz="1400" dirty="0"/>
              <a:t>Another really important component for the success of SGMA.</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There are a few more provisions then what are listed here.</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Generally there is concern about the reality of trying to implement land use changes by GSAs that do not actively involve counties.</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Other comments</a:t>
            </a:r>
          </a:p>
          <a:p>
            <a:pPr marL="652099" lvl="1" indent="-177845">
              <a:lnSpc>
                <a:spcPct val="120000"/>
              </a:lnSpc>
              <a:buFont typeface="Arial" panose="020B0604020202020204" pitchFamily="34" charset="0"/>
              <a:buChar char="•"/>
            </a:pPr>
            <a:r>
              <a:rPr lang="en-US" sz="1400" dirty="0"/>
              <a:t>List of Relevant Planning and Land Use agencies</a:t>
            </a:r>
          </a:p>
          <a:p>
            <a:pPr marL="652099" lvl="1" indent="-177845">
              <a:lnSpc>
                <a:spcPct val="120000"/>
              </a:lnSpc>
              <a:buFont typeface="Arial" panose="020B0604020202020204" pitchFamily="34" charset="0"/>
              <a:buChar char="•"/>
            </a:pPr>
            <a:r>
              <a:rPr lang="en-US" sz="1400" dirty="0"/>
              <a:t>Provide early drafts of GSP to Relevant Planning and Land Use agencies</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Counties, Cities, Local Agency Formation Commissions (LAFCO), Metropolitan Planning Organizations (MPOs), Councils of Government (COGs), and Regional Transportation Planning Agencies (RTPAs).  </a:t>
            </a:r>
          </a:p>
        </p:txBody>
      </p:sp>
      <p:sp>
        <p:nvSpPr>
          <p:cNvPr id="4" name="Slide Number Placeholder 3"/>
          <p:cNvSpPr>
            <a:spLocks noGrp="1"/>
          </p:cNvSpPr>
          <p:nvPr>
            <p:ph type="sldNum" sz="quarter" idx="10"/>
          </p:nvPr>
        </p:nvSpPr>
        <p:spPr/>
        <p:txBody>
          <a:bodyPr/>
          <a:lstStyle/>
          <a:p>
            <a:fld id="{A41BA484-1811-494D-BBBA-060714F83E10}" type="slidenum">
              <a:rPr lang="en-US" smtClean="0"/>
              <a:pPr/>
              <a:t>25</a:t>
            </a:fld>
            <a:endParaRPr lang="en-US"/>
          </a:p>
        </p:txBody>
      </p:sp>
    </p:spTree>
    <p:extLst>
      <p:ext uri="{BB962C8B-B14F-4D97-AF65-F5344CB8AC3E}">
        <p14:creationId xmlns:p14="http://schemas.microsoft.com/office/powerpoint/2010/main" val="1377568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45" indent="-177845">
              <a:lnSpc>
                <a:spcPct val="120000"/>
              </a:lnSpc>
              <a:buFont typeface="Arial" panose="020B0604020202020204" pitchFamily="34" charset="0"/>
              <a:buChar char="•"/>
            </a:pPr>
            <a:r>
              <a:rPr lang="en-US" sz="1400" dirty="0" smtClean="0"/>
              <a:t>Basin Conditions sets the stage for completing the next</a:t>
            </a:r>
            <a:r>
              <a:rPr lang="en-US" sz="1400" baseline="0" dirty="0" smtClean="0"/>
              <a:t> series of SGM planning components.  </a:t>
            </a:r>
            <a:r>
              <a:rPr lang="en-US" sz="1400" dirty="0" smtClean="0"/>
              <a:t> </a:t>
            </a:r>
          </a:p>
          <a:p>
            <a:pPr marL="177845" indent="-177845">
              <a:lnSpc>
                <a:spcPct val="120000"/>
              </a:lnSpc>
              <a:buFont typeface="Arial" panose="020B0604020202020204" pitchFamily="34" charset="0"/>
              <a:buChar char="•"/>
            </a:pPr>
            <a:endParaRPr lang="en-US" sz="1400" dirty="0" smtClean="0"/>
          </a:p>
          <a:p>
            <a:pPr marL="177845" indent="-177845">
              <a:lnSpc>
                <a:spcPct val="120000"/>
              </a:lnSpc>
              <a:buFont typeface="Arial" panose="020B0604020202020204" pitchFamily="34" charset="0"/>
              <a:buChar char="•"/>
            </a:pPr>
            <a:r>
              <a:rPr lang="en-US" sz="1400" dirty="0" smtClean="0"/>
              <a:t>Maybe least controversial</a:t>
            </a:r>
            <a:r>
              <a:rPr lang="en-US" sz="1400" baseline="0" dirty="0" smtClean="0"/>
              <a:t> component</a:t>
            </a:r>
            <a:endParaRPr lang="en-US" sz="1400" dirty="0" smtClean="0"/>
          </a:p>
          <a:p>
            <a:pPr marL="177845" indent="-177845">
              <a:lnSpc>
                <a:spcPct val="120000"/>
              </a:lnSpc>
              <a:buFont typeface="Arial" panose="020B0604020202020204" pitchFamily="34" charset="0"/>
              <a:buChar char="•"/>
            </a:pPr>
            <a:endParaRPr lang="en-US" sz="1400" dirty="0" smtClean="0"/>
          </a:p>
          <a:p>
            <a:pPr marL="177845" indent="-177845">
              <a:lnSpc>
                <a:spcPct val="120000"/>
              </a:lnSpc>
              <a:buFont typeface="Arial" panose="020B0604020202020204" pitchFamily="34" charset="0"/>
              <a:buChar char="•"/>
            </a:pPr>
            <a:r>
              <a:rPr lang="en-US" sz="1400" dirty="0" smtClean="0"/>
              <a:t>This component</a:t>
            </a:r>
            <a:r>
              <a:rPr lang="en-US" sz="1400" baseline="0" dirty="0" smtClean="0"/>
              <a:t> is important to not only so there is a clear understanding of current conditions for the purpose of identifying future Measurable Objective and Actions for SGM but also to identify data gaps necessary to address uncertainty in basin conditions.  </a:t>
            </a:r>
            <a:endParaRPr lang="en-US" sz="1400"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26</a:t>
            </a:fld>
            <a:endParaRPr lang="en-US"/>
          </a:p>
        </p:txBody>
      </p:sp>
    </p:spTree>
    <p:extLst>
      <p:ext uri="{BB962C8B-B14F-4D97-AF65-F5344CB8AC3E}">
        <p14:creationId xmlns:p14="http://schemas.microsoft.com/office/powerpoint/2010/main" val="367355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81113" y="269875"/>
            <a:ext cx="4800600" cy="3600450"/>
          </a:xfrm>
        </p:spPr>
      </p:sp>
      <p:sp>
        <p:nvSpPr>
          <p:cNvPr id="3" name="Notes Placeholder 2"/>
          <p:cNvSpPr>
            <a:spLocks noGrp="1"/>
          </p:cNvSpPr>
          <p:nvPr>
            <p:ph type="body" idx="1"/>
          </p:nvPr>
        </p:nvSpPr>
        <p:spPr>
          <a:xfrm>
            <a:off x="312515" y="4039564"/>
            <a:ext cx="6678593" cy="5266481"/>
          </a:xfrm>
        </p:spPr>
        <p:txBody>
          <a:bodyPr/>
          <a:lstStyle/>
          <a:p>
            <a:pPr marL="177845" indent="-177845">
              <a:lnSpc>
                <a:spcPct val="120000"/>
              </a:lnSpc>
              <a:buFont typeface="Arial" panose="020B0604020202020204" pitchFamily="34" charset="0"/>
              <a:buChar char="•"/>
            </a:pPr>
            <a:r>
              <a:rPr lang="en-US" sz="1400" dirty="0"/>
              <a:t>These terms are defined in SGMA and provide a framework for SGM that are driven by the outcome of these undesirable results.  </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Undesirable when they exceed significant and unreasonable levels.</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Significant and Unreasonable is not defined.  (more on that latter)</a:t>
            </a:r>
          </a:p>
          <a:p>
            <a:pPr marL="177845" indent="-177845">
              <a:lnSpc>
                <a:spcPct val="120000"/>
              </a:lnSpc>
              <a:buFont typeface="Arial" panose="020B0604020202020204" pitchFamily="34" charset="0"/>
              <a:buChar char="•"/>
            </a:pPr>
            <a:endParaRPr lang="en-US" sz="1400" b="1" dirty="0"/>
          </a:p>
          <a:p>
            <a:pPr marL="177845" indent="-177845">
              <a:lnSpc>
                <a:spcPct val="120000"/>
              </a:lnSpc>
              <a:buFont typeface="Arial" panose="020B0604020202020204" pitchFamily="34" charset="0"/>
              <a:buChar char="•"/>
            </a:pPr>
            <a:r>
              <a:rPr lang="en-US" sz="1400" b="1" dirty="0"/>
              <a:t>“Sustainability goal” </a:t>
            </a:r>
            <a:r>
              <a:rPr lang="en-US" sz="1400" dirty="0"/>
              <a:t>means the existence and implementation of one or more groundwater sustainability plans that achieve sustainable groundwater management by identifying and causing the implementation of measures targeted to ensure that the applicable basin is </a:t>
            </a:r>
            <a:r>
              <a:rPr lang="en-US" sz="1400" u="sng" dirty="0"/>
              <a:t>operated within its sustainable yield</a:t>
            </a:r>
            <a:r>
              <a:rPr lang="en-US" sz="1400" dirty="0"/>
              <a:t>. </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b="1" dirty="0"/>
              <a:t>“Sustainable groundwater management” </a:t>
            </a:r>
            <a:r>
              <a:rPr lang="en-US" sz="1400" dirty="0"/>
              <a:t>means the management and use of groundwater in a manner that can be maintained during the planning and implementation horizon </a:t>
            </a:r>
            <a:r>
              <a:rPr lang="en-US" sz="1400" u="sng" dirty="0"/>
              <a:t>without causing undesirable results</a:t>
            </a:r>
            <a:r>
              <a:rPr lang="en-US" sz="1400" dirty="0"/>
              <a:t>. </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b="1" dirty="0"/>
              <a:t>“Sustainable yield” </a:t>
            </a:r>
            <a:r>
              <a:rPr lang="en-US" sz="1400" dirty="0"/>
              <a:t>means the </a:t>
            </a:r>
            <a:r>
              <a:rPr lang="en-US" sz="1400" u="sng" dirty="0"/>
              <a:t>maximum quantity of water</a:t>
            </a:r>
            <a:r>
              <a:rPr lang="en-US" sz="1400" dirty="0"/>
              <a:t>, calculated over a </a:t>
            </a:r>
            <a:r>
              <a:rPr lang="en-US" sz="1400" u="sng" dirty="0"/>
              <a:t>base period </a:t>
            </a:r>
            <a:r>
              <a:rPr lang="en-US" sz="1400" dirty="0"/>
              <a:t>representative of long-term conditions in the basin and including any temporary surplus, that can be withdrawn annually from a groundwater supply </a:t>
            </a:r>
            <a:r>
              <a:rPr lang="en-US" sz="1400" u="sng" dirty="0"/>
              <a:t>without causing an undesirable result</a:t>
            </a:r>
            <a:r>
              <a:rPr lang="en-US" sz="1400" dirty="0"/>
              <a:t>. </a:t>
            </a:r>
          </a:p>
          <a:p>
            <a:pPr algn="ctr"/>
            <a:endParaRPr lang="en-US" sz="1400"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27</a:t>
            </a:fld>
            <a:endParaRPr lang="en-US"/>
          </a:p>
        </p:txBody>
      </p:sp>
    </p:spTree>
    <p:extLst>
      <p:ext uri="{BB962C8B-B14F-4D97-AF65-F5344CB8AC3E}">
        <p14:creationId xmlns:p14="http://schemas.microsoft.com/office/powerpoint/2010/main" val="4021015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45" indent="-177845">
              <a:lnSpc>
                <a:spcPct val="120000"/>
              </a:lnSpc>
              <a:buFont typeface="Arial" panose="020B0604020202020204" pitchFamily="34" charset="0"/>
              <a:buChar char="•"/>
            </a:pPr>
            <a:r>
              <a:rPr lang="en-US" sz="1400" dirty="0" smtClean="0"/>
              <a:t>MO and IM should not be ambiguous (uncertain or not defined) otherwise how will the GSAs and the State measure progress and know when SGM is achieved</a:t>
            </a:r>
            <a:endParaRPr lang="en-US" sz="1400"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28</a:t>
            </a:fld>
            <a:endParaRPr lang="en-US"/>
          </a:p>
        </p:txBody>
      </p:sp>
    </p:spTree>
    <p:extLst>
      <p:ext uri="{BB962C8B-B14F-4D97-AF65-F5344CB8AC3E}">
        <p14:creationId xmlns:p14="http://schemas.microsoft.com/office/powerpoint/2010/main" val="1411386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52099" lvl="1" indent="-177845" defTabSz="948507">
              <a:lnSpc>
                <a:spcPct val="120000"/>
              </a:lnSpc>
              <a:buFont typeface="Arial" panose="020B0604020202020204" pitchFamily="34" charset="0"/>
              <a:buChar char="•"/>
              <a:defRPr/>
            </a:pPr>
            <a:r>
              <a:rPr lang="en-US" sz="1400" dirty="0"/>
              <a:t>Unless State minimum standards already existing, and some due for URs seawater intrusion and water quality, it I think was widely recognized that minim quantitative standards could not be developed in the amount of time given to develop emergency regulations, certainly based on the complexity of each UR and the differences in conditions statewide.</a:t>
            </a:r>
          </a:p>
          <a:p>
            <a:pPr marL="652099" lvl="1" indent="-177845" defTabSz="948507">
              <a:lnSpc>
                <a:spcPct val="120000"/>
              </a:lnSpc>
              <a:buFont typeface="Arial" panose="020B0604020202020204" pitchFamily="34" charset="0"/>
              <a:buChar char="•"/>
              <a:defRPr/>
            </a:pPr>
            <a:endParaRPr lang="en-US" sz="1400" dirty="0"/>
          </a:p>
          <a:p>
            <a:pPr marL="652099" lvl="1" indent="-177845" defTabSz="948507">
              <a:lnSpc>
                <a:spcPct val="120000"/>
              </a:lnSpc>
              <a:buFont typeface="Arial" panose="020B0604020202020204" pitchFamily="34" charset="0"/>
              <a:buChar char="•"/>
              <a:defRPr/>
            </a:pPr>
            <a:r>
              <a:rPr lang="en-US" sz="1400" dirty="0"/>
              <a:t>And if so, how should a framework be established?</a:t>
            </a:r>
          </a:p>
          <a:p>
            <a:pPr algn="ctr">
              <a:lnSpc>
                <a:spcPct val="120000"/>
              </a:lnSpc>
            </a:pPr>
            <a:endParaRPr lang="en-US" sz="1400"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29</a:t>
            </a:fld>
            <a:endParaRPr lang="en-US"/>
          </a:p>
        </p:txBody>
      </p:sp>
    </p:spTree>
    <p:extLst>
      <p:ext uri="{BB962C8B-B14F-4D97-AF65-F5344CB8AC3E}">
        <p14:creationId xmlns:p14="http://schemas.microsoft.com/office/powerpoint/2010/main" val="15190811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45" indent="-177845">
              <a:lnSpc>
                <a:spcPct val="120000"/>
              </a:lnSpc>
              <a:buFont typeface="Arial" panose="020B0604020202020204" pitchFamily="34" charset="0"/>
              <a:buChar char="•"/>
            </a:pPr>
            <a:r>
              <a:rPr lang="en-US" sz="1400" dirty="0" smtClean="0"/>
              <a:t>Monitoring Protocols designed to detect changes in GW levels.  </a:t>
            </a:r>
          </a:p>
          <a:p>
            <a:pPr marL="177845" indent="-177845">
              <a:lnSpc>
                <a:spcPct val="120000"/>
              </a:lnSpc>
              <a:buFont typeface="Arial" panose="020B0604020202020204" pitchFamily="34" charset="0"/>
              <a:buChar char="•"/>
            </a:pPr>
            <a:endParaRPr lang="en-US" sz="1400" dirty="0" smtClean="0"/>
          </a:p>
          <a:p>
            <a:pPr marL="177845" indent="-177845">
              <a:lnSpc>
                <a:spcPct val="120000"/>
              </a:lnSpc>
              <a:buFont typeface="Arial" panose="020B0604020202020204" pitchFamily="34" charset="0"/>
              <a:buChar char="•"/>
            </a:pPr>
            <a:r>
              <a:rPr lang="en-US" sz="1400" dirty="0" smtClean="0"/>
              <a:t>Challenge here is providing requirements when there is no</a:t>
            </a:r>
            <a:r>
              <a:rPr lang="en-US" sz="1400" baseline="0" dirty="0" smtClean="0"/>
              <a:t> statewide standard for monitoring well spacing for example as each basin is unique in area, depth, stratigraphy, URs</a:t>
            </a:r>
          </a:p>
          <a:p>
            <a:pPr marL="177845" indent="-177845">
              <a:lnSpc>
                <a:spcPct val="120000"/>
              </a:lnSpc>
              <a:buFont typeface="Arial" panose="020B0604020202020204" pitchFamily="34" charset="0"/>
              <a:buChar char="•"/>
            </a:pPr>
            <a:endParaRPr lang="en-US" sz="1400" baseline="0" dirty="0" smtClean="0"/>
          </a:p>
          <a:p>
            <a:pPr marL="177845" indent="-177845">
              <a:lnSpc>
                <a:spcPct val="120000"/>
              </a:lnSpc>
              <a:buFont typeface="Arial" panose="020B0604020202020204" pitchFamily="34" charset="0"/>
              <a:buChar char="•"/>
            </a:pPr>
            <a:r>
              <a:rPr lang="en-US" sz="1400" baseline="0" dirty="0" smtClean="0"/>
              <a:t>Water Budget in it’s simplest form is the input, outputs to the basin and change in storage.</a:t>
            </a:r>
            <a:endParaRPr lang="en-US" sz="1400"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30</a:t>
            </a:fld>
            <a:endParaRPr lang="en-US"/>
          </a:p>
        </p:txBody>
      </p:sp>
    </p:spTree>
    <p:extLst>
      <p:ext uri="{BB962C8B-B14F-4D97-AF65-F5344CB8AC3E}">
        <p14:creationId xmlns:p14="http://schemas.microsoft.com/office/powerpoint/2010/main" val="12886462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45" indent="-177845" defTabSz="948507">
              <a:lnSpc>
                <a:spcPct val="120000"/>
              </a:lnSpc>
              <a:buFont typeface="Arial" panose="020B0604020202020204" pitchFamily="34" charset="0"/>
              <a:buChar char="•"/>
              <a:defRPr/>
            </a:pPr>
            <a:r>
              <a:rPr lang="en-US" sz="1400" dirty="0"/>
              <a:t>Challenge here is again writing standardized approach in </a:t>
            </a:r>
            <a:r>
              <a:rPr lang="en-US" sz="1400" dirty="0" err="1"/>
              <a:t>regs</a:t>
            </a:r>
            <a:endParaRPr lang="en-US" sz="1400" dirty="0"/>
          </a:p>
          <a:p>
            <a:pPr marL="177845" indent="-177845" defTabSz="948507">
              <a:lnSpc>
                <a:spcPct val="120000"/>
              </a:lnSpc>
              <a:buFont typeface="Arial" panose="020B0604020202020204" pitchFamily="34" charset="0"/>
              <a:buChar char="•"/>
              <a:defRPr/>
            </a:pPr>
            <a:endParaRPr lang="en-US" sz="1400" dirty="0"/>
          </a:p>
          <a:p>
            <a:pPr marL="177845" indent="-177845" defTabSz="948507">
              <a:lnSpc>
                <a:spcPct val="120000"/>
              </a:lnSpc>
              <a:buFont typeface="Arial" panose="020B0604020202020204" pitchFamily="34" charset="0"/>
              <a:buChar char="•"/>
              <a:defRPr/>
            </a:pPr>
            <a:r>
              <a:rPr lang="en-US" sz="1400" dirty="0"/>
              <a:t>Limited consultation meaning “due process”</a:t>
            </a:r>
          </a:p>
          <a:p>
            <a:pPr marL="177845" indent="-177845" defTabSz="948507">
              <a:lnSpc>
                <a:spcPct val="120000"/>
              </a:lnSpc>
              <a:buFont typeface="Arial" panose="020B0604020202020204" pitchFamily="34" charset="0"/>
              <a:buChar char="•"/>
              <a:defRPr/>
            </a:pPr>
            <a:endParaRPr lang="en-US" sz="1400" dirty="0"/>
          </a:p>
          <a:p>
            <a:pPr marL="177845" indent="-177845" defTabSz="948507">
              <a:lnSpc>
                <a:spcPct val="120000"/>
              </a:lnSpc>
              <a:buFont typeface="Arial" panose="020B0604020202020204" pitchFamily="34" charset="0"/>
              <a:buChar char="•"/>
              <a:defRPr/>
            </a:pPr>
            <a:endParaRPr lang="en-US" sz="1400" dirty="0"/>
          </a:p>
          <a:p>
            <a:pPr algn="ctr"/>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31</a:t>
            </a:fld>
            <a:endParaRPr lang="en-US"/>
          </a:p>
        </p:txBody>
      </p:sp>
    </p:spTree>
    <p:extLst>
      <p:ext uri="{BB962C8B-B14F-4D97-AF65-F5344CB8AC3E}">
        <p14:creationId xmlns:p14="http://schemas.microsoft.com/office/powerpoint/2010/main" val="1468090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00" indent="-171400"/>
            <a:r>
              <a:rPr lang="en-US" dirty="0" smtClean="0"/>
              <a:t>Data is from 2005-2010:  pre-drought</a:t>
            </a:r>
          </a:p>
          <a:p>
            <a:pPr marL="171400" indent="-171400"/>
            <a:r>
              <a:rPr lang="en-US" dirty="0" smtClean="0"/>
              <a:t>GW use</a:t>
            </a:r>
            <a:r>
              <a:rPr lang="en-US" baseline="0" dirty="0" smtClean="0"/>
              <a:t> has likely increased due to reduction in surface water supplies</a:t>
            </a:r>
            <a:endParaRPr lang="en-US" dirty="0" smtClean="0"/>
          </a:p>
        </p:txBody>
      </p:sp>
      <p:sp>
        <p:nvSpPr>
          <p:cNvPr id="4" name="Slide Number Placeholder 3"/>
          <p:cNvSpPr>
            <a:spLocks noGrp="1"/>
          </p:cNvSpPr>
          <p:nvPr>
            <p:ph type="sldNum" sz="quarter" idx="10"/>
          </p:nvPr>
        </p:nvSpPr>
        <p:spPr/>
        <p:txBody>
          <a:bodyPr/>
          <a:lstStyle/>
          <a:p>
            <a:fld id="{8C8267A3-3F73-4633-804F-7D0B5C814F5D}" type="slidenum">
              <a:rPr lang="en-US" smtClean="0"/>
              <a:pPr/>
              <a:t>4</a:t>
            </a:fld>
            <a:endParaRPr lang="en-US" dirty="0"/>
          </a:p>
        </p:txBody>
      </p:sp>
    </p:spTree>
    <p:extLst>
      <p:ext uri="{BB962C8B-B14F-4D97-AF65-F5344CB8AC3E}">
        <p14:creationId xmlns:p14="http://schemas.microsoft.com/office/powerpoint/2010/main" val="34961208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35665" y="4560569"/>
            <a:ext cx="6562845" cy="4942245"/>
          </a:xfrm>
        </p:spPr>
        <p:txBody>
          <a:bodyPr/>
          <a:lstStyle/>
          <a:p>
            <a:pPr defTabSz="930984">
              <a:defRPr/>
            </a:pPr>
            <a:endParaRPr lang="en-US" dirty="0"/>
          </a:p>
          <a:p>
            <a:pPr marL="177845" indent="-177845" defTabSz="930984">
              <a:lnSpc>
                <a:spcPct val="120000"/>
              </a:lnSpc>
              <a:buFont typeface="Arial" panose="020B0604020202020204" pitchFamily="34" charset="0"/>
              <a:buChar char="•"/>
              <a:defRPr/>
            </a:pPr>
            <a:r>
              <a:rPr lang="en-US" sz="1400" dirty="0"/>
              <a:t>Existing GMPs should almost always be allowed.</a:t>
            </a:r>
          </a:p>
          <a:p>
            <a:pPr marL="177845" indent="-177845"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We don’t feel a large number of local agencies will be able to meet the Alternatives requirements most will likely need to complete GSPs otherwise there would not have been a need for the SGMA</a:t>
            </a:r>
          </a:p>
          <a:p>
            <a:pPr marL="296408" indent="-296408"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Very few existing GMPs 1) cover the entire basin 2) likely include all the requirements to manage the basin sustainably.  </a:t>
            </a:r>
          </a:p>
          <a:p>
            <a:pPr marL="296408" indent="-296408"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Apples and Oranges between Alt and GSP in hydraulically connected basins.</a:t>
            </a:r>
          </a:p>
          <a:p>
            <a:pPr marL="296408" indent="-296408"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Technical requirements or adequacy should be equal to GSPs.  We’ll still need to see that the basin is operating Sustainably.</a:t>
            </a:r>
          </a:p>
          <a:p>
            <a:pPr marL="296408" indent="-296408"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Some locals realize there are advantages to forming a GSA and completing a GSP anyway.  </a:t>
            </a:r>
          </a:p>
          <a:p>
            <a:pPr marL="296408" indent="-296408"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A local agency cannot update or readopt existing GMPs after January 1, 2015.</a:t>
            </a:r>
          </a:p>
          <a:p>
            <a:pPr algn="ctr">
              <a:lnSpc>
                <a:spcPct val="120000"/>
              </a:lnSpc>
            </a:pPr>
            <a:endParaRPr lang="en-US" sz="1400"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32</a:t>
            </a:fld>
            <a:endParaRPr lang="en-US"/>
          </a:p>
        </p:txBody>
      </p:sp>
    </p:spTree>
    <p:extLst>
      <p:ext uri="{BB962C8B-B14F-4D97-AF65-F5344CB8AC3E}">
        <p14:creationId xmlns:p14="http://schemas.microsoft.com/office/powerpoint/2010/main" val="20677904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45" indent="-177845">
              <a:lnSpc>
                <a:spcPct val="120000"/>
              </a:lnSpc>
              <a:buFont typeface="Arial" panose="020B0604020202020204" pitchFamily="34" charset="0"/>
              <a:buChar char="•"/>
            </a:pPr>
            <a:r>
              <a:rPr lang="en-US" sz="1400" dirty="0" smtClean="0"/>
              <a:t>Fringe </a:t>
            </a:r>
            <a:r>
              <a:rPr lang="en-US" sz="1400" dirty="0"/>
              <a:t>areas not defined in SGMA.  Again one of the issues that were identified early.</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de </a:t>
            </a:r>
            <a:r>
              <a:rPr lang="en-US" sz="1400" dirty="0" err="1"/>
              <a:t>minimis</a:t>
            </a:r>
            <a:r>
              <a:rPr lang="en-US" sz="1400" dirty="0"/>
              <a:t> extractors</a:t>
            </a:r>
          </a:p>
          <a:p>
            <a:pPr marL="171450" indent="-171450">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If fringe areas fall below a fixed threshold for either size of area or volume of groundwater extraction, could they be dropped from further consideration as a fringe area? </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If a local agency knows that it could have fringe areas in its groundwater basin, should it submit to have its basin boundaries revised to match its jurisdiction during the basin boundary regulatory process</a:t>
            </a:r>
            <a:r>
              <a:rPr lang="en-US" sz="1400" dirty="0" smtClean="0"/>
              <a:t>?</a:t>
            </a:r>
            <a:endParaRPr lang="en-US" sz="1400"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33</a:t>
            </a:fld>
            <a:endParaRPr lang="en-US"/>
          </a:p>
        </p:txBody>
      </p:sp>
    </p:spTree>
    <p:extLst>
      <p:ext uri="{BB962C8B-B14F-4D97-AF65-F5344CB8AC3E}">
        <p14:creationId xmlns:p14="http://schemas.microsoft.com/office/powerpoint/2010/main" val="20677904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38263" y="211138"/>
            <a:ext cx="3976687" cy="2982912"/>
          </a:xfrm>
        </p:spPr>
      </p:sp>
      <p:sp>
        <p:nvSpPr>
          <p:cNvPr id="3" name="Notes Placeholder 2"/>
          <p:cNvSpPr>
            <a:spLocks noGrp="1"/>
          </p:cNvSpPr>
          <p:nvPr>
            <p:ph type="body" idx="1"/>
          </p:nvPr>
        </p:nvSpPr>
        <p:spPr>
          <a:xfrm>
            <a:off x="395854" y="3356802"/>
            <a:ext cx="6583680" cy="5949243"/>
          </a:xfrm>
        </p:spPr>
        <p:txBody>
          <a:bodyPr/>
          <a:lstStyle/>
          <a:p>
            <a:pPr marL="177845" indent="-177845">
              <a:lnSpc>
                <a:spcPct val="120000"/>
              </a:lnSpc>
              <a:buFont typeface="Arial" panose="020B0604020202020204" pitchFamily="34" charset="0"/>
              <a:buChar char="•"/>
            </a:pPr>
            <a:r>
              <a:rPr lang="en-US" sz="1400" dirty="0"/>
              <a:t>Hopefully you got a general understanding of the multitude of complex issues related to these components and some concerns from stakeholder which often varies.</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I’d like to return in December and provide some additional thinking on our approach to these components</a:t>
            </a:r>
          </a:p>
          <a:p>
            <a:pPr marL="177845" indent="-177845">
              <a:lnSpc>
                <a:spcPct val="120000"/>
              </a:lnSpc>
              <a:buFont typeface="Arial" panose="020B0604020202020204" pitchFamily="34" charset="0"/>
              <a:buChar char="•"/>
            </a:pPr>
            <a:endParaRPr lang="en-US" sz="1400" dirty="0"/>
          </a:p>
          <a:p>
            <a:pPr marL="177845" indent="-177845" defTabSz="948507">
              <a:lnSpc>
                <a:spcPct val="120000"/>
              </a:lnSpc>
              <a:buFont typeface="Arial" panose="020B0604020202020204" pitchFamily="34" charset="0"/>
              <a:buChar char="•"/>
              <a:defRPr/>
            </a:pPr>
            <a:r>
              <a:rPr lang="en-US" sz="1400" dirty="0"/>
              <a:t>The obligations for local agencies to manage GW was set with the enactment of SGMA</a:t>
            </a:r>
          </a:p>
          <a:p>
            <a:pPr marL="177845" indent="-177845" defTabSz="948507">
              <a:lnSpc>
                <a:spcPct val="120000"/>
              </a:lnSpc>
              <a:buFont typeface="Arial" panose="020B0604020202020204" pitchFamily="34" charset="0"/>
              <a:buChar char="•"/>
              <a:defRPr/>
            </a:pPr>
            <a:endParaRPr lang="en-US" sz="1400" dirty="0"/>
          </a:p>
          <a:p>
            <a:pPr marL="177845" indent="-177845" defTabSz="948507">
              <a:lnSpc>
                <a:spcPct val="120000"/>
              </a:lnSpc>
              <a:buFont typeface="Arial" panose="020B0604020202020204" pitchFamily="34" charset="0"/>
              <a:buChar char="•"/>
              <a:defRPr/>
            </a:pPr>
            <a:r>
              <a:rPr lang="en-US" sz="1400" dirty="0"/>
              <a:t>Again, our role is to set out a process to evaluate the Initial GSP and Implementation of those GSPs.  The regulations of course do </a:t>
            </a:r>
            <a:r>
              <a:rPr lang="en-US" sz="1400" u="sng" dirty="0"/>
              <a:t>not</a:t>
            </a:r>
            <a:r>
              <a:rPr lang="en-US" sz="1400" dirty="0"/>
              <a:t> remove the requirement to address what is now existing law.</a:t>
            </a:r>
            <a:endParaRPr lang="en-US" sz="1400" dirty="0" smtClean="0"/>
          </a:p>
          <a:p>
            <a:pPr>
              <a:lnSpc>
                <a:spcPct val="120000"/>
              </a:lnSpc>
            </a:pPr>
            <a:endParaRPr lang="en-US" sz="1400" dirty="0"/>
          </a:p>
          <a:p>
            <a:pPr marL="177845" indent="-177845">
              <a:lnSpc>
                <a:spcPct val="120000"/>
              </a:lnSpc>
              <a:buFont typeface="Arial" panose="020B0604020202020204" pitchFamily="34" charset="0"/>
              <a:buChar char="•"/>
            </a:pPr>
            <a:r>
              <a:rPr lang="en-US" sz="1400" dirty="0"/>
              <a:t>Within the time allowed, we’re doing our best to think through these complex topics and carefully articulate the specific requirements that will lead to Statewide SGM in regulations.   </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Frankly our team DWR enjoys the challenge (it's a lot of hours) and it’s an exciting time to work in GW but one that doesn’t come potentially without some </a:t>
            </a:r>
            <a:r>
              <a:rPr lang="en-US" sz="1400" dirty="0" smtClean="0"/>
              <a:t>strong debates </a:t>
            </a:r>
            <a:r>
              <a:rPr lang="en-US" sz="1400" dirty="0"/>
              <a:t>and disagreement especially as it relates to GSP regulations.   </a:t>
            </a:r>
          </a:p>
          <a:p>
            <a:pPr marL="177845" indent="-177845">
              <a:lnSpc>
                <a:spcPct val="120000"/>
              </a:lnSpc>
              <a:buFont typeface="Arial" panose="020B0604020202020204" pitchFamily="34" charset="0"/>
              <a:buChar char="•"/>
            </a:pPr>
            <a:endParaRPr lang="en-US" sz="1100" dirty="0"/>
          </a:p>
          <a:p>
            <a:pPr algn="ctr">
              <a:lnSpc>
                <a:spcPct val="120000"/>
              </a:lnSpc>
            </a:pPr>
            <a:endParaRPr lang="en-US" baseline="0" dirty="0" smtClean="0"/>
          </a:p>
        </p:txBody>
      </p:sp>
      <p:sp>
        <p:nvSpPr>
          <p:cNvPr id="4" name="Slide Number Placeholder 3"/>
          <p:cNvSpPr>
            <a:spLocks noGrp="1"/>
          </p:cNvSpPr>
          <p:nvPr>
            <p:ph type="sldNum" sz="quarter" idx="10"/>
          </p:nvPr>
        </p:nvSpPr>
        <p:spPr/>
        <p:txBody>
          <a:bodyPr/>
          <a:lstStyle/>
          <a:p>
            <a:fld id="{5412257C-E031-4945-9C9D-7EC7E41D150A}"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8334630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Represent</a:t>
            </a:r>
            <a:r>
              <a:rPr lang="en-US" baseline="0" dirty="0" smtClean="0"/>
              <a:t> the d</a:t>
            </a:r>
            <a:r>
              <a:rPr lang="en-US" dirty="0" smtClean="0"/>
              <a:t>ue dates in Act</a:t>
            </a:r>
          </a:p>
          <a:p>
            <a:endParaRPr lang="en-US" dirty="0" smtClean="0"/>
          </a:p>
        </p:txBody>
      </p:sp>
      <p:sp>
        <p:nvSpPr>
          <p:cNvPr id="4" name="Slide Number Placeholder 3"/>
          <p:cNvSpPr>
            <a:spLocks noGrp="1"/>
          </p:cNvSpPr>
          <p:nvPr>
            <p:ph type="sldNum" sz="quarter" idx="10"/>
          </p:nvPr>
        </p:nvSpPr>
        <p:spPr/>
        <p:txBody>
          <a:bodyPr/>
          <a:lstStyle/>
          <a:p>
            <a:fld id="{A41BA484-1811-494D-BBBA-060714F83E10}" type="slidenum">
              <a:rPr lang="en-US" smtClean="0"/>
              <a:pPr/>
              <a:t>35</a:t>
            </a:fld>
            <a:endParaRPr lang="en-US" dirty="0"/>
          </a:p>
        </p:txBody>
      </p:sp>
    </p:spTree>
    <p:extLst>
      <p:ext uri="{BB962C8B-B14F-4D97-AF65-F5344CB8AC3E}">
        <p14:creationId xmlns:p14="http://schemas.microsoft.com/office/powerpoint/2010/main" val="33475138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09613"/>
            <a:ext cx="4800600" cy="3600450"/>
          </a:xfrm>
        </p:spPr>
      </p:sp>
      <p:sp>
        <p:nvSpPr>
          <p:cNvPr id="3" name="Notes Placeholder 2"/>
          <p:cNvSpPr>
            <a:spLocks noGrp="1"/>
          </p:cNvSpPr>
          <p:nvPr>
            <p:ph type="body" idx="1"/>
          </p:nvPr>
        </p:nvSpPr>
        <p:spPr/>
        <p:txBody>
          <a:bodyPr/>
          <a:lstStyle/>
          <a:p>
            <a:r>
              <a:rPr lang="en-US" baseline="0" dirty="0" smtClean="0"/>
              <a:t>Explain Slide</a:t>
            </a:r>
          </a:p>
          <a:p>
            <a:endParaRPr lang="en-US" dirty="0"/>
          </a:p>
          <a:p>
            <a:r>
              <a:rPr lang="en-US" baseline="0" dirty="0" smtClean="0"/>
              <a:t>Thank</a:t>
            </a:r>
            <a:r>
              <a:rPr lang="en-US" dirty="0" smtClean="0"/>
              <a:t> you</a:t>
            </a:r>
            <a:endParaRPr lang="en-US" baseline="0" dirty="0" smtClean="0"/>
          </a:p>
        </p:txBody>
      </p:sp>
      <p:sp>
        <p:nvSpPr>
          <p:cNvPr id="4" name="Slide Number Placeholder 3"/>
          <p:cNvSpPr>
            <a:spLocks noGrp="1"/>
          </p:cNvSpPr>
          <p:nvPr>
            <p:ph type="sldNum" sz="quarter" idx="10"/>
          </p:nvPr>
        </p:nvSpPr>
        <p:spPr/>
        <p:txBody>
          <a:bodyPr/>
          <a:lstStyle/>
          <a:p>
            <a:fld id="{A41BA484-1811-494D-BBBA-060714F83E10}"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7570988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6408" indent="-296408" defTabSz="930984">
              <a:lnSpc>
                <a:spcPct val="120000"/>
              </a:lnSpc>
              <a:buFont typeface="Arial" panose="020B0604020202020204" pitchFamily="34" charset="0"/>
              <a:buChar char="•"/>
              <a:defRPr/>
            </a:pPr>
            <a:r>
              <a:rPr lang="en-US" sz="1400" dirty="0"/>
              <a:t>Simplified DWR’s role in develop GSP emergency regulations</a:t>
            </a:r>
          </a:p>
          <a:p>
            <a:pPr marL="296408" indent="-296408"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Simplified emergency regulation requirements.</a:t>
            </a:r>
          </a:p>
          <a:p>
            <a:pPr marL="296408" indent="-296408"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DWR also has a role in developing BMPs</a:t>
            </a:r>
          </a:p>
          <a:p>
            <a:pPr marL="770662" lvl="1" indent="-296408" defTabSz="930984">
              <a:lnSpc>
                <a:spcPct val="120000"/>
              </a:lnSpc>
              <a:buFont typeface="Arial" panose="020B0604020202020204" pitchFamily="34" charset="0"/>
              <a:buChar char="•"/>
              <a:defRPr/>
            </a:pPr>
            <a:r>
              <a:rPr lang="en-US" sz="1400" dirty="0"/>
              <a:t>Unlike GSP regulations which are fairly prescriptive with a description of the requirements there is no description of requirements for BMPs.  However SGMA states that DWR may update the regulations and incorporate BMPs</a:t>
            </a:r>
          </a:p>
          <a:p>
            <a:pPr marL="770662" lvl="1" indent="-296408"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 You can think of regulations as the minimum requirements and BMPs as guidance for GSAs on implementing SGM.</a:t>
            </a:r>
          </a:p>
          <a:p>
            <a:pPr algn="ctr">
              <a:lnSpc>
                <a:spcPct val="120000"/>
              </a:lnSpc>
            </a:pPr>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40</a:t>
            </a:fld>
            <a:endParaRPr lang="en-US"/>
          </a:p>
        </p:txBody>
      </p:sp>
    </p:spTree>
    <p:extLst>
      <p:ext uri="{BB962C8B-B14F-4D97-AF65-F5344CB8AC3E}">
        <p14:creationId xmlns:p14="http://schemas.microsoft.com/office/powerpoint/2010/main" val="5279379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2225" y="200025"/>
            <a:ext cx="4800600" cy="3600450"/>
          </a:xfrm>
        </p:spPr>
      </p:sp>
      <p:sp>
        <p:nvSpPr>
          <p:cNvPr id="3" name="Notes Placeholder 2"/>
          <p:cNvSpPr>
            <a:spLocks noGrp="1"/>
          </p:cNvSpPr>
          <p:nvPr>
            <p:ph type="body" idx="1"/>
          </p:nvPr>
        </p:nvSpPr>
        <p:spPr>
          <a:xfrm>
            <a:off x="324091" y="3900667"/>
            <a:ext cx="6713317" cy="5058137"/>
          </a:xfrm>
        </p:spPr>
        <p:txBody>
          <a:bodyPr/>
          <a:lstStyle/>
          <a:p>
            <a:pPr marL="177845" indent="-177845">
              <a:lnSpc>
                <a:spcPct val="120000"/>
              </a:lnSpc>
              <a:buFont typeface="Arial" panose="020B0604020202020204" pitchFamily="34" charset="0"/>
              <a:buChar char="•"/>
            </a:pPr>
            <a:r>
              <a:rPr lang="en-US" sz="1400" dirty="0"/>
              <a:t>I also like to use this graphic as another way to look at these terms. </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depicts two different GSAs.  SG represented as a “Blue Fog” .  </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GSA-2 already meeting SG and operating to SY and avoiding S/U levels of UR.  Perhaps an Alternative is an option for GSA-2.  </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GSA-1 has some work to do.  Low levels of sustainable and high levels of uncertainty.</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As I just stated, these terms are defined in SGMA and provide a framework for SGM that are driven by the outcome of these undesirable results.  </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You can look at this in reverse order and state that if you are avoiding S/U levels of URs</a:t>
            </a:r>
          </a:p>
          <a:p>
            <a:pPr marL="652099" lvl="1" indent="-177845">
              <a:lnSpc>
                <a:spcPct val="120000"/>
              </a:lnSpc>
              <a:buFont typeface="Arial" panose="020B0604020202020204" pitchFamily="34" charset="0"/>
              <a:buChar char="•"/>
            </a:pPr>
            <a:r>
              <a:rPr lang="en-US" sz="1400" dirty="0"/>
              <a:t>Then you are likely operating to a SY</a:t>
            </a:r>
          </a:p>
          <a:p>
            <a:pPr marL="652099" lvl="1" indent="-177845">
              <a:lnSpc>
                <a:spcPct val="120000"/>
              </a:lnSpc>
              <a:buFont typeface="Arial" panose="020B0604020202020204" pitchFamily="34" charset="0"/>
              <a:buChar char="•"/>
            </a:pPr>
            <a:r>
              <a:rPr lang="en-US" sz="1400" dirty="0"/>
              <a:t>Meaning you are sustainably managing GW</a:t>
            </a:r>
          </a:p>
          <a:p>
            <a:pPr marL="652099" lvl="1" indent="-177845">
              <a:lnSpc>
                <a:spcPct val="120000"/>
              </a:lnSpc>
              <a:buFont typeface="Arial" panose="020B0604020202020204" pitchFamily="34" charset="0"/>
              <a:buChar char="•"/>
            </a:pPr>
            <a:r>
              <a:rPr lang="en-US" sz="1400" dirty="0"/>
              <a:t>And hopefully are reaching your SG.</a:t>
            </a:r>
          </a:p>
          <a:p>
            <a:pPr marL="652099" lvl="1" indent="-177845">
              <a:lnSpc>
                <a:spcPct val="120000"/>
              </a:lnSpc>
              <a:buFont typeface="Arial" panose="020B0604020202020204" pitchFamily="34" charset="0"/>
              <a:buChar char="•"/>
            </a:pPr>
            <a:r>
              <a:rPr lang="en-US" sz="1400" dirty="0"/>
              <a:t>At the core you need to address and avoid S/U levels of UR.</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Significant and Unreasonable is not defined.  (more on that latter)</a:t>
            </a:r>
          </a:p>
          <a:p>
            <a:pPr algn="ctr"/>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41</a:t>
            </a:fld>
            <a:endParaRPr lang="en-US"/>
          </a:p>
        </p:txBody>
      </p:sp>
    </p:spTree>
    <p:extLst>
      <p:ext uri="{BB962C8B-B14F-4D97-AF65-F5344CB8AC3E}">
        <p14:creationId xmlns:p14="http://schemas.microsoft.com/office/powerpoint/2010/main" val="4021015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45" indent="-177845">
              <a:lnSpc>
                <a:spcPct val="120000"/>
              </a:lnSpc>
              <a:buFont typeface="Arial" panose="020B0604020202020204" pitchFamily="34" charset="0"/>
              <a:buChar char="•"/>
            </a:pPr>
            <a:endParaRPr lang="en-US" dirty="0"/>
          </a:p>
          <a:p>
            <a:pPr marL="177845" indent="-177845">
              <a:lnSpc>
                <a:spcPct val="120000"/>
              </a:lnSpc>
              <a:buFont typeface="Arial" panose="020B0604020202020204" pitchFamily="34" charset="0"/>
              <a:buChar char="•"/>
            </a:pPr>
            <a:r>
              <a:rPr lang="en-US" sz="1400" dirty="0"/>
              <a:t>Graphic depicts a few concepts.  </a:t>
            </a:r>
          </a:p>
          <a:p>
            <a:pPr marL="177845" indent="-177845">
              <a:lnSpc>
                <a:spcPct val="120000"/>
              </a:lnSpc>
              <a:buFont typeface="Arial" panose="020B0604020202020204" pitchFamily="34" charset="0"/>
              <a:buChar char="•"/>
            </a:pPr>
            <a:endParaRPr lang="en-US" sz="1400" dirty="0"/>
          </a:p>
          <a:p>
            <a:pPr marL="177845" indent="-177845">
              <a:lnSpc>
                <a:spcPct val="120000"/>
              </a:lnSpc>
              <a:buFont typeface="Arial" panose="020B0604020202020204" pitchFamily="34" charset="0"/>
              <a:buChar char="•"/>
            </a:pPr>
            <a:r>
              <a:rPr lang="en-US" sz="1400" dirty="0"/>
              <a:t>Interim Milestones are required every five years (check up on progress of GSP implementation)</a:t>
            </a:r>
          </a:p>
          <a:p>
            <a:pPr marL="177845" indent="-177845">
              <a:lnSpc>
                <a:spcPct val="120000"/>
              </a:lnSpc>
              <a:buFont typeface="Arial" panose="020B0604020202020204" pitchFamily="34" charset="0"/>
              <a:buChar char="•"/>
            </a:pPr>
            <a:endParaRPr lang="en-US" sz="1400" dirty="0"/>
          </a:p>
          <a:p>
            <a:pPr marL="177845" indent="-177845" defTabSz="948507">
              <a:lnSpc>
                <a:spcPct val="120000"/>
              </a:lnSpc>
              <a:buFont typeface="Arial" panose="020B0604020202020204" pitchFamily="34" charset="0"/>
              <a:buChar char="•"/>
              <a:defRPr/>
            </a:pPr>
            <a:r>
              <a:rPr lang="en-US" sz="1400" dirty="0"/>
              <a:t> I’ve talked a little about uncertainty.  Shown here in gray as a range around the GSAs projected path to reach their SG.</a:t>
            </a:r>
          </a:p>
          <a:p>
            <a:pPr marL="177845" indent="-177845" defTabSz="948507">
              <a:lnSpc>
                <a:spcPct val="120000"/>
              </a:lnSpc>
              <a:buFont typeface="Arial" panose="020B0604020202020204" pitchFamily="34" charset="0"/>
              <a:buChar char="•"/>
              <a:defRPr/>
            </a:pPr>
            <a:endParaRPr lang="en-US" sz="1400" dirty="0"/>
          </a:p>
          <a:p>
            <a:pPr marL="177845" indent="-177845" defTabSz="948507">
              <a:lnSpc>
                <a:spcPct val="120000"/>
              </a:lnSpc>
              <a:buFont typeface="Arial" panose="020B0604020202020204" pitchFamily="34" charset="0"/>
              <a:buChar char="•"/>
              <a:defRPr/>
            </a:pPr>
            <a:r>
              <a:rPr lang="en-US" sz="1400" dirty="0"/>
              <a:t>At IM#2, the GSA has determined that actual conditions have fallen out of the uncertainty range an appear off the project path.</a:t>
            </a:r>
          </a:p>
          <a:p>
            <a:pPr marL="177845" indent="-177845" defTabSz="948507">
              <a:lnSpc>
                <a:spcPct val="120000"/>
              </a:lnSpc>
              <a:buFont typeface="Arial" panose="020B0604020202020204" pitchFamily="34" charset="0"/>
              <a:buChar char="•"/>
              <a:defRPr/>
            </a:pPr>
            <a:endParaRPr lang="en-US" sz="1400" dirty="0"/>
          </a:p>
          <a:p>
            <a:pPr marL="177845" indent="-177845" defTabSz="948507">
              <a:lnSpc>
                <a:spcPct val="120000"/>
              </a:lnSpc>
              <a:buFont typeface="Arial" panose="020B0604020202020204" pitchFamily="34" charset="0"/>
              <a:buChar char="•"/>
              <a:defRPr/>
            </a:pPr>
            <a:r>
              <a:rPr lang="en-US" sz="1400" dirty="0"/>
              <a:t>At this point the GSA would need to implement actions to realign with the projected path to reach their SG.  </a:t>
            </a:r>
          </a:p>
          <a:p>
            <a:pPr marL="177845" indent="-177845">
              <a:lnSpc>
                <a:spcPct val="120000"/>
              </a:lnSpc>
              <a:buFont typeface="Arial" panose="020B0604020202020204" pitchFamily="34" charset="0"/>
              <a:buChar char="•"/>
            </a:pPr>
            <a:endParaRPr lang="en-US" dirty="0"/>
          </a:p>
          <a:p>
            <a:pPr algn="ctr"/>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42</a:t>
            </a:fld>
            <a:endParaRPr lang="en-US"/>
          </a:p>
        </p:txBody>
      </p:sp>
    </p:spTree>
    <p:extLst>
      <p:ext uri="{BB962C8B-B14F-4D97-AF65-F5344CB8AC3E}">
        <p14:creationId xmlns:p14="http://schemas.microsoft.com/office/powerpoint/2010/main" val="29995728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14450" y="141288"/>
            <a:ext cx="4800600" cy="3600450"/>
          </a:xfrm>
        </p:spPr>
      </p:sp>
      <p:sp>
        <p:nvSpPr>
          <p:cNvPr id="3" name="Notes Placeholder 2"/>
          <p:cNvSpPr>
            <a:spLocks noGrp="1"/>
          </p:cNvSpPr>
          <p:nvPr>
            <p:ph type="body" idx="1"/>
          </p:nvPr>
        </p:nvSpPr>
        <p:spPr>
          <a:xfrm>
            <a:off x="419003" y="3877664"/>
            <a:ext cx="6444783" cy="5335784"/>
          </a:xfrm>
        </p:spPr>
        <p:txBody>
          <a:bodyPr/>
          <a:lstStyle/>
          <a:p>
            <a:pPr marL="177845" indent="-177845" defTabSz="948507">
              <a:lnSpc>
                <a:spcPct val="120000"/>
              </a:lnSpc>
              <a:buFont typeface="Arial" panose="020B0604020202020204" pitchFamily="34" charset="0"/>
              <a:buChar char="•"/>
              <a:defRPr/>
            </a:pPr>
            <a:r>
              <a:rPr lang="en-US" sz="1400" dirty="0"/>
              <a:t>The words SAD is not in the SGMA but a term we’ve coined to describe this provision.</a:t>
            </a:r>
          </a:p>
          <a:p>
            <a:pPr marL="177845" indent="-177845" defTabSz="948507">
              <a:lnSpc>
                <a:spcPct val="120000"/>
              </a:lnSpc>
              <a:buFont typeface="Arial" panose="020B0604020202020204" pitchFamily="34" charset="0"/>
              <a:buChar char="•"/>
              <a:defRPr/>
            </a:pPr>
            <a:endParaRPr lang="en-US" sz="1400" dirty="0"/>
          </a:p>
          <a:p>
            <a:pPr marL="177845" indent="-177845" defTabSz="948507">
              <a:lnSpc>
                <a:spcPct val="120000"/>
              </a:lnSpc>
              <a:buFont typeface="Arial" panose="020B0604020202020204" pitchFamily="34" charset="0"/>
              <a:buChar char="•"/>
              <a:defRPr/>
            </a:pPr>
            <a:r>
              <a:rPr lang="en-US" sz="1400" dirty="0"/>
              <a:t>Many interpret this as a snap shot in time. Whatever the levels or rates of an WL or subsidence were at January 1, 2015, the GSA only has to mange conditions better than those rates or levels.</a:t>
            </a:r>
          </a:p>
          <a:p>
            <a:pPr marL="177845" indent="-177845" defTabSz="948507">
              <a:lnSpc>
                <a:spcPct val="120000"/>
              </a:lnSpc>
              <a:buFont typeface="Arial" panose="020B0604020202020204" pitchFamily="34" charset="0"/>
              <a:buChar char="•"/>
              <a:defRPr/>
            </a:pPr>
            <a:endParaRPr lang="en-US" sz="1400" dirty="0"/>
          </a:p>
          <a:p>
            <a:pPr marL="177845" indent="-177845" defTabSz="948507">
              <a:lnSpc>
                <a:spcPct val="120000"/>
              </a:lnSpc>
              <a:buFont typeface="Arial" panose="020B0604020202020204" pitchFamily="34" charset="0"/>
              <a:buChar char="•"/>
              <a:defRPr/>
            </a:pPr>
            <a:r>
              <a:rPr lang="en-US" sz="1400" dirty="0"/>
              <a:t>Examples</a:t>
            </a:r>
          </a:p>
          <a:p>
            <a:pPr marL="652099" lvl="1" indent="-177845" defTabSz="948507">
              <a:lnSpc>
                <a:spcPct val="120000"/>
              </a:lnSpc>
              <a:buFont typeface="Arial" panose="020B0604020202020204" pitchFamily="34" charset="0"/>
              <a:buChar char="•"/>
              <a:defRPr/>
            </a:pPr>
            <a:r>
              <a:rPr lang="en-US" sz="1400" dirty="0"/>
              <a:t>Water levels in areas of the Sac valley where they may be at 5 feet </a:t>
            </a:r>
            <a:r>
              <a:rPr lang="en-US" sz="1400" dirty="0" err="1"/>
              <a:t>bgs</a:t>
            </a:r>
            <a:r>
              <a:rPr lang="en-US" sz="1400" dirty="0"/>
              <a:t>.  If it’s not S/U – GSA should be able to draw down basin for conjunctive use purposes or simply to use existing GW storage and shouldn't be tied to this date.</a:t>
            </a:r>
          </a:p>
          <a:p>
            <a:pPr marL="652099" lvl="1" indent="-177845" defTabSz="948507">
              <a:lnSpc>
                <a:spcPct val="120000"/>
              </a:lnSpc>
              <a:buFont typeface="Arial" panose="020B0604020202020204" pitchFamily="34" charset="0"/>
              <a:buChar char="•"/>
              <a:defRPr/>
            </a:pPr>
            <a:endParaRPr lang="en-US" sz="1400" dirty="0"/>
          </a:p>
          <a:p>
            <a:pPr marL="652099" lvl="1" indent="-177845" defTabSz="948507">
              <a:lnSpc>
                <a:spcPct val="120000"/>
              </a:lnSpc>
              <a:buFont typeface="Arial" panose="020B0604020202020204" pitchFamily="34" charset="0"/>
              <a:buChar char="•"/>
              <a:defRPr/>
            </a:pPr>
            <a:r>
              <a:rPr lang="en-US" sz="1400" dirty="0"/>
              <a:t>Conversely, if subsidence or seawater intrusion is occurring at a high rate as of January 1, 2015 and is S/U, then a GSA should have to address that condition even thought it is occurring based on conditions that occurred prior to January 1, 2015.  </a:t>
            </a:r>
          </a:p>
          <a:p>
            <a:pPr algn="ctr">
              <a:lnSpc>
                <a:spcPct val="120000"/>
              </a:lnSpc>
            </a:pPr>
            <a:endParaRPr lang="en-US" sz="1400" dirty="0" smtClean="0"/>
          </a:p>
          <a:p>
            <a:pPr marL="177845" indent="-177845">
              <a:lnSpc>
                <a:spcPct val="120000"/>
              </a:lnSpc>
              <a:buFont typeface="Arial" panose="020B0604020202020204" pitchFamily="34" charset="0"/>
              <a:buChar char="•"/>
            </a:pPr>
            <a:r>
              <a:rPr lang="en-US" sz="1400" dirty="0" smtClean="0"/>
              <a:t>Gets at</a:t>
            </a:r>
            <a:r>
              <a:rPr lang="en-US" sz="1400" baseline="0" dirty="0" smtClean="0"/>
              <a:t> what is S/U conditions in the basin and not having to return groundwater conditions to some unobtainable condition that occurred before SGMA.</a:t>
            </a:r>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43</a:t>
            </a:fld>
            <a:endParaRPr lang="en-US"/>
          </a:p>
        </p:txBody>
      </p:sp>
    </p:spTree>
    <p:extLst>
      <p:ext uri="{BB962C8B-B14F-4D97-AF65-F5344CB8AC3E}">
        <p14:creationId xmlns:p14="http://schemas.microsoft.com/office/powerpoint/2010/main" val="15190811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6408" indent="-296408" defTabSz="930984">
              <a:lnSpc>
                <a:spcPct val="120000"/>
              </a:lnSpc>
              <a:buFont typeface="Arial" panose="020B0604020202020204" pitchFamily="34" charset="0"/>
              <a:buChar char="•"/>
              <a:defRPr/>
            </a:pPr>
            <a:r>
              <a:rPr lang="en-US" sz="1400" dirty="0"/>
              <a:t>At a glance the differences or similarities between GSPs and Alternative Plans</a:t>
            </a:r>
          </a:p>
          <a:p>
            <a:pPr marL="296408" indent="-296408"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We don’t feel a large number of local agencies will be able to meet the Alternatives requirements most will likely need to complete GSPs</a:t>
            </a:r>
          </a:p>
          <a:p>
            <a:pPr marL="296408" indent="-296408"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Very few existing GMPs 1) cover the entire basin 2) likely include all the requirements to manage the basin sustainably.  </a:t>
            </a:r>
          </a:p>
          <a:p>
            <a:pPr marL="296408" indent="-296408"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Some locals realize there are advantages to forming a GSA and completing a GSP anyway.  </a:t>
            </a:r>
          </a:p>
          <a:p>
            <a:pPr marL="296408" indent="-296408" defTabSz="930984">
              <a:lnSpc>
                <a:spcPct val="120000"/>
              </a:lnSpc>
              <a:buFont typeface="Arial" panose="020B0604020202020204" pitchFamily="34" charset="0"/>
              <a:buChar char="•"/>
              <a:defRPr/>
            </a:pPr>
            <a:endParaRPr lang="en-US" sz="1400" dirty="0"/>
          </a:p>
          <a:p>
            <a:pPr marL="296408" indent="-296408" defTabSz="930984">
              <a:lnSpc>
                <a:spcPct val="120000"/>
              </a:lnSpc>
              <a:buFont typeface="Arial" panose="020B0604020202020204" pitchFamily="34" charset="0"/>
              <a:buChar char="•"/>
              <a:defRPr/>
            </a:pPr>
            <a:r>
              <a:rPr lang="en-US" sz="1400" dirty="0"/>
              <a:t>A local agency cannot update or readopt existing GMPs after January 1, 2015.</a:t>
            </a:r>
          </a:p>
          <a:p>
            <a:pPr marL="296408" indent="-296408" defTabSz="930984">
              <a:lnSpc>
                <a:spcPct val="120000"/>
              </a:lnSpc>
              <a:buFont typeface="Arial" panose="020B0604020202020204" pitchFamily="34" charset="0"/>
              <a:buChar char="•"/>
              <a:defRPr/>
            </a:pPr>
            <a:endParaRPr lang="en-US" sz="1400" dirty="0"/>
          </a:p>
          <a:p>
            <a:pPr algn="ctr"/>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44</a:t>
            </a:fld>
            <a:endParaRPr lang="en-US"/>
          </a:p>
        </p:txBody>
      </p:sp>
    </p:spTree>
    <p:extLst>
      <p:ext uri="{BB962C8B-B14F-4D97-AF65-F5344CB8AC3E}">
        <p14:creationId xmlns:p14="http://schemas.microsoft.com/office/powerpoint/2010/main" val="2060883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smtClean="0"/>
              <a:t>Two types of basins identified in Bulletin</a:t>
            </a:r>
            <a:r>
              <a:rPr lang="en-US" baseline="0" dirty="0" smtClean="0"/>
              <a:t> 118:  groundwater basins bordered by geologic or </a:t>
            </a:r>
            <a:r>
              <a:rPr lang="en-US" baseline="0" dirty="0" err="1" smtClean="0"/>
              <a:t>hydrogeologic</a:t>
            </a:r>
            <a:r>
              <a:rPr lang="en-US" baseline="0" dirty="0" smtClean="0"/>
              <a:t> barriers and </a:t>
            </a:r>
            <a:r>
              <a:rPr lang="en-US" baseline="0" dirty="0" err="1" smtClean="0"/>
              <a:t>subbasins</a:t>
            </a:r>
            <a:r>
              <a:rPr lang="en-US" baseline="0" dirty="0" smtClean="0"/>
              <a:t> which are portions of basins and largely denoted by physical surficial boundaries: county lines, rivers, roads, etc.</a:t>
            </a:r>
          </a:p>
          <a:p>
            <a:pPr algn="l"/>
            <a:r>
              <a:rPr lang="en-US" dirty="0" smtClean="0"/>
              <a:t> </a:t>
            </a:r>
          </a:p>
        </p:txBody>
      </p:sp>
      <p:sp>
        <p:nvSpPr>
          <p:cNvPr id="4" name="Slide Number Placeholder 3"/>
          <p:cNvSpPr>
            <a:spLocks noGrp="1"/>
          </p:cNvSpPr>
          <p:nvPr>
            <p:ph type="sldNum" sz="quarter" idx="10"/>
          </p:nvPr>
        </p:nvSpPr>
        <p:spPr/>
        <p:txBody>
          <a:bodyPr/>
          <a:lstStyle/>
          <a:p>
            <a:fld id="{A41BA484-1811-494D-BBBA-060714F83E10}"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4764181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Sustainable Groundwater Management: “The management and use of groundwater in a manner that can be maintained during the planning and implementation horizon without causing undesirable results.” </a:t>
            </a:r>
          </a:p>
          <a:p>
            <a:endParaRPr lang="en-US" dirty="0" smtClean="0"/>
          </a:p>
          <a:p>
            <a:r>
              <a:rPr lang="en-US" dirty="0" smtClean="0"/>
              <a:t>2. Sustainability Goal: “The existence and implementation of one or more GSPs that achieve sustainable groundwater management</a:t>
            </a:r>
            <a:r>
              <a:rPr lang="en-US" baseline="0" dirty="0" smtClean="0"/>
              <a:t> by identifying and causing the implementation of measures targeted to ensure that the applicable basin is operated within its sustainable yield.</a:t>
            </a:r>
            <a:endParaRPr lang="en-US" dirty="0" smtClean="0"/>
          </a:p>
          <a:p>
            <a:endParaRPr lang="en-US" dirty="0" smtClean="0"/>
          </a:p>
          <a:p>
            <a:r>
              <a:rPr lang="en-US" dirty="0" smtClean="0"/>
              <a:t>3. Sustainable Yield: The maximum quantity of water that can be withdrawn annually without causing an undesirable result.</a:t>
            </a:r>
          </a:p>
          <a:p>
            <a:pPr defTabSz="914081">
              <a:defRPr/>
            </a:pPr>
            <a:endParaRPr lang="en-US" dirty="0" smtClean="0"/>
          </a:p>
          <a:p>
            <a:pPr defTabSz="914081">
              <a:defRPr/>
            </a:pPr>
            <a:r>
              <a:rPr lang="en-US" dirty="0" smtClean="0"/>
              <a:t>4. Planning and Implementation Horizon: “Means a 50-year time period over which a GSA determines that plans and measures will be implemented in a basin to ensure that the basin is operated with its sustainable yield.”</a:t>
            </a:r>
          </a:p>
          <a:p>
            <a:endParaRPr lang="en-US" dirty="0" smtClean="0"/>
          </a:p>
          <a:p>
            <a:r>
              <a:rPr lang="en-US" dirty="0" smtClean="0"/>
              <a:t>5. Undesirable Results: Conditions indicating significant and unreasonable…</a:t>
            </a:r>
          </a:p>
          <a:p>
            <a:endParaRPr lang="en-US" dirty="0"/>
          </a:p>
        </p:txBody>
      </p:sp>
      <p:sp>
        <p:nvSpPr>
          <p:cNvPr id="4" name="Slide Number Placeholder 3"/>
          <p:cNvSpPr>
            <a:spLocks noGrp="1"/>
          </p:cNvSpPr>
          <p:nvPr>
            <p:ph type="sldNum" sz="quarter" idx="10"/>
          </p:nvPr>
        </p:nvSpPr>
        <p:spPr/>
        <p:txBody>
          <a:bodyPr/>
          <a:lstStyle/>
          <a:p>
            <a:fld id="{5412257C-E031-4945-9C9D-7EC7E41D150A}"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3541729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20000"/>
              </a:lnSpc>
              <a:buFont typeface="Arial" panose="020B0604020202020204" pitchFamily="34" charset="0"/>
              <a:buNone/>
            </a:pPr>
            <a:r>
              <a:rPr lang="en-US" sz="1200" dirty="0" smtClean="0"/>
              <a:t>Briefly describe the major milestones in California’s GW Policy </a:t>
            </a:r>
            <a:r>
              <a:rPr lang="en-US" sz="1200" baseline="0" dirty="0" smtClean="0"/>
              <a:t>both before and after SGMA</a:t>
            </a:r>
          </a:p>
          <a:p>
            <a:pPr marL="177845" indent="-177845">
              <a:lnSpc>
                <a:spcPct val="120000"/>
              </a:lnSpc>
              <a:buFont typeface="Arial" panose="020B0604020202020204" pitchFamily="34" charset="0"/>
              <a:buChar char="•"/>
            </a:pPr>
            <a:endParaRPr lang="en-US" sz="1200" baseline="0" dirty="0" smtClean="0"/>
          </a:p>
          <a:p>
            <a:pPr marL="177845" indent="-177845">
              <a:lnSpc>
                <a:spcPct val="120000"/>
              </a:lnSpc>
              <a:buFont typeface="Arial" panose="020B0604020202020204" pitchFamily="34" charset="0"/>
              <a:buChar char="•"/>
            </a:pPr>
            <a:r>
              <a:rPr lang="en-US" sz="1200" baseline="0" dirty="0" smtClean="0"/>
              <a:t>GW management pre-SGMA was based on a voluntary set of requirements and were a requirement to receive State Grant funding (carrot approach)</a:t>
            </a:r>
          </a:p>
          <a:p>
            <a:pPr marL="177845" indent="-177845">
              <a:lnSpc>
                <a:spcPct val="120000"/>
              </a:lnSpc>
              <a:buFont typeface="Arial" panose="020B0604020202020204" pitchFamily="34" charset="0"/>
              <a:buChar char="•"/>
            </a:pPr>
            <a:endParaRPr lang="en-US" sz="1200" baseline="0" dirty="0" smtClean="0"/>
          </a:p>
          <a:p>
            <a:pPr marL="177845" indent="-177845">
              <a:lnSpc>
                <a:spcPct val="120000"/>
              </a:lnSpc>
              <a:buFont typeface="Arial" panose="020B0604020202020204" pitchFamily="34" charset="0"/>
              <a:buChar char="•"/>
            </a:pPr>
            <a:r>
              <a:rPr lang="en-US" sz="1200" baseline="0" dirty="0" smtClean="0"/>
              <a:t>In many cases GWMPs were completed to cover the Water District service area boundaries.</a:t>
            </a:r>
          </a:p>
          <a:p>
            <a:pPr marL="177845" indent="-177845">
              <a:lnSpc>
                <a:spcPct val="120000"/>
              </a:lnSpc>
              <a:buFont typeface="Arial" panose="020B0604020202020204" pitchFamily="34" charset="0"/>
              <a:buChar char="•"/>
            </a:pPr>
            <a:endParaRPr lang="en-US" sz="1200" baseline="0" dirty="0" smtClean="0"/>
          </a:p>
          <a:p>
            <a:pPr marL="177845" indent="-177845">
              <a:lnSpc>
                <a:spcPct val="120000"/>
              </a:lnSpc>
              <a:buFont typeface="Arial" panose="020B0604020202020204" pitchFamily="34" charset="0"/>
              <a:buChar char="•"/>
            </a:pPr>
            <a:r>
              <a:rPr lang="en-US" sz="1200" baseline="0" dirty="0" smtClean="0"/>
              <a:t>In many or some cases, implementation was limited or minimal</a:t>
            </a:r>
          </a:p>
          <a:p>
            <a:pPr marL="0" indent="0">
              <a:lnSpc>
                <a:spcPct val="120000"/>
              </a:lnSpc>
              <a:buFont typeface="Arial" panose="020B0604020202020204" pitchFamily="34" charset="0"/>
              <a:buNone/>
            </a:pPr>
            <a:endParaRPr lang="en-US" sz="1200" baseline="0" dirty="0" smtClean="0"/>
          </a:p>
          <a:p>
            <a:pPr marL="177845" indent="-177845">
              <a:lnSpc>
                <a:spcPct val="120000"/>
              </a:lnSpc>
              <a:buFont typeface="Arial" panose="020B0604020202020204" pitchFamily="34" charset="0"/>
              <a:buChar char="•"/>
            </a:pPr>
            <a:r>
              <a:rPr lang="en-US" sz="1200" baseline="0" dirty="0" smtClean="0"/>
              <a:t>Authority to implement GWMPs varied as agencies didn’t have necessary authority to implement objectives in the plans.</a:t>
            </a:r>
            <a:endParaRPr lang="en-US" sz="1200" dirty="0" smtClean="0"/>
          </a:p>
          <a:p>
            <a:pPr>
              <a:lnSpc>
                <a:spcPct val="120000"/>
              </a:lnSpc>
            </a:pPr>
            <a:endParaRPr lang="en-US" sz="1200" dirty="0" smtClean="0"/>
          </a:p>
          <a:p>
            <a:pPr>
              <a:lnSpc>
                <a:spcPct val="120000"/>
              </a:lnSpc>
            </a:pPr>
            <a:r>
              <a:rPr lang="en-US" sz="1200" i="1" dirty="0" smtClean="0"/>
              <a:t>Now, post SGMA, groundwater management must be completed through these new groundwater sustainability plans or what are called alternatives, or adjudications. It’s now required that these plans be implemented and now there’s the state backstop, the State Water Resources Control Board.</a:t>
            </a:r>
          </a:p>
          <a:p>
            <a:pPr>
              <a:lnSpc>
                <a:spcPct val="120000"/>
              </a:lnSpc>
            </a:pPr>
            <a:endParaRPr lang="en-US" sz="1200" i="1" dirty="0" smtClean="0"/>
          </a:p>
          <a:p>
            <a:pPr>
              <a:lnSpc>
                <a:spcPct val="120000"/>
              </a:lnSpc>
            </a:pPr>
            <a:r>
              <a:rPr lang="en-US" sz="1200" i="0" dirty="0" smtClean="0"/>
              <a:t>Key</a:t>
            </a:r>
            <a:r>
              <a:rPr lang="en-US" sz="1200" i="0" baseline="0" dirty="0" smtClean="0"/>
              <a:t> legislation </a:t>
            </a:r>
            <a:r>
              <a:rPr lang="en-US" dirty="0" smtClean="0"/>
              <a:t>AB 3030, SB 1938, SBX7-6 established</a:t>
            </a:r>
            <a:r>
              <a:rPr lang="en-US" baseline="0" dirty="0" smtClean="0"/>
              <a:t> </a:t>
            </a:r>
            <a:endParaRPr lang="en-US" sz="1200" i="0" baseline="0" dirty="0" smtClean="0"/>
          </a:p>
          <a:p>
            <a:pPr>
              <a:lnSpc>
                <a:spcPct val="120000"/>
              </a:lnSpc>
            </a:pPr>
            <a:r>
              <a:rPr lang="en-US" dirty="0" smtClean="0"/>
              <a:t>specific procedures on how groundwater management plans are to be developed and adopted by local agencies. </a:t>
            </a:r>
          </a:p>
          <a:p>
            <a:pPr>
              <a:lnSpc>
                <a:spcPct val="120000"/>
              </a:lnSpc>
            </a:pPr>
            <a:r>
              <a:rPr lang="en-US" dirty="0" smtClean="0"/>
              <a:t>The legislation also defines the required and voluntary technical components that must be part of every groundwater management plan and groundwater level monitoring plan.</a:t>
            </a:r>
            <a:r>
              <a:rPr lang="en-US" sz="1200" i="0" baseline="0" dirty="0" smtClean="0"/>
              <a:t> </a:t>
            </a:r>
            <a:endParaRPr lang="en-US" sz="1200" i="0" dirty="0" smtClean="0"/>
          </a:p>
        </p:txBody>
      </p:sp>
      <p:sp>
        <p:nvSpPr>
          <p:cNvPr id="4" name="Slide Number Placeholder 3"/>
          <p:cNvSpPr>
            <a:spLocks noGrp="1"/>
          </p:cNvSpPr>
          <p:nvPr>
            <p:ph type="sldNum" sz="quarter" idx="10"/>
          </p:nvPr>
        </p:nvSpPr>
        <p:spPr/>
        <p:txBody>
          <a:bodyPr/>
          <a:lstStyle/>
          <a:p>
            <a:fld id="{5412257C-E031-4945-9C9D-7EC7E41D150A}" type="slidenum">
              <a:rPr lang="en-US" smtClean="0"/>
              <a:pPr/>
              <a:t>6</a:t>
            </a:fld>
            <a:endParaRPr lang="en-US" dirty="0"/>
          </a:p>
        </p:txBody>
      </p:sp>
    </p:spTree>
    <p:extLst>
      <p:ext uri="{BB962C8B-B14F-4D97-AF65-F5344CB8AC3E}">
        <p14:creationId xmlns:p14="http://schemas.microsoft.com/office/powerpoint/2010/main" val="1238744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an abbreviated list of the Water Code text identified in Section 10720.1</a:t>
            </a:r>
          </a:p>
          <a:p>
            <a:endParaRPr lang="en-US" baseline="0" dirty="0" smtClean="0"/>
          </a:p>
          <a:p>
            <a:r>
              <a:rPr lang="en-US" baseline="0" dirty="0" smtClean="0"/>
              <a:t>Ultimately, the Act puts local agencies in charge of managing the groundwater basins to a sustainable level and allows input from local stakeholders as to how to accomplish it best.   It requires annual reporting and the State Water Resources Control Board steps in if no local agency steps up to manage the basin or the local agency fails to control a list of undesirable results.</a:t>
            </a:r>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7</a:t>
            </a:fld>
            <a:endParaRPr lang="en-US" dirty="0"/>
          </a:p>
        </p:txBody>
      </p:sp>
    </p:spTree>
    <p:extLst>
      <p:ext uri="{BB962C8B-B14F-4D97-AF65-F5344CB8AC3E}">
        <p14:creationId xmlns:p14="http://schemas.microsoft.com/office/powerpoint/2010/main" val="3243919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According to Water Code Section 10933(b) for basin prioritization</a:t>
            </a:r>
            <a:r>
              <a:rPr lang="en-US" baseline="0" dirty="0" smtClean="0"/>
              <a:t> the DWR</a:t>
            </a:r>
            <a:r>
              <a:rPr lang="en-US" dirty="0" smtClean="0"/>
              <a:t> considered all of the following:</a:t>
            </a:r>
          </a:p>
          <a:p>
            <a:r>
              <a:rPr lang="en-US" dirty="0" smtClean="0"/>
              <a:t>(1) The </a:t>
            </a:r>
            <a:r>
              <a:rPr lang="en-US" u="sng" dirty="0" smtClean="0">
                <a:solidFill>
                  <a:srgbClr val="FF0000"/>
                </a:solidFill>
              </a:rPr>
              <a:t>population overlying the basin </a:t>
            </a:r>
            <a:r>
              <a:rPr lang="en-US" dirty="0" smtClean="0"/>
              <a:t>or subbasin.</a:t>
            </a:r>
          </a:p>
          <a:p>
            <a:r>
              <a:rPr lang="en-US" dirty="0" smtClean="0"/>
              <a:t>(2) The </a:t>
            </a:r>
            <a:r>
              <a:rPr lang="en-US" u="sng" dirty="0" smtClean="0">
                <a:solidFill>
                  <a:srgbClr val="FF0000"/>
                </a:solidFill>
              </a:rPr>
              <a:t>rate of current and projected growth of the population </a:t>
            </a:r>
            <a:r>
              <a:rPr lang="en-US" dirty="0" smtClean="0"/>
              <a:t>overlying the basin or subbasin.</a:t>
            </a:r>
          </a:p>
          <a:p>
            <a:r>
              <a:rPr lang="en-US" dirty="0" smtClean="0"/>
              <a:t>(3) The </a:t>
            </a:r>
            <a:r>
              <a:rPr lang="en-US" u="sng" dirty="0" smtClean="0">
                <a:solidFill>
                  <a:srgbClr val="FF0000"/>
                </a:solidFill>
              </a:rPr>
              <a:t>number of public supply wells </a:t>
            </a:r>
            <a:r>
              <a:rPr lang="en-US" dirty="0" smtClean="0"/>
              <a:t>that draw from the basin or subbasin.</a:t>
            </a:r>
          </a:p>
          <a:p>
            <a:r>
              <a:rPr lang="en-US" dirty="0" smtClean="0"/>
              <a:t>(4) The</a:t>
            </a:r>
            <a:r>
              <a:rPr lang="en-US" dirty="0" smtClean="0">
                <a:solidFill>
                  <a:srgbClr val="FF0000"/>
                </a:solidFill>
              </a:rPr>
              <a:t> </a:t>
            </a:r>
            <a:r>
              <a:rPr lang="en-US" u="sng" dirty="0" smtClean="0">
                <a:solidFill>
                  <a:srgbClr val="FF0000"/>
                </a:solidFill>
              </a:rPr>
              <a:t>total number of wells that draw from the basin</a:t>
            </a:r>
            <a:r>
              <a:rPr lang="en-US" dirty="0" smtClean="0">
                <a:solidFill>
                  <a:srgbClr val="FF0000"/>
                </a:solidFill>
              </a:rPr>
              <a:t> </a:t>
            </a:r>
            <a:r>
              <a:rPr lang="en-US" dirty="0" smtClean="0"/>
              <a:t>or subbasin.</a:t>
            </a:r>
          </a:p>
          <a:p>
            <a:r>
              <a:rPr lang="en-US" dirty="0" smtClean="0"/>
              <a:t>(5) The </a:t>
            </a:r>
            <a:r>
              <a:rPr lang="en-US" u="sng" dirty="0" smtClean="0">
                <a:solidFill>
                  <a:srgbClr val="FF0000"/>
                </a:solidFill>
              </a:rPr>
              <a:t>irrigated acreage overlying the basin </a:t>
            </a:r>
            <a:r>
              <a:rPr lang="en-US" dirty="0" smtClean="0"/>
              <a:t>or subbasin.</a:t>
            </a:r>
          </a:p>
          <a:p>
            <a:r>
              <a:rPr lang="en-US" dirty="0" smtClean="0"/>
              <a:t>(6) </a:t>
            </a:r>
            <a:r>
              <a:rPr lang="en-US" u="sng" dirty="0" smtClean="0">
                <a:effectLst/>
              </a:rPr>
              <a:t>Reliance on groundwater by</a:t>
            </a:r>
            <a:r>
              <a:rPr lang="en-US" u="sng" baseline="0" dirty="0" smtClean="0">
                <a:effectLst/>
              </a:rPr>
              <a:t> the population overlying the basin</a:t>
            </a:r>
            <a:endParaRPr lang="en-US" u="sng" dirty="0" smtClean="0">
              <a:effectLst/>
            </a:endParaRPr>
          </a:p>
          <a:p>
            <a:r>
              <a:rPr lang="en-US" dirty="0" smtClean="0"/>
              <a:t>(7) Any documented impacts (subsidence, saline intrusion,</a:t>
            </a:r>
            <a:r>
              <a:rPr lang="en-US" baseline="0" dirty="0" smtClean="0"/>
              <a:t> quality degradation, etc.) or </a:t>
            </a:r>
            <a:r>
              <a:rPr lang="en-US" dirty="0" smtClean="0"/>
              <a:t>other information determined to be relevant by the Department, including </a:t>
            </a:r>
            <a:r>
              <a:rPr lang="en-US" u="sng" dirty="0" smtClean="0"/>
              <a:t>adverse impacts on local habitat and local </a:t>
            </a:r>
            <a:r>
              <a:rPr lang="en-US" u="sng" dirty="0" err="1" smtClean="0"/>
              <a:t>streamflows</a:t>
            </a:r>
            <a:r>
              <a:rPr lang="en-US" u="sng" dirty="0" smtClean="0"/>
              <a:t>.</a:t>
            </a:r>
          </a:p>
          <a:p>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pPr/>
              <a:t>8</a:t>
            </a:fld>
            <a:endParaRPr lang="en-US" dirty="0"/>
          </a:p>
        </p:txBody>
      </p:sp>
    </p:spTree>
    <p:extLst>
      <p:ext uri="{BB962C8B-B14F-4D97-AF65-F5344CB8AC3E}">
        <p14:creationId xmlns:p14="http://schemas.microsoft.com/office/powerpoint/2010/main" val="1166999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12257C-E031-4945-9C9D-7EC7E41D150A}" type="slidenum">
              <a:rPr lang="en-US" smtClean="0"/>
              <a:pPr/>
              <a:t>9</a:t>
            </a:fld>
            <a:endParaRPr lang="en-US" dirty="0"/>
          </a:p>
        </p:txBody>
      </p:sp>
    </p:spTree>
    <p:extLst>
      <p:ext uri="{BB962C8B-B14F-4D97-AF65-F5344CB8AC3E}">
        <p14:creationId xmlns:p14="http://schemas.microsoft.com/office/powerpoint/2010/main" val="2518591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8507">
              <a:defRPr/>
            </a:pPr>
            <a:r>
              <a:rPr lang="en-US" baseline="0" dirty="0" smtClean="0"/>
              <a:t>**Providing regional assistance? What does that mean in regards to storage?**</a:t>
            </a:r>
          </a:p>
          <a:p>
            <a:pPr defTabSz="948507">
              <a:defRPr/>
            </a:pPr>
            <a:endParaRPr lang="en-US" baseline="0" dirty="0" smtClean="0"/>
          </a:p>
          <a:p>
            <a:pPr defTabSz="948507">
              <a:defRPr/>
            </a:pPr>
            <a:r>
              <a:rPr lang="en-US" baseline="0" dirty="0" smtClean="0"/>
              <a:t>DWR program is organizing around the many required actions laid out by the legislation. </a:t>
            </a:r>
          </a:p>
          <a:p>
            <a:pPr defTabSz="948507">
              <a:defRPr/>
            </a:pPr>
            <a:r>
              <a:rPr lang="en-US" baseline="0" dirty="0" smtClean="0"/>
              <a:t>DWR is managing the program within the various functions and projects to complete the requirements.  Highlight the above graph.</a:t>
            </a:r>
          </a:p>
          <a:p>
            <a:pPr defTabSz="948507">
              <a:defRPr/>
            </a:pPr>
            <a:endParaRPr lang="en-US" baseline="0" dirty="0" smtClean="0"/>
          </a:p>
          <a:p>
            <a:pPr defTabSz="948507">
              <a:defRPr/>
            </a:pPr>
            <a:r>
              <a:rPr lang="en-US" baseline="0" dirty="0" smtClean="0"/>
              <a:t>Framework – Basin Boundary and GSP regulations , BMPs </a:t>
            </a:r>
          </a:p>
          <a:p>
            <a:pPr defTabSz="948507">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412257C-E031-4945-9C9D-7EC7E41D150A}" type="slidenum">
              <a:rPr lang="en-US" smtClean="0"/>
              <a:pPr/>
              <a:t>10</a:t>
            </a:fld>
            <a:endParaRPr lang="en-US" dirty="0"/>
          </a:p>
        </p:txBody>
      </p:sp>
    </p:spTree>
    <p:extLst>
      <p:ext uri="{BB962C8B-B14F-4D97-AF65-F5344CB8AC3E}">
        <p14:creationId xmlns:p14="http://schemas.microsoft.com/office/powerpoint/2010/main" val="4970632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5190E48-4B0C-4DF1-A629-C7F56AA77D83}" type="datetime1">
              <a:rPr lang="en-US" smtClean="0">
                <a:solidFill>
                  <a:prstClr val="white">
                    <a:tint val="75000"/>
                  </a:prstClr>
                </a:solidFill>
              </a:rPr>
              <a:pPr/>
              <a:t>1/25/2016</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400594A4-1631-48FE-A44C-4500BF8C452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06085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3598A7-BF34-43B7-BB85-9E57B18EDAC7}" type="datetime1">
              <a:rPr lang="en-US" smtClean="0">
                <a:solidFill>
                  <a:prstClr val="white">
                    <a:tint val="75000"/>
                  </a:prstClr>
                </a:solidFill>
              </a:rPr>
              <a:pPr/>
              <a:t>1/25/2016</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400594A4-1631-48FE-A44C-4500BF8C452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85004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D243BC-581F-4344-B92B-B90D51E6194F}" type="datetime1">
              <a:rPr lang="en-US" smtClean="0">
                <a:solidFill>
                  <a:prstClr val="white">
                    <a:tint val="75000"/>
                  </a:prstClr>
                </a:solidFill>
              </a:rPr>
              <a:pPr/>
              <a:t>1/25/2016</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400594A4-1631-48FE-A44C-4500BF8C452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5680010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6DC09DA-6C75-4B35-A1AE-7E602D6B7988}" type="datetime1">
              <a:rPr lang="en-US" smtClean="0">
                <a:solidFill>
                  <a:prstClr val="black">
                    <a:tint val="75000"/>
                  </a:prstClr>
                </a:solidFill>
              </a:rPr>
              <a:pPr/>
              <a:t>1/25/2016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10A7CBF-E4D6-4DC4-A35E-D423F101D5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1974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AB64F-9EC7-43E8-B631-04FA3BEDB8D2}" type="datetime1">
              <a:rPr lang="en-US" smtClean="0">
                <a:solidFill>
                  <a:prstClr val="black">
                    <a:tint val="75000"/>
                  </a:prstClr>
                </a:solidFill>
              </a:rPr>
              <a:pPr/>
              <a:t>1/25/2016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10A7CBF-E4D6-4DC4-A35E-D423F101D5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6414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4A7291-BAC8-405A-B196-5218D9047E04}" type="datetime1">
              <a:rPr lang="en-US" smtClean="0">
                <a:solidFill>
                  <a:prstClr val="black">
                    <a:tint val="75000"/>
                  </a:prstClr>
                </a:solidFill>
              </a:rPr>
              <a:pPr/>
              <a:t>1/25/2016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10A7CBF-E4D6-4DC4-A35E-D423F101D5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62328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9715FD-326B-4AC9-991B-53FF906B66A1}" type="datetime1">
              <a:rPr lang="en-US" smtClean="0">
                <a:solidFill>
                  <a:prstClr val="black">
                    <a:tint val="75000"/>
                  </a:prstClr>
                </a:solidFill>
              </a:rPr>
              <a:pPr/>
              <a:t>1/25/2016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10A7CBF-E4D6-4DC4-A35E-D423F101D5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38076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7D3F689-A439-45A6-BE24-5CBAEBC8D771}" type="datetime1">
              <a:rPr lang="en-US" smtClean="0">
                <a:solidFill>
                  <a:prstClr val="black">
                    <a:tint val="75000"/>
                  </a:prstClr>
                </a:solidFill>
              </a:rPr>
              <a:pPr/>
              <a:t>1/25/2016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10A7CBF-E4D6-4DC4-A35E-D423F101D5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84071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AAA7D4-CC9C-4933-B9C2-ED5D48B65F1D}" type="datetime1">
              <a:rPr lang="en-US" smtClean="0">
                <a:solidFill>
                  <a:prstClr val="black">
                    <a:tint val="75000"/>
                  </a:prstClr>
                </a:solidFill>
              </a:rPr>
              <a:pPr/>
              <a:t>1/25/2016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10A7CBF-E4D6-4DC4-A35E-D423F101D5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3679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BF5140-9E74-4C2D-AFAE-8F5BE5F509D2}" type="datetime1">
              <a:rPr lang="en-US" smtClean="0">
                <a:solidFill>
                  <a:prstClr val="black">
                    <a:tint val="75000"/>
                  </a:prstClr>
                </a:solidFill>
              </a:rPr>
              <a:pPr/>
              <a:t>1/25/2016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10A7CBF-E4D6-4DC4-A35E-D423F101D5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48243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9CADB3-252D-4ED2-BB25-CCAC3FE530F2}" type="datetime1">
              <a:rPr lang="en-US" smtClean="0">
                <a:solidFill>
                  <a:prstClr val="black">
                    <a:tint val="75000"/>
                  </a:prstClr>
                </a:solidFill>
              </a:rPr>
              <a:pPr/>
              <a:t>1/25/2016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10A7CBF-E4D6-4DC4-A35E-D423F101D5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301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8D8A2C-5398-4D2F-A140-064834812C75}" type="datetime1">
              <a:rPr lang="en-US" smtClean="0">
                <a:solidFill>
                  <a:prstClr val="white">
                    <a:tint val="75000"/>
                  </a:prstClr>
                </a:solidFill>
              </a:rPr>
              <a:pPr/>
              <a:t>1/25/2016</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400594A4-1631-48FE-A44C-4500BF8C452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573481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3314BC-0A7C-4842-9EEB-ACA8AAD2902D}" type="datetime1">
              <a:rPr lang="en-US" smtClean="0">
                <a:solidFill>
                  <a:prstClr val="black">
                    <a:tint val="75000"/>
                  </a:prstClr>
                </a:solidFill>
              </a:rPr>
              <a:pPr/>
              <a:t>1/25/2016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10A7CBF-E4D6-4DC4-A35E-D423F101D5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53967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0EF40A-6BE2-41A2-824C-0E18B4812E85}" type="datetime1">
              <a:rPr lang="en-US" smtClean="0">
                <a:solidFill>
                  <a:prstClr val="black">
                    <a:tint val="75000"/>
                  </a:prstClr>
                </a:solidFill>
              </a:rPr>
              <a:pPr/>
              <a:t>1/25/2016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10A7CBF-E4D6-4DC4-A35E-D423F101D5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3956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6C4AE4-4D36-4C87-BD89-D1F9345F621F}" type="datetime1">
              <a:rPr lang="en-US" smtClean="0">
                <a:solidFill>
                  <a:prstClr val="black">
                    <a:tint val="75000"/>
                  </a:prstClr>
                </a:solidFill>
              </a:rPr>
              <a:pPr/>
              <a:t>1/25/2016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10A7CBF-E4D6-4DC4-A35E-D423F101D5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7074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E699C3-C6E4-4188-99F0-D0180DDA75DC}" type="datetime1">
              <a:rPr lang="en-US" smtClean="0">
                <a:solidFill>
                  <a:prstClr val="white">
                    <a:tint val="75000"/>
                  </a:prstClr>
                </a:solidFill>
              </a:rPr>
              <a:pPr/>
              <a:t>1/25/2016</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400594A4-1631-48FE-A44C-4500BF8C452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676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305513-15B8-411B-9278-C13590D3FEA8}" type="datetime1">
              <a:rPr lang="en-US" smtClean="0">
                <a:solidFill>
                  <a:prstClr val="white">
                    <a:tint val="75000"/>
                  </a:prstClr>
                </a:solidFill>
              </a:rPr>
              <a:pPr/>
              <a:t>1/25/2016</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400594A4-1631-48FE-A44C-4500BF8C452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97192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DE6CA99-0DAA-4D6F-844B-459B55D7CC8D}" type="datetime1">
              <a:rPr lang="en-US" smtClean="0">
                <a:solidFill>
                  <a:prstClr val="white">
                    <a:tint val="75000"/>
                  </a:prstClr>
                </a:solidFill>
              </a:rPr>
              <a:pPr/>
              <a:t>1/25/2016</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400594A4-1631-48FE-A44C-4500BF8C452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841983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50BAD4-B83F-4706-9DBE-5D5959F2EC71}" type="datetime1">
              <a:rPr lang="en-US" smtClean="0">
                <a:solidFill>
                  <a:prstClr val="white">
                    <a:tint val="75000"/>
                  </a:prstClr>
                </a:solidFill>
              </a:rPr>
              <a:pPr/>
              <a:t>1/25/2016</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400594A4-1631-48FE-A44C-4500BF8C452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591746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253267-9F0E-4F5E-8A29-DD9D785565D6}" type="datetime1">
              <a:rPr lang="en-US" smtClean="0">
                <a:solidFill>
                  <a:prstClr val="white">
                    <a:tint val="75000"/>
                  </a:prstClr>
                </a:solidFill>
              </a:rPr>
              <a:pPr/>
              <a:t>1/25/2016</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400594A4-1631-48FE-A44C-4500BF8C452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32822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2"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6F755E-FB0E-46AD-AF19-62A7B583C89E}" type="datetime1">
              <a:rPr lang="en-US" smtClean="0">
                <a:solidFill>
                  <a:prstClr val="white">
                    <a:tint val="75000"/>
                  </a:prstClr>
                </a:solidFill>
              </a:rPr>
              <a:pPr/>
              <a:t>1/25/2016</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400594A4-1631-48FE-A44C-4500BF8C452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859380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03BBCB-37D2-49C4-A87B-C0ACE5E685C8}" type="datetime1">
              <a:rPr lang="en-US" smtClean="0">
                <a:solidFill>
                  <a:prstClr val="white">
                    <a:tint val="75000"/>
                  </a:prstClr>
                </a:solidFill>
              </a:rPr>
              <a:pPr/>
              <a:t>1/25/2016</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400594A4-1631-48FE-A44C-4500BF8C452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27002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lumMod val="60000"/>
                <a:lumOff val="40000"/>
                <a:alpha val="79000"/>
              </a:schemeClr>
            </a:gs>
            <a:gs pos="100000">
              <a:schemeClr val="bg2">
                <a:shade val="30000"/>
                <a:satMod val="20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3"/>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20EE23-36ED-4E3A-AB1B-ED8B7E937D69}" type="datetime1">
              <a:rPr lang="en-US" smtClean="0">
                <a:solidFill>
                  <a:prstClr val="white">
                    <a:tint val="75000"/>
                  </a:prstClr>
                </a:solidFill>
              </a:rPr>
              <a:pPr/>
              <a:t>1/25/2016</a:t>
            </a:fld>
            <a:endParaRPr lang="en-US">
              <a:solidFill>
                <a:prstClr val="white">
                  <a:tint val="75000"/>
                </a:prstClr>
              </a:solidFill>
            </a:endParaRPr>
          </a:p>
        </p:txBody>
      </p:sp>
      <p:sp>
        <p:nvSpPr>
          <p:cNvPr id="5" name="Footer Placeholder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0594A4-1631-48FE-A44C-4500BF8C4528}"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815132290"/>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5B1810-5521-42B0-AD32-08F8015904BD}" type="datetime1">
              <a:rPr lang="en-US" smtClean="0">
                <a:solidFill>
                  <a:prstClr val="black">
                    <a:tint val="75000"/>
                  </a:prstClr>
                </a:solidFill>
              </a:rPr>
              <a:pPr/>
              <a:t>1/25/2016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0A7CBF-E4D6-4DC4-A35E-D423F101D5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526848"/>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hyperlink" Target="mailto:cmckenzi@water.ca.gov" TargetMode="External"/><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878775"/>
            <a:ext cx="9144000" cy="1365661"/>
          </a:xfrm>
        </p:spPr>
        <p:txBody>
          <a:bodyPr>
            <a:noAutofit/>
          </a:bodyPr>
          <a:lstStyle/>
          <a:p>
            <a:pPr>
              <a:spcBef>
                <a:spcPts val="0"/>
              </a:spcBef>
              <a:spcAft>
                <a:spcPts val="1200"/>
              </a:spcAft>
            </a:pPr>
            <a:r>
              <a:rPr lang="en-US" sz="3200" b="1" dirty="0" smtClean="0">
                <a:solidFill>
                  <a:srgbClr val="FFC000"/>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Sustainable </a:t>
            </a:r>
            <a:r>
              <a:rPr lang="en-US" sz="3200" b="1" dirty="0">
                <a:solidFill>
                  <a:srgbClr val="FFC000"/>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Groundwater </a:t>
            </a:r>
            <a:r>
              <a:rPr lang="en-US" sz="3200" b="1" dirty="0" smtClean="0">
                <a:solidFill>
                  <a:srgbClr val="FFC000"/>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Management Act Implementation</a:t>
            </a:r>
            <a:r>
              <a:rPr lang="en-US" sz="3200" b="1" dirty="0" smtClean="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
            </a:r>
            <a:br>
              <a:rPr lang="en-US" sz="3200" b="1" dirty="0" smtClean="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br>
            <a:r>
              <a:rPr lang="en-US" sz="3200" b="1" dirty="0" smtClean="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
            </a:r>
            <a:br>
              <a:rPr lang="en-US" sz="3200" b="1" dirty="0" smtClean="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br>
            <a:r>
              <a:rPr lang="en-US" sz="2400" b="1" dirty="0" smtClean="0">
                <a:solidFill>
                  <a:srgbClr val="FFC000"/>
                </a:solidFill>
              </a:rPr>
              <a:t>​</a:t>
            </a:r>
            <a:endParaRPr lang="en-US" sz="2800" b="1" i="1" dirty="0">
              <a:solidFill>
                <a:srgbClr val="FFC000"/>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9" name="Title 6"/>
          <p:cNvSpPr txBox="1">
            <a:spLocks/>
          </p:cNvSpPr>
          <p:nvPr/>
        </p:nvSpPr>
        <p:spPr>
          <a:xfrm>
            <a:off x="2684837" y="5329128"/>
            <a:ext cx="501623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1800" dirty="0">
              <a:solidFill>
                <a:prstClr val="white"/>
              </a:solidFill>
              <a:effectLst>
                <a:outerShdw blurRad="38100" dist="38100" dir="2700000" algn="tl">
                  <a:srgbClr val="000000">
                    <a:alpha val="43137"/>
                  </a:srgbClr>
                </a:outerShdw>
              </a:effectLst>
            </a:endParaRPr>
          </a:p>
        </p:txBody>
      </p:sp>
      <p:pic>
        <p:nvPicPr>
          <p:cNvPr id="8" name="Picture 7" descr="http://www.water.ca.gov/newsroom/photo/ag/groundwater_pump.jpg"/>
          <p:cNvPicPr>
            <a:picLocks noChangeAspect="1" noChangeArrowheads="1"/>
          </p:cNvPicPr>
          <p:nvPr/>
        </p:nvPicPr>
        <p:blipFill rotWithShape="1">
          <a:blip r:embed="rId3" cstate="print"/>
          <a:srcRect t="15945" b="1"/>
          <a:stretch/>
        </p:blipFill>
        <p:spPr bwMode="auto">
          <a:xfrm>
            <a:off x="-9300" y="2352675"/>
            <a:ext cx="1851368" cy="2423160"/>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descr="NEW_DWR_LOGO_4inch.png"/>
          <p:cNvPicPr>
            <a:picLocks noChangeAspect="1"/>
          </p:cNvPicPr>
          <p:nvPr/>
        </p:nvPicPr>
        <p:blipFill>
          <a:blip r:embed="rId4" cstate="print"/>
          <a:stretch>
            <a:fillRect/>
          </a:stretch>
        </p:blipFill>
        <p:spPr>
          <a:xfrm>
            <a:off x="230584" y="5068600"/>
            <a:ext cx="1371600" cy="1371600"/>
          </a:xfrm>
          <a:prstGeom prst="rect">
            <a:avLst/>
          </a:prstGeom>
        </p:spPr>
      </p:pic>
      <p:pic>
        <p:nvPicPr>
          <p:cNvPr id="12" name="Picture 2" descr="Artists rendition of surface water and ground water interact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51368" y="2352675"/>
            <a:ext cx="5284192" cy="2423160"/>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6" cstate="print"/>
          <a:srcRect l="9414" t="11773" r="7742" b="2062"/>
          <a:stretch/>
        </p:blipFill>
        <p:spPr>
          <a:xfrm>
            <a:off x="7081047" y="2352675"/>
            <a:ext cx="2042536" cy="2423160"/>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sp>
        <p:nvSpPr>
          <p:cNvPr id="13" name="Title 6"/>
          <p:cNvSpPr txBox="1">
            <a:spLocks/>
          </p:cNvSpPr>
          <p:nvPr/>
        </p:nvSpPr>
        <p:spPr>
          <a:xfrm>
            <a:off x="-9300" y="4901488"/>
            <a:ext cx="9153299" cy="157551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dirty="0" smtClean="0">
                <a:solidFill>
                  <a:prstClr val="white"/>
                </a:solidFill>
                <a:effectLst>
                  <a:outerShdw blurRad="38100" dist="38100" dir="2700000" algn="tl">
                    <a:srgbClr val="000000">
                      <a:alpha val="43137"/>
                    </a:srgbClr>
                  </a:outerShdw>
                </a:effectLst>
              </a:rPr>
              <a:t>Mike McKenzie</a:t>
            </a:r>
          </a:p>
          <a:p>
            <a:r>
              <a:rPr lang="en-US" sz="2400" b="1" dirty="0" smtClean="0">
                <a:solidFill>
                  <a:prstClr val="white"/>
                </a:solidFill>
                <a:effectLst>
                  <a:outerShdw blurRad="38100" dist="38100" dir="2700000" algn="tl">
                    <a:srgbClr val="000000">
                      <a:alpha val="43137"/>
                    </a:srgbClr>
                  </a:outerShdw>
                </a:effectLst>
              </a:rPr>
              <a:t>January 25, 2016</a:t>
            </a:r>
          </a:p>
        </p:txBody>
      </p:sp>
    </p:spTree>
    <p:extLst>
      <p:ext uri="{BB962C8B-B14F-4D97-AF65-F5344CB8AC3E}">
        <p14:creationId xmlns:p14="http://schemas.microsoft.com/office/powerpoint/2010/main" val="14881535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005" y="0"/>
            <a:ext cx="9334005" cy="1066800"/>
          </a:xfrm>
        </p:spPr>
        <p:txBody>
          <a:bodyPr>
            <a:noAutofit/>
          </a:bodyPr>
          <a:lstStyle/>
          <a:p>
            <a:r>
              <a:rPr lang="en-US" sz="3550" dirty="0" smtClean="0">
                <a:solidFill>
                  <a:srgbClr val="FFC000"/>
                </a:solidFill>
              </a:rPr>
              <a:t>Groundwater Sustainability Program Strategic Plan</a:t>
            </a:r>
            <a:endParaRPr lang="en-US" sz="3550" dirty="0">
              <a:solidFill>
                <a:srgbClr val="FFC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05747981"/>
              </p:ext>
            </p:extLst>
          </p:nvPr>
        </p:nvGraphicFramePr>
        <p:xfrm>
          <a:off x="40944" y="1132764"/>
          <a:ext cx="9116704" cy="57252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2" descr="C:\Users\daveg\Desktop\STR plan pictur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81400" y="3581400"/>
            <a:ext cx="2133600" cy="2712982"/>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400594A4-1631-48FE-A44C-4500BF8C4528}" type="slidenum">
              <a:rPr lang="en-US" smtClean="0"/>
              <a:pPr/>
              <a:t>10</a:t>
            </a:fld>
            <a:endParaRPr lang="en-US" dirty="0"/>
          </a:p>
        </p:txBody>
      </p:sp>
    </p:spTree>
    <p:extLst>
      <p:ext uri="{BB962C8B-B14F-4D97-AF65-F5344CB8AC3E}">
        <p14:creationId xmlns:p14="http://schemas.microsoft.com/office/powerpoint/2010/main" val="1044327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46B0A5E5-F8A2-48C7-8E25-27CDDF436555}"/>
                                            </p:graphicEl>
                                          </p:spTgt>
                                        </p:tgtEl>
                                        <p:attrNameLst>
                                          <p:attrName>style.visibility</p:attrName>
                                        </p:attrNameLst>
                                      </p:cBhvr>
                                      <p:to>
                                        <p:strVal val="visible"/>
                                      </p:to>
                                    </p:set>
                                    <p:animEffect transition="in" filter="fade">
                                      <p:cBhvr>
                                        <p:cTn id="7" dur="500"/>
                                        <p:tgtEl>
                                          <p:spTgt spid="4">
                                            <p:graphicEl>
                                              <a:dgm id="{46B0A5E5-F8A2-48C7-8E25-27CDDF436555}"/>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75C37534-B0E5-4F84-BD15-1CE188345418}"/>
                                            </p:graphicEl>
                                          </p:spTgt>
                                        </p:tgtEl>
                                        <p:attrNameLst>
                                          <p:attrName>style.visibility</p:attrName>
                                        </p:attrNameLst>
                                      </p:cBhvr>
                                      <p:to>
                                        <p:strVal val="visible"/>
                                      </p:to>
                                    </p:set>
                                    <p:animEffect transition="in" filter="fade">
                                      <p:cBhvr>
                                        <p:cTn id="10" dur="500"/>
                                        <p:tgtEl>
                                          <p:spTgt spid="4">
                                            <p:graphicEl>
                                              <a:dgm id="{75C37534-B0E5-4F84-BD15-1CE188345418}"/>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graphicEl>
                                              <a:dgm id="{8DA0B4F8-7CA6-4E45-A742-CF9114371246}"/>
                                            </p:graphicEl>
                                          </p:spTgt>
                                        </p:tgtEl>
                                        <p:attrNameLst>
                                          <p:attrName>style.visibility</p:attrName>
                                        </p:attrNameLst>
                                      </p:cBhvr>
                                      <p:to>
                                        <p:strVal val="visible"/>
                                      </p:to>
                                    </p:set>
                                    <p:animEffect transition="in" filter="fade">
                                      <p:cBhvr>
                                        <p:cTn id="13" dur="500"/>
                                        <p:tgtEl>
                                          <p:spTgt spid="4">
                                            <p:graphicEl>
                                              <a:dgm id="{8DA0B4F8-7CA6-4E45-A742-CF9114371246}"/>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graphicEl>
                                              <a:dgm id="{A615DA4B-C93B-44C6-9D5D-4930B056CC19}"/>
                                            </p:graphicEl>
                                          </p:spTgt>
                                        </p:tgtEl>
                                        <p:attrNameLst>
                                          <p:attrName>style.visibility</p:attrName>
                                        </p:attrNameLst>
                                      </p:cBhvr>
                                      <p:to>
                                        <p:strVal val="visible"/>
                                      </p:to>
                                    </p:set>
                                    <p:animEffect transition="in" filter="fade">
                                      <p:cBhvr>
                                        <p:cTn id="16" dur="500"/>
                                        <p:tgtEl>
                                          <p:spTgt spid="4">
                                            <p:graphicEl>
                                              <a:dgm id="{A615DA4B-C93B-44C6-9D5D-4930B056CC19}"/>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graphicEl>
                                              <a:dgm id="{7615E27E-B2BE-47C1-8D0A-6032EE182613}"/>
                                            </p:graphicEl>
                                          </p:spTgt>
                                        </p:tgtEl>
                                        <p:attrNameLst>
                                          <p:attrName>style.visibility</p:attrName>
                                        </p:attrNameLst>
                                      </p:cBhvr>
                                      <p:to>
                                        <p:strVal val="visible"/>
                                      </p:to>
                                    </p:set>
                                    <p:animEffect transition="in" filter="fade">
                                      <p:cBhvr>
                                        <p:cTn id="19" dur="500"/>
                                        <p:tgtEl>
                                          <p:spTgt spid="4">
                                            <p:graphicEl>
                                              <a:dgm id="{7615E27E-B2BE-47C1-8D0A-6032EE182613}"/>
                                            </p:graphic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graphicEl>
                                              <a:dgm id="{DBF6E8CF-982B-4773-979E-DD919BA64811}"/>
                                            </p:graphicEl>
                                          </p:spTgt>
                                        </p:tgtEl>
                                        <p:attrNameLst>
                                          <p:attrName>style.visibility</p:attrName>
                                        </p:attrNameLst>
                                      </p:cBhvr>
                                      <p:to>
                                        <p:strVal val="visible"/>
                                      </p:to>
                                    </p:set>
                                    <p:animEffect transition="in" filter="fade">
                                      <p:cBhvr>
                                        <p:cTn id="22" dur="500"/>
                                        <p:tgtEl>
                                          <p:spTgt spid="4">
                                            <p:graphicEl>
                                              <a:dgm id="{DBF6E8CF-982B-4773-979E-DD919BA64811}"/>
                                            </p:graphic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graphicEl>
                                              <a:dgm id="{BF781939-E40A-4480-9841-1E9E08DD3123}"/>
                                            </p:graphicEl>
                                          </p:spTgt>
                                        </p:tgtEl>
                                        <p:attrNameLst>
                                          <p:attrName>style.visibility</p:attrName>
                                        </p:attrNameLst>
                                      </p:cBhvr>
                                      <p:to>
                                        <p:strVal val="visible"/>
                                      </p:to>
                                    </p:set>
                                    <p:animEffect transition="in" filter="fade">
                                      <p:cBhvr>
                                        <p:cTn id="25" dur="500"/>
                                        <p:tgtEl>
                                          <p:spTgt spid="4">
                                            <p:graphicEl>
                                              <a:dgm id="{BF781939-E40A-4480-9841-1E9E08DD3123}"/>
                                            </p:graphic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graphicEl>
                                              <a:dgm id="{DB2430E7-F80E-4C05-8C3B-2CEED8868425}"/>
                                            </p:graphicEl>
                                          </p:spTgt>
                                        </p:tgtEl>
                                        <p:attrNameLst>
                                          <p:attrName>style.visibility</p:attrName>
                                        </p:attrNameLst>
                                      </p:cBhvr>
                                      <p:to>
                                        <p:strVal val="visible"/>
                                      </p:to>
                                    </p:set>
                                    <p:animEffect transition="in" filter="fade">
                                      <p:cBhvr>
                                        <p:cTn id="28" dur="500"/>
                                        <p:tgtEl>
                                          <p:spTgt spid="4">
                                            <p:graphicEl>
                                              <a:dgm id="{DB2430E7-F80E-4C05-8C3B-2CEED8868425}"/>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graphicEl>
                                              <a:dgm id="{B45B3333-D243-474C-B464-219F78A6422C}"/>
                                            </p:graphicEl>
                                          </p:spTgt>
                                        </p:tgtEl>
                                        <p:attrNameLst>
                                          <p:attrName>style.visibility</p:attrName>
                                        </p:attrNameLst>
                                      </p:cBhvr>
                                      <p:to>
                                        <p:strVal val="visible"/>
                                      </p:to>
                                    </p:set>
                                    <p:animEffect transition="in" filter="fade">
                                      <p:cBhvr>
                                        <p:cTn id="31" dur="500"/>
                                        <p:tgtEl>
                                          <p:spTgt spid="4">
                                            <p:graphicEl>
                                              <a:dgm id="{B45B3333-D243-474C-B464-219F78A6422C}"/>
                                            </p:graphic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graphicEl>
                                              <a:dgm id="{291B90B4-E930-4A68-BDAA-CF49E8894A54}"/>
                                            </p:graphicEl>
                                          </p:spTgt>
                                        </p:tgtEl>
                                        <p:attrNameLst>
                                          <p:attrName>style.visibility</p:attrName>
                                        </p:attrNameLst>
                                      </p:cBhvr>
                                      <p:to>
                                        <p:strVal val="visible"/>
                                      </p:to>
                                    </p:set>
                                    <p:animEffect transition="in" filter="fade">
                                      <p:cBhvr>
                                        <p:cTn id="34" dur="500"/>
                                        <p:tgtEl>
                                          <p:spTgt spid="4">
                                            <p:graphicEl>
                                              <a:dgm id="{291B90B4-E930-4A68-BDAA-CF49E8894A54}"/>
                                            </p:graphic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graphicEl>
                                              <a:dgm id="{647FBEC4-0B8E-45FC-883E-D525A96E6DA0}"/>
                                            </p:graphicEl>
                                          </p:spTgt>
                                        </p:tgtEl>
                                        <p:attrNameLst>
                                          <p:attrName>style.visibility</p:attrName>
                                        </p:attrNameLst>
                                      </p:cBhvr>
                                      <p:to>
                                        <p:strVal val="visible"/>
                                      </p:to>
                                    </p:set>
                                    <p:animEffect transition="in" filter="fade">
                                      <p:cBhvr>
                                        <p:cTn id="37" dur="500"/>
                                        <p:tgtEl>
                                          <p:spTgt spid="4">
                                            <p:graphicEl>
                                              <a:dgm id="{647FBEC4-0B8E-45FC-883E-D525A96E6DA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101545514"/>
              </p:ext>
            </p:extLst>
          </p:nvPr>
        </p:nvGraphicFramePr>
        <p:xfrm>
          <a:off x="1393366" y="1143002"/>
          <a:ext cx="6585851"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6"/>
          <p:cNvSpPr>
            <a:spLocks noGrp="1"/>
          </p:cNvSpPr>
          <p:nvPr>
            <p:ph type="title"/>
          </p:nvPr>
        </p:nvSpPr>
        <p:spPr>
          <a:xfrm>
            <a:off x="457200" y="76200"/>
            <a:ext cx="8229600" cy="1143000"/>
          </a:xfrm>
        </p:spPr>
        <p:txBody>
          <a:bodyPr>
            <a:normAutofit/>
          </a:bodyPr>
          <a:lstStyle/>
          <a:p>
            <a:r>
              <a:rPr lang="en-US" dirty="0">
                <a:solidFill>
                  <a:srgbClr val="FFC000"/>
                </a:solidFill>
              </a:rPr>
              <a:t>DWR Near-term Actions </a:t>
            </a:r>
          </a:p>
        </p:txBody>
      </p:sp>
      <p:sp>
        <p:nvSpPr>
          <p:cNvPr id="2" name="Slide Number Placeholder 1"/>
          <p:cNvSpPr>
            <a:spLocks noGrp="1"/>
          </p:cNvSpPr>
          <p:nvPr>
            <p:ph type="sldNum" sz="quarter" idx="12"/>
          </p:nvPr>
        </p:nvSpPr>
        <p:spPr/>
        <p:txBody>
          <a:bodyPr/>
          <a:lstStyle/>
          <a:p>
            <a:fld id="{400594A4-1631-48FE-A44C-4500BF8C4528}" type="slidenum">
              <a:rPr lang="en-US" smtClean="0"/>
              <a:pPr/>
              <a:t>11</a:t>
            </a:fld>
            <a:endParaRPr lang="en-US" dirty="0"/>
          </a:p>
        </p:txBody>
      </p:sp>
    </p:spTree>
    <p:extLst>
      <p:ext uri="{BB962C8B-B14F-4D97-AF65-F5344CB8AC3E}">
        <p14:creationId xmlns:p14="http://schemas.microsoft.com/office/powerpoint/2010/main" val="3010401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graphicEl>
                                              <a:dgm id="{089FB76C-99DB-47EC-B10B-B917D5064D7C}"/>
                                            </p:graphicEl>
                                          </p:spTgt>
                                        </p:tgtEl>
                                        <p:attrNameLst>
                                          <p:attrName>style.visibility</p:attrName>
                                        </p:attrNameLst>
                                      </p:cBhvr>
                                      <p:to>
                                        <p:strVal val="visible"/>
                                      </p:to>
                                    </p:set>
                                    <p:anim calcmode="lin" valueType="num">
                                      <p:cBhvr additive="base">
                                        <p:cTn id="7" dur="500" fill="hold"/>
                                        <p:tgtEl>
                                          <p:spTgt spid="8">
                                            <p:graphicEl>
                                              <a:dgm id="{089FB76C-99DB-47EC-B10B-B917D5064D7C}"/>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
                                            <p:graphicEl>
                                              <a:dgm id="{089FB76C-99DB-47EC-B10B-B917D5064D7C}"/>
                                            </p:graphic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graphicEl>
                                              <a:dgm id="{6C590C20-C7D3-4E45-B97E-C3A37395F979}"/>
                                            </p:graphicEl>
                                          </p:spTgt>
                                        </p:tgtEl>
                                        <p:attrNameLst>
                                          <p:attrName>style.visibility</p:attrName>
                                        </p:attrNameLst>
                                      </p:cBhvr>
                                      <p:to>
                                        <p:strVal val="visible"/>
                                      </p:to>
                                    </p:set>
                                    <p:anim calcmode="lin" valueType="num">
                                      <p:cBhvr additive="base">
                                        <p:cTn id="11" dur="500" fill="hold"/>
                                        <p:tgtEl>
                                          <p:spTgt spid="8">
                                            <p:graphicEl>
                                              <a:dgm id="{6C590C20-C7D3-4E45-B97E-C3A37395F979}"/>
                                            </p:graphic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
                                            <p:graphicEl>
                                              <a:dgm id="{6C590C20-C7D3-4E45-B97E-C3A37395F979}"/>
                                            </p:graphic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
                                            <p:graphicEl>
                                              <a:dgm id="{00DA203D-F3FA-4492-BECF-D8F230F663B1}"/>
                                            </p:graphicEl>
                                          </p:spTgt>
                                        </p:tgtEl>
                                        <p:attrNameLst>
                                          <p:attrName>style.visibility</p:attrName>
                                        </p:attrNameLst>
                                      </p:cBhvr>
                                      <p:to>
                                        <p:strVal val="visible"/>
                                      </p:to>
                                    </p:set>
                                    <p:anim calcmode="lin" valueType="num">
                                      <p:cBhvr additive="base">
                                        <p:cTn id="15" dur="500" fill="hold"/>
                                        <p:tgtEl>
                                          <p:spTgt spid="8">
                                            <p:graphicEl>
                                              <a:dgm id="{00DA203D-F3FA-4492-BECF-D8F230F663B1}"/>
                                            </p:graphic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8">
                                            <p:graphicEl>
                                              <a:dgm id="{00DA203D-F3FA-4492-BECF-D8F230F663B1}"/>
                                            </p:graphic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graphicEl>
                                              <a:dgm id="{8412D0B4-4964-48E9-96F9-9140750B3C5F}"/>
                                            </p:graphicEl>
                                          </p:spTgt>
                                        </p:tgtEl>
                                        <p:attrNameLst>
                                          <p:attrName>style.visibility</p:attrName>
                                        </p:attrNameLst>
                                      </p:cBhvr>
                                      <p:to>
                                        <p:strVal val="visible"/>
                                      </p:to>
                                    </p:set>
                                    <p:anim calcmode="lin" valueType="num">
                                      <p:cBhvr additive="base">
                                        <p:cTn id="19" dur="500" fill="hold"/>
                                        <p:tgtEl>
                                          <p:spTgt spid="8">
                                            <p:graphicEl>
                                              <a:dgm id="{8412D0B4-4964-48E9-96F9-9140750B3C5F}"/>
                                            </p:graphic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
                                            <p:graphicEl>
                                              <a:dgm id="{8412D0B4-4964-48E9-96F9-9140750B3C5F}"/>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
                                            <p:graphicEl>
                                              <a:dgm id="{65A3D0B5-67E4-4B3A-B9C0-30ED07DCA425}"/>
                                            </p:graphicEl>
                                          </p:spTgt>
                                        </p:tgtEl>
                                        <p:attrNameLst>
                                          <p:attrName>style.visibility</p:attrName>
                                        </p:attrNameLst>
                                      </p:cBhvr>
                                      <p:to>
                                        <p:strVal val="visible"/>
                                      </p:to>
                                    </p:set>
                                    <p:anim calcmode="lin" valueType="num">
                                      <p:cBhvr additive="base">
                                        <p:cTn id="25" dur="500" fill="hold"/>
                                        <p:tgtEl>
                                          <p:spTgt spid="8">
                                            <p:graphicEl>
                                              <a:dgm id="{65A3D0B5-67E4-4B3A-B9C0-30ED07DCA425}"/>
                                            </p:graphic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8">
                                            <p:graphicEl>
                                              <a:dgm id="{65A3D0B5-67E4-4B3A-B9C0-30ED07DCA425}"/>
                                            </p:graphic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8">
                                            <p:graphicEl>
                                              <a:dgm id="{AE69C8AB-E28D-4533-AD82-377B465AE89F}"/>
                                            </p:graphicEl>
                                          </p:spTgt>
                                        </p:tgtEl>
                                        <p:attrNameLst>
                                          <p:attrName>style.visibility</p:attrName>
                                        </p:attrNameLst>
                                      </p:cBhvr>
                                      <p:to>
                                        <p:strVal val="visible"/>
                                      </p:to>
                                    </p:set>
                                    <p:anim calcmode="lin" valueType="num">
                                      <p:cBhvr additive="base">
                                        <p:cTn id="29" dur="500" fill="hold"/>
                                        <p:tgtEl>
                                          <p:spTgt spid="8">
                                            <p:graphicEl>
                                              <a:dgm id="{AE69C8AB-E28D-4533-AD82-377B465AE89F}"/>
                                            </p:graphic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8">
                                            <p:graphicEl>
                                              <a:dgm id="{AE69C8AB-E28D-4533-AD82-377B465AE89F}"/>
                                            </p:graphic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8">
                                            <p:graphicEl>
                                              <a:dgm id="{CF056DDC-2569-4653-A203-B772EE511A98}"/>
                                            </p:graphicEl>
                                          </p:spTgt>
                                        </p:tgtEl>
                                        <p:attrNameLst>
                                          <p:attrName>style.visibility</p:attrName>
                                        </p:attrNameLst>
                                      </p:cBhvr>
                                      <p:to>
                                        <p:strVal val="visible"/>
                                      </p:to>
                                    </p:set>
                                    <p:anim calcmode="lin" valueType="num">
                                      <p:cBhvr additive="base">
                                        <p:cTn id="33" dur="500" fill="hold"/>
                                        <p:tgtEl>
                                          <p:spTgt spid="8">
                                            <p:graphicEl>
                                              <a:dgm id="{CF056DDC-2569-4653-A203-B772EE511A98}"/>
                                            </p:graphic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8">
                                            <p:graphicEl>
                                              <a:dgm id="{CF056DDC-2569-4653-A203-B772EE511A98}"/>
                                            </p:graphic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8">
                                            <p:graphicEl>
                                              <a:dgm id="{AF611006-3DBE-477A-8249-0BDFDF1BF556}"/>
                                            </p:graphicEl>
                                          </p:spTgt>
                                        </p:tgtEl>
                                        <p:attrNameLst>
                                          <p:attrName>style.visibility</p:attrName>
                                        </p:attrNameLst>
                                      </p:cBhvr>
                                      <p:to>
                                        <p:strVal val="visible"/>
                                      </p:to>
                                    </p:set>
                                    <p:anim calcmode="lin" valueType="num">
                                      <p:cBhvr additive="base">
                                        <p:cTn id="37" dur="500" fill="hold"/>
                                        <p:tgtEl>
                                          <p:spTgt spid="8">
                                            <p:graphicEl>
                                              <a:dgm id="{AF611006-3DBE-477A-8249-0BDFDF1BF556}"/>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8">
                                            <p:graphicEl>
                                              <a:dgm id="{AF611006-3DBE-477A-8249-0BDFDF1BF556}"/>
                                            </p:graphic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8">
                                            <p:graphicEl>
                                              <a:dgm id="{C1F41314-EF75-488D-8DE3-2CCB4AA23A74}"/>
                                            </p:graphicEl>
                                          </p:spTgt>
                                        </p:tgtEl>
                                        <p:attrNameLst>
                                          <p:attrName>style.visibility</p:attrName>
                                        </p:attrNameLst>
                                      </p:cBhvr>
                                      <p:to>
                                        <p:strVal val="visible"/>
                                      </p:to>
                                    </p:set>
                                    <p:anim calcmode="lin" valueType="num">
                                      <p:cBhvr additive="base">
                                        <p:cTn id="41" dur="500" fill="hold"/>
                                        <p:tgtEl>
                                          <p:spTgt spid="8">
                                            <p:graphicEl>
                                              <a:dgm id="{C1F41314-EF75-488D-8DE3-2CCB4AA23A74}"/>
                                            </p:graphic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8">
                                            <p:graphicEl>
                                              <a:dgm id="{C1F41314-EF75-488D-8DE3-2CCB4AA23A74}"/>
                                            </p:graphicEl>
                                          </p:spTgt>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8">
                                            <p:graphicEl>
                                              <a:dgm id="{18EA9DFE-8A71-4831-B503-AF710C7546AD}"/>
                                            </p:graphicEl>
                                          </p:spTgt>
                                        </p:tgtEl>
                                        <p:attrNameLst>
                                          <p:attrName>style.visibility</p:attrName>
                                        </p:attrNameLst>
                                      </p:cBhvr>
                                      <p:to>
                                        <p:strVal val="visible"/>
                                      </p:to>
                                    </p:set>
                                    <p:anim calcmode="lin" valueType="num">
                                      <p:cBhvr additive="base">
                                        <p:cTn id="45" dur="500" fill="hold"/>
                                        <p:tgtEl>
                                          <p:spTgt spid="8">
                                            <p:graphicEl>
                                              <a:dgm id="{18EA9DFE-8A71-4831-B503-AF710C7546AD}"/>
                                            </p:graphic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8">
                                            <p:graphicEl>
                                              <a:dgm id="{18EA9DFE-8A71-4831-B503-AF710C7546AD}"/>
                                            </p:graphic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8">
                                            <p:graphicEl>
                                              <a:dgm id="{D14B33E5-B95E-4342-B148-2BF1B1037044}"/>
                                            </p:graphicEl>
                                          </p:spTgt>
                                        </p:tgtEl>
                                        <p:attrNameLst>
                                          <p:attrName>style.visibility</p:attrName>
                                        </p:attrNameLst>
                                      </p:cBhvr>
                                      <p:to>
                                        <p:strVal val="visible"/>
                                      </p:to>
                                    </p:set>
                                    <p:anim calcmode="lin" valueType="num">
                                      <p:cBhvr additive="base">
                                        <p:cTn id="51" dur="500" fill="hold"/>
                                        <p:tgtEl>
                                          <p:spTgt spid="8">
                                            <p:graphicEl>
                                              <a:dgm id="{D14B33E5-B95E-4342-B148-2BF1B1037044}"/>
                                            </p:graphic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8">
                                            <p:graphicEl>
                                              <a:dgm id="{D14B33E5-B95E-4342-B148-2BF1B1037044}"/>
                                            </p:graphicEl>
                                          </p:spTgt>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
                                            <p:graphicEl>
                                              <a:dgm id="{29AF04A6-5AF5-4496-BE05-6EF1A4FABE07}"/>
                                            </p:graphicEl>
                                          </p:spTgt>
                                        </p:tgtEl>
                                        <p:attrNameLst>
                                          <p:attrName>style.visibility</p:attrName>
                                        </p:attrNameLst>
                                      </p:cBhvr>
                                      <p:to>
                                        <p:strVal val="visible"/>
                                      </p:to>
                                    </p:set>
                                    <p:anim calcmode="lin" valueType="num">
                                      <p:cBhvr additive="base">
                                        <p:cTn id="55" dur="500" fill="hold"/>
                                        <p:tgtEl>
                                          <p:spTgt spid="8">
                                            <p:graphicEl>
                                              <a:dgm id="{29AF04A6-5AF5-4496-BE05-6EF1A4FABE07}"/>
                                            </p:graphic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8">
                                            <p:graphicEl>
                                              <a:dgm id="{29AF04A6-5AF5-4496-BE05-6EF1A4FABE07}"/>
                                            </p:graphic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8">
                                            <p:graphicEl>
                                              <a:dgm id="{E69207AF-157B-4F5D-B285-EEFC87086286}"/>
                                            </p:graphicEl>
                                          </p:spTgt>
                                        </p:tgtEl>
                                        <p:attrNameLst>
                                          <p:attrName>style.visibility</p:attrName>
                                        </p:attrNameLst>
                                      </p:cBhvr>
                                      <p:to>
                                        <p:strVal val="visible"/>
                                      </p:to>
                                    </p:set>
                                    <p:anim calcmode="lin" valueType="num">
                                      <p:cBhvr additive="base">
                                        <p:cTn id="61" dur="500" fill="hold"/>
                                        <p:tgtEl>
                                          <p:spTgt spid="8">
                                            <p:graphicEl>
                                              <a:dgm id="{E69207AF-157B-4F5D-B285-EEFC87086286}"/>
                                            </p:graphic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8">
                                            <p:graphicEl>
                                              <a:dgm id="{E69207AF-157B-4F5D-B285-EEFC87086286}"/>
                                            </p:graphicEl>
                                          </p:spTgt>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8">
                                            <p:graphicEl>
                                              <a:dgm id="{E155434A-83BC-426C-A8F1-6BBC48757C3F}"/>
                                            </p:graphicEl>
                                          </p:spTgt>
                                        </p:tgtEl>
                                        <p:attrNameLst>
                                          <p:attrName>style.visibility</p:attrName>
                                        </p:attrNameLst>
                                      </p:cBhvr>
                                      <p:to>
                                        <p:strVal val="visible"/>
                                      </p:to>
                                    </p:set>
                                    <p:anim calcmode="lin" valueType="num">
                                      <p:cBhvr additive="base">
                                        <p:cTn id="65" dur="500" fill="hold"/>
                                        <p:tgtEl>
                                          <p:spTgt spid="8">
                                            <p:graphicEl>
                                              <a:dgm id="{E155434A-83BC-426C-A8F1-6BBC48757C3F}"/>
                                            </p:graphicEl>
                                          </p:spTgt>
                                        </p:tgtEl>
                                        <p:attrNameLst>
                                          <p:attrName>ppt_x</p:attrName>
                                        </p:attrNameLst>
                                      </p:cBhvr>
                                      <p:tavLst>
                                        <p:tav tm="0">
                                          <p:val>
                                            <p:strVal val="0-#ppt_w/2"/>
                                          </p:val>
                                        </p:tav>
                                        <p:tav tm="100000">
                                          <p:val>
                                            <p:strVal val="#ppt_x"/>
                                          </p:val>
                                        </p:tav>
                                      </p:tavLst>
                                    </p:anim>
                                    <p:anim calcmode="lin" valueType="num">
                                      <p:cBhvr additive="base">
                                        <p:cTn id="66" dur="500" fill="hold"/>
                                        <p:tgtEl>
                                          <p:spTgt spid="8">
                                            <p:graphicEl>
                                              <a:dgm id="{E155434A-83BC-426C-A8F1-6BBC48757C3F}"/>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uiExpand="1">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en-US" sz="4000" dirty="0" smtClean="0">
                <a:solidFill>
                  <a:srgbClr val="FFC000"/>
                </a:solidFill>
              </a:rPr>
              <a:t>Critically </a:t>
            </a:r>
            <a:r>
              <a:rPr lang="en-US" sz="4000" dirty="0" err="1" smtClean="0">
                <a:solidFill>
                  <a:srgbClr val="FFC000"/>
                </a:solidFill>
              </a:rPr>
              <a:t>Overdrafted</a:t>
            </a:r>
            <a:r>
              <a:rPr lang="en-US" sz="4000" dirty="0" smtClean="0">
                <a:solidFill>
                  <a:srgbClr val="FFC000"/>
                </a:solidFill>
              </a:rPr>
              <a:t> Basins </a:t>
            </a:r>
            <a:endParaRPr lang="en-US" sz="4000" dirty="0">
              <a:solidFill>
                <a:srgbClr val="FFC000"/>
              </a:solidFill>
            </a:endParaRPr>
          </a:p>
        </p:txBody>
      </p:sp>
      <p:sp>
        <p:nvSpPr>
          <p:cNvPr id="4" name="Text Placeholder 3"/>
          <p:cNvSpPr>
            <a:spLocks noGrp="1"/>
          </p:cNvSpPr>
          <p:nvPr>
            <p:ph sz="half" idx="2"/>
          </p:nvPr>
        </p:nvSpPr>
        <p:spPr>
          <a:xfrm>
            <a:off x="4629150" y="1435395"/>
            <a:ext cx="4291566" cy="5231218"/>
          </a:xfrm>
        </p:spPr>
        <p:txBody>
          <a:bodyPr>
            <a:normAutofit lnSpcReduction="10000"/>
          </a:bodyPr>
          <a:lstStyle/>
          <a:p>
            <a:pPr marL="342900" indent="-342900">
              <a:buFont typeface="Arial" panose="020B0604020202020204" pitchFamily="34" charset="0"/>
              <a:buChar char="•"/>
            </a:pPr>
            <a:r>
              <a:rPr lang="en-US" sz="2000" dirty="0" smtClean="0"/>
              <a:t>DWR updated the list of basins subject to critical conditions of overdraft</a:t>
            </a:r>
          </a:p>
          <a:p>
            <a:pPr marL="342900" indent="-342900">
              <a:buFont typeface="Arial" panose="020B0604020202020204" pitchFamily="34" charset="0"/>
              <a:buChar char="•"/>
            </a:pPr>
            <a:r>
              <a:rPr lang="en-US" sz="2000" dirty="0" smtClean="0"/>
              <a:t>Analysis used non-drought hydrologic base period of 1989 – 2009</a:t>
            </a:r>
          </a:p>
          <a:p>
            <a:pPr marL="342900" indent="-342900"/>
            <a:r>
              <a:rPr lang="en-US" sz="2000" dirty="0"/>
              <a:t>Based on obvious presence of adverse impacts:</a:t>
            </a:r>
          </a:p>
          <a:p>
            <a:pPr marL="571500" lvl="1" indent="-342900"/>
            <a:r>
              <a:rPr lang="en-US" sz="1800" dirty="0"/>
              <a:t>Chronic lowering of GW levels</a:t>
            </a:r>
          </a:p>
          <a:p>
            <a:pPr marL="571500" lvl="1" indent="-342900"/>
            <a:r>
              <a:rPr lang="en-US" sz="1800" dirty="0"/>
              <a:t>Seawater intrusion</a:t>
            </a:r>
          </a:p>
          <a:p>
            <a:pPr marL="571500" lvl="1" indent="-342900"/>
            <a:r>
              <a:rPr lang="en-US" sz="1800" dirty="0"/>
              <a:t>Land subsidence</a:t>
            </a:r>
          </a:p>
          <a:p>
            <a:pPr marL="571500" lvl="1" indent="-342900"/>
            <a:r>
              <a:rPr lang="en-US" sz="1800" dirty="0"/>
              <a:t>Degraded water </a:t>
            </a:r>
            <a:r>
              <a:rPr lang="en-US" sz="1800" dirty="0" smtClean="0"/>
              <a:t>quality</a:t>
            </a:r>
          </a:p>
          <a:p>
            <a:pPr marL="228600" lvl="1" indent="0">
              <a:buNone/>
            </a:pPr>
            <a:endParaRPr lang="en-US" sz="1800" dirty="0"/>
          </a:p>
          <a:p>
            <a:r>
              <a:rPr lang="en-US" sz="2000" dirty="0" smtClean="0"/>
              <a:t>Basins with critical overdraft designation required to have GSPs in place by January 31, 2020.</a:t>
            </a:r>
          </a:p>
          <a:p>
            <a:pPr marL="342900" indent="-342900">
              <a:buFont typeface="Arial" panose="020B0604020202020204" pitchFamily="34" charset="0"/>
              <a:buChar char="•"/>
            </a:pPr>
            <a:endParaRPr lang="en-US" sz="2000" dirty="0" smtClean="0"/>
          </a:p>
          <a:p>
            <a:pPr marL="571500" lvl="1" indent="-342900"/>
            <a:endParaRPr lang="en-US" sz="1800" dirty="0" smtClean="0"/>
          </a:p>
          <a:p>
            <a:pPr marL="571500" lvl="1" indent="-342900"/>
            <a:endParaRPr lang="en-US" sz="1800" dirty="0" smtClean="0"/>
          </a:p>
        </p:txBody>
      </p:sp>
      <p:sp>
        <p:nvSpPr>
          <p:cNvPr id="5" name="Slide Number Placeholder 4"/>
          <p:cNvSpPr>
            <a:spLocks noGrp="1"/>
          </p:cNvSpPr>
          <p:nvPr>
            <p:ph type="sldNum" sz="quarter" idx="12"/>
          </p:nvPr>
        </p:nvSpPr>
        <p:spPr/>
        <p:txBody>
          <a:bodyPr/>
          <a:lstStyle/>
          <a:p>
            <a:fld id="{F53EE09F-FFB5-41D6-A098-47A7243546E5}" type="slidenum">
              <a:rPr lang="en-US" smtClean="0"/>
              <a:pPr/>
              <a:t>12</a:t>
            </a:fld>
            <a:endParaRPr lang="en-US" dirty="0"/>
          </a:p>
        </p:txBody>
      </p:sp>
      <p:pic>
        <p:nvPicPr>
          <p:cNvPr id="1026" name="Picture 2"/>
          <p:cNvPicPr>
            <a:picLocks noGrp="1" noChangeAspect="1" noChangeArrowheads="1"/>
          </p:cNvPicPr>
          <p:nvPr>
            <p:ph sz="half" idx="1"/>
          </p:nvPr>
        </p:nvPicPr>
        <p:blipFill>
          <a:blip r:embed="rId3" cstate="print"/>
          <a:srcRect/>
          <a:stretch>
            <a:fillRect/>
          </a:stretch>
        </p:blipFill>
        <p:spPr bwMode="auto">
          <a:xfrm>
            <a:off x="302699" y="1160813"/>
            <a:ext cx="4379502" cy="5382490"/>
          </a:xfrm>
          <a:prstGeom prst="rect">
            <a:avLst/>
          </a:prstGeom>
          <a:noFill/>
          <a:ln w="9525">
            <a:noFill/>
            <a:miter lim="800000"/>
            <a:headEnd/>
            <a:tailEnd/>
          </a:ln>
        </p:spPr>
      </p:pic>
    </p:spTree>
    <p:extLst>
      <p:ext uri="{BB962C8B-B14F-4D97-AF65-F5344CB8AC3E}">
        <p14:creationId xmlns:p14="http://schemas.microsoft.com/office/powerpoint/2010/main" val="30898562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Basin Boundary Modification Regulations</a:t>
            </a:r>
            <a:endParaRPr lang="en-US" dirty="0">
              <a:solidFill>
                <a:srgbClr val="FFC000"/>
              </a:solidFill>
            </a:endParaRPr>
          </a:p>
        </p:txBody>
      </p:sp>
      <p:sp>
        <p:nvSpPr>
          <p:cNvPr id="3" name="Content Placeholder 2"/>
          <p:cNvSpPr>
            <a:spLocks noGrp="1"/>
          </p:cNvSpPr>
          <p:nvPr>
            <p:ph idx="1"/>
          </p:nvPr>
        </p:nvSpPr>
        <p:spPr>
          <a:xfrm>
            <a:off x="457200" y="1752600"/>
            <a:ext cx="8294914" cy="4373566"/>
          </a:xfrm>
        </p:spPr>
        <p:txBody>
          <a:bodyPr>
            <a:normAutofit lnSpcReduction="10000"/>
          </a:bodyPr>
          <a:lstStyle/>
          <a:p>
            <a:r>
              <a:rPr lang="en-US" dirty="0"/>
              <a:t>Emergency </a:t>
            </a:r>
            <a:r>
              <a:rPr lang="en-US" dirty="0" smtClean="0"/>
              <a:t>Regulation - Establishes </a:t>
            </a:r>
            <a:r>
              <a:rPr lang="en-US" dirty="0"/>
              <a:t>a </a:t>
            </a:r>
            <a:r>
              <a:rPr lang="en-US" dirty="0">
                <a:solidFill>
                  <a:schemeClr val="accent6">
                    <a:lumMod val="60000"/>
                    <a:lumOff val="40000"/>
                  </a:schemeClr>
                </a:solidFill>
              </a:rPr>
              <a:t>Process</a:t>
            </a:r>
            <a:r>
              <a:rPr lang="en-US" dirty="0"/>
              <a:t> </a:t>
            </a:r>
            <a:r>
              <a:rPr lang="en-US" dirty="0" smtClean="0"/>
              <a:t>for </a:t>
            </a:r>
            <a:r>
              <a:rPr lang="en-US" dirty="0"/>
              <a:t>Local Agencies to </a:t>
            </a:r>
            <a:r>
              <a:rPr lang="en-US" dirty="0" smtClean="0"/>
              <a:t>request changes </a:t>
            </a:r>
            <a:r>
              <a:rPr lang="en-US" dirty="0"/>
              <a:t>to </a:t>
            </a:r>
            <a:r>
              <a:rPr lang="en-US" dirty="0" smtClean="0"/>
              <a:t>existing </a:t>
            </a:r>
            <a:r>
              <a:rPr lang="en-US" dirty="0"/>
              <a:t>Basin </a:t>
            </a:r>
            <a:r>
              <a:rPr lang="en-US" dirty="0" smtClean="0"/>
              <a:t>Boundaries </a:t>
            </a:r>
          </a:p>
          <a:p>
            <a:endParaRPr lang="en-US" dirty="0" smtClean="0"/>
          </a:p>
          <a:p>
            <a:pPr lvl="1">
              <a:buClr>
                <a:srgbClr val="F79646"/>
              </a:buClr>
              <a:buSzPct val="75000"/>
              <a:buFont typeface="Wingdings" panose="05000000000000000000" pitchFamily="2" charset="2"/>
              <a:buChar char="Ø"/>
            </a:pPr>
            <a:r>
              <a:rPr lang="en-US" i="1" dirty="0" smtClean="0">
                <a:solidFill>
                  <a:srgbClr val="FFC000"/>
                </a:solidFill>
              </a:rPr>
              <a:t>Scientific </a:t>
            </a:r>
            <a:r>
              <a:rPr lang="en-US" b="1" dirty="0"/>
              <a:t>- </a:t>
            </a:r>
            <a:r>
              <a:rPr lang="en-US" dirty="0"/>
              <a:t>Based on Geologic or Hydrologic Conditions that Define the </a:t>
            </a:r>
            <a:r>
              <a:rPr lang="en-US" dirty="0" smtClean="0"/>
              <a:t>Basin</a:t>
            </a:r>
          </a:p>
          <a:p>
            <a:pPr lvl="1">
              <a:buClr>
                <a:srgbClr val="F79646"/>
              </a:buClr>
              <a:buSzPct val="75000"/>
              <a:buFont typeface="Wingdings" panose="05000000000000000000" pitchFamily="2" charset="2"/>
              <a:buChar char="Ø"/>
            </a:pPr>
            <a:endParaRPr lang="en-US" dirty="0"/>
          </a:p>
          <a:p>
            <a:pPr lvl="1">
              <a:buClr>
                <a:srgbClr val="F79646"/>
              </a:buClr>
              <a:buSzPct val="75000"/>
              <a:buFont typeface="Wingdings" panose="05000000000000000000" pitchFamily="2" charset="2"/>
              <a:buChar char="Ø"/>
            </a:pPr>
            <a:r>
              <a:rPr lang="en-US" i="1" dirty="0">
                <a:solidFill>
                  <a:srgbClr val="FFC000"/>
                </a:solidFill>
              </a:rPr>
              <a:t>Jurisdictional </a:t>
            </a:r>
            <a:r>
              <a:rPr lang="en-US" dirty="0"/>
              <a:t>- Promote Sustainable Groundwater Management. </a:t>
            </a:r>
          </a:p>
          <a:p>
            <a:endParaRPr lang="en-US" dirty="0"/>
          </a:p>
        </p:txBody>
      </p:sp>
      <p:sp>
        <p:nvSpPr>
          <p:cNvPr id="4" name="Slide Number Placeholder 3"/>
          <p:cNvSpPr>
            <a:spLocks noGrp="1"/>
          </p:cNvSpPr>
          <p:nvPr>
            <p:ph type="sldNum" sz="quarter" idx="12"/>
          </p:nvPr>
        </p:nvSpPr>
        <p:spPr/>
        <p:txBody>
          <a:bodyPr/>
          <a:lstStyle/>
          <a:p>
            <a:fld id="{400594A4-1631-48FE-A44C-4500BF8C4528}" type="slidenum">
              <a:rPr lang="en-US" smtClean="0">
                <a:solidFill>
                  <a:prstClr val="white">
                    <a:tint val="75000"/>
                  </a:prstClr>
                </a:solidFill>
              </a:rPr>
              <a:pPr/>
              <a:t>13</a:t>
            </a:fld>
            <a:endParaRPr lang="en-US">
              <a:solidFill>
                <a:prstClr val="white">
                  <a:tint val="75000"/>
                </a:prstClr>
              </a:solidFill>
            </a:endParaRPr>
          </a:p>
        </p:txBody>
      </p:sp>
    </p:spTree>
    <p:extLst>
      <p:ext uri="{BB962C8B-B14F-4D97-AF65-F5344CB8AC3E}">
        <p14:creationId xmlns:p14="http://schemas.microsoft.com/office/powerpoint/2010/main" val="5123179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3449" y="0"/>
            <a:ext cx="8229600" cy="1143000"/>
          </a:xfrm>
        </p:spPr>
        <p:txBody>
          <a:bodyPr/>
          <a:lstStyle/>
          <a:p>
            <a:r>
              <a:rPr lang="en-US" dirty="0" smtClean="0">
                <a:solidFill>
                  <a:srgbClr val="FFC000"/>
                </a:solidFill>
              </a:rPr>
              <a:t>Types of Modification</a:t>
            </a:r>
            <a:endParaRPr lang="en-US" dirty="0">
              <a:solidFill>
                <a:srgbClr val="FFC000"/>
              </a:solidFill>
            </a:endParaRPr>
          </a:p>
        </p:txBody>
      </p:sp>
      <p:pic>
        <p:nvPicPr>
          <p:cNvPr id="3" name="Picture 2"/>
          <p:cNvPicPr>
            <a:picLocks noChangeAspect="1"/>
          </p:cNvPicPr>
          <p:nvPr/>
        </p:nvPicPr>
        <p:blipFill rotWithShape="1">
          <a:blip r:embed="rId3" cstate="print"/>
          <a:srcRect l="23332" t="27931" r="26667" b="10000"/>
          <a:stretch/>
        </p:blipFill>
        <p:spPr>
          <a:xfrm>
            <a:off x="152400" y="1905000"/>
            <a:ext cx="2194560" cy="1645920"/>
          </a:xfrm>
          <a:prstGeom prst="rect">
            <a:avLst/>
          </a:prstGeom>
        </p:spPr>
      </p:pic>
      <p:pic>
        <p:nvPicPr>
          <p:cNvPr id="4" name="Picture 3"/>
          <p:cNvPicPr>
            <a:picLocks noChangeAspect="1"/>
          </p:cNvPicPr>
          <p:nvPr/>
        </p:nvPicPr>
        <p:blipFill rotWithShape="1">
          <a:blip r:embed="rId4" cstate="print"/>
          <a:srcRect l="31250" t="27931" r="18750" b="10000"/>
          <a:stretch/>
        </p:blipFill>
        <p:spPr>
          <a:xfrm>
            <a:off x="2395638" y="1905000"/>
            <a:ext cx="2194560" cy="1645920"/>
          </a:xfrm>
          <a:prstGeom prst="rect">
            <a:avLst/>
          </a:prstGeom>
        </p:spPr>
      </p:pic>
      <p:pic>
        <p:nvPicPr>
          <p:cNvPr id="5" name="Picture 4"/>
          <p:cNvPicPr>
            <a:picLocks noChangeAspect="1"/>
          </p:cNvPicPr>
          <p:nvPr/>
        </p:nvPicPr>
        <p:blipFill rotWithShape="1">
          <a:blip r:embed="rId5" cstate="print"/>
          <a:srcRect l="31250" t="23103" r="18750" b="14138"/>
          <a:stretch/>
        </p:blipFill>
        <p:spPr>
          <a:xfrm>
            <a:off x="6858000" y="1905000"/>
            <a:ext cx="2170445" cy="1645920"/>
          </a:xfrm>
          <a:prstGeom prst="rect">
            <a:avLst/>
          </a:prstGeom>
        </p:spPr>
      </p:pic>
      <p:pic>
        <p:nvPicPr>
          <p:cNvPr id="6" name="Picture 5"/>
          <p:cNvPicPr>
            <a:picLocks noChangeAspect="1"/>
          </p:cNvPicPr>
          <p:nvPr/>
        </p:nvPicPr>
        <p:blipFill rotWithShape="1">
          <a:blip r:embed="rId6" cstate="print"/>
          <a:srcRect l="23332" t="24483" r="26667" b="12759"/>
          <a:stretch/>
        </p:blipFill>
        <p:spPr>
          <a:xfrm>
            <a:off x="4640013" y="3657600"/>
            <a:ext cx="2170445" cy="1645920"/>
          </a:xfrm>
          <a:prstGeom prst="rect">
            <a:avLst/>
          </a:prstGeom>
        </p:spPr>
      </p:pic>
      <p:pic>
        <p:nvPicPr>
          <p:cNvPr id="7" name="Picture 6"/>
          <p:cNvPicPr>
            <a:picLocks noChangeAspect="1"/>
          </p:cNvPicPr>
          <p:nvPr/>
        </p:nvPicPr>
        <p:blipFill rotWithShape="1">
          <a:blip r:embed="rId7" cstate="print"/>
          <a:srcRect l="23332" t="22413" r="26667" b="14828"/>
          <a:stretch/>
        </p:blipFill>
        <p:spPr>
          <a:xfrm>
            <a:off x="4638876" y="1905000"/>
            <a:ext cx="2170445" cy="1645920"/>
          </a:xfrm>
          <a:prstGeom prst="rect">
            <a:avLst/>
          </a:prstGeom>
        </p:spPr>
      </p:pic>
      <p:sp>
        <p:nvSpPr>
          <p:cNvPr id="9" name="Rectangle 8"/>
          <p:cNvSpPr/>
          <p:nvPr/>
        </p:nvSpPr>
        <p:spPr>
          <a:xfrm>
            <a:off x="152400" y="1474839"/>
            <a:ext cx="2194560" cy="303238"/>
          </a:xfrm>
          <a:prstGeom prst="rect">
            <a:avLst/>
          </a:prstGeom>
          <a:solidFill>
            <a:srgbClr val="D3D0B0"/>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black"/>
                </a:solidFill>
              </a:rPr>
              <a:t>Scientific</a:t>
            </a:r>
            <a:endParaRPr lang="en-US" dirty="0">
              <a:solidFill>
                <a:prstClr val="black"/>
              </a:solidFill>
            </a:endParaRPr>
          </a:p>
        </p:txBody>
      </p:sp>
      <p:sp>
        <p:nvSpPr>
          <p:cNvPr id="10" name="Rectangle 9"/>
          <p:cNvSpPr/>
          <p:nvPr/>
        </p:nvSpPr>
        <p:spPr>
          <a:xfrm>
            <a:off x="2395637" y="1474839"/>
            <a:ext cx="6632807" cy="303238"/>
          </a:xfrm>
          <a:prstGeom prst="rect">
            <a:avLst/>
          </a:prstGeom>
          <a:solidFill>
            <a:srgbClr val="F6C9AC"/>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black"/>
                </a:solidFill>
              </a:rPr>
              <a:t>Jurisdictional</a:t>
            </a:r>
            <a:endParaRPr lang="en-US" dirty="0">
              <a:solidFill>
                <a:prstClr val="black"/>
              </a:solidFill>
            </a:endParaRPr>
          </a:p>
        </p:txBody>
      </p:sp>
      <p:sp>
        <p:nvSpPr>
          <p:cNvPr id="12" name="Slide Number Placeholder 11"/>
          <p:cNvSpPr>
            <a:spLocks noGrp="1"/>
          </p:cNvSpPr>
          <p:nvPr>
            <p:ph type="sldNum" sz="quarter" idx="12"/>
          </p:nvPr>
        </p:nvSpPr>
        <p:spPr/>
        <p:txBody>
          <a:bodyPr/>
          <a:lstStyle/>
          <a:p>
            <a:fld id="{110A7CBF-E4D6-4DC4-A35E-D423F101D560}" type="slidenum">
              <a:rPr lang="en-US" smtClean="0">
                <a:solidFill>
                  <a:prstClr val="black">
                    <a:tint val="75000"/>
                  </a:prstClr>
                </a:solidFill>
              </a:rPr>
              <a:pPr/>
              <a:t>14</a:t>
            </a:fld>
            <a:endParaRPr lang="en-US">
              <a:solidFill>
                <a:prstClr val="black">
                  <a:tint val="75000"/>
                </a:prstClr>
              </a:solidFill>
            </a:endParaRPr>
          </a:p>
        </p:txBody>
      </p:sp>
      <p:sp>
        <p:nvSpPr>
          <p:cNvPr id="13" name="TextBox 12"/>
          <p:cNvSpPr txBox="1"/>
          <p:nvPr/>
        </p:nvSpPr>
        <p:spPr>
          <a:xfrm>
            <a:off x="7484806" y="3193165"/>
            <a:ext cx="564578" cy="215444"/>
          </a:xfrm>
          <a:prstGeom prst="rect">
            <a:avLst/>
          </a:prstGeom>
          <a:noFill/>
        </p:spPr>
        <p:txBody>
          <a:bodyPr wrap="none" rtlCol="0">
            <a:spAutoFit/>
          </a:bodyPr>
          <a:lstStyle/>
          <a:p>
            <a:r>
              <a:rPr lang="en-US" sz="800" i="1" dirty="0" smtClean="0">
                <a:solidFill>
                  <a:prstClr val="black">
                    <a:lumMod val="50000"/>
                    <a:lumOff val="50000"/>
                  </a:prstClr>
                </a:solidFill>
              </a:rPr>
              <a:t>Agency C</a:t>
            </a:r>
            <a:endParaRPr lang="en-US" sz="800" i="1" dirty="0">
              <a:solidFill>
                <a:prstClr val="black">
                  <a:lumMod val="50000"/>
                  <a:lumOff val="50000"/>
                </a:prstClr>
              </a:solidFill>
            </a:endParaRPr>
          </a:p>
        </p:txBody>
      </p:sp>
      <p:sp>
        <p:nvSpPr>
          <p:cNvPr id="14" name="TextBox 13"/>
          <p:cNvSpPr txBox="1"/>
          <p:nvPr/>
        </p:nvSpPr>
        <p:spPr>
          <a:xfrm>
            <a:off x="7149048" y="2634606"/>
            <a:ext cx="570990" cy="215444"/>
          </a:xfrm>
          <a:prstGeom prst="rect">
            <a:avLst/>
          </a:prstGeom>
          <a:noFill/>
        </p:spPr>
        <p:txBody>
          <a:bodyPr wrap="none" rtlCol="0">
            <a:spAutoFit/>
          </a:bodyPr>
          <a:lstStyle/>
          <a:p>
            <a:r>
              <a:rPr lang="en-US" sz="800" i="1" dirty="0" smtClean="0">
                <a:solidFill>
                  <a:prstClr val="black">
                    <a:lumMod val="50000"/>
                    <a:lumOff val="50000"/>
                  </a:prstClr>
                </a:solidFill>
              </a:rPr>
              <a:t>Agency A</a:t>
            </a:r>
            <a:endParaRPr lang="en-US" sz="800" i="1" dirty="0">
              <a:solidFill>
                <a:prstClr val="black">
                  <a:lumMod val="50000"/>
                  <a:lumOff val="50000"/>
                </a:prstClr>
              </a:solidFill>
            </a:endParaRPr>
          </a:p>
        </p:txBody>
      </p:sp>
      <p:sp>
        <p:nvSpPr>
          <p:cNvPr id="15" name="TextBox 14"/>
          <p:cNvSpPr txBox="1"/>
          <p:nvPr/>
        </p:nvSpPr>
        <p:spPr>
          <a:xfrm>
            <a:off x="6840309" y="2962333"/>
            <a:ext cx="567784" cy="215444"/>
          </a:xfrm>
          <a:prstGeom prst="rect">
            <a:avLst/>
          </a:prstGeom>
          <a:noFill/>
        </p:spPr>
        <p:txBody>
          <a:bodyPr wrap="none" rtlCol="0">
            <a:spAutoFit/>
          </a:bodyPr>
          <a:lstStyle/>
          <a:p>
            <a:r>
              <a:rPr lang="en-US" sz="800" i="1" dirty="0" smtClean="0">
                <a:solidFill>
                  <a:prstClr val="black">
                    <a:lumMod val="50000"/>
                    <a:lumOff val="50000"/>
                  </a:prstClr>
                </a:solidFill>
              </a:rPr>
              <a:t>Agency B</a:t>
            </a:r>
            <a:endParaRPr lang="en-US" sz="800" i="1" dirty="0">
              <a:solidFill>
                <a:prstClr val="black">
                  <a:lumMod val="50000"/>
                  <a:lumOff val="50000"/>
                </a:prstClr>
              </a:solidFill>
            </a:endParaRPr>
          </a:p>
        </p:txBody>
      </p:sp>
      <p:sp>
        <p:nvSpPr>
          <p:cNvPr id="16" name="Freeform 15"/>
          <p:cNvSpPr/>
          <p:nvPr/>
        </p:nvSpPr>
        <p:spPr>
          <a:xfrm>
            <a:off x="4641526" y="3873940"/>
            <a:ext cx="892969" cy="1409700"/>
          </a:xfrm>
          <a:custGeom>
            <a:avLst/>
            <a:gdLst>
              <a:gd name="connsiteX0" fmla="*/ 892969 w 892969"/>
              <a:gd name="connsiteY0" fmla="*/ 126206 h 1409700"/>
              <a:gd name="connsiteX1" fmla="*/ 878681 w 892969"/>
              <a:gd name="connsiteY1" fmla="*/ 0 h 1409700"/>
              <a:gd name="connsiteX2" fmla="*/ 0 w 892969"/>
              <a:gd name="connsiteY2" fmla="*/ 0 h 1409700"/>
              <a:gd name="connsiteX3" fmla="*/ 0 w 892969"/>
              <a:gd name="connsiteY3" fmla="*/ 1409700 h 1409700"/>
              <a:gd name="connsiteX4" fmla="*/ 164306 w 892969"/>
              <a:gd name="connsiteY4" fmla="*/ 1409700 h 1409700"/>
              <a:gd name="connsiteX5" fmla="*/ 152400 w 892969"/>
              <a:gd name="connsiteY5" fmla="*/ 1347788 h 1409700"/>
              <a:gd name="connsiteX6" fmla="*/ 154781 w 892969"/>
              <a:gd name="connsiteY6" fmla="*/ 1314450 h 1409700"/>
              <a:gd name="connsiteX7" fmla="*/ 171450 w 892969"/>
              <a:gd name="connsiteY7" fmla="*/ 1243013 h 1409700"/>
              <a:gd name="connsiteX8" fmla="*/ 169069 w 892969"/>
              <a:gd name="connsiteY8" fmla="*/ 1073944 h 1409700"/>
              <a:gd name="connsiteX9" fmla="*/ 154781 w 892969"/>
              <a:gd name="connsiteY9" fmla="*/ 940594 h 1409700"/>
              <a:gd name="connsiteX10" fmla="*/ 164306 w 892969"/>
              <a:gd name="connsiteY10" fmla="*/ 902494 h 1409700"/>
              <a:gd name="connsiteX11" fmla="*/ 190500 w 892969"/>
              <a:gd name="connsiteY11" fmla="*/ 857250 h 1409700"/>
              <a:gd name="connsiteX12" fmla="*/ 169069 w 892969"/>
              <a:gd name="connsiteY12" fmla="*/ 711994 h 1409700"/>
              <a:gd name="connsiteX13" fmla="*/ 150019 w 892969"/>
              <a:gd name="connsiteY13" fmla="*/ 619125 h 1409700"/>
              <a:gd name="connsiteX14" fmla="*/ 176212 w 892969"/>
              <a:gd name="connsiteY14" fmla="*/ 502444 h 1409700"/>
              <a:gd name="connsiteX15" fmla="*/ 147637 w 892969"/>
              <a:gd name="connsiteY15" fmla="*/ 461963 h 1409700"/>
              <a:gd name="connsiteX16" fmla="*/ 157162 w 892969"/>
              <a:gd name="connsiteY16" fmla="*/ 304800 h 1409700"/>
              <a:gd name="connsiteX17" fmla="*/ 176212 w 892969"/>
              <a:gd name="connsiteY17" fmla="*/ 261938 h 1409700"/>
              <a:gd name="connsiteX18" fmla="*/ 161925 w 892969"/>
              <a:gd name="connsiteY18" fmla="*/ 185738 h 1409700"/>
              <a:gd name="connsiteX19" fmla="*/ 200025 w 892969"/>
              <a:gd name="connsiteY19" fmla="*/ 171450 h 1409700"/>
              <a:gd name="connsiteX20" fmla="*/ 266700 w 892969"/>
              <a:gd name="connsiteY20" fmla="*/ 150019 h 1409700"/>
              <a:gd name="connsiteX21" fmla="*/ 316706 w 892969"/>
              <a:gd name="connsiteY21" fmla="*/ 154781 h 1409700"/>
              <a:gd name="connsiteX22" fmla="*/ 359569 w 892969"/>
              <a:gd name="connsiteY22" fmla="*/ 185738 h 1409700"/>
              <a:gd name="connsiteX23" fmla="*/ 388144 w 892969"/>
              <a:gd name="connsiteY23" fmla="*/ 207169 h 1409700"/>
              <a:gd name="connsiteX24" fmla="*/ 414337 w 892969"/>
              <a:gd name="connsiteY24" fmla="*/ 204788 h 1409700"/>
              <a:gd name="connsiteX25" fmla="*/ 438150 w 892969"/>
              <a:gd name="connsiteY25" fmla="*/ 140494 h 1409700"/>
              <a:gd name="connsiteX26" fmla="*/ 478631 w 892969"/>
              <a:gd name="connsiteY26" fmla="*/ 133350 h 1409700"/>
              <a:gd name="connsiteX27" fmla="*/ 535781 w 892969"/>
              <a:gd name="connsiteY27" fmla="*/ 140494 h 1409700"/>
              <a:gd name="connsiteX28" fmla="*/ 716756 w 892969"/>
              <a:gd name="connsiteY28" fmla="*/ 157163 h 1409700"/>
              <a:gd name="connsiteX29" fmla="*/ 771525 w 892969"/>
              <a:gd name="connsiteY29" fmla="*/ 157163 h 1409700"/>
              <a:gd name="connsiteX30" fmla="*/ 892969 w 892969"/>
              <a:gd name="connsiteY30" fmla="*/ 126206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92969" h="1409700">
                <a:moveTo>
                  <a:pt x="892969" y="126206"/>
                </a:moveTo>
                <a:lnTo>
                  <a:pt x="878681" y="0"/>
                </a:lnTo>
                <a:lnTo>
                  <a:pt x="0" y="0"/>
                </a:lnTo>
                <a:lnTo>
                  <a:pt x="0" y="1409700"/>
                </a:lnTo>
                <a:lnTo>
                  <a:pt x="164306" y="1409700"/>
                </a:lnTo>
                <a:lnTo>
                  <a:pt x="152400" y="1347788"/>
                </a:lnTo>
                <a:lnTo>
                  <a:pt x="154781" y="1314450"/>
                </a:lnTo>
                <a:lnTo>
                  <a:pt x="171450" y="1243013"/>
                </a:lnTo>
                <a:cubicBezTo>
                  <a:pt x="170656" y="1186657"/>
                  <a:pt x="169863" y="1130300"/>
                  <a:pt x="169069" y="1073944"/>
                </a:cubicBezTo>
                <a:lnTo>
                  <a:pt x="154781" y="940594"/>
                </a:lnTo>
                <a:lnTo>
                  <a:pt x="164306" y="902494"/>
                </a:lnTo>
                <a:lnTo>
                  <a:pt x="190500" y="857250"/>
                </a:lnTo>
                <a:lnTo>
                  <a:pt x="169069" y="711994"/>
                </a:lnTo>
                <a:lnTo>
                  <a:pt x="150019" y="619125"/>
                </a:lnTo>
                <a:lnTo>
                  <a:pt x="176212" y="502444"/>
                </a:lnTo>
                <a:lnTo>
                  <a:pt x="147637" y="461963"/>
                </a:lnTo>
                <a:lnTo>
                  <a:pt x="157162" y="304800"/>
                </a:lnTo>
                <a:lnTo>
                  <a:pt x="176212" y="261938"/>
                </a:lnTo>
                <a:lnTo>
                  <a:pt x="161925" y="185738"/>
                </a:lnTo>
                <a:lnTo>
                  <a:pt x="200025" y="171450"/>
                </a:lnTo>
                <a:lnTo>
                  <a:pt x="266700" y="150019"/>
                </a:lnTo>
                <a:lnTo>
                  <a:pt x="316706" y="154781"/>
                </a:lnTo>
                <a:lnTo>
                  <a:pt x="359569" y="185738"/>
                </a:lnTo>
                <a:lnTo>
                  <a:pt x="388144" y="207169"/>
                </a:lnTo>
                <a:lnTo>
                  <a:pt x="414337" y="204788"/>
                </a:lnTo>
                <a:lnTo>
                  <a:pt x="438150" y="140494"/>
                </a:lnTo>
                <a:lnTo>
                  <a:pt x="478631" y="133350"/>
                </a:lnTo>
                <a:lnTo>
                  <a:pt x="535781" y="140494"/>
                </a:lnTo>
                <a:lnTo>
                  <a:pt x="716756" y="157163"/>
                </a:lnTo>
                <a:lnTo>
                  <a:pt x="771525" y="157163"/>
                </a:lnTo>
                <a:lnTo>
                  <a:pt x="892969" y="126206"/>
                </a:lnTo>
                <a:close/>
              </a:path>
            </a:pathLst>
          </a:custGeom>
          <a:solidFill>
            <a:srgbClr val="D7EAED">
              <a:alpha val="49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Freeform 17"/>
          <p:cNvSpPr/>
          <p:nvPr/>
        </p:nvSpPr>
        <p:spPr>
          <a:xfrm>
            <a:off x="5520856" y="3893489"/>
            <a:ext cx="13252" cy="111318"/>
          </a:xfrm>
          <a:custGeom>
            <a:avLst/>
            <a:gdLst>
              <a:gd name="connsiteX0" fmla="*/ 13252 w 13252"/>
              <a:gd name="connsiteY0" fmla="*/ 111318 h 111318"/>
              <a:gd name="connsiteX1" fmla="*/ 0 w 13252"/>
              <a:gd name="connsiteY1" fmla="*/ 0 h 111318"/>
            </a:gdLst>
            <a:ahLst/>
            <a:cxnLst>
              <a:cxn ang="0">
                <a:pos x="connsiteX0" y="connsiteY0"/>
              </a:cxn>
              <a:cxn ang="0">
                <a:pos x="connsiteX1" y="connsiteY1"/>
              </a:cxn>
            </a:cxnLst>
            <a:rect l="l" t="t" r="r" b="b"/>
            <a:pathLst>
              <a:path w="13252" h="111318">
                <a:moveTo>
                  <a:pt x="13252" y="111318"/>
                </a:moveTo>
                <a:lnTo>
                  <a:pt x="0" y="0"/>
                </a:lnTo>
              </a:path>
            </a:pathLst>
          </a:custGeom>
          <a:noFill/>
          <a:ln w="9525">
            <a:solidFill>
              <a:srgbClr val="2CAB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TextBox 16"/>
          <p:cNvSpPr txBox="1"/>
          <p:nvPr/>
        </p:nvSpPr>
        <p:spPr>
          <a:xfrm>
            <a:off x="2141951" y="1064713"/>
            <a:ext cx="4860098" cy="400110"/>
          </a:xfrm>
          <a:prstGeom prst="rect">
            <a:avLst/>
          </a:prstGeom>
          <a:noFill/>
        </p:spPr>
        <p:txBody>
          <a:bodyPr wrap="square" rtlCol="0">
            <a:spAutoFit/>
          </a:bodyPr>
          <a:lstStyle/>
          <a:p>
            <a:pPr algn="ctr"/>
            <a:r>
              <a:rPr lang="en-US" sz="2000" i="1" dirty="0" smtClean="0">
                <a:solidFill>
                  <a:prstClr val="black"/>
                </a:solidFill>
              </a:rPr>
              <a:t>Article 3</a:t>
            </a:r>
          </a:p>
        </p:txBody>
      </p:sp>
    </p:spTree>
    <p:extLst>
      <p:ext uri="{BB962C8B-B14F-4D97-AF65-F5344CB8AC3E}">
        <p14:creationId xmlns:p14="http://schemas.microsoft.com/office/powerpoint/2010/main" val="35578762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10A7CBF-E4D6-4DC4-A35E-D423F101D560}" type="slidenum">
              <a:rPr lang="en-US" smtClean="0"/>
              <a:pPr/>
              <a:t>15</a:t>
            </a:fld>
            <a:endParaRPr lang="en-US"/>
          </a:p>
        </p:txBody>
      </p:sp>
      <p:sp>
        <p:nvSpPr>
          <p:cNvPr id="16" name="TextBox 15"/>
          <p:cNvSpPr txBox="1"/>
          <p:nvPr/>
        </p:nvSpPr>
        <p:spPr>
          <a:xfrm>
            <a:off x="7620000" y="6547784"/>
            <a:ext cx="1633592" cy="307777"/>
          </a:xfrm>
          <a:prstGeom prst="rect">
            <a:avLst/>
          </a:prstGeom>
          <a:noFill/>
        </p:spPr>
        <p:txBody>
          <a:bodyPr wrap="square" rtlCol="0">
            <a:spAutoFit/>
          </a:bodyPr>
          <a:lstStyle/>
          <a:p>
            <a:pPr algn="ctr"/>
            <a:r>
              <a:rPr lang="en-US" sz="1400" b="1" dirty="0" smtClean="0">
                <a:solidFill>
                  <a:srgbClr val="00B050"/>
                </a:solidFill>
              </a:rPr>
              <a:t>Q1, 2017</a:t>
            </a:r>
            <a:endParaRPr lang="en-US" sz="1400" b="1" dirty="0">
              <a:solidFill>
                <a:srgbClr val="00B050"/>
              </a:solidFill>
            </a:endParaRPr>
          </a:p>
        </p:txBody>
      </p:sp>
      <p:sp>
        <p:nvSpPr>
          <p:cNvPr id="20" name="TextBox 19"/>
          <p:cNvSpPr txBox="1"/>
          <p:nvPr/>
        </p:nvSpPr>
        <p:spPr>
          <a:xfrm>
            <a:off x="184936" y="6432372"/>
            <a:ext cx="1633592" cy="307777"/>
          </a:xfrm>
          <a:prstGeom prst="rect">
            <a:avLst/>
          </a:prstGeom>
          <a:noFill/>
        </p:spPr>
        <p:txBody>
          <a:bodyPr wrap="square" rtlCol="0">
            <a:spAutoFit/>
          </a:bodyPr>
          <a:lstStyle/>
          <a:p>
            <a:pPr algn="ctr"/>
            <a:r>
              <a:rPr lang="en-US" sz="1400" b="1" dirty="0" smtClean="0">
                <a:solidFill>
                  <a:srgbClr val="00B050"/>
                </a:solidFill>
              </a:rPr>
              <a:t>Jan 1</a:t>
            </a:r>
            <a:r>
              <a:rPr lang="en-US" sz="1400" b="1" baseline="30000" dirty="0" smtClean="0">
                <a:solidFill>
                  <a:srgbClr val="00B050"/>
                </a:solidFill>
              </a:rPr>
              <a:t>st</a:t>
            </a:r>
            <a:r>
              <a:rPr lang="en-US" sz="1400" b="1" dirty="0" smtClean="0">
                <a:solidFill>
                  <a:srgbClr val="00B050"/>
                </a:solidFill>
              </a:rPr>
              <a:t>, 2016</a:t>
            </a:r>
            <a:endParaRPr lang="en-US" sz="1400" b="1" dirty="0">
              <a:solidFill>
                <a:srgbClr val="00B050"/>
              </a:solidFill>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75" y="834124"/>
            <a:ext cx="9144000" cy="5641014"/>
          </a:xfrm>
          <a:prstGeom prst="rect">
            <a:avLst/>
          </a:prstGeom>
        </p:spPr>
      </p:pic>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l="53427" t="41830" r="28917" b="31329"/>
          <a:stretch/>
        </p:blipFill>
        <p:spPr>
          <a:xfrm>
            <a:off x="4841021" y="3064610"/>
            <a:ext cx="1525164" cy="1792941"/>
          </a:xfrm>
          <a:prstGeom prst="rect">
            <a:avLst/>
          </a:prstGeom>
        </p:spPr>
      </p:pic>
      <p:sp>
        <p:nvSpPr>
          <p:cNvPr id="8" name="Title 1"/>
          <p:cNvSpPr>
            <a:spLocks noGrp="1"/>
          </p:cNvSpPr>
          <p:nvPr>
            <p:ph type="title"/>
          </p:nvPr>
        </p:nvSpPr>
        <p:spPr>
          <a:xfrm>
            <a:off x="492826" y="0"/>
            <a:ext cx="8229600" cy="782265"/>
          </a:xfrm>
        </p:spPr>
        <p:txBody>
          <a:bodyPr>
            <a:normAutofit fontScale="90000"/>
          </a:bodyPr>
          <a:lstStyle/>
          <a:p>
            <a:r>
              <a:rPr lang="en-US" dirty="0" smtClean="0">
                <a:solidFill>
                  <a:srgbClr val="FFC000"/>
                </a:solidFill>
              </a:rPr>
              <a:t>Modification Request Requirements</a:t>
            </a:r>
            <a:endParaRPr lang="en-US" dirty="0">
              <a:solidFill>
                <a:srgbClr val="FFC000"/>
              </a:solidFill>
            </a:endParaRPr>
          </a:p>
        </p:txBody>
      </p:sp>
    </p:spTree>
    <p:extLst>
      <p:ext uri="{BB962C8B-B14F-4D97-AF65-F5344CB8AC3E}">
        <p14:creationId xmlns:p14="http://schemas.microsoft.com/office/powerpoint/2010/main" val="1820632288"/>
      </p:ext>
    </p:extLst>
  </p:cSld>
  <p:clrMapOvr>
    <a:masterClrMapping/>
  </p:clrMapOvr>
  <p:transition spd="slow">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84" y="1038276"/>
            <a:ext cx="9134916" cy="6063210"/>
          </a:xfrm>
          <a:ln>
            <a:solidFill>
              <a:srgbClr val="0070C0"/>
            </a:solidFill>
          </a:ln>
        </p:spPr>
        <p:txBody>
          <a:bodyPr>
            <a:normAutofit fontScale="92500"/>
          </a:bodyPr>
          <a:lstStyle/>
          <a:p>
            <a:pPr marL="0" lvl="0" indent="0">
              <a:buNone/>
            </a:pPr>
            <a:endParaRPr lang="en-US" sz="1100" b="1" dirty="0" smtClean="0">
              <a:solidFill>
                <a:schemeClr val="tx2"/>
              </a:solidFill>
              <a:sym typeface="Wingdings"/>
            </a:endParaRPr>
          </a:p>
          <a:p>
            <a:pPr lvl="0"/>
            <a:r>
              <a:rPr lang="en-US" b="1" dirty="0" smtClean="0">
                <a:solidFill>
                  <a:srgbClr val="FFC000"/>
                </a:solidFill>
                <a:sym typeface="Wingdings"/>
              </a:rPr>
              <a:t>October 21, 2015 </a:t>
            </a:r>
            <a:r>
              <a:rPr lang="en-US" dirty="0" smtClean="0">
                <a:sym typeface="Wingdings"/>
              </a:rPr>
              <a:t>– CWC Adopted P</a:t>
            </a:r>
            <a:r>
              <a:rPr lang="en-US" dirty="0" smtClean="0"/>
              <a:t>roposed Emergency Regulations</a:t>
            </a:r>
          </a:p>
          <a:p>
            <a:pPr lvl="0"/>
            <a:endParaRPr lang="en-US" sz="1100" dirty="0"/>
          </a:p>
          <a:p>
            <a:pPr lvl="0"/>
            <a:r>
              <a:rPr lang="en-US" b="1" dirty="0" smtClean="0">
                <a:solidFill>
                  <a:srgbClr val="FFC000"/>
                </a:solidFill>
                <a:sym typeface="Wingdings"/>
              </a:rPr>
              <a:t>November 16, 2015 </a:t>
            </a:r>
            <a:r>
              <a:rPr lang="en-US" dirty="0" smtClean="0">
                <a:sym typeface="Wingdings"/>
              </a:rPr>
              <a:t>– Regulation became effective</a:t>
            </a:r>
            <a:endParaRPr lang="en-US" sz="3100" dirty="0" smtClean="0"/>
          </a:p>
          <a:p>
            <a:pPr lvl="0"/>
            <a:endParaRPr lang="en-US" sz="1000" b="1" dirty="0">
              <a:solidFill>
                <a:schemeClr val="tx2"/>
              </a:solidFill>
              <a:sym typeface="Wingdings"/>
            </a:endParaRPr>
          </a:p>
          <a:p>
            <a:pPr lvl="0"/>
            <a:r>
              <a:rPr lang="en-US" b="1" dirty="0" smtClean="0">
                <a:solidFill>
                  <a:srgbClr val="FFC000"/>
                </a:solidFill>
                <a:sym typeface="Wingdings"/>
              </a:rPr>
              <a:t>January 1, 2016 </a:t>
            </a:r>
            <a:r>
              <a:rPr lang="en-US" dirty="0" smtClean="0">
                <a:sym typeface="Wingdings"/>
              </a:rPr>
              <a:t>– DWR Starts Accepting Boundary Modification Requests </a:t>
            </a:r>
            <a:r>
              <a:rPr lang="en-US" sz="3097" dirty="0" smtClean="0">
                <a:sym typeface="Wingdings"/>
              </a:rPr>
              <a:t>(3 Month period)</a:t>
            </a:r>
            <a:r>
              <a:rPr lang="en-US" dirty="0" smtClean="0">
                <a:sym typeface="Wingdings"/>
              </a:rPr>
              <a:t>.</a:t>
            </a:r>
          </a:p>
          <a:p>
            <a:pPr lvl="0"/>
            <a:endParaRPr lang="en-US" sz="900" dirty="0" smtClean="0">
              <a:sym typeface="Wingdings"/>
            </a:endParaRPr>
          </a:p>
          <a:p>
            <a:r>
              <a:rPr lang="en-US" b="1" dirty="0" smtClean="0">
                <a:solidFill>
                  <a:srgbClr val="FFC000"/>
                </a:solidFill>
                <a:sym typeface="Wingdings"/>
              </a:rPr>
              <a:t>Sep. 2016</a:t>
            </a:r>
            <a:r>
              <a:rPr lang="en-US" b="1" dirty="0" smtClean="0">
                <a:solidFill>
                  <a:schemeClr val="tx2"/>
                </a:solidFill>
                <a:sym typeface="Wingdings"/>
              </a:rPr>
              <a:t>* </a:t>
            </a:r>
            <a:r>
              <a:rPr lang="en-US" dirty="0" smtClean="0">
                <a:sym typeface="Wingdings"/>
              </a:rPr>
              <a:t>– DWR Approves Draft List of Boundaries and Presents to </a:t>
            </a:r>
            <a:r>
              <a:rPr lang="en-US" sz="3097" dirty="0" smtClean="0">
                <a:sym typeface="Wingdings"/>
              </a:rPr>
              <a:t>CWC for review and comment.</a:t>
            </a:r>
          </a:p>
          <a:p>
            <a:r>
              <a:rPr lang="en-US" b="1" dirty="0">
                <a:solidFill>
                  <a:srgbClr val="FFC000"/>
                </a:solidFill>
                <a:sym typeface="Wingdings"/>
              </a:rPr>
              <a:t>Early </a:t>
            </a:r>
            <a:r>
              <a:rPr lang="en-US" b="1" dirty="0" smtClean="0">
                <a:solidFill>
                  <a:srgbClr val="FFC000"/>
                </a:solidFill>
                <a:sym typeface="Wingdings"/>
              </a:rPr>
              <a:t>2017* </a:t>
            </a:r>
            <a:r>
              <a:rPr lang="en-US" sz="3097" dirty="0" smtClean="0">
                <a:sym typeface="Wingdings"/>
              </a:rPr>
              <a:t>– </a:t>
            </a:r>
            <a:r>
              <a:rPr lang="en-US" sz="3000" dirty="0" smtClean="0">
                <a:sym typeface="Wingdings"/>
              </a:rPr>
              <a:t>DWR Approves &amp; Publishes Final Boundaries</a:t>
            </a:r>
            <a:endParaRPr lang="en-US" sz="1900" dirty="0" smtClean="0">
              <a:sym typeface="Wingdings"/>
            </a:endParaRPr>
          </a:p>
          <a:p>
            <a:r>
              <a:rPr lang="en-US" b="1" dirty="0" smtClean="0">
                <a:solidFill>
                  <a:srgbClr val="FFC000"/>
                </a:solidFill>
                <a:sym typeface="Wingdings"/>
              </a:rPr>
              <a:t>Future </a:t>
            </a:r>
            <a:r>
              <a:rPr lang="en-US" b="1" dirty="0">
                <a:solidFill>
                  <a:srgbClr val="FFC000"/>
                </a:solidFill>
                <a:sym typeface="Wingdings"/>
              </a:rPr>
              <a:t>Revisions to </a:t>
            </a:r>
            <a:r>
              <a:rPr lang="en-US" b="1" dirty="0" smtClean="0">
                <a:solidFill>
                  <a:srgbClr val="FFC000"/>
                </a:solidFill>
                <a:sym typeface="Wingdings"/>
              </a:rPr>
              <a:t>Regulations.</a:t>
            </a:r>
            <a:r>
              <a:rPr lang="en-US" b="1" dirty="0" smtClean="0">
                <a:solidFill>
                  <a:schemeClr val="tx2"/>
                </a:solidFill>
                <a:sym typeface="Wingdings"/>
              </a:rPr>
              <a:t> </a:t>
            </a:r>
            <a:r>
              <a:rPr lang="en-US" sz="3097" dirty="0" smtClean="0">
                <a:sym typeface="Wingdings"/>
              </a:rPr>
              <a:t>– Re-adopted by CWC</a:t>
            </a:r>
            <a:r>
              <a:rPr lang="en-US" sz="2300" dirty="0">
                <a:sym typeface="Wingdings"/>
              </a:rPr>
              <a:t>.</a:t>
            </a:r>
            <a:endParaRPr lang="en-US" sz="3097" u="sng" dirty="0" smtClean="0">
              <a:sym typeface="Wingdings"/>
            </a:endParaRPr>
          </a:p>
        </p:txBody>
      </p:sp>
      <p:sp>
        <p:nvSpPr>
          <p:cNvPr id="4" name="Slide Number Placeholder 3"/>
          <p:cNvSpPr>
            <a:spLocks noGrp="1"/>
          </p:cNvSpPr>
          <p:nvPr>
            <p:ph type="sldNum" sz="quarter" idx="12"/>
          </p:nvPr>
        </p:nvSpPr>
        <p:spPr>
          <a:xfrm>
            <a:off x="6920755" y="6499785"/>
            <a:ext cx="2133600" cy="365125"/>
          </a:xfrm>
        </p:spPr>
        <p:txBody>
          <a:bodyPr/>
          <a:lstStyle/>
          <a:p>
            <a:fld id="{400594A4-1631-48FE-A44C-4500BF8C4528}" type="slidenum">
              <a:rPr lang="en-US" smtClean="0">
                <a:solidFill>
                  <a:schemeClr val="tx1"/>
                </a:solidFill>
              </a:rPr>
              <a:pPr/>
              <a:t>16</a:t>
            </a:fld>
            <a:endParaRPr lang="en-US" dirty="0">
              <a:solidFill>
                <a:schemeClr val="tx1"/>
              </a:solidFill>
            </a:endParaRPr>
          </a:p>
        </p:txBody>
      </p:sp>
      <p:sp>
        <p:nvSpPr>
          <p:cNvPr id="8" name="Title 1"/>
          <p:cNvSpPr>
            <a:spLocks noGrp="1"/>
          </p:cNvSpPr>
          <p:nvPr>
            <p:ph type="title"/>
          </p:nvPr>
        </p:nvSpPr>
        <p:spPr>
          <a:xfrm>
            <a:off x="214387" y="229081"/>
            <a:ext cx="8929613" cy="593167"/>
          </a:xfrm>
        </p:spPr>
        <p:txBody>
          <a:bodyPr>
            <a:normAutofit fontScale="90000"/>
          </a:bodyPr>
          <a:lstStyle/>
          <a:p>
            <a:r>
              <a:rPr lang="en-US" b="1" dirty="0" smtClean="0">
                <a:solidFill>
                  <a:srgbClr val="FFC000"/>
                </a:solidFill>
              </a:rPr>
              <a:t>Basin Boundary Regulation Timeline</a:t>
            </a:r>
            <a:endParaRPr lang="en-US" b="1" dirty="0">
              <a:solidFill>
                <a:srgbClr val="FFC000"/>
              </a:solidFill>
            </a:endParaRPr>
          </a:p>
        </p:txBody>
      </p:sp>
      <p:sp>
        <p:nvSpPr>
          <p:cNvPr id="2" name="TextBox 1"/>
          <p:cNvSpPr txBox="1"/>
          <p:nvPr/>
        </p:nvSpPr>
        <p:spPr>
          <a:xfrm>
            <a:off x="5517890" y="6479638"/>
            <a:ext cx="2814617" cy="338554"/>
          </a:xfrm>
          <a:prstGeom prst="rect">
            <a:avLst/>
          </a:prstGeom>
          <a:noFill/>
        </p:spPr>
        <p:txBody>
          <a:bodyPr wrap="none" rtlCol="0">
            <a:spAutoFit/>
          </a:bodyPr>
          <a:lstStyle/>
          <a:p>
            <a:r>
              <a:rPr lang="en-US" sz="1600" i="1" dirty="0"/>
              <a:t>*Estimated – Subject to Change</a:t>
            </a:r>
            <a:endParaRPr lang="en-US" sz="1600" dirty="0"/>
          </a:p>
        </p:txBody>
      </p:sp>
    </p:spTree>
    <p:extLst>
      <p:ext uri="{BB962C8B-B14F-4D97-AF65-F5344CB8AC3E}">
        <p14:creationId xmlns:p14="http://schemas.microsoft.com/office/powerpoint/2010/main" val="4056353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7397" y="304800"/>
            <a:ext cx="8708003" cy="1295400"/>
          </a:xfrm>
        </p:spPr>
        <p:txBody>
          <a:bodyPr>
            <a:noAutofit/>
          </a:bodyPr>
          <a:lstStyle/>
          <a:p>
            <a:endParaRPr lang="en-US" sz="200" dirty="0"/>
          </a:p>
          <a:p>
            <a:pPr marL="0" indent="0" algn="ctr">
              <a:buNone/>
            </a:pPr>
            <a:r>
              <a:rPr lang="en-US" sz="4800" b="1" dirty="0" smtClean="0">
                <a:solidFill>
                  <a:srgbClr val="FFC000"/>
                </a:solidFill>
              </a:rPr>
              <a:t>SGMA Roles and Responsibilities </a:t>
            </a:r>
            <a:endParaRPr lang="en-US" sz="4800" b="1" dirty="0">
              <a:solidFill>
                <a:srgbClr val="FFC000"/>
              </a:solidFill>
            </a:endParaRPr>
          </a:p>
        </p:txBody>
      </p:sp>
      <p:graphicFrame>
        <p:nvGraphicFramePr>
          <p:cNvPr id="7" name="Content Placeholder 3"/>
          <p:cNvGraphicFramePr>
            <a:graphicFrameLocks/>
          </p:cNvGraphicFramePr>
          <p:nvPr>
            <p:extLst>
              <p:ext uri="{D42A27DB-BD31-4B8C-83A1-F6EECF244321}">
                <p14:modId xmlns:p14="http://schemas.microsoft.com/office/powerpoint/2010/main" val="3079644088"/>
              </p:ext>
            </p:extLst>
          </p:nvPr>
        </p:nvGraphicFramePr>
        <p:xfrm>
          <a:off x="522515" y="1377538"/>
          <a:ext cx="7622574" cy="49788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3076697" y="2846120"/>
            <a:ext cx="2481250" cy="400110"/>
          </a:xfrm>
          <a:prstGeom prst="rect">
            <a:avLst/>
          </a:prstGeom>
          <a:noFill/>
        </p:spPr>
        <p:txBody>
          <a:bodyPr wrap="square" rtlCol="0">
            <a:spAutoFit/>
          </a:bodyPr>
          <a:lstStyle/>
          <a:p>
            <a:pPr algn="ctr"/>
            <a:r>
              <a:rPr lang="en-US" sz="2000" dirty="0" smtClean="0">
                <a:solidFill>
                  <a:srgbClr val="FFC000"/>
                </a:solidFill>
              </a:rPr>
              <a:t>(Regulate &amp; Assist)</a:t>
            </a:r>
            <a:endParaRPr lang="en-US" sz="2000" dirty="0">
              <a:solidFill>
                <a:srgbClr val="FFC000"/>
              </a:solidFill>
            </a:endParaRPr>
          </a:p>
        </p:txBody>
      </p:sp>
      <p:sp>
        <p:nvSpPr>
          <p:cNvPr id="9" name="TextBox 8"/>
          <p:cNvSpPr txBox="1"/>
          <p:nvPr/>
        </p:nvSpPr>
        <p:spPr>
          <a:xfrm>
            <a:off x="2078182" y="5133814"/>
            <a:ext cx="1695994" cy="400110"/>
          </a:xfrm>
          <a:prstGeom prst="rect">
            <a:avLst/>
          </a:prstGeom>
          <a:noFill/>
        </p:spPr>
        <p:txBody>
          <a:bodyPr wrap="square" rtlCol="0">
            <a:spAutoFit/>
          </a:bodyPr>
          <a:lstStyle>
            <a:defPPr>
              <a:defRPr lang="en-US"/>
            </a:defPPr>
            <a:lvl1pPr algn="ctr">
              <a:defRPr sz="2000"/>
            </a:lvl1pPr>
          </a:lstStyle>
          <a:p>
            <a:r>
              <a:rPr lang="en-US" dirty="0">
                <a:solidFill>
                  <a:srgbClr val="FFC000"/>
                </a:solidFill>
              </a:rPr>
              <a:t>(</a:t>
            </a:r>
            <a:r>
              <a:rPr lang="en-US" dirty="0" smtClean="0">
                <a:solidFill>
                  <a:srgbClr val="FFC000"/>
                </a:solidFill>
              </a:rPr>
              <a:t>Enforcement)</a:t>
            </a:r>
            <a:endParaRPr lang="en-US" dirty="0">
              <a:solidFill>
                <a:srgbClr val="FFC000"/>
              </a:solidFill>
            </a:endParaRPr>
          </a:p>
        </p:txBody>
      </p:sp>
      <p:sp>
        <p:nvSpPr>
          <p:cNvPr id="10" name="TextBox 9"/>
          <p:cNvSpPr txBox="1"/>
          <p:nvPr/>
        </p:nvSpPr>
        <p:spPr>
          <a:xfrm>
            <a:off x="4781798" y="5110063"/>
            <a:ext cx="1920636" cy="707886"/>
          </a:xfrm>
          <a:prstGeom prst="rect">
            <a:avLst/>
          </a:prstGeom>
          <a:noFill/>
        </p:spPr>
        <p:txBody>
          <a:bodyPr wrap="square" rtlCol="0">
            <a:spAutoFit/>
          </a:bodyPr>
          <a:lstStyle/>
          <a:p>
            <a:pPr algn="ctr"/>
            <a:r>
              <a:rPr lang="en-US" sz="2000" dirty="0">
                <a:solidFill>
                  <a:srgbClr val="FFC000"/>
                </a:solidFill>
              </a:rPr>
              <a:t>(Planning &amp; Implementation</a:t>
            </a:r>
            <a:r>
              <a:rPr lang="en-US" sz="1400" dirty="0" smtClean="0">
                <a:solidFill>
                  <a:srgbClr val="FFC000"/>
                </a:solidFill>
              </a:rPr>
              <a:t>)</a:t>
            </a:r>
            <a:endParaRPr lang="en-US" sz="1400" dirty="0">
              <a:solidFill>
                <a:srgbClr val="FFC000"/>
              </a:solidFill>
            </a:endParaRPr>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17</a:t>
            </a:fld>
            <a:endParaRPr lang="en-US">
              <a:solidFill>
                <a:prstClr val="white">
                  <a:tint val="75000"/>
                </a:prstClr>
              </a:solidFill>
            </a:endParaRPr>
          </a:p>
        </p:txBody>
      </p:sp>
    </p:spTree>
    <p:extLst>
      <p:ext uri="{BB962C8B-B14F-4D97-AF65-F5344CB8AC3E}">
        <p14:creationId xmlns:p14="http://schemas.microsoft.com/office/powerpoint/2010/main" val="206080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08855" y="24260"/>
            <a:ext cx="9350829" cy="1143000"/>
          </a:xfrm>
        </p:spPr>
        <p:txBody>
          <a:bodyPr>
            <a:normAutofit/>
          </a:bodyPr>
          <a:lstStyle/>
          <a:p>
            <a:r>
              <a:rPr lang="en-US" altLang="en-US" dirty="0" smtClean="0">
                <a:solidFill>
                  <a:srgbClr val="FFC000"/>
                </a:solidFill>
              </a:rPr>
              <a:t>Authorization and Management Tools</a:t>
            </a:r>
          </a:p>
        </p:txBody>
      </p:sp>
      <p:sp>
        <p:nvSpPr>
          <p:cNvPr id="38915" name="Content Placeholder 2"/>
          <p:cNvSpPr>
            <a:spLocks noGrp="1"/>
          </p:cNvSpPr>
          <p:nvPr>
            <p:ph idx="1"/>
          </p:nvPr>
        </p:nvSpPr>
        <p:spPr>
          <a:xfrm>
            <a:off x="457200" y="1600203"/>
            <a:ext cx="5257800" cy="5024492"/>
          </a:xfrm>
        </p:spPr>
        <p:txBody>
          <a:bodyPr>
            <a:normAutofit fontScale="92500" lnSpcReduction="20000"/>
          </a:bodyPr>
          <a:lstStyle/>
          <a:p>
            <a:r>
              <a:rPr lang="en-US" altLang="en-US" dirty="0" smtClean="0"/>
              <a:t>Establish GSAs</a:t>
            </a:r>
          </a:p>
          <a:p>
            <a:pPr lvl="1"/>
            <a:r>
              <a:rPr lang="en-US" altLang="en-US" dirty="0" smtClean="0"/>
              <a:t>Local agency (water and land use planning agencies)</a:t>
            </a:r>
          </a:p>
          <a:p>
            <a:pPr lvl="1"/>
            <a:r>
              <a:rPr lang="en-US" altLang="en-US" dirty="0" smtClean="0"/>
              <a:t>County</a:t>
            </a:r>
          </a:p>
          <a:p>
            <a:pPr lvl="1"/>
            <a:r>
              <a:rPr lang="en-US" altLang="en-US" dirty="0" smtClean="0"/>
              <a:t>No GSA overlap (SB 13)</a:t>
            </a:r>
          </a:p>
          <a:p>
            <a:pPr marL="457200" lvl="1" indent="0">
              <a:buNone/>
            </a:pPr>
            <a:endParaRPr lang="en-US" altLang="en-US" dirty="0" smtClean="0"/>
          </a:p>
          <a:p>
            <a:r>
              <a:rPr lang="en-US" altLang="en-US" dirty="0" smtClean="0"/>
              <a:t>Empowers GSAs </a:t>
            </a:r>
            <a:r>
              <a:rPr lang="en-US" altLang="en-US" sz="2600" i="1" dirty="0" smtClean="0"/>
              <a:t>(</a:t>
            </a:r>
            <a:r>
              <a:rPr lang="en-US" sz="2600" i="1" dirty="0" smtClean="0"/>
              <a:t>Water </a:t>
            </a:r>
            <a:r>
              <a:rPr lang="en-US" sz="2600" i="1" dirty="0"/>
              <a:t>Code §</a:t>
            </a:r>
            <a:r>
              <a:rPr lang="en-US" sz="2600" i="1" dirty="0" smtClean="0"/>
              <a:t>10725, 10726)</a:t>
            </a:r>
          </a:p>
          <a:p>
            <a:pPr lvl="1"/>
            <a:r>
              <a:rPr lang="en-US" altLang="en-US" dirty="0" smtClean="0"/>
              <a:t>Prepare and adopt GSP</a:t>
            </a:r>
          </a:p>
          <a:p>
            <a:pPr lvl="1"/>
            <a:r>
              <a:rPr lang="en-US" altLang="en-US" dirty="0" smtClean="0"/>
              <a:t>Propose and update fees</a:t>
            </a:r>
          </a:p>
          <a:p>
            <a:pPr lvl="1"/>
            <a:r>
              <a:rPr lang="en-US" altLang="en-US" dirty="0" smtClean="0"/>
              <a:t>Monitor compliance and enforcement</a:t>
            </a:r>
          </a:p>
          <a:p>
            <a:pPr lvl="1"/>
            <a:endParaRPr lang="en-US" altLang="en-US" dirty="0"/>
          </a:p>
        </p:txBody>
      </p:sp>
      <p:sp>
        <p:nvSpPr>
          <p:cNvPr id="2" name="Slide Number Placeholder 1"/>
          <p:cNvSpPr>
            <a:spLocks noGrp="1"/>
          </p:cNvSpPr>
          <p:nvPr>
            <p:ph type="sldNum" sz="quarter" idx="12"/>
          </p:nvPr>
        </p:nvSpPr>
        <p:spPr/>
        <p:txBody>
          <a:bodyPr/>
          <a:lstStyle/>
          <a:p>
            <a:fld id="{400594A4-1631-48FE-A44C-4500BF8C4528}" type="slidenum">
              <a:rPr lang="en-US" smtClean="0"/>
              <a:pPr/>
              <a:t>18</a:t>
            </a:fld>
            <a:endParaRPr lang="en-US" dirty="0"/>
          </a:p>
        </p:txBody>
      </p:sp>
      <p:pic>
        <p:nvPicPr>
          <p:cNvPr id="38916" name="Picture 2" descr="KernWaterBank9481-1008.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50080" y="3872567"/>
            <a:ext cx="2743200" cy="27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6" descr="ground water600.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50080" y="2013331"/>
            <a:ext cx="2743200" cy="1787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30652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915">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891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915">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915">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8915">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891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326"/>
            <a:ext cx="8229600" cy="1143000"/>
          </a:xfrm>
        </p:spPr>
        <p:txBody>
          <a:bodyPr>
            <a:normAutofit/>
          </a:bodyPr>
          <a:lstStyle/>
          <a:p>
            <a:r>
              <a:rPr lang="en-US" b="1" dirty="0" smtClean="0">
                <a:solidFill>
                  <a:srgbClr val="FFC000"/>
                </a:solidFill>
              </a:rPr>
              <a:t>GSA and GSP </a:t>
            </a:r>
            <a:r>
              <a:rPr lang="en-US" sz="3200" i="1" dirty="0" smtClean="0">
                <a:solidFill>
                  <a:srgbClr val="FFC000"/>
                </a:solidFill>
              </a:rPr>
              <a:t>(§ </a:t>
            </a:r>
            <a:r>
              <a:rPr lang="en-US" sz="3200" i="1" dirty="0">
                <a:solidFill>
                  <a:srgbClr val="FFC000"/>
                </a:solidFill>
              </a:rPr>
              <a:t>10727</a:t>
            </a:r>
            <a:r>
              <a:rPr lang="en-US" sz="3200" i="1" dirty="0" smtClean="0">
                <a:solidFill>
                  <a:srgbClr val="FFC000"/>
                </a:solidFill>
              </a:rPr>
              <a:t>)</a:t>
            </a:r>
            <a:endParaRPr lang="en-US" sz="3200" i="1" dirty="0">
              <a:solidFill>
                <a:srgbClr val="FFC000"/>
              </a:solidFill>
            </a:endParaRPr>
          </a:p>
        </p:txBody>
      </p:sp>
      <p:pic>
        <p:nvPicPr>
          <p:cNvPr id="27" name="Picture 2"/>
          <p:cNvPicPr>
            <a:picLocks noGrp="1" noChangeAspect="1" noChangeArrowheads="1"/>
          </p:cNvPicPr>
          <p:nvPr>
            <p:ph idx="1"/>
          </p:nvPr>
        </p:nvPicPr>
        <p:blipFill rotWithShape="1">
          <a:blip r:embed="rId3" cstate="print">
            <a:clrChange>
              <a:clrFrom>
                <a:srgbClr val="FEFFFF"/>
              </a:clrFrom>
              <a:clrTo>
                <a:srgbClr val="FEFFFF">
                  <a:alpha val="0"/>
                </a:srgbClr>
              </a:clrTo>
            </a:clrChange>
            <a:extLst>
              <a:ext uri="{28A0092B-C50C-407E-A947-70E740481C1C}">
                <a14:useLocalDpi xmlns:a14="http://schemas.microsoft.com/office/drawing/2010/main" val="0"/>
              </a:ext>
            </a:extLst>
          </a:blip>
          <a:stretch/>
        </p:blipFill>
        <p:spPr bwMode="auto">
          <a:xfrm>
            <a:off x="259080" y="1767840"/>
            <a:ext cx="2935358" cy="2362200"/>
          </a:xfrm>
          <a:prstGeom prst="rect">
            <a:avLst/>
          </a:prstGeom>
          <a:noFill/>
          <a:ln>
            <a:noFill/>
          </a:ln>
          <a:extLst/>
        </p:spPr>
      </p:pic>
      <p:sp>
        <p:nvSpPr>
          <p:cNvPr id="30" name="Rectangle 29"/>
          <p:cNvSpPr/>
          <p:nvPr/>
        </p:nvSpPr>
        <p:spPr>
          <a:xfrm>
            <a:off x="411480" y="2606040"/>
            <a:ext cx="2895600" cy="1117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FFC000"/>
                </a:solidFill>
              </a:rPr>
              <a:t>GSA #1</a:t>
            </a:r>
          </a:p>
        </p:txBody>
      </p:sp>
      <p:pic>
        <p:nvPicPr>
          <p:cNvPr id="32" name="Picture 3"/>
          <p:cNvPicPr>
            <a:picLocks noChangeAspect="1" noChangeArrowheads="1"/>
          </p:cNvPicPr>
          <p:nvPr/>
        </p:nvPicPr>
        <p:blipFill rotWithShape="1">
          <a:blip r:embed="rId4" cstate="print">
            <a:clrChange>
              <a:clrFrom>
                <a:srgbClr val="FEFFFF"/>
              </a:clrFrom>
              <a:clrTo>
                <a:srgbClr val="FEFFFF">
                  <a:alpha val="0"/>
                </a:srgbClr>
              </a:clrTo>
            </a:clrChange>
            <a:extLst>
              <a:ext uri="{28A0092B-C50C-407E-A947-70E740481C1C}">
                <a14:useLocalDpi xmlns:a14="http://schemas.microsoft.com/office/drawing/2010/main" val="0"/>
              </a:ext>
            </a:extLst>
          </a:blip>
          <a:stretch/>
        </p:blipFill>
        <p:spPr bwMode="auto">
          <a:xfrm>
            <a:off x="3002280" y="3002335"/>
            <a:ext cx="2909705" cy="237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4" name="Group 33"/>
          <p:cNvGrpSpPr/>
          <p:nvPr/>
        </p:nvGrpSpPr>
        <p:grpSpPr>
          <a:xfrm>
            <a:off x="3292975" y="3164840"/>
            <a:ext cx="2757305" cy="1979985"/>
            <a:chOff x="3338695" y="2768600"/>
            <a:chExt cx="2757305" cy="1979985"/>
          </a:xfrm>
        </p:grpSpPr>
        <p:sp>
          <p:nvSpPr>
            <p:cNvPr id="35" name="Rectangle 34"/>
            <p:cNvSpPr/>
            <p:nvPr/>
          </p:nvSpPr>
          <p:spPr>
            <a:xfrm>
              <a:off x="4840833" y="3962400"/>
              <a:ext cx="1255167" cy="4331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C000"/>
                  </a:solidFill>
                </a:rPr>
                <a:t>GSA </a:t>
              </a:r>
            </a:p>
            <a:p>
              <a:pPr algn="ctr"/>
              <a:r>
                <a:rPr lang="en-US" b="1" dirty="0" smtClean="0">
                  <a:solidFill>
                    <a:srgbClr val="FFC000"/>
                  </a:solidFill>
                </a:rPr>
                <a:t>#3</a:t>
              </a:r>
            </a:p>
          </p:txBody>
        </p:sp>
        <p:sp>
          <p:nvSpPr>
            <p:cNvPr id="36" name="Rectangle 35"/>
            <p:cNvSpPr/>
            <p:nvPr/>
          </p:nvSpPr>
          <p:spPr>
            <a:xfrm>
              <a:off x="3338695" y="4315416"/>
              <a:ext cx="1255167" cy="4331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C000"/>
                  </a:solidFill>
                </a:rPr>
                <a:t>GSA #1</a:t>
              </a:r>
            </a:p>
          </p:txBody>
        </p:sp>
        <p:sp>
          <p:nvSpPr>
            <p:cNvPr id="37" name="Rectangle 36"/>
            <p:cNvSpPr/>
            <p:nvPr/>
          </p:nvSpPr>
          <p:spPr>
            <a:xfrm>
              <a:off x="4086447" y="2768600"/>
              <a:ext cx="1134998" cy="6584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C000"/>
                  </a:solidFill>
                </a:rPr>
                <a:t>GSA </a:t>
              </a:r>
            </a:p>
            <a:p>
              <a:pPr algn="ctr"/>
              <a:r>
                <a:rPr lang="en-US" b="1" dirty="0" smtClean="0">
                  <a:solidFill>
                    <a:srgbClr val="FFC000"/>
                  </a:solidFill>
                </a:rPr>
                <a:t>#2</a:t>
              </a:r>
            </a:p>
          </p:txBody>
        </p:sp>
      </p:grpSp>
      <p:sp>
        <p:nvSpPr>
          <p:cNvPr id="38" name="Freeform 37"/>
          <p:cNvSpPr/>
          <p:nvPr/>
        </p:nvSpPr>
        <p:spPr>
          <a:xfrm>
            <a:off x="4040727" y="3977640"/>
            <a:ext cx="1134998" cy="734016"/>
          </a:xfrm>
          <a:custGeom>
            <a:avLst/>
            <a:gdLst>
              <a:gd name="connsiteX0" fmla="*/ 647700 w 1600200"/>
              <a:gd name="connsiteY0" fmla="*/ 0 h 1422400"/>
              <a:gd name="connsiteX1" fmla="*/ 1600200 w 1600200"/>
              <a:gd name="connsiteY1" fmla="*/ 965200 h 1422400"/>
              <a:gd name="connsiteX2" fmla="*/ 0 w 1600200"/>
              <a:gd name="connsiteY2" fmla="*/ 1422400 h 1422400"/>
              <a:gd name="connsiteX3" fmla="*/ 647700 w 1600200"/>
              <a:gd name="connsiteY3" fmla="*/ 0 h 1422400"/>
            </a:gdLst>
            <a:ahLst/>
            <a:cxnLst>
              <a:cxn ang="0">
                <a:pos x="connsiteX0" y="connsiteY0"/>
              </a:cxn>
              <a:cxn ang="0">
                <a:pos x="connsiteX1" y="connsiteY1"/>
              </a:cxn>
              <a:cxn ang="0">
                <a:pos x="connsiteX2" y="connsiteY2"/>
              </a:cxn>
              <a:cxn ang="0">
                <a:pos x="connsiteX3" y="connsiteY3"/>
              </a:cxn>
            </a:cxnLst>
            <a:rect l="l" t="t" r="r" b="b"/>
            <a:pathLst>
              <a:path w="1600200" h="1422400">
                <a:moveTo>
                  <a:pt x="647700" y="0"/>
                </a:moveTo>
                <a:lnTo>
                  <a:pt x="1600200" y="965200"/>
                </a:lnTo>
                <a:lnTo>
                  <a:pt x="0" y="1422400"/>
                </a:lnTo>
                <a:lnTo>
                  <a:pt x="647700" y="0"/>
                </a:lnTo>
                <a:close/>
              </a:path>
            </a:pathLst>
          </a:cu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FFC000"/>
                </a:solidFill>
              </a:rPr>
              <a:t>Plan</a:t>
            </a:r>
            <a:endParaRPr lang="en-US" sz="2000" b="1" dirty="0">
              <a:solidFill>
                <a:srgbClr val="FFC000"/>
              </a:solidFill>
            </a:endParaRPr>
          </a:p>
        </p:txBody>
      </p:sp>
      <p:grpSp>
        <p:nvGrpSpPr>
          <p:cNvPr id="40" name="Group 39"/>
          <p:cNvGrpSpPr/>
          <p:nvPr/>
        </p:nvGrpSpPr>
        <p:grpSpPr>
          <a:xfrm>
            <a:off x="5669280" y="4380763"/>
            <a:ext cx="2909705" cy="2394839"/>
            <a:chOff x="1016000" y="1313864"/>
            <a:chExt cx="5376671" cy="4388436"/>
          </a:xfrm>
        </p:grpSpPr>
        <p:pic>
          <p:nvPicPr>
            <p:cNvPr id="41" name="Picture 3"/>
            <p:cNvPicPr>
              <a:picLocks noChangeAspect="1" noChangeArrowheads="1"/>
            </p:cNvPicPr>
            <p:nvPr/>
          </p:nvPicPr>
          <p:blipFill rotWithShape="1">
            <a:blip r:embed="rId4" cstate="print">
              <a:clrChange>
                <a:clrFrom>
                  <a:srgbClr val="FEFFFF"/>
                </a:clrFrom>
                <a:clrTo>
                  <a:srgbClr val="FEFFFF">
                    <a:alpha val="0"/>
                  </a:srgbClr>
                </a:clrTo>
              </a:clrChange>
              <a:extLst>
                <a:ext uri="{28A0092B-C50C-407E-A947-70E740481C1C}">
                  <a14:useLocalDpi xmlns:a14="http://schemas.microsoft.com/office/drawing/2010/main" val="0"/>
                </a:ext>
              </a:extLst>
            </a:blip>
            <a:stretch/>
          </p:blipFill>
          <p:spPr bwMode="auto">
            <a:xfrm>
              <a:off x="1016000" y="1313864"/>
              <a:ext cx="5376671" cy="4388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Freeform 41"/>
            <p:cNvSpPr/>
            <p:nvPr/>
          </p:nvSpPr>
          <p:spPr>
            <a:xfrm>
              <a:off x="2235200" y="3752850"/>
              <a:ext cx="660400" cy="1790700"/>
            </a:xfrm>
            <a:custGeom>
              <a:avLst/>
              <a:gdLst>
                <a:gd name="connsiteX0" fmla="*/ 0 w 660400"/>
                <a:gd name="connsiteY0" fmla="*/ 0 h 1790700"/>
                <a:gd name="connsiteX1" fmla="*/ 387350 w 660400"/>
                <a:gd name="connsiteY1" fmla="*/ 0 h 1790700"/>
                <a:gd name="connsiteX2" fmla="*/ 393700 w 660400"/>
                <a:gd name="connsiteY2" fmla="*/ 368300 h 1790700"/>
                <a:gd name="connsiteX3" fmla="*/ 660400 w 660400"/>
                <a:gd name="connsiteY3" fmla="*/ 368300 h 1790700"/>
                <a:gd name="connsiteX4" fmla="*/ 438150 w 660400"/>
                <a:gd name="connsiteY4" fmla="*/ 844550 h 1790700"/>
                <a:gd name="connsiteX5" fmla="*/ 69850 w 660400"/>
                <a:gd name="connsiteY5" fmla="*/ 844550 h 1790700"/>
                <a:gd name="connsiteX6" fmla="*/ 57150 w 660400"/>
                <a:gd name="connsiteY6" fmla="*/ 1790700 h 179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0400" h="1790700">
                  <a:moveTo>
                    <a:pt x="0" y="0"/>
                  </a:moveTo>
                  <a:lnTo>
                    <a:pt x="387350" y="0"/>
                  </a:lnTo>
                  <a:lnTo>
                    <a:pt x="393700" y="368300"/>
                  </a:lnTo>
                  <a:lnTo>
                    <a:pt x="660400" y="368300"/>
                  </a:lnTo>
                  <a:lnTo>
                    <a:pt x="438150" y="844550"/>
                  </a:lnTo>
                  <a:lnTo>
                    <a:pt x="69850" y="844550"/>
                  </a:lnTo>
                  <a:lnTo>
                    <a:pt x="57150" y="179070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3" name="Freeform 42"/>
            <p:cNvSpPr/>
            <p:nvPr/>
          </p:nvSpPr>
          <p:spPr>
            <a:xfrm>
              <a:off x="3352800" y="1987550"/>
              <a:ext cx="971550" cy="1238250"/>
            </a:xfrm>
            <a:custGeom>
              <a:avLst/>
              <a:gdLst>
                <a:gd name="connsiteX0" fmla="*/ 577850 w 850900"/>
                <a:gd name="connsiteY0" fmla="*/ 0 h 1155700"/>
                <a:gd name="connsiteX1" fmla="*/ 228600 w 850900"/>
                <a:gd name="connsiteY1" fmla="*/ 0 h 1155700"/>
                <a:gd name="connsiteX2" fmla="*/ 228600 w 850900"/>
                <a:gd name="connsiteY2" fmla="*/ 69850 h 1155700"/>
                <a:gd name="connsiteX3" fmla="*/ 6350 w 850900"/>
                <a:gd name="connsiteY3" fmla="*/ 69850 h 1155700"/>
                <a:gd name="connsiteX4" fmla="*/ 0 w 850900"/>
                <a:gd name="connsiteY4" fmla="*/ 469900 h 1155700"/>
                <a:gd name="connsiteX5" fmla="*/ 184150 w 850900"/>
                <a:gd name="connsiteY5" fmla="*/ 469900 h 1155700"/>
                <a:gd name="connsiteX6" fmla="*/ 184150 w 850900"/>
                <a:gd name="connsiteY6" fmla="*/ 400050 h 1155700"/>
                <a:gd name="connsiteX7" fmla="*/ 241300 w 850900"/>
                <a:gd name="connsiteY7" fmla="*/ 400050 h 1155700"/>
                <a:gd name="connsiteX8" fmla="*/ 241300 w 850900"/>
                <a:gd name="connsiteY8" fmla="*/ 660400 h 1155700"/>
                <a:gd name="connsiteX9" fmla="*/ 355600 w 850900"/>
                <a:gd name="connsiteY9" fmla="*/ 660400 h 1155700"/>
                <a:gd name="connsiteX10" fmla="*/ 355600 w 850900"/>
                <a:gd name="connsiteY10" fmla="*/ 495300 h 1155700"/>
                <a:gd name="connsiteX11" fmla="*/ 431800 w 850900"/>
                <a:gd name="connsiteY11" fmla="*/ 495300 h 1155700"/>
                <a:gd name="connsiteX12" fmla="*/ 431800 w 850900"/>
                <a:gd name="connsiteY12" fmla="*/ 882650 h 1155700"/>
                <a:gd name="connsiteX13" fmla="*/ 152400 w 850900"/>
                <a:gd name="connsiteY13" fmla="*/ 882650 h 1155700"/>
                <a:gd name="connsiteX14" fmla="*/ 152400 w 850900"/>
                <a:gd name="connsiteY14" fmla="*/ 1149350 h 1155700"/>
                <a:gd name="connsiteX15" fmla="*/ 850900 w 850900"/>
                <a:gd name="connsiteY15" fmla="*/ 1155700 h 1155700"/>
                <a:gd name="connsiteX16" fmla="*/ 838200 w 850900"/>
                <a:gd name="connsiteY16" fmla="*/ 0 h 1155700"/>
                <a:gd name="connsiteX17" fmla="*/ 431800 w 850900"/>
                <a:gd name="connsiteY17"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50900" h="1155700">
                  <a:moveTo>
                    <a:pt x="577850" y="0"/>
                  </a:moveTo>
                  <a:lnTo>
                    <a:pt x="228600" y="0"/>
                  </a:lnTo>
                  <a:lnTo>
                    <a:pt x="228600" y="69850"/>
                  </a:lnTo>
                  <a:lnTo>
                    <a:pt x="6350" y="69850"/>
                  </a:lnTo>
                  <a:lnTo>
                    <a:pt x="0" y="469900"/>
                  </a:lnTo>
                  <a:lnTo>
                    <a:pt x="184150" y="469900"/>
                  </a:lnTo>
                  <a:lnTo>
                    <a:pt x="184150" y="400050"/>
                  </a:lnTo>
                  <a:lnTo>
                    <a:pt x="241300" y="400050"/>
                  </a:lnTo>
                  <a:lnTo>
                    <a:pt x="241300" y="660400"/>
                  </a:lnTo>
                  <a:lnTo>
                    <a:pt x="355600" y="660400"/>
                  </a:lnTo>
                  <a:lnTo>
                    <a:pt x="355600" y="495300"/>
                  </a:lnTo>
                  <a:lnTo>
                    <a:pt x="431800" y="495300"/>
                  </a:lnTo>
                  <a:lnTo>
                    <a:pt x="431800" y="882650"/>
                  </a:lnTo>
                  <a:lnTo>
                    <a:pt x="152400" y="882650"/>
                  </a:lnTo>
                  <a:lnTo>
                    <a:pt x="152400" y="1149350"/>
                  </a:lnTo>
                  <a:lnTo>
                    <a:pt x="850900" y="1155700"/>
                  </a:lnTo>
                  <a:lnTo>
                    <a:pt x="838200" y="0"/>
                  </a:lnTo>
                  <a:lnTo>
                    <a:pt x="43180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Rectangle 43"/>
          <p:cNvSpPr/>
          <p:nvPr/>
        </p:nvSpPr>
        <p:spPr>
          <a:xfrm>
            <a:off x="5946076" y="6015696"/>
            <a:ext cx="417102" cy="369332"/>
          </a:xfrm>
          <a:prstGeom prst="rect">
            <a:avLst/>
          </a:prstGeom>
        </p:spPr>
        <p:txBody>
          <a:bodyPr wrap="none">
            <a:spAutoFit/>
          </a:bodyPr>
          <a:lstStyle/>
          <a:p>
            <a:r>
              <a:rPr lang="en-US" b="1" dirty="0" smtClean="0">
                <a:solidFill>
                  <a:srgbClr val="FFC000"/>
                </a:solidFill>
              </a:rPr>
              <a:t>#1</a:t>
            </a:r>
            <a:endParaRPr lang="en-US" b="1" dirty="0">
              <a:solidFill>
                <a:srgbClr val="FFC000"/>
              </a:solidFill>
            </a:endParaRPr>
          </a:p>
        </p:txBody>
      </p:sp>
      <p:sp>
        <p:nvSpPr>
          <p:cNvPr id="45" name="Rectangle 44"/>
          <p:cNvSpPr/>
          <p:nvPr/>
        </p:nvSpPr>
        <p:spPr>
          <a:xfrm>
            <a:off x="7650480" y="5865763"/>
            <a:ext cx="417102" cy="369332"/>
          </a:xfrm>
          <a:prstGeom prst="rect">
            <a:avLst/>
          </a:prstGeom>
        </p:spPr>
        <p:txBody>
          <a:bodyPr wrap="none">
            <a:spAutoFit/>
          </a:bodyPr>
          <a:lstStyle/>
          <a:p>
            <a:r>
              <a:rPr lang="en-US" b="1" dirty="0" smtClean="0">
                <a:solidFill>
                  <a:srgbClr val="FFC000"/>
                </a:solidFill>
              </a:rPr>
              <a:t>#3</a:t>
            </a:r>
            <a:endParaRPr lang="en-US" b="1" dirty="0">
              <a:solidFill>
                <a:srgbClr val="FFC000"/>
              </a:solidFill>
            </a:endParaRPr>
          </a:p>
        </p:txBody>
      </p:sp>
      <p:sp>
        <p:nvSpPr>
          <p:cNvPr id="46" name="Rectangle 45"/>
          <p:cNvSpPr/>
          <p:nvPr/>
        </p:nvSpPr>
        <p:spPr>
          <a:xfrm>
            <a:off x="6755633" y="6168096"/>
            <a:ext cx="417102" cy="369332"/>
          </a:xfrm>
          <a:prstGeom prst="rect">
            <a:avLst/>
          </a:prstGeom>
        </p:spPr>
        <p:txBody>
          <a:bodyPr wrap="none">
            <a:spAutoFit/>
          </a:bodyPr>
          <a:lstStyle/>
          <a:p>
            <a:r>
              <a:rPr lang="en-US" b="1" dirty="0" smtClean="0">
                <a:solidFill>
                  <a:srgbClr val="FFC000"/>
                </a:solidFill>
              </a:rPr>
              <a:t>#5</a:t>
            </a:r>
            <a:endParaRPr lang="en-US" b="1" dirty="0">
              <a:solidFill>
                <a:srgbClr val="FFC000"/>
              </a:solidFill>
            </a:endParaRPr>
          </a:p>
        </p:txBody>
      </p:sp>
      <p:sp>
        <p:nvSpPr>
          <p:cNvPr id="47" name="Rectangle 46"/>
          <p:cNvSpPr/>
          <p:nvPr/>
        </p:nvSpPr>
        <p:spPr>
          <a:xfrm>
            <a:off x="7018521" y="5578182"/>
            <a:ext cx="417102" cy="369332"/>
          </a:xfrm>
          <a:prstGeom prst="rect">
            <a:avLst/>
          </a:prstGeom>
        </p:spPr>
        <p:txBody>
          <a:bodyPr wrap="none">
            <a:spAutoFit/>
          </a:bodyPr>
          <a:lstStyle/>
          <a:p>
            <a:r>
              <a:rPr lang="en-US" b="1" dirty="0" smtClean="0">
                <a:solidFill>
                  <a:srgbClr val="FFC000"/>
                </a:solidFill>
              </a:rPr>
              <a:t>#2</a:t>
            </a:r>
            <a:endParaRPr lang="en-US" b="1" dirty="0">
              <a:solidFill>
                <a:srgbClr val="FFC000"/>
              </a:solidFill>
            </a:endParaRPr>
          </a:p>
        </p:txBody>
      </p:sp>
      <p:sp>
        <p:nvSpPr>
          <p:cNvPr id="48" name="Rectangle 47"/>
          <p:cNvSpPr/>
          <p:nvPr/>
        </p:nvSpPr>
        <p:spPr>
          <a:xfrm>
            <a:off x="7021166" y="4748404"/>
            <a:ext cx="417102" cy="369332"/>
          </a:xfrm>
          <a:prstGeom prst="rect">
            <a:avLst/>
          </a:prstGeom>
        </p:spPr>
        <p:txBody>
          <a:bodyPr wrap="none">
            <a:spAutoFit/>
          </a:bodyPr>
          <a:lstStyle/>
          <a:p>
            <a:r>
              <a:rPr lang="en-US" b="1" dirty="0" smtClean="0">
                <a:solidFill>
                  <a:srgbClr val="FFC000"/>
                </a:solidFill>
              </a:rPr>
              <a:t>#4</a:t>
            </a:r>
            <a:endParaRPr lang="en-US" b="1" dirty="0">
              <a:solidFill>
                <a:srgbClr val="FFC000"/>
              </a:solidFill>
            </a:endParaRPr>
          </a:p>
        </p:txBody>
      </p:sp>
      <p:sp>
        <p:nvSpPr>
          <p:cNvPr id="62" name="TextBox 61"/>
          <p:cNvSpPr txBox="1"/>
          <p:nvPr/>
        </p:nvSpPr>
        <p:spPr>
          <a:xfrm>
            <a:off x="1082844" y="4347639"/>
            <a:ext cx="1010148" cy="646331"/>
          </a:xfrm>
          <a:prstGeom prst="rect">
            <a:avLst/>
          </a:prstGeom>
          <a:noFill/>
        </p:spPr>
        <p:txBody>
          <a:bodyPr wrap="none" rtlCol="0">
            <a:spAutoFit/>
          </a:bodyPr>
          <a:lstStyle/>
          <a:p>
            <a:pPr algn="ctr"/>
            <a:r>
              <a:rPr lang="en-US" dirty="0" smtClean="0"/>
              <a:t>One GSA</a:t>
            </a:r>
          </a:p>
          <a:p>
            <a:pPr algn="ctr"/>
            <a:r>
              <a:rPr lang="en-US" dirty="0" smtClean="0"/>
              <a:t>One GSP</a:t>
            </a:r>
            <a:endParaRPr lang="en-US" dirty="0"/>
          </a:p>
        </p:txBody>
      </p:sp>
      <p:sp>
        <p:nvSpPr>
          <p:cNvPr id="63" name="TextBox 62"/>
          <p:cNvSpPr txBox="1"/>
          <p:nvPr/>
        </p:nvSpPr>
        <p:spPr>
          <a:xfrm>
            <a:off x="3870713" y="5424137"/>
            <a:ext cx="1239891" cy="646331"/>
          </a:xfrm>
          <a:prstGeom prst="rect">
            <a:avLst/>
          </a:prstGeom>
          <a:noFill/>
        </p:spPr>
        <p:txBody>
          <a:bodyPr wrap="none" rtlCol="0">
            <a:spAutoFit/>
          </a:bodyPr>
          <a:lstStyle/>
          <a:p>
            <a:pPr algn="ctr"/>
            <a:r>
              <a:rPr lang="en-US" dirty="0" smtClean="0"/>
              <a:t>Many GSAs</a:t>
            </a:r>
          </a:p>
          <a:p>
            <a:pPr algn="ctr"/>
            <a:r>
              <a:rPr lang="en-US" dirty="0" smtClean="0"/>
              <a:t>One GSP</a:t>
            </a:r>
            <a:endParaRPr lang="en-US" dirty="0"/>
          </a:p>
        </p:txBody>
      </p:sp>
      <p:sp>
        <p:nvSpPr>
          <p:cNvPr id="3" name="Slide Number Placeholder 2"/>
          <p:cNvSpPr>
            <a:spLocks noGrp="1"/>
          </p:cNvSpPr>
          <p:nvPr>
            <p:ph type="sldNum" sz="quarter" idx="12"/>
          </p:nvPr>
        </p:nvSpPr>
        <p:spPr/>
        <p:txBody>
          <a:bodyPr/>
          <a:lstStyle/>
          <a:p>
            <a:fld id="{400594A4-1631-48FE-A44C-4500BF8C4528}" type="slidenum">
              <a:rPr lang="en-US" smtClean="0">
                <a:solidFill>
                  <a:prstClr val="white">
                    <a:tint val="75000"/>
                  </a:prstClr>
                </a:solidFill>
              </a:rPr>
              <a:pPr/>
              <a:t>19</a:t>
            </a:fld>
            <a:endParaRPr lang="en-US">
              <a:solidFill>
                <a:prstClr val="white">
                  <a:tint val="75000"/>
                </a:prstClr>
              </a:solidFill>
            </a:endParaRPr>
          </a:p>
        </p:txBody>
      </p:sp>
      <p:sp>
        <p:nvSpPr>
          <p:cNvPr id="31" name="TextBox 30"/>
          <p:cNvSpPr txBox="1"/>
          <p:nvPr/>
        </p:nvSpPr>
        <p:spPr>
          <a:xfrm>
            <a:off x="6182800" y="3179429"/>
            <a:ext cx="2366652" cy="1200329"/>
          </a:xfrm>
          <a:prstGeom prst="rect">
            <a:avLst/>
          </a:prstGeom>
          <a:noFill/>
        </p:spPr>
        <p:txBody>
          <a:bodyPr wrap="square" rtlCol="0">
            <a:spAutoFit/>
          </a:bodyPr>
          <a:lstStyle/>
          <a:p>
            <a:pPr algn="ctr"/>
            <a:r>
              <a:rPr lang="en-US" dirty="0" smtClean="0"/>
              <a:t>Many GSAs</a:t>
            </a:r>
          </a:p>
          <a:p>
            <a:pPr algn="ctr"/>
            <a:r>
              <a:rPr lang="en-US" dirty="0" smtClean="0"/>
              <a:t>Many GSPs with a Single Coordination Agreement</a:t>
            </a:r>
            <a:endParaRPr lang="en-US" dirty="0"/>
          </a:p>
        </p:txBody>
      </p:sp>
    </p:spTree>
    <p:extLst>
      <p:ext uri="{BB962C8B-B14F-4D97-AF65-F5344CB8AC3E}">
        <p14:creationId xmlns:p14="http://schemas.microsoft.com/office/powerpoint/2010/main" val="341940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8" grpId="0" animBg="1"/>
      <p:bldP spid="44" grpId="0"/>
      <p:bldP spid="45" grpId="0"/>
      <p:bldP spid="46" grpId="0"/>
      <p:bldP spid="47" grpId="0"/>
      <p:bldP spid="48" grpId="0"/>
      <p:bldP spid="62" grpId="0"/>
      <p:bldP spid="63"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325" y="240957"/>
            <a:ext cx="8229600" cy="1143000"/>
          </a:xfrm>
        </p:spPr>
        <p:txBody>
          <a:bodyPr/>
          <a:lstStyle/>
          <a:p>
            <a:r>
              <a:rPr lang="en-US" b="1" dirty="0" smtClean="0">
                <a:solidFill>
                  <a:srgbClr val="FFC000"/>
                </a:solidFill>
              </a:rPr>
              <a:t>Presentation Outline</a:t>
            </a:r>
            <a:endParaRPr lang="en-US" b="1" dirty="0">
              <a:solidFill>
                <a:srgbClr val="FFC000"/>
              </a:solidFill>
            </a:endParaRPr>
          </a:p>
        </p:txBody>
      </p:sp>
      <p:sp>
        <p:nvSpPr>
          <p:cNvPr id="3" name="Content Placeholder 2"/>
          <p:cNvSpPr>
            <a:spLocks noGrp="1"/>
          </p:cNvSpPr>
          <p:nvPr>
            <p:ph idx="1"/>
          </p:nvPr>
        </p:nvSpPr>
        <p:spPr>
          <a:xfrm>
            <a:off x="456491" y="1367676"/>
            <a:ext cx="8017096" cy="5150356"/>
          </a:xfrm>
        </p:spPr>
        <p:txBody>
          <a:bodyPr>
            <a:noAutofit/>
          </a:bodyPr>
          <a:lstStyle/>
          <a:p>
            <a:pPr>
              <a:lnSpc>
                <a:spcPct val="200000"/>
              </a:lnSpc>
            </a:pPr>
            <a:endParaRPr lang="en-US" sz="100" dirty="0" smtClean="0"/>
          </a:p>
          <a:p>
            <a:pPr>
              <a:lnSpc>
                <a:spcPct val="150000"/>
              </a:lnSpc>
            </a:pPr>
            <a:r>
              <a:rPr lang="en-US" sz="2800" b="1" dirty="0" smtClean="0"/>
              <a:t>Background</a:t>
            </a:r>
          </a:p>
          <a:p>
            <a:pPr>
              <a:lnSpc>
                <a:spcPct val="150000"/>
              </a:lnSpc>
            </a:pPr>
            <a:r>
              <a:rPr lang="en-US" sz="2800" b="1" dirty="0" smtClean="0"/>
              <a:t>Designation of Critically </a:t>
            </a:r>
            <a:r>
              <a:rPr lang="en-US" sz="2800" b="1" dirty="0" err="1" smtClean="0"/>
              <a:t>Overdrafted</a:t>
            </a:r>
            <a:r>
              <a:rPr lang="en-US" sz="2800" b="1" dirty="0" smtClean="0"/>
              <a:t> Basins</a:t>
            </a:r>
          </a:p>
          <a:p>
            <a:pPr>
              <a:lnSpc>
                <a:spcPct val="150000"/>
              </a:lnSpc>
            </a:pPr>
            <a:r>
              <a:rPr lang="en-US" sz="2800" b="1" dirty="0" smtClean="0"/>
              <a:t>Basin Boundary Modification Process</a:t>
            </a:r>
          </a:p>
          <a:p>
            <a:pPr>
              <a:lnSpc>
                <a:spcPct val="150000"/>
              </a:lnSpc>
            </a:pPr>
            <a:r>
              <a:rPr lang="en-US" sz="2800" b="1" dirty="0" smtClean="0"/>
              <a:t>DWR Sustainable Groundwater Management Program </a:t>
            </a:r>
          </a:p>
          <a:p>
            <a:pPr>
              <a:lnSpc>
                <a:spcPct val="150000"/>
              </a:lnSpc>
            </a:pPr>
            <a:r>
              <a:rPr lang="en-US" sz="2800" b="1" dirty="0" smtClean="0"/>
              <a:t>Overview of Potential Groundwater Sustainability Plan Regulation Components</a:t>
            </a:r>
          </a:p>
          <a:p>
            <a:pPr>
              <a:lnSpc>
                <a:spcPct val="200000"/>
              </a:lnSpc>
            </a:pPr>
            <a:endParaRPr lang="en-US" sz="3600" b="1" dirty="0" smtClean="0"/>
          </a:p>
        </p:txBody>
      </p:sp>
      <p:sp>
        <p:nvSpPr>
          <p:cNvPr id="4" name="Slide Number Placeholder 3"/>
          <p:cNvSpPr>
            <a:spLocks noGrp="1"/>
          </p:cNvSpPr>
          <p:nvPr>
            <p:ph type="sldNum" sz="quarter" idx="12"/>
          </p:nvPr>
        </p:nvSpPr>
        <p:spPr/>
        <p:txBody>
          <a:bodyPr/>
          <a:lstStyle/>
          <a:p>
            <a:fld id="{400594A4-1631-48FE-A44C-4500BF8C4528}" type="slidenum">
              <a:rPr lang="en-US" smtClean="0">
                <a:solidFill>
                  <a:prstClr val="white">
                    <a:tint val="75000"/>
                  </a:prstClr>
                </a:solidFill>
              </a:rPr>
              <a:pPr/>
              <a:t>2</a:t>
            </a:fld>
            <a:endParaRPr lang="en-US">
              <a:solidFill>
                <a:prstClr val="white">
                  <a:tint val="75000"/>
                </a:prstClr>
              </a:solidFill>
            </a:endParaRPr>
          </a:p>
        </p:txBody>
      </p:sp>
    </p:spTree>
    <p:extLst>
      <p:ext uri="{BB962C8B-B14F-4D97-AF65-F5344CB8AC3E}">
        <p14:creationId xmlns:p14="http://schemas.microsoft.com/office/powerpoint/2010/main" val="15659101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Development of Groundwater Sustainability Plan Regulations</a:t>
            </a:r>
            <a:endParaRPr lang="en-US" dirty="0">
              <a:solidFill>
                <a:srgbClr val="FFC000"/>
              </a:solidFill>
            </a:endParaRPr>
          </a:p>
        </p:txBody>
      </p:sp>
      <p:sp>
        <p:nvSpPr>
          <p:cNvPr id="5" name="Slide Number Placeholder 4"/>
          <p:cNvSpPr>
            <a:spLocks noGrp="1"/>
          </p:cNvSpPr>
          <p:nvPr>
            <p:ph type="sldNum" sz="quarter" idx="12"/>
          </p:nvPr>
        </p:nvSpPr>
        <p:spPr/>
        <p:txBody>
          <a:bodyPr/>
          <a:lstStyle/>
          <a:p>
            <a:fld id="{F53EE09F-FFB5-41D6-A098-47A7243546E5}" type="slidenum">
              <a:rPr lang="en-US" smtClean="0"/>
              <a:pPr/>
              <a:t>20</a:t>
            </a:fld>
            <a:endParaRPr lang="en-US" dirty="0"/>
          </a:p>
        </p:txBody>
      </p:sp>
      <p:graphicFrame>
        <p:nvGraphicFramePr>
          <p:cNvPr id="22" name="Content Placeholder 3"/>
          <p:cNvGraphicFramePr>
            <a:graphicFrameLocks noGrp="1"/>
          </p:cNvGraphicFramePr>
          <p:nvPr>
            <p:ph idx="1"/>
            <p:extLst>
              <p:ext uri="{D42A27DB-BD31-4B8C-83A1-F6EECF244321}">
                <p14:modId xmlns:p14="http://schemas.microsoft.com/office/powerpoint/2010/main" val="1266019183"/>
              </p:ext>
            </p:extLst>
          </p:nvPr>
        </p:nvGraphicFramePr>
        <p:xfrm>
          <a:off x="46035" y="1743740"/>
          <a:ext cx="5844402" cy="44131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5572151" y="2814451"/>
            <a:ext cx="3349256" cy="1754326"/>
          </a:xfrm>
          <a:prstGeom prst="rect">
            <a:avLst/>
          </a:prstGeom>
          <a:noFill/>
        </p:spPr>
        <p:txBody>
          <a:bodyPr wrap="square" rtlCol="0">
            <a:spAutoFit/>
          </a:bodyPr>
          <a:lstStyle/>
          <a:p>
            <a:pPr algn="ctr"/>
            <a:r>
              <a:rPr lang="en-US" sz="3600" dirty="0" smtClean="0"/>
              <a:t>Communication and Outreach Effort</a:t>
            </a:r>
          </a:p>
        </p:txBody>
      </p:sp>
    </p:spTree>
    <p:extLst>
      <p:ext uri="{BB962C8B-B14F-4D97-AF65-F5344CB8AC3E}">
        <p14:creationId xmlns:p14="http://schemas.microsoft.com/office/powerpoint/2010/main" val="2125867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89710" y="108235"/>
            <a:ext cx="8308690" cy="1087777"/>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dirty="0">
                <a:solidFill>
                  <a:srgbClr val="FFC000"/>
                </a:solidFill>
              </a:rPr>
              <a:t>GSP Regulations – 10 Issue Topics</a:t>
            </a:r>
          </a:p>
        </p:txBody>
      </p:sp>
      <p:cxnSp>
        <p:nvCxnSpPr>
          <p:cNvPr id="15" name="Straight Connector 14"/>
          <p:cNvCxnSpPr/>
          <p:nvPr/>
        </p:nvCxnSpPr>
        <p:spPr>
          <a:xfrm>
            <a:off x="3192418" y="1000507"/>
            <a:ext cx="0" cy="5464884"/>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94380" y="2515472"/>
            <a:ext cx="2698039"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Group 16"/>
          <p:cNvGrpSpPr/>
          <p:nvPr/>
        </p:nvGrpSpPr>
        <p:grpSpPr>
          <a:xfrm>
            <a:off x="1557961" y="1196011"/>
            <a:ext cx="1289013" cy="1196886"/>
            <a:chOff x="3907087" y="408708"/>
            <a:chExt cx="1289013" cy="1196886"/>
          </a:xfrm>
        </p:grpSpPr>
        <p:sp>
          <p:nvSpPr>
            <p:cNvPr id="18" name="Oval 17"/>
            <p:cNvSpPr/>
            <p:nvPr/>
          </p:nvSpPr>
          <p:spPr>
            <a:xfrm>
              <a:off x="3907087" y="408708"/>
              <a:ext cx="1289013" cy="1196886"/>
            </a:xfrm>
            <a:prstGeom prst="ellipse">
              <a:avLst/>
            </a:prstGeom>
            <a:solidFill>
              <a:schemeClr val="tx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9" name="Oval 4"/>
            <p:cNvSpPr/>
            <p:nvPr/>
          </p:nvSpPr>
          <p:spPr>
            <a:xfrm>
              <a:off x="4095859" y="583988"/>
              <a:ext cx="911469" cy="84632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985" tIns="6985" rIns="6985" bIns="6985" numCol="1" spcCol="1270" anchor="ctr" anchorCtr="0">
              <a:noAutofit/>
            </a:bodyPr>
            <a:lstStyle/>
            <a:p>
              <a:pPr lvl="0" algn="ctr" defTabSz="466725">
                <a:lnSpc>
                  <a:spcPct val="90000"/>
                </a:lnSpc>
                <a:spcBef>
                  <a:spcPct val="0"/>
                </a:spcBef>
                <a:spcAft>
                  <a:spcPct val="35000"/>
                </a:spcAft>
              </a:pPr>
              <a:r>
                <a:rPr lang="en-US" dirty="0" smtClean="0">
                  <a:solidFill>
                    <a:schemeClr val="bg1"/>
                  </a:solidFill>
                </a:rPr>
                <a:t>All 10 + Topics</a:t>
              </a:r>
            </a:p>
            <a:p>
              <a:pPr lvl="0" algn="ctr" defTabSz="466725">
                <a:lnSpc>
                  <a:spcPct val="90000"/>
                </a:lnSpc>
                <a:spcBef>
                  <a:spcPct val="0"/>
                </a:spcBef>
                <a:spcAft>
                  <a:spcPct val="35000"/>
                </a:spcAft>
              </a:pPr>
              <a:r>
                <a:rPr lang="en-US" sz="1700" kern="1200" dirty="0" smtClean="0">
                  <a:solidFill>
                    <a:schemeClr val="bg1"/>
                  </a:solidFill>
                </a:rPr>
                <a:t>(May-Jun)</a:t>
              </a:r>
              <a:endParaRPr lang="en-US" sz="1700" kern="1200" dirty="0">
                <a:solidFill>
                  <a:schemeClr val="bg1"/>
                </a:solidFill>
              </a:endParaRPr>
            </a:p>
          </p:txBody>
        </p:sp>
      </p:grpSp>
      <p:sp>
        <p:nvSpPr>
          <p:cNvPr id="20" name="Title 1"/>
          <p:cNvSpPr txBox="1">
            <a:spLocks/>
          </p:cNvSpPr>
          <p:nvPr/>
        </p:nvSpPr>
        <p:spPr>
          <a:xfrm>
            <a:off x="11996" y="936334"/>
            <a:ext cx="1545963" cy="151182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en-US" sz="2000" b="1" dirty="0" smtClean="0"/>
              <a:t>Phase 1 – Scoping (Collection of  Issues)</a:t>
            </a:r>
            <a:endParaRPr lang="en-US" sz="2000" b="1" dirty="0"/>
          </a:p>
        </p:txBody>
      </p:sp>
      <p:sp>
        <p:nvSpPr>
          <p:cNvPr id="22" name="Title 1"/>
          <p:cNvSpPr txBox="1">
            <a:spLocks/>
          </p:cNvSpPr>
          <p:nvPr/>
        </p:nvSpPr>
        <p:spPr>
          <a:xfrm>
            <a:off x="11016" y="3203901"/>
            <a:ext cx="1657764" cy="335692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20000"/>
              </a:lnSpc>
            </a:pPr>
            <a:r>
              <a:rPr lang="en-US" sz="2000" b="1" dirty="0" smtClean="0"/>
              <a:t>Phase 2 – Draft Discussion Papers and Public Informational Sessions</a:t>
            </a:r>
            <a:endParaRPr lang="en-US" sz="2000" b="1" dirty="0"/>
          </a:p>
        </p:txBody>
      </p:sp>
      <p:graphicFrame>
        <p:nvGraphicFramePr>
          <p:cNvPr id="21" name="Diagram 20"/>
          <p:cNvGraphicFramePr/>
          <p:nvPr>
            <p:extLst>
              <p:ext uri="{D42A27DB-BD31-4B8C-83A1-F6EECF244321}">
                <p14:modId xmlns:p14="http://schemas.microsoft.com/office/powerpoint/2010/main" val="1311511371"/>
              </p:ext>
            </p:extLst>
          </p:nvPr>
        </p:nvGraphicFramePr>
        <p:xfrm>
          <a:off x="3230679" y="1009087"/>
          <a:ext cx="5817649" cy="53018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oup 27"/>
          <p:cNvGrpSpPr/>
          <p:nvPr/>
        </p:nvGrpSpPr>
        <p:grpSpPr>
          <a:xfrm>
            <a:off x="1557962" y="5257573"/>
            <a:ext cx="1289013" cy="1196886"/>
            <a:chOff x="369611" y="2945841"/>
            <a:chExt cx="1289013" cy="1196886"/>
          </a:xfrm>
        </p:grpSpPr>
        <p:sp>
          <p:nvSpPr>
            <p:cNvPr id="29" name="Oval 28"/>
            <p:cNvSpPr/>
            <p:nvPr/>
          </p:nvSpPr>
          <p:spPr>
            <a:xfrm>
              <a:off x="369611" y="2945841"/>
              <a:ext cx="1289013" cy="1196886"/>
            </a:xfrm>
            <a:prstGeom prst="ellipse">
              <a:avLst/>
            </a:prstGeom>
            <a:solidFill>
              <a:srgbClr val="9BBB59"/>
            </a:solidFill>
            <a:ln w="25400" cap="flat" cmpd="sng" algn="ctr">
              <a:solidFill>
                <a:sysClr val="window" lastClr="FFFFFF">
                  <a:hueOff val="0"/>
                  <a:satOff val="0"/>
                  <a:lumOff val="0"/>
                  <a:alphaOff val="0"/>
                </a:sysClr>
              </a:solidFill>
              <a:prstDash val="solid"/>
            </a:ln>
            <a:effectLst/>
          </p:spPr>
        </p:sp>
        <p:sp>
          <p:nvSpPr>
            <p:cNvPr id="30" name="Oval 4"/>
            <p:cNvSpPr/>
            <p:nvPr/>
          </p:nvSpPr>
          <p:spPr>
            <a:xfrm>
              <a:off x="558383" y="3121121"/>
              <a:ext cx="911469" cy="846326"/>
            </a:xfrm>
            <a:prstGeom prst="rect">
              <a:avLst/>
            </a:prstGeom>
            <a:noFill/>
            <a:ln>
              <a:noFill/>
            </a:ln>
            <a:effectLst/>
          </p:spPr>
          <p:txBody>
            <a:bodyPr spcFirstLastPara="0" vert="horz" wrap="square" lIns="6985" tIns="6985" rIns="6985" bIns="6985" numCol="1" spcCol="1270" anchor="ctr" anchorCtr="0">
              <a:noAutofit/>
            </a:bodyPr>
            <a:lstStyle/>
            <a:p>
              <a:pPr marL="0" marR="0" lvl="0" indent="0" algn="ctr" defTabSz="466725" eaLnBrk="1" fontAlgn="auto" latinLnBrk="0" hangingPunct="1">
                <a:lnSpc>
                  <a:spcPct val="90000"/>
                </a:lnSpc>
                <a:spcBef>
                  <a:spcPct val="0"/>
                </a:spcBef>
                <a:spcAft>
                  <a:spcPct val="35000"/>
                </a:spcAft>
                <a:buClrTx/>
                <a:buSzTx/>
                <a:buFontTx/>
                <a:buNone/>
                <a:tabLst/>
                <a:defRPr/>
              </a:pPr>
              <a:r>
                <a:rPr kumimoji="0" lang="en-US" sz="1800" b="1" i="0" u="none" strike="noStrike" kern="0" cap="none" spc="0" normalizeH="0" baseline="0" noProof="0" dirty="0" smtClean="0">
                  <a:ln>
                    <a:noFill/>
                  </a:ln>
                  <a:effectLst/>
                  <a:uLnTx/>
                  <a:uFillTx/>
                  <a:latin typeface="Calibri"/>
                  <a:ea typeface="+mn-ea"/>
                  <a:cs typeface="+mn-cs"/>
                </a:rPr>
                <a:t>3</a:t>
              </a:r>
              <a:r>
                <a:rPr kumimoji="0" lang="en-US" sz="1800" b="1" i="0" u="none" strike="noStrike" kern="0" cap="none" spc="0" normalizeH="0" baseline="30000" noProof="0" dirty="0" smtClean="0">
                  <a:ln>
                    <a:noFill/>
                  </a:ln>
                  <a:effectLst/>
                  <a:uLnTx/>
                  <a:uFillTx/>
                  <a:latin typeface="Calibri"/>
                  <a:ea typeface="+mn-ea"/>
                  <a:cs typeface="+mn-cs"/>
                </a:rPr>
                <a:t>rd</a:t>
              </a:r>
              <a:r>
                <a:rPr kumimoji="0" lang="en-US" sz="1800" b="1" i="0" u="none" strike="noStrike" kern="0" cap="none" spc="0" normalizeH="0" baseline="0" noProof="0" dirty="0" smtClean="0">
                  <a:ln>
                    <a:noFill/>
                  </a:ln>
                  <a:effectLst/>
                  <a:uLnTx/>
                  <a:uFillTx/>
                  <a:latin typeface="Calibri"/>
                  <a:ea typeface="+mn-ea"/>
                  <a:cs typeface="+mn-cs"/>
                </a:rPr>
                <a:t> Batch</a:t>
              </a:r>
            </a:p>
            <a:p>
              <a:pPr marL="0" marR="0" lvl="0" indent="0" algn="ctr" defTabSz="466725" eaLnBrk="1" fontAlgn="auto" latinLnBrk="0" hangingPunct="1">
                <a:lnSpc>
                  <a:spcPct val="90000"/>
                </a:lnSpc>
                <a:spcBef>
                  <a:spcPct val="0"/>
                </a:spcBef>
                <a:spcAft>
                  <a:spcPct val="35000"/>
                </a:spcAft>
                <a:buClrTx/>
                <a:buSzTx/>
                <a:buFontTx/>
                <a:buNone/>
                <a:tabLst/>
                <a:defRPr/>
              </a:pPr>
              <a:r>
                <a:rPr kumimoji="0" lang="en-US" sz="1700" b="1" i="0" u="none" strike="noStrike" kern="0" cap="none" spc="0" normalizeH="0" baseline="0" noProof="0" dirty="0" smtClean="0">
                  <a:ln>
                    <a:noFill/>
                  </a:ln>
                  <a:effectLst/>
                  <a:uLnTx/>
                  <a:uFillTx/>
                  <a:latin typeface="Calibri"/>
                  <a:ea typeface="+mn-ea"/>
                  <a:cs typeface="+mn-cs"/>
                </a:rPr>
                <a:t>(Aug-Sep)</a:t>
              </a:r>
            </a:p>
          </p:txBody>
        </p:sp>
      </p:grpSp>
      <p:grpSp>
        <p:nvGrpSpPr>
          <p:cNvPr id="5" name="Group 30"/>
          <p:cNvGrpSpPr/>
          <p:nvPr/>
        </p:nvGrpSpPr>
        <p:grpSpPr>
          <a:xfrm>
            <a:off x="1557962" y="2677731"/>
            <a:ext cx="1289013" cy="1196886"/>
            <a:chOff x="3907087" y="408708"/>
            <a:chExt cx="1289013" cy="1196886"/>
          </a:xfrm>
          <a:solidFill>
            <a:srgbClr val="C0504D"/>
          </a:solidFill>
        </p:grpSpPr>
        <p:sp>
          <p:nvSpPr>
            <p:cNvPr id="32" name="Oval 31"/>
            <p:cNvSpPr/>
            <p:nvPr/>
          </p:nvSpPr>
          <p:spPr>
            <a:xfrm>
              <a:off x="3907087" y="408708"/>
              <a:ext cx="1289013" cy="1196886"/>
            </a:xfrm>
            <a:prstGeom prst="ellipse">
              <a:avLst/>
            </a:prstGeom>
            <a:grpFill/>
            <a:ln w="25400" cap="flat" cmpd="sng" algn="ctr">
              <a:solidFill>
                <a:sysClr val="window" lastClr="FFFFFF">
                  <a:hueOff val="0"/>
                  <a:satOff val="0"/>
                  <a:lumOff val="0"/>
                  <a:alphaOff val="0"/>
                </a:sysClr>
              </a:solidFill>
              <a:prstDash val="solid"/>
            </a:ln>
            <a:effectLst/>
          </p:spPr>
        </p:sp>
        <p:sp>
          <p:nvSpPr>
            <p:cNvPr id="33" name="Oval 4"/>
            <p:cNvSpPr/>
            <p:nvPr/>
          </p:nvSpPr>
          <p:spPr>
            <a:xfrm>
              <a:off x="4095859" y="583988"/>
              <a:ext cx="911469" cy="846326"/>
            </a:xfrm>
            <a:prstGeom prst="rect">
              <a:avLst/>
            </a:prstGeom>
            <a:grpFill/>
            <a:ln>
              <a:noFill/>
            </a:ln>
            <a:effectLst/>
          </p:spPr>
          <p:txBody>
            <a:bodyPr spcFirstLastPara="0" vert="horz" wrap="square" lIns="6985" tIns="6985" rIns="6985" bIns="6985" numCol="1" spcCol="1270" anchor="ctr" anchorCtr="0">
              <a:noAutofit/>
            </a:bodyPr>
            <a:lstStyle/>
            <a:p>
              <a:pPr marL="0" marR="0" lvl="0" indent="0" algn="ctr" defTabSz="466725" eaLnBrk="1" fontAlgn="auto" latinLnBrk="0" hangingPunct="1">
                <a:lnSpc>
                  <a:spcPct val="90000"/>
                </a:lnSpc>
                <a:spcBef>
                  <a:spcPct val="0"/>
                </a:spcBef>
                <a:spcAft>
                  <a:spcPct val="35000"/>
                </a:spcAft>
                <a:buClrTx/>
                <a:buSzTx/>
                <a:buFontTx/>
                <a:buNone/>
                <a:tabLst/>
                <a:defRPr/>
              </a:pPr>
              <a:r>
                <a:rPr lang="en-US" b="1" dirty="0">
                  <a:latin typeface="Calibri"/>
                </a:rPr>
                <a:t>1st Batch</a:t>
              </a:r>
            </a:p>
            <a:p>
              <a:pPr marL="0" marR="0" lvl="0" indent="0" algn="ctr" defTabSz="466725" eaLnBrk="1" fontAlgn="auto" latinLnBrk="0" hangingPunct="1">
                <a:lnSpc>
                  <a:spcPct val="90000"/>
                </a:lnSpc>
                <a:spcBef>
                  <a:spcPct val="0"/>
                </a:spcBef>
                <a:spcAft>
                  <a:spcPct val="35000"/>
                </a:spcAft>
                <a:buClrTx/>
                <a:buSzTx/>
                <a:buFontTx/>
                <a:buNone/>
                <a:tabLst/>
                <a:defRPr/>
              </a:pPr>
              <a:r>
                <a:rPr lang="en-US" b="1" dirty="0">
                  <a:latin typeface="Calibri"/>
                </a:rPr>
                <a:t>(Jun-Jul)</a:t>
              </a:r>
            </a:p>
          </p:txBody>
        </p:sp>
      </p:grpSp>
      <p:grpSp>
        <p:nvGrpSpPr>
          <p:cNvPr id="6" name="Group 33"/>
          <p:cNvGrpSpPr/>
          <p:nvPr/>
        </p:nvGrpSpPr>
        <p:grpSpPr>
          <a:xfrm>
            <a:off x="1557962" y="3968445"/>
            <a:ext cx="1289013" cy="1196886"/>
            <a:chOff x="3907087" y="4128230"/>
            <a:chExt cx="1289013" cy="1196886"/>
          </a:xfrm>
        </p:grpSpPr>
        <p:sp>
          <p:nvSpPr>
            <p:cNvPr id="35" name="Oval 34"/>
            <p:cNvSpPr/>
            <p:nvPr/>
          </p:nvSpPr>
          <p:spPr>
            <a:xfrm>
              <a:off x="3907087" y="4128230"/>
              <a:ext cx="1289013" cy="1196886"/>
            </a:xfrm>
            <a:prstGeom prst="ellipse">
              <a:avLst/>
            </a:prstGeom>
            <a:solidFill>
              <a:srgbClr val="F79646"/>
            </a:solidFill>
            <a:ln w="25400" cap="flat" cmpd="sng" algn="ctr">
              <a:solidFill>
                <a:sysClr val="window" lastClr="FFFFFF">
                  <a:hueOff val="0"/>
                  <a:satOff val="0"/>
                  <a:lumOff val="0"/>
                  <a:alphaOff val="0"/>
                </a:sysClr>
              </a:solidFill>
              <a:prstDash val="solid"/>
            </a:ln>
            <a:effectLst/>
          </p:spPr>
        </p:sp>
        <p:sp>
          <p:nvSpPr>
            <p:cNvPr id="36" name="Oval 4"/>
            <p:cNvSpPr/>
            <p:nvPr/>
          </p:nvSpPr>
          <p:spPr>
            <a:xfrm>
              <a:off x="4095859" y="4303510"/>
              <a:ext cx="911469" cy="846326"/>
            </a:xfrm>
            <a:prstGeom prst="rect">
              <a:avLst/>
            </a:prstGeom>
            <a:noFill/>
            <a:ln>
              <a:noFill/>
            </a:ln>
            <a:effectLst/>
          </p:spPr>
          <p:txBody>
            <a:bodyPr spcFirstLastPara="0" vert="horz" wrap="square" lIns="6985" tIns="6985" rIns="6985" bIns="6985" numCol="1" spcCol="1270" anchor="ctr" anchorCtr="0">
              <a:noAutofit/>
            </a:bodyPr>
            <a:lstStyle/>
            <a:p>
              <a:pPr marL="0" marR="0" lvl="0" indent="0" algn="ctr" defTabSz="466725" eaLnBrk="1" fontAlgn="auto" latinLnBrk="0" hangingPunct="1">
                <a:lnSpc>
                  <a:spcPct val="90000"/>
                </a:lnSpc>
                <a:spcBef>
                  <a:spcPct val="0"/>
                </a:spcBef>
                <a:spcAft>
                  <a:spcPct val="35000"/>
                </a:spcAft>
                <a:buClrTx/>
                <a:buSzTx/>
                <a:buFontTx/>
                <a:buNone/>
                <a:tabLst/>
                <a:defRPr/>
              </a:pPr>
              <a:r>
                <a:rPr kumimoji="0" lang="en-US" sz="1800" b="1" i="0" u="none" strike="noStrike" kern="0" cap="none" spc="0" normalizeH="0" baseline="0" noProof="0" dirty="0" smtClean="0">
                  <a:ln>
                    <a:noFill/>
                  </a:ln>
                  <a:effectLst/>
                  <a:uLnTx/>
                  <a:uFillTx/>
                  <a:latin typeface="Calibri"/>
                  <a:ea typeface="+mn-ea"/>
                  <a:cs typeface="+mn-cs"/>
                </a:rPr>
                <a:t>2</a:t>
              </a:r>
              <a:r>
                <a:rPr kumimoji="0" lang="en-US" sz="1800" b="1" i="0" u="none" strike="noStrike" kern="0" cap="none" spc="0" normalizeH="0" baseline="30000" noProof="0" dirty="0" smtClean="0">
                  <a:ln>
                    <a:noFill/>
                  </a:ln>
                  <a:effectLst/>
                  <a:uLnTx/>
                  <a:uFillTx/>
                  <a:latin typeface="Calibri"/>
                  <a:ea typeface="+mn-ea"/>
                  <a:cs typeface="+mn-cs"/>
                </a:rPr>
                <a:t>nd</a:t>
              </a:r>
              <a:r>
                <a:rPr kumimoji="0" lang="en-US" sz="1800" b="1" i="0" u="none" strike="noStrike" kern="0" cap="none" spc="0" normalizeH="0" baseline="0" noProof="0" dirty="0" smtClean="0">
                  <a:ln>
                    <a:noFill/>
                  </a:ln>
                  <a:effectLst/>
                  <a:uLnTx/>
                  <a:uFillTx/>
                  <a:latin typeface="Calibri"/>
                  <a:ea typeface="+mn-ea"/>
                  <a:cs typeface="+mn-cs"/>
                </a:rPr>
                <a:t> Batch</a:t>
              </a:r>
            </a:p>
            <a:p>
              <a:pPr marL="0" marR="0" lvl="0" indent="0" algn="ctr" defTabSz="466725" eaLnBrk="1" fontAlgn="auto" latinLnBrk="0" hangingPunct="1">
                <a:lnSpc>
                  <a:spcPct val="90000"/>
                </a:lnSpc>
                <a:spcBef>
                  <a:spcPct val="0"/>
                </a:spcBef>
                <a:spcAft>
                  <a:spcPct val="35000"/>
                </a:spcAft>
                <a:buClrTx/>
                <a:buSzTx/>
                <a:buFontTx/>
                <a:buNone/>
                <a:tabLst/>
                <a:defRPr/>
              </a:pPr>
              <a:r>
                <a:rPr kumimoji="0" lang="en-US" sz="1700" b="1" i="0" u="none" strike="noStrike" kern="0" cap="none" spc="0" normalizeH="0" baseline="0" noProof="0" dirty="0" smtClean="0">
                  <a:ln>
                    <a:noFill/>
                  </a:ln>
                  <a:effectLst/>
                  <a:uLnTx/>
                  <a:uFillTx/>
                  <a:latin typeface="Calibri"/>
                  <a:ea typeface="+mn-ea"/>
                  <a:cs typeface="+mn-cs"/>
                </a:rPr>
                <a:t>(Jul–Aug)</a:t>
              </a:r>
            </a:p>
          </p:txBody>
        </p:sp>
      </p:grpSp>
      <p:sp>
        <p:nvSpPr>
          <p:cNvPr id="8" name="TextBox 7"/>
          <p:cNvSpPr txBox="1"/>
          <p:nvPr/>
        </p:nvSpPr>
        <p:spPr>
          <a:xfrm>
            <a:off x="3330311" y="6423979"/>
            <a:ext cx="5110694" cy="369332"/>
          </a:xfrm>
          <a:prstGeom prst="rect">
            <a:avLst/>
          </a:prstGeom>
          <a:noFill/>
        </p:spPr>
        <p:txBody>
          <a:bodyPr wrap="none" rtlCol="0">
            <a:spAutoFit/>
          </a:bodyPr>
          <a:lstStyle/>
          <a:p>
            <a:r>
              <a:rPr lang="en-US" dirty="0"/>
              <a:t>http://www.water.ca.gov/groundwater/sgm/gsp.cfm</a:t>
            </a:r>
          </a:p>
        </p:txBody>
      </p:sp>
      <p:sp>
        <p:nvSpPr>
          <p:cNvPr id="3" name="Slide Number Placeholder 2"/>
          <p:cNvSpPr>
            <a:spLocks noGrp="1"/>
          </p:cNvSpPr>
          <p:nvPr>
            <p:ph type="sldNum" sz="quarter" idx="12"/>
          </p:nvPr>
        </p:nvSpPr>
        <p:spPr/>
        <p:txBody>
          <a:bodyPr/>
          <a:lstStyle/>
          <a:p>
            <a:fld id="{400594A4-1631-48FE-A44C-4500BF8C4528}" type="slidenum">
              <a:rPr lang="en-US" smtClean="0">
                <a:solidFill>
                  <a:prstClr val="white">
                    <a:tint val="75000"/>
                  </a:prstClr>
                </a:solidFill>
              </a:rPr>
              <a:pPr/>
              <a:t>21</a:t>
            </a:fld>
            <a:endParaRPr lang="en-US">
              <a:solidFill>
                <a:prstClr val="white">
                  <a:tint val="75000"/>
                </a:prstClr>
              </a:solidFill>
            </a:endParaRPr>
          </a:p>
        </p:txBody>
      </p:sp>
    </p:spTree>
    <p:extLst>
      <p:ext uri="{BB962C8B-B14F-4D97-AF65-F5344CB8AC3E}">
        <p14:creationId xmlns:p14="http://schemas.microsoft.com/office/powerpoint/2010/main" val="3413175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p:nvPr/>
        </p:nvSpPr>
        <p:spPr>
          <a:xfrm rot="10800000">
            <a:off x="6775728" y="2927303"/>
            <a:ext cx="231463" cy="495211"/>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5" name="Right Arrow 24"/>
          <p:cNvSpPr/>
          <p:nvPr/>
        </p:nvSpPr>
        <p:spPr>
          <a:xfrm rot="10800000">
            <a:off x="6775728" y="4142063"/>
            <a:ext cx="231463" cy="495211"/>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6" name="Right Arrow 25"/>
          <p:cNvSpPr/>
          <p:nvPr/>
        </p:nvSpPr>
        <p:spPr>
          <a:xfrm rot="10800000">
            <a:off x="6775728" y="5303565"/>
            <a:ext cx="231463" cy="495211"/>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8" name="Right Arrow 27"/>
          <p:cNvSpPr/>
          <p:nvPr/>
        </p:nvSpPr>
        <p:spPr>
          <a:xfrm rot="10800000">
            <a:off x="6775727" y="6144446"/>
            <a:ext cx="231463" cy="495211"/>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Right Arrow 3"/>
          <p:cNvSpPr/>
          <p:nvPr/>
        </p:nvSpPr>
        <p:spPr>
          <a:xfrm rot="10800000">
            <a:off x="6775728" y="1777371"/>
            <a:ext cx="231463" cy="495211"/>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30798"/>
            <a:ext cx="8229600" cy="845502"/>
          </a:xfrm>
        </p:spPr>
        <p:txBody>
          <a:bodyPr>
            <a:normAutofit/>
          </a:bodyPr>
          <a:lstStyle/>
          <a:p>
            <a:r>
              <a:rPr lang="en-US" sz="4000" b="1" dirty="0">
                <a:solidFill>
                  <a:srgbClr val="FFC000"/>
                </a:solidFill>
              </a:rPr>
              <a:t>Potential Regulation Components</a:t>
            </a:r>
          </a:p>
        </p:txBody>
      </p:sp>
      <p:sp>
        <p:nvSpPr>
          <p:cNvPr id="3" name="Slide Number Placeholder 2"/>
          <p:cNvSpPr>
            <a:spLocks noGrp="1"/>
          </p:cNvSpPr>
          <p:nvPr>
            <p:ph type="sldNum" sz="quarter" idx="12"/>
          </p:nvPr>
        </p:nvSpPr>
        <p:spPr/>
        <p:txBody>
          <a:bodyPr/>
          <a:lstStyle/>
          <a:p>
            <a:fld id="{400594A4-1631-48FE-A44C-4500BF8C4528}" type="slidenum">
              <a:rPr lang="en-US" smtClean="0">
                <a:solidFill>
                  <a:prstClr val="white">
                    <a:tint val="75000"/>
                  </a:prstClr>
                </a:solidFill>
              </a:rPr>
              <a:pPr/>
              <a:t>22</a:t>
            </a:fld>
            <a:endParaRPr lang="en-US">
              <a:solidFill>
                <a:prstClr val="white">
                  <a:tint val="75000"/>
                </a:prstClr>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3926706293"/>
              </p:ext>
            </p:extLst>
          </p:nvPr>
        </p:nvGraphicFramePr>
        <p:xfrm>
          <a:off x="1984075" y="1421964"/>
          <a:ext cx="4750435" cy="1206024"/>
        </p:xfrm>
        <a:graphic>
          <a:graphicData uri="http://schemas.openxmlformats.org/drawingml/2006/table">
            <a:tbl>
              <a:tblPr/>
              <a:tblGrid>
                <a:gridCol w="4750435"/>
              </a:tblGrid>
              <a:tr h="413618">
                <a:tc>
                  <a:txBody>
                    <a:bodyPr/>
                    <a:lstStyle/>
                    <a:p>
                      <a:pPr algn="ctr" fontAlgn="ctr"/>
                      <a:r>
                        <a:rPr lang="en-US" sz="1800" b="0" i="0" u="none" strike="noStrike" dirty="0">
                          <a:solidFill>
                            <a:srgbClr val="000000"/>
                          </a:solidFill>
                          <a:effectLst/>
                          <a:latin typeface="Cambria" panose="02040503050406030204" pitchFamily="18" charset="0"/>
                        </a:rPr>
                        <a:t>Governance</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24364">
                <a:tc>
                  <a:txBody>
                    <a:bodyPr/>
                    <a:lstStyle/>
                    <a:p>
                      <a:pPr algn="ctr" fontAlgn="ctr"/>
                      <a:r>
                        <a:rPr lang="en-US" sz="1800" b="0" i="0" u="none" strike="noStrike" dirty="0">
                          <a:solidFill>
                            <a:srgbClr val="000000"/>
                          </a:solidFill>
                          <a:effectLst/>
                          <a:latin typeface="Cambria" panose="02040503050406030204" pitchFamily="18" charset="0"/>
                        </a:rPr>
                        <a:t>Coordination</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r>
              <a:tr h="468042">
                <a:tc>
                  <a:txBody>
                    <a:bodyPr/>
                    <a:lstStyle/>
                    <a:p>
                      <a:pPr algn="ctr" fontAlgn="ctr"/>
                      <a:r>
                        <a:rPr lang="en-US" sz="1800" b="0" i="0" u="none" strike="noStrike" dirty="0">
                          <a:solidFill>
                            <a:srgbClr val="000000"/>
                          </a:solidFill>
                          <a:effectLst/>
                          <a:latin typeface="Cambria" panose="02040503050406030204" pitchFamily="18" charset="0"/>
                        </a:rPr>
                        <a:t>Land Use</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339291575"/>
              </p:ext>
            </p:extLst>
          </p:nvPr>
        </p:nvGraphicFramePr>
        <p:xfrm>
          <a:off x="1987250" y="3744778"/>
          <a:ext cx="4750435" cy="1289783"/>
        </p:xfrm>
        <a:graphic>
          <a:graphicData uri="http://schemas.openxmlformats.org/drawingml/2006/table">
            <a:tbl>
              <a:tblPr/>
              <a:tblGrid>
                <a:gridCol w="4750435"/>
              </a:tblGrid>
              <a:tr h="363973">
                <a:tc>
                  <a:txBody>
                    <a:bodyPr/>
                    <a:lstStyle/>
                    <a:p>
                      <a:pPr algn="ctr" fontAlgn="ctr"/>
                      <a:r>
                        <a:rPr lang="en-US" sz="1800" b="0" i="0" u="none" strike="noStrike" dirty="0">
                          <a:solidFill>
                            <a:srgbClr val="000000"/>
                          </a:solidFill>
                          <a:effectLst/>
                          <a:latin typeface="Cambria" panose="02040503050406030204" pitchFamily="18" charset="0"/>
                        </a:rPr>
                        <a:t>Sustainability Goal (Sustainable Yield, SGM)</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63973">
                <a:tc>
                  <a:txBody>
                    <a:bodyPr/>
                    <a:lstStyle/>
                    <a:p>
                      <a:pPr algn="ctr" fontAlgn="ctr"/>
                      <a:r>
                        <a:rPr lang="en-US" sz="1800" b="0" i="0" u="none" strike="noStrike">
                          <a:solidFill>
                            <a:srgbClr val="000000"/>
                          </a:solidFill>
                          <a:effectLst/>
                          <a:latin typeface="Cambria" panose="02040503050406030204" pitchFamily="18" charset="0"/>
                        </a:rPr>
                        <a:t>Measurable Objectives &amp; Undesirable Results</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r>
              <a:tr h="561837">
                <a:tc>
                  <a:txBody>
                    <a:bodyPr/>
                    <a:lstStyle/>
                    <a:p>
                      <a:pPr algn="ctr" fontAlgn="ctr"/>
                      <a:r>
                        <a:rPr lang="en-US" sz="1800" b="0" i="0" u="none" strike="noStrike" dirty="0">
                          <a:solidFill>
                            <a:srgbClr val="000000"/>
                          </a:solidFill>
                          <a:effectLst/>
                          <a:latin typeface="Cambria" panose="02040503050406030204" pitchFamily="18" charset="0"/>
                        </a:rPr>
                        <a:t>Monitoring Plan</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1353715054"/>
              </p:ext>
            </p:extLst>
          </p:nvPr>
        </p:nvGraphicFramePr>
        <p:xfrm>
          <a:off x="1987250" y="5184988"/>
          <a:ext cx="4750435" cy="732367"/>
        </p:xfrm>
        <a:graphic>
          <a:graphicData uri="http://schemas.openxmlformats.org/drawingml/2006/table">
            <a:tbl>
              <a:tblPr/>
              <a:tblGrid>
                <a:gridCol w="4750435"/>
              </a:tblGrid>
              <a:tr h="732367">
                <a:tc>
                  <a:txBody>
                    <a:bodyPr/>
                    <a:lstStyle/>
                    <a:p>
                      <a:pPr algn="ctr" fontAlgn="ctr"/>
                      <a:r>
                        <a:rPr lang="en-US" sz="1800" b="0" i="0" u="none" strike="noStrike" dirty="0">
                          <a:solidFill>
                            <a:srgbClr val="000000"/>
                          </a:solidFill>
                          <a:effectLst/>
                          <a:latin typeface="Cambria" panose="02040503050406030204" pitchFamily="18" charset="0"/>
                        </a:rPr>
                        <a:t>Implementation &amp; Reporting</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21" name="Table 20"/>
          <p:cNvGraphicFramePr>
            <a:graphicFrameLocks noGrp="1"/>
          </p:cNvGraphicFramePr>
          <p:nvPr>
            <p:extLst>
              <p:ext uri="{D42A27DB-BD31-4B8C-83A1-F6EECF244321}">
                <p14:modId xmlns:p14="http://schemas.microsoft.com/office/powerpoint/2010/main" val="1972723682"/>
              </p:ext>
            </p:extLst>
          </p:nvPr>
        </p:nvGraphicFramePr>
        <p:xfrm>
          <a:off x="1984075" y="6046692"/>
          <a:ext cx="4750435" cy="690721"/>
        </p:xfrm>
        <a:graphic>
          <a:graphicData uri="http://schemas.openxmlformats.org/drawingml/2006/table">
            <a:tbl>
              <a:tblPr/>
              <a:tblGrid>
                <a:gridCol w="4750435"/>
              </a:tblGrid>
              <a:tr h="690721">
                <a:tc>
                  <a:txBody>
                    <a:bodyPr/>
                    <a:lstStyle/>
                    <a:p>
                      <a:pPr algn="ctr" fontAlgn="ctr"/>
                      <a:r>
                        <a:rPr lang="en-US" sz="1800" b="0" i="0" u="none" strike="noStrike" dirty="0">
                          <a:solidFill>
                            <a:srgbClr val="000000"/>
                          </a:solidFill>
                          <a:effectLst/>
                          <a:latin typeface="Cambria" panose="02040503050406030204" pitchFamily="18" charset="0"/>
                        </a:rPr>
                        <a:t>Alternative GSPs &amp; Fringe Areas</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23" name="Table 22"/>
          <p:cNvGraphicFramePr>
            <a:graphicFrameLocks noGrp="1"/>
          </p:cNvGraphicFramePr>
          <p:nvPr>
            <p:extLst>
              <p:ext uri="{D42A27DB-BD31-4B8C-83A1-F6EECF244321}">
                <p14:modId xmlns:p14="http://schemas.microsoft.com/office/powerpoint/2010/main" val="16945491"/>
              </p:ext>
            </p:extLst>
          </p:nvPr>
        </p:nvGraphicFramePr>
        <p:xfrm>
          <a:off x="149191" y="1427469"/>
          <a:ext cx="1712897" cy="1195014"/>
        </p:xfrm>
        <a:graphic>
          <a:graphicData uri="http://schemas.openxmlformats.org/drawingml/2006/table">
            <a:tbl>
              <a:tblPr/>
              <a:tblGrid>
                <a:gridCol w="1712897"/>
              </a:tblGrid>
              <a:tr h="1195014">
                <a:tc>
                  <a:txBody>
                    <a:bodyPr/>
                    <a:lstStyle/>
                    <a:p>
                      <a:pPr algn="ctr" fontAlgn="ctr"/>
                      <a:r>
                        <a:rPr lang="en-US" sz="1800" b="1" i="0" u="none" strike="noStrike" dirty="0">
                          <a:solidFill>
                            <a:srgbClr val="000000"/>
                          </a:solidFill>
                          <a:effectLst/>
                          <a:latin typeface="Cambria" panose="02040503050406030204" pitchFamily="18" charset="0"/>
                        </a:rPr>
                        <a:t>Governance &amp; Coordination</a:t>
                      </a:r>
                      <a:r>
                        <a:rPr lang="en-US" sz="1100" b="0" i="0" u="none" strike="noStrike" dirty="0">
                          <a:solidFill>
                            <a:srgbClr val="000000"/>
                          </a:solidFill>
                          <a:effectLst/>
                          <a:latin typeface="Cambria" panose="02040503050406030204" pitchFamily="18" charset="0"/>
                        </a:rPr>
                        <a:t/>
                      </a:r>
                      <a:br>
                        <a:rPr lang="en-US" sz="1100" b="0" i="0" u="none" strike="noStrike" dirty="0">
                          <a:solidFill>
                            <a:srgbClr val="000000"/>
                          </a:solidFill>
                          <a:effectLst/>
                          <a:latin typeface="Cambria" panose="02040503050406030204" pitchFamily="18" charset="0"/>
                        </a:rPr>
                      </a:br>
                      <a:r>
                        <a:rPr lang="en-US" sz="1100" b="0" i="0" u="none" strike="noStrike" dirty="0" smtClean="0">
                          <a:solidFill>
                            <a:srgbClr val="000000"/>
                          </a:solidFill>
                          <a:effectLst/>
                          <a:latin typeface="Cambria" panose="02040503050406030204" pitchFamily="18" charset="0"/>
                        </a:rPr>
                        <a:t>“Who is managing &amp;</a:t>
                      </a:r>
                      <a:r>
                        <a:rPr lang="en-US" sz="1100" b="0" i="0" u="none" strike="noStrike" baseline="0" dirty="0" smtClean="0">
                          <a:solidFill>
                            <a:srgbClr val="000000"/>
                          </a:solidFill>
                          <a:effectLst/>
                          <a:latin typeface="Cambria" panose="02040503050406030204" pitchFamily="18" charset="0"/>
                        </a:rPr>
                        <a:t> participating</a:t>
                      </a:r>
                      <a:r>
                        <a:rPr lang="en-US" sz="1100" b="0" i="0" u="none" strike="noStrike" dirty="0" smtClean="0">
                          <a:solidFill>
                            <a:srgbClr val="000000"/>
                          </a:solidFill>
                          <a:effectLst/>
                          <a:latin typeface="Cambria" panose="02040503050406030204" pitchFamily="18" charset="0"/>
                        </a:rPr>
                        <a:t>"</a:t>
                      </a:r>
                      <a:endParaRPr lang="en-US" sz="1100" b="0" i="0" u="none" strike="noStrike" dirty="0">
                        <a:solidFill>
                          <a:srgbClr val="000000"/>
                        </a:solidFill>
                        <a:effectLst/>
                        <a:latin typeface="Cambria" panose="02040503050406030204" pitchFamily="18" charset="0"/>
                      </a:endParaRP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27" name="Table 26"/>
          <p:cNvGraphicFramePr>
            <a:graphicFrameLocks noGrp="1"/>
          </p:cNvGraphicFramePr>
          <p:nvPr>
            <p:extLst>
              <p:ext uri="{D42A27DB-BD31-4B8C-83A1-F6EECF244321}">
                <p14:modId xmlns:p14="http://schemas.microsoft.com/office/powerpoint/2010/main" val="638625742"/>
              </p:ext>
            </p:extLst>
          </p:nvPr>
        </p:nvGraphicFramePr>
        <p:xfrm>
          <a:off x="149191" y="3750939"/>
          <a:ext cx="1712896" cy="1277461"/>
        </p:xfrm>
        <a:graphic>
          <a:graphicData uri="http://schemas.openxmlformats.org/drawingml/2006/table">
            <a:tbl>
              <a:tblPr/>
              <a:tblGrid>
                <a:gridCol w="1712896"/>
              </a:tblGrid>
              <a:tr h="1277461">
                <a:tc>
                  <a:txBody>
                    <a:bodyPr/>
                    <a:lstStyle/>
                    <a:p>
                      <a:pPr algn="ctr" fontAlgn="ctr"/>
                      <a:r>
                        <a:rPr lang="en-US" sz="1800" b="1" i="0" u="none" strike="noStrike" dirty="0">
                          <a:solidFill>
                            <a:srgbClr val="000000"/>
                          </a:solidFill>
                          <a:effectLst/>
                          <a:latin typeface="Cambria" panose="02040503050406030204" pitchFamily="18" charset="0"/>
                        </a:rPr>
                        <a:t>SGM Planning</a:t>
                      </a:r>
                      <a:r>
                        <a:rPr lang="en-US" sz="1100" b="0" i="0" u="none" strike="noStrike" dirty="0">
                          <a:solidFill>
                            <a:srgbClr val="000000"/>
                          </a:solidFill>
                          <a:effectLst/>
                          <a:latin typeface="Cambria" panose="02040503050406030204" pitchFamily="18" charset="0"/>
                        </a:rPr>
                        <a:t/>
                      </a:r>
                      <a:br>
                        <a:rPr lang="en-US" sz="1100" b="0" i="0" u="none" strike="noStrike" dirty="0">
                          <a:solidFill>
                            <a:srgbClr val="000000"/>
                          </a:solidFill>
                          <a:effectLst/>
                          <a:latin typeface="Cambria" panose="02040503050406030204" pitchFamily="18" charset="0"/>
                        </a:rPr>
                      </a:br>
                      <a:r>
                        <a:rPr lang="en-US" sz="1100" b="0" i="0" u="none" strike="noStrike" dirty="0" smtClean="0">
                          <a:solidFill>
                            <a:srgbClr val="000000"/>
                          </a:solidFill>
                          <a:effectLst/>
                          <a:latin typeface="Cambria" panose="02040503050406030204" pitchFamily="18" charset="0"/>
                        </a:rPr>
                        <a:t>“How will GW</a:t>
                      </a:r>
                      <a:r>
                        <a:rPr lang="en-US" sz="1100" b="0" i="0" u="none" strike="noStrike" baseline="0" dirty="0" smtClean="0">
                          <a:solidFill>
                            <a:srgbClr val="000000"/>
                          </a:solidFill>
                          <a:effectLst/>
                          <a:latin typeface="Cambria" panose="02040503050406030204" pitchFamily="18" charset="0"/>
                        </a:rPr>
                        <a:t> be managed &amp; measured</a:t>
                      </a:r>
                      <a:r>
                        <a:rPr lang="en-US" sz="1100" b="0" i="0" u="none" strike="noStrike" dirty="0" smtClean="0">
                          <a:solidFill>
                            <a:srgbClr val="000000"/>
                          </a:solidFill>
                          <a:effectLst/>
                          <a:latin typeface="Cambria" panose="02040503050406030204" pitchFamily="18" charset="0"/>
                        </a:rPr>
                        <a:t>"</a:t>
                      </a:r>
                      <a:endParaRPr lang="en-US" sz="1100" b="0" i="0" u="none" strike="noStrike" dirty="0">
                        <a:solidFill>
                          <a:srgbClr val="000000"/>
                        </a:solidFill>
                        <a:effectLst/>
                        <a:latin typeface="Cambria" panose="02040503050406030204" pitchFamily="18" charset="0"/>
                      </a:endParaRP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3899995470"/>
              </p:ext>
            </p:extLst>
          </p:nvPr>
        </p:nvGraphicFramePr>
        <p:xfrm>
          <a:off x="149191" y="5195037"/>
          <a:ext cx="1712896" cy="712268"/>
        </p:xfrm>
        <a:graphic>
          <a:graphicData uri="http://schemas.openxmlformats.org/drawingml/2006/table">
            <a:tbl>
              <a:tblPr/>
              <a:tblGrid>
                <a:gridCol w="1712896"/>
              </a:tblGrid>
              <a:tr h="712268">
                <a:tc>
                  <a:txBody>
                    <a:bodyPr/>
                    <a:lstStyle/>
                    <a:p>
                      <a:pPr algn="ctr" fontAlgn="ctr"/>
                      <a:r>
                        <a:rPr lang="en-US" sz="2000" b="1" i="0" u="none" strike="noStrike" dirty="0" smtClean="0">
                          <a:solidFill>
                            <a:srgbClr val="000000"/>
                          </a:solidFill>
                          <a:effectLst/>
                          <a:latin typeface="Cambria" panose="02040503050406030204" pitchFamily="18" charset="0"/>
                        </a:rPr>
                        <a:t>Evaluation</a:t>
                      </a:r>
                      <a:r>
                        <a:rPr lang="en-US" sz="1100" b="0" i="0" u="none" strike="noStrike" dirty="0">
                          <a:solidFill>
                            <a:srgbClr val="000000"/>
                          </a:solidFill>
                          <a:effectLst/>
                          <a:latin typeface="Cambria" panose="02040503050406030204" pitchFamily="18" charset="0"/>
                        </a:rPr>
                        <a:t/>
                      </a:r>
                      <a:br>
                        <a:rPr lang="en-US" sz="1100" b="0" i="0" u="none" strike="noStrike" dirty="0">
                          <a:solidFill>
                            <a:srgbClr val="000000"/>
                          </a:solidFill>
                          <a:effectLst/>
                          <a:latin typeface="Cambria" panose="02040503050406030204" pitchFamily="18" charset="0"/>
                        </a:rPr>
                      </a:br>
                      <a:r>
                        <a:rPr lang="en-US" sz="1100" b="0" i="0" u="none" strike="noStrike" dirty="0">
                          <a:solidFill>
                            <a:srgbClr val="000000"/>
                          </a:solidFill>
                          <a:effectLst/>
                          <a:latin typeface="Cambria" panose="02040503050406030204" pitchFamily="18" charset="0"/>
                        </a:rPr>
                        <a:t>"Reporting, </a:t>
                      </a:r>
                      <a:r>
                        <a:rPr lang="en-US" sz="1100" b="0" i="0" u="none" strike="noStrike" dirty="0" smtClean="0">
                          <a:solidFill>
                            <a:srgbClr val="000000"/>
                          </a:solidFill>
                          <a:effectLst/>
                          <a:latin typeface="Cambria" panose="02040503050406030204" pitchFamily="18" charset="0"/>
                        </a:rPr>
                        <a:t>Evaluation, </a:t>
                      </a:r>
                      <a:r>
                        <a:rPr lang="en-US" sz="1100" b="0" i="0" u="none" strike="noStrike" dirty="0">
                          <a:solidFill>
                            <a:srgbClr val="000000"/>
                          </a:solidFill>
                          <a:effectLst/>
                          <a:latin typeface="Cambria" panose="02040503050406030204" pitchFamily="18" charset="0"/>
                        </a:rPr>
                        <a:t>&amp; Adaptive Management"</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31" name="Table 30"/>
          <p:cNvGraphicFramePr>
            <a:graphicFrameLocks noGrp="1"/>
          </p:cNvGraphicFramePr>
          <p:nvPr>
            <p:extLst>
              <p:ext uri="{D42A27DB-BD31-4B8C-83A1-F6EECF244321}">
                <p14:modId xmlns:p14="http://schemas.microsoft.com/office/powerpoint/2010/main" val="1649906744"/>
              </p:ext>
            </p:extLst>
          </p:nvPr>
        </p:nvGraphicFramePr>
        <p:xfrm>
          <a:off x="144379" y="6053646"/>
          <a:ext cx="1722521" cy="676813"/>
        </p:xfrm>
        <a:graphic>
          <a:graphicData uri="http://schemas.openxmlformats.org/drawingml/2006/table">
            <a:tbl>
              <a:tblPr/>
              <a:tblGrid>
                <a:gridCol w="1722521"/>
              </a:tblGrid>
              <a:tr h="676813">
                <a:tc>
                  <a:txBody>
                    <a:bodyPr/>
                    <a:lstStyle/>
                    <a:p>
                      <a:pPr algn="ctr" fontAlgn="ctr"/>
                      <a:r>
                        <a:rPr lang="en-US" sz="1800" b="1" i="0" u="none" strike="noStrike" dirty="0">
                          <a:solidFill>
                            <a:srgbClr val="000000"/>
                          </a:solidFill>
                          <a:effectLst/>
                          <a:latin typeface="Cambria" panose="02040503050406030204" pitchFamily="18" charset="0"/>
                        </a:rPr>
                        <a:t>Equivalent </a:t>
                      </a:r>
                      <a:r>
                        <a:rPr lang="en-US" sz="1750" b="1" i="0" u="none" strike="noStrike" dirty="0">
                          <a:solidFill>
                            <a:srgbClr val="000000"/>
                          </a:solidFill>
                          <a:effectLst/>
                          <a:latin typeface="Cambria" panose="02040503050406030204" pitchFamily="18" charset="0"/>
                        </a:rPr>
                        <a:t>GSPs</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1984240903"/>
              </p:ext>
            </p:extLst>
          </p:nvPr>
        </p:nvGraphicFramePr>
        <p:xfrm>
          <a:off x="149192" y="2750570"/>
          <a:ext cx="1712895" cy="848677"/>
        </p:xfrm>
        <a:graphic>
          <a:graphicData uri="http://schemas.openxmlformats.org/drawingml/2006/table">
            <a:tbl>
              <a:tblPr/>
              <a:tblGrid>
                <a:gridCol w="1712895"/>
              </a:tblGrid>
              <a:tr h="848677">
                <a:tc>
                  <a:txBody>
                    <a:bodyPr/>
                    <a:lstStyle/>
                    <a:p>
                      <a:pPr algn="ctr"/>
                      <a:r>
                        <a:rPr lang="en-US" b="1" dirty="0" smtClean="0">
                          <a:solidFill>
                            <a:srgbClr val="000000"/>
                          </a:solidFill>
                          <a:latin typeface="Cambria" panose="02040503050406030204" pitchFamily="18" charset="0"/>
                        </a:rPr>
                        <a:t>Basin Setting</a:t>
                      </a:r>
                      <a:r>
                        <a:rPr lang="en-US" sz="1800" dirty="0" smtClean="0">
                          <a:solidFill>
                            <a:srgbClr val="000000"/>
                          </a:solidFill>
                          <a:latin typeface="Cambria" panose="02040503050406030204" pitchFamily="18" charset="0"/>
                        </a:rPr>
                        <a:t/>
                      </a:r>
                      <a:br>
                        <a:rPr lang="en-US" sz="1800" dirty="0" smtClean="0">
                          <a:solidFill>
                            <a:srgbClr val="000000"/>
                          </a:solidFill>
                          <a:latin typeface="Cambria" panose="02040503050406030204" pitchFamily="18" charset="0"/>
                        </a:rPr>
                      </a:br>
                      <a:r>
                        <a:rPr lang="en-US" sz="1200" dirty="0" smtClean="0">
                          <a:solidFill>
                            <a:srgbClr val="000000"/>
                          </a:solidFill>
                          <a:latin typeface="Cambria" panose="02040503050406030204" pitchFamily="18" charset="0"/>
                        </a:rPr>
                        <a:t>“What are the current</a:t>
                      </a:r>
                      <a:r>
                        <a:rPr lang="en-US" sz="1200" baseline="0" dirty="0" smtClean="0">
                          <a:solidFill>
                            <a:srgbClr val="000000"/>
                          </a:solidFill>
                          <a:latin typeface="Cambria" panose="02040503050406030204" pitchFamily="18" charset="0"/>
                        </a:rPr>
                        <a:t> conditions”</a:t>
                      </a:r>
                      <a:endParaRPr lang="en-US" sz="1200" dirty="0"/>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37" name="Table 36"/>
          <p:cNvGraphicFramePr>
            <a:graphicFrameLocks noGrp="1"/>
          </p:cNvGraphicFramePr>
          <p:nvPr>
            <p:extLst>
              <p:ext uri="{D42A27DB-BD31-4B8C-83A1-F6EECF244321}">
                <p14:modId xmlns:p14="http://schemas.microsoft.com/office/powerpoint/2010/main" val="2143011938"/>
              </p:ext>
            </p:extLst>
          </p:nvPr>
        </p:nvGraphicFramePr>
        <p:xfrm>
          <a:off x="6959900" y="1422917"/>
          <a:ext cx="2094229" cy="1204119"/>
        </p:xfrm>
        <a:graphic>
          <a:graphicData uri="http://schemas.openxmlformats.org/drawingml/2006/table">
            <a:tbl>
              <a:tblPr/>
              <a:tblGrid>
                <a:gridCol w="2094229"/>
              </a:tblGrid>
              <a:tr h="157815">
                <a:tc>
                  <a:txBody>
                    <a:bodyPr/>
                    <a:lstStyle/>
                    <a:p>
                      <a:pPr algn="l" fontAlgn="ctr"/>
                      <a:r>
                        <a:rPr lang="en-US" sz="900" b="0" i="0" u="none" strike="noStrike" dirty="0">
                          <a:solidFill>
                            <a:srgbClr val="000000"/>
                          </a:solidFill>
                          <a:effectLst/>
                          <a:latin typeface="Cambria" panose="02040503050406030204" pitchFamily="18" charset="0"/>
                        </a:rPr>
                        <a:t>All Topics</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261576">
                <a:tc>
                  <a:txBody>
                    <a:bodyPr/>
                    <a:lstStyle/>
                    <a:p>
                      <a:pPr algn="l" fontAlgn="ctr"/>
                      <a:r>
                        <a:rPr lang="en-US" sz="900" b="0" i="0" u="none" strike="noStrike">
                          <a:solidFill>
                            <a:srgbClr val="000000"/>
                          </a:solidFill>
                          <a:effectLst/>
                          <a:latin typeface="Cambria" panose="02040503050406030204" pitchFamily="18" charset="0"/>
                        </a:rPr>
                        <a:t>6 - Coordination Agreements</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79646"/>
                    </a:solidFill>
                  </a:tcPr>
                </a:tc>
              </a:tr>
              <a:tr h="261576">
                <a:tc>
                  <a:txBody>
                    <a:bodyPr/>
                    <a:lstStyle/>
                    <a:p>
                      <a:pPr algn="l" fontAlgn="ctr"/>
                      <a:r>
                        <a:rPr lang="en-US" sz="900" b="0" i="0" u="none" strike="noStrike" dirty="0">
                          <a:solidFill>
                            <a:srgbClr val="000000"/>
                          </a:solidFill>
                          <a:effectLst/>
                          <a:latin typeface="Cambria" panose="02040503050406030204" pitchFamily="18" charset="0"/>
                        </a:rPr>
                        <a:t>7 - State Agency Coordination</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9BBB59"/>
                    </a:solidFill>
                  </a:tcPr>
                </a:tc>
              </a:tr>
              <a:tr h="261576">
                <a:tc>
                  <a:txBody>
                    <a:bodyPr/>
                    <a:lstStyle/>
                    <a:p>
                      <a:pPr algn="l" fontAlgn="ctr"/>
                      <a:r>
                        <a:rPr lang="en-US" sz="900" b="0" i="0" u="none" strike="noStrike" dirty="0">
                          <a:solidFill>
                            <a:srgbClr val="000000"/>
                          </a:solidFill>
                          <a:effectLst/>
                          <a:latin typeface="Cambria" panose="02040503050406030204" pitchFamily="18" charset="0"/>
                        </a:rPr>
                        <a:t>8 - Water Budgets and Coordination</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9BBB59"/>
                    </a:solidFill>
                  </a:tcPr>
                </a:tc>
              </a:tr>
              <a:tr h="261576">
                <a:tc>
                  <a:txBody>
                    <a:bodyPr/>
                    <a:lstStyle/>
                    <a:p>
                      <a:pPr algn="l" fontAlgn="ctr"/>
                      <a:r>
                        <a:rPr lang="en-US" sz="900" b="0" i="0" u="none" strike="noStrike" dirty="0">
                          <a:solidFill>
                            <a:schemeClr val="tx1"/>
                          </a:solidFill>
                          <a:effectLst/>
                          <a:latin typeface="Cambria" panose="02040503050406030204" pitchFamily="18" charset="0"/>
                        </a:rPr>
                        <a:t>3 - Land Use &amp; County Involvement</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0504D"/>
                    </a:solidFill>
                  </a:tcPr>
                </a:tc>
              </a:tr>
            </a:tbl>
          </a:graphicData>
        </a:graphic>
      </p:graphicFrame>
      <p:graphicFrame>
        <p:nvGraphicFramePr>
          <p:cNvPr id="42" name="Table 41"/>
          <p:cNvGraphicFramePr>
            <a:graphicFrameLocks noGrp="1"/>
          </p:cNvGraphicFramePr>
          <p:nvPr>
            <p:extLst>
              <p:ext uri="{D42A27DB-BD31-4B8C-83A1-F6EECF244321}">
                <p14:modId xmlns:p14="http://schemas.microsoft.com/office/powerpoint/2010/main" val="2653851622"/>
              </p:ext>
            </p:extLst>
          </p:nvPr>
        </p:nvGraphicFramePr>
        <p:xfrm>
          <a:off x="6961893" y="3748697"/>
          <a:ext cx="2090242" cy="1274289"/>
        </p:xfrm>
        <a:graphic>
          <a:graphicData uri="http://schemas.openxmlformats.org/drawingml/2006/table">
            <a:tbl>
              <a:tblPr/>
              <a:tblGrid>
                <a:gridCol w="2090242"/>
              </a:tblGrid>
              <a:tr h="253287">
                <a:tc>
                  <a:txBody>
                    <a:bodyPr/>
                    <a:lstStyle/>
                    <a:p>
                      <a:pPr algn="l" fontAlgn="ctr"/>
                      <a:r>
                        <a:rPr lang="en-US" sz="900" b="0" i="0" u="none" strike="noStrike" dirty="0">
                          <a:solidFill>
                            <a:schemeClr val="tx1"/>
                          </a:solidFill>
                          <a:effectLst/>
                          <a:latin typeface="Cambria" panose="02040503050406030204" pitchFamily="18" charset="0"/>
                        </a:rPr>
                        <a:t>1 - Measurable Objectives</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0504D"/>
                    </a:solidFill>
                  </a:tcPr>
                </a:tc>
              </a:tr>
              <a:tr h="238479">
                <a:tc>
                  <a:txBody>
                    <a:bodyPr/>
                    <a:lstStyle/>
                    <a:p>
                      <a:pPr algn="l" fontAlgn="ctr"/>
                      <a:r>
                        <a:rPr lang="en-US" sz="900" b="0" i="0" u="none" strike="noStrike" dirty="0">
                          <a:solidFill>
                            <a:schemeClr val="tx1"/>
                          </a:solidFill>
                          <a:effectLst/>
                          <a:latin typeface="Cambria" panose="02040503050406030204" pitchFamily="18" charset="0"/>
                        </a:rPr>
                        <a:t>2- Pre SGMA Conditions </a:t>
                      </a:r>
                      <a:r>
                        <a:rPr lang="en-US" sz="900" b="0" i="0" u="none" strike="noStrike" dirty="0" smtClean="0">
                          <a:solidFill>
                            <a:schemeClr val="tx1"/>
                          </a:solidFill>
                          <a:effectLst/>
                          <a:latin typeface="Cambria" panose="02040503050406030204" pitchFamily="18" charset="0"/>
                        </a:rPr>
                        <a:t>and UR’s</a:t>
                      </a:r>
                      <a:endParaRPr lang="en-US" sz="900" b="0" i="0" u="none" strike="noStrike" dirty="0">
                        <a:solidFill>
                          <a:schemeClr val="tx1"/>
                        </a:solidFill>
                        <a:effectLst/>
                        <a:latin typeface="Cambria" panose="02040503050406030204" pitchFamily="18" charset="0"/>
                      </a:endParaRP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0504D"/>
                    </a:solidFill>
                  </a:tcPr>
                </a:tc>
              </a:tr>
              <a:tr h="271884">
                <a:tc>
                  <a:txBody>
                    <a:bodyPr/>
                    <a:lstStyle/>
                    <a:p>
                      <a:pPr algn="l" fontAlgn="ctr"/>
                      <a:r>
                        <a:rPr lang="en-US" sz="900" b="0" i="0" u="none" strike="noStrike" dirty="0">
                          <a:solidFill>
                            <a:srgbClr val="000000"/>
                          </a:solidFill>
                          <a:effectLst/>
                          <a:latin typeface="Cambria" panose="02040503050406030204" pitchFamily="18" charset="0"/>
                        </a:rPr>
                        <a:t>8 - Water Budgets and Coordination</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9BBB59"/>
                    </a:solidFill>
                  </a:tcPr>
                </a:tc>
              </a:tr>
              <a:tr h="24938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900" b="0" i="0" u="none" strike="noStrike" dirty="0" smtClean="0">
                          <a:solidFill>
                            <a:srgbClr val="000000"/>
                          </a:solidFill>
                          <a:effectLst/>
                          <a:latin typeface="Cambria" panose="02040503050406030204" pitchFamily="18" charset="0"/>
                        </a:rPr>
                        <a:t>9 - Data Collection, Mgt., &amp; Reporting</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9BBB59"/>
                    </a:solidFill>
                  </a:tcPr>
                </a:tc>
              </a:tr>
              <a:tr h="261257">
                <a:tc>
                  <a:txBody>
                    <a:bodyPr/>
                    <a:lstStyle/>
                    <a:p>
                      <a:pPr algn="l" fontAlgn="ctr"/>
                      <a:r>
                        <a:rPr lang="en-US" sz="900" b="0" i="0" u="none" strike="noStrike" dirty="0">
                          <a:solidFill>
                            <a:srgbClr val="000000"/>
                          </a:solidFill>
                          <a:effectLst/>
                          <a:latin typeface="Cambria" panose="02040503050406030204" pitchFamily="18" charset="0"/>
                        </a:rPr>
                        <a:t>10 - Adaptive Mgt. and Focus Areas</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9BBB59"/>
                    </a:solidFill>
                  </a:tcPr>
                </a:tc>
              </a:tr>
            </a:tbl>
          </a:graphicData>
        </a:graphic>
      </p:graphicFrame>
      <p:graphicFrame>
        <p:nvGraphicFramePr>
          <p:cNvPr id="45" name="Table 44"/>
          <p:cNvGraphicFramePr>
            <a:graphicFrameLocks noGrp="1"/>
          </p:cNvGraphicFramePr>
          <p:nvPr>
            <p:extLst>
              <p:ext uri="{D42A27DB-BD31-4B8C-83A1-F6EECF244321}">
                <p14:modId xmlns:p14="http://schemas.microsoft.com/office/powerpoint/2010/main" val="3012107170"/>
              </p:ext>
            </p:extLst>
          </p:nvPr>
        </p:nvGraphicFramePr>
        <p:xfrm>
          <a:off x="6954273" y="5192429"/>
          <a:ext cx="2105483" cy="717484"/>
        </p:xfrm>
        <a:graphic>
          <a:graphicData uri="http://schemas.openxmlformats.org/drawingml/2006/table">
            <a:tbl>
              <a:tblPr/>
              <a:tblGrid>
                <a:gridCol w="2105483"/>
              </a:tblGrid>
              <a:tr h="358742">
                <a:tc>
                  <a:txBody>
                    <a:bodyPr/>
                    <a:lstStyle/>
                    <a:p>
                      <a:pPr algn="l" fontAlgn="ctr"/>
                      <a:r>
                        <a:rPr lang="en-US" sz="900" b="0" i="0" u="none" strike="noStrike" dirty="0">
                          <a:solidFill>
                            <a:srgbClr val="000000"/>
                          </a:solidFill>
                          <a:effectLst/>
                          <a:latin typeface="Cambria" panose="02040503050406030204" pitchFamily="18" charset="0"/>
                        </a:rPr>
                        <a:t>9 - Data Collection, Mgt., &amp; Reporting</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BBB59"/>
                    </a:solidFill>
                  </a:tcPr>
                </a:tc>
              </a:tr>
              <a:tr h="358742">
                <a:tc>
                  <a:txBody>
                    <a:bodyPr/>
                    <a:lstStyle/>
                    <a:p>
                      <a:pPr algn="l" fontAlgn="ctr"/>
                      <a:r>
                        <a:rPr lang="en-US" sz="900" b="0" i="0" u="none" strike="noStrike" dirty="0">
                          <a:solidFill>
                            <a:srgbClr val="000000"/>
                          </a:solidFill>
                          <a:effectLst/>
                          <a:latin typeface="Cambria" panose="02040503050406030204" pitchFamily="18" charset="0"/>
                        </a:rPr>
                        <a:t>10 - Adaptive Mgt. and Focus Areas</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9BBB59"/>
                    </a:solidFill>
                  </a:tcPr>
                </a:tc>
              </a:tr>
            </a:tbl>
          </a:graphicData>
        </a:graphic>
      </p:graphicFrame>
      <p:graphicFrame>
        <p:nvGraphicFramePr>
          <p:cNvPr id="47" name="Table 46"/>
          <p:cNvGraphicFramePr>
            <a:graphicFrameLocks noGrp="1"/>
          </p:cNvGraphicFramePr>
          <p:nvPr>
            <p:extLst>
              <p:ext uri="{D42A27DB-BD31-4B8C-83A1-F6EECF244321}">
                <p14:modId xmlns:p14="http://schemas.microsoft.com/office/powerpoint/2010/main" val="990744241"/>
              </p:ext>
            </p:extLst>
          </p:nvPr>
        </p:nvGraphicFramePr>
        <p:xfrm>
          <a:off x="6950463" y="6045342"/>
          <a:ext cx="2113103" cy="693420"/>
        </p:xfrm>
        <a:graphic>
          <a:graphicData uri="http://schemas.openxmlformats.org/drawingml/2006/table">
            <a:tbl>
              <a:tblPr/>
              <a:tblGrid>
                <a:gridCol w="2113103"/>
              </a:tblGrid>
              <a:tr h="346710">
                <a:tc>
                  <a:txBody>
                    <a:bodyPr/>
                    <a:lstStyle/>
                    <a:p>
                      <a:pPr algn="l" fontAlgn="ctr"/>
                      <a:r>
                        <a:rPr lang="en-US" sz="900" b="0" i="0" u="none" strike="noStrike" dirty="0">
                          <a:solidFill>
                            <a:srgbClr val="000000"/>
                          </a:solidFill>
                          <a:effectLst/>
                          <a:latin typeface="Cambria" panose="02040503050406030204" pitchFamily="18" charset="0"/>
                        </a:rPr>
                        <a:t>4 - Alternative GSP</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79646"/>
                    </a:solidFill>
                  </a:tcPr>
                </a:tc>
              </a:tr>
              <a:tr h="346710">
                <a:tc>
                  <a:txBody>
                    <a:bodyPr/>
                    <a:lstStyle/>
                    <a:p>
                      <a:pPr algn="l" fontAlgn="ctr"/>
                      <a:r>
                        <a:rPr lang="en-US" sz="900" b="0" i="0" u="none" strike="noStrike" dirty="0">
                          <a:solidFill>
                            <a:srgbClr val="000000"/>
                          </a:solidFill>
                          <a:effectLst/>
                          <a:latin typeface="Cambria" panose="02040503050406030204" pitchFamily="18" charset="0"/>
                        </a:rPr>
                        <a:t>5 - Boundaries, Overlapping &amp; Unmanaged Areas</a:t>
                      </a:r>
                    </a:p>
                  </a:txBody>
                  <a:tcPr marL="25717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79646"/>
                    </a:solidFill>
                  </a:tcPr>
                </a:tc>
              </a:tr>
            </a:tbl>
          </a:graphicData>
        </a:graphic>
      </p:graphicFrame>
      <p:graphicFrame>
        <p:nvGraphicFramePr>
          <p:cNvPr id="50" name="Table 49"/>
          <p:cNvGraphicFramePr>
            <a:graphicFrameLocks noGrp="1"/>
          </p:cNvGraphicFramePr>
          <p:nvPr>
            <p:extLst>
              <p:ext uri="{D42A27DB-BD31-4B8C-83A1-F6EECF244321}">
                <p14:modId xmlns:p14="http://schemas.microsoft.com/office/powerpoint/2010/main" val="59863923"/>
              </p:ext>
            </p:extLst>
          </p:nvPr>
        </p:nvGraphicFramePr>
        <p:xfrm>
          <a:off x="6955454" y="2749968"/>
          <a:ext cx="2103120" cy="849880"/>
        </p:xfrm>
        <a:graphic>
          <a:graphicData uri="http://schemas.openxmlformats.org/drawingml/2006/table">
            <a:tbl>
              <a:tblPr/>
              <a:tblGrid>
                <a:gridCol w="2103120"/>
              </a:tblGrid>
              <a:tr h="849880">
                <a:tc>
                  <a:txBody>
                    <a:bodyPr/>
                    <a:lstStyle/>
                    <a:p>
                      <a:pPr algn="ctr" fontAlgn="ctr"/>
                      <a:r>
                        <a:rPr lang="en-US" sz="900" b="0" i="0" u="none" strike="noStrike" dirty="0">
                          <a:solidFill>
                            <a:schemeClr val="tx1"/>
                          </a:solidFill>
                          <a:effectLst/>
                          <a:latin typeface="Cambria" panose="02040503050406030204" pitchFamily="18" charset="0"/>
                        </a:rPr>
                        <a:t>2- Pre SGMA Conditions </a:t>
                      </a:r>
                      <a:r>
                        <a:rPr lang="en-US" sz="900" b="0" i="0" u="none" strike="noStrike" dirty="0" smtClean="0">
                          <a:solidFill>
                            <a:schemeClr val="tx1"/>
                          </a:solidFill>
                          <a:effectLst/>
                          <a:latin typeface="Cambria" panose="02040503050406030204" pitchFamily="18" charset="0"/>
                        </a:rPr>
                        <a:t>and Undesirable Results</a:t>
                      </a:r>
                      <a:endParaRPr lang="en-US" sz="900" b="0" i="0" u="none" strike="noStrike" dirty="0">
                        <a:solidFill>
                          <a:schemeClr val="tx1"/>
                        </a:solidFill>
                        <a:effectLst/>
                        <a:latin typeface="Cambria" panose="02040503050406030204" pitchFamily="18"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504D"/>
                    </a:solidFill>
                  </a:tcPr>
                </a:tc>
              </a:tr>
            </a:tbl>
          </a:graphicData>
        </a:graphic>
      </p:graphicFrame>
      <p:sp>
        <p:nvSpPr>
          <p:cNvPr id="51" name="TextBox 50"/>
          <p:cNvSpPr txBox="1"/>
          <p:nvPr/>
        </p:nvSpPr>
        <p:spPr>
          <a:xfrm>
            <a:off x="228600" y="986790"/>
            <a:ext cx="1638300" cy="400110"/>
          </a:xfrm>
          <a:prstGeom prst="rect">
            <a:avLst/>
          </a:prstGeom>
          <a:noFill/>
        </p:spPr>
        <p:txBody>
          <a:bodyPr wrap="square" rtlCol="0">
            <a:spAutoFit/>
          </a:bodyPr>
          <a:lstStyle/>
          <a:p>
            <a:pPr algn="ctr"/>
            <a:r>
              <a:rPr lang="en-US" sz="2000" b="1" dirty="0" smtClean="0">
                <a:latin typeface="Cambria" panose="02040503050406030204" pitchFamily="18" charset="0"/>
              </a:rPr>
              <a:t>Overview</a:t>
            </a:r>
            <a:endParaRPr lang="en-US" sz="2000" b="1" dirty="0">
              <a:latin typeface="Cambria" panose="02040503050406030204" pitchFamily="18" charset="0"/>
            </a:endParaRPr>
          </a:p>
        </p:txBody>
      </p:sp>
      <p:sp>
        <p:nvSpPr>
          <p:cNvPr id="52" name="TextBox 51"/>
          <p:cNvSpPr txBox="1"/>
          <p:nvPr/>
        </p:nvSpPr>
        <p:spPr>
          <a:xfrm>
            <a:off x="1996139" y="986790"/>
            <a:ext cx="4741089" cy="400110"/>
          </a:xfrm>
          <a:prstGeom prst="rect">
            <a:avLst/>
          </a:prstGeom>
          <a:noFill/>
        </p:spPr>
        <p:txBody>
          <a:bodyPr wrap="square" rtlCol="0">
            <a:spAutoFit/>
          </a:bodyPr>
          <a:lstStyle/>
          <a:p>
            <a:pPr algn="ctr"/>
            <a:r>
              <a:rPr lang="en-US" sz="2000" b="1" dirty="0" smtClean="0">
                <a:latin typeface="Cambria" panose="02040503050406030204" pitchFamily="18" charset="0"/>
              </a:rPr>
              <a:t>Potential Regulation Content</a:t>
            </a:r>
            <a:endParaRPr lang="en-US" sz="2000" b="1" dirty="0">
              <a:latin typeface="Cambria" panose="02040503050406030204" pitchFamily="18" charset="0"/>
            </a:endParaRPr>
          </a:p>
        </p:txBody>
      </p:sp>
      <p:sp>
        <p:nvSpPr>
          <p:cNvPr id="53" name="TextBox 52"/>
          <p:cNvSpPr txBox="1"/>
          <p:nvPr/>
        </p:nvSpPr>
        <p:spPr>
          <a:xfrm>
            <a:off x="6953092" y="1002179"/>
            <a:ext cx="2090242" cy="369332"/>
          </a:xfrm>
          <a:prstGeom prst="rect">
            <a:avLst/>
          </a:prstGeom>
          <a:noFill/>
        </p:spPr>
        <p:txBody>
          <a:bodyPr wrap="square" rtlCol="0">
            <a:spAutoFit/>
          </a:bodyPr>
          <a:lstStyle/>
          <a:p>
            <a:pPr algn="ctr"/>
            <a:r>
              <a:rPr lang="en-US" b="1" dirty="0" smtClean="0">
                <a:latin typeface="Cambria" panose="02040503050406030204" pitchFamily="18" charset="0"/>
              </a:rPr>
              <a:t>Stakeholder Input</a:t>
            </a:r>
            <a:endParaRPr lang="en-US" b="1" dirty="0">
              <a:latin typeface="Cambria" panose="02040503050406030204" pitchFamily="18" charset="0"/>
            </a:endParaRPr>
          </a:p>
        </p:txBody>
      </p:sp>
      <p:graphicFrame>
        <p:nvGraphicFramePr>
          <p:cNvPr id="22" name="Table 21"/>
          <p:cNvGraphicFramePr>
            <a:graphicFrameLocks noGrp="1" noChangeAspect="1"/>
          </p:cNvGraphicFramePr>
          <p:nvPr>
            <p:extLst>
              <p:ext uri="{D42A27DB-BD31-4B8C-83A1-F6EECF244321}">
                <p14:modId xmlns:p14="http://schemas.microsoft.com/office/powerpoint/2010/main" val="2655323998"/>
              </p:ext>
            </p:extLst>
          </p:nvPr>
        </p:nvGraphicFramePr>
        <p:xfrm>
          <a:off x="1986793" y="2744794"/>
          <a:ext cx="4750435" cy="860228"/>
        </p:xfrm>
        <a:graphic>
          <a:graphicData uri="http://schemas.openxmlformats.org/drawingml/2006/table">
            <a:tbl>
              <a:tblPr/>
              <a:tblGrid>
                <a:gridCol w="4750435"/>
              </a:tblGrid>
              <a:tr h="860228">
                <a:tc>
                  <a:txBody>
                    <a:bodyPr/>
                    <a:lstStyle/>
                    <a:p>
                      <a:pPr algn="ctr" fontAlgn="ctr"/>
                      <a:r>
                        <a:rPr lang="en-US" sz="1800" b="0" i="0" u="none" strike="noStrike" dirty="0" smtClean="0">
                          <a:solidFill>
                            <a:srgbClr val="000000"/>
                          </a:solidFill>
                          <a:effectLst/>
                          <a:latin typeface="Cambria" panose="02040503050406030204" pitchFamily="18" charset="0"/>
                        </a:rPr>
                        <a:t>Basin Conditions</a:t>
                      </a:r>
                      <a:endParaRPr lang="en-US" sz="1800" b="0" i="0" u="none" strike="noStrike" dirty="0">
                        <a:solidFill>
                          <a:srgbClr val="000000"/>
                        </a:solidFill>
                        <a:effectLst/>
                        <a:latin typeface="Cambria" panose="02040503050406030204" pitchFamily="18"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9766453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8" grpId="0" animBg="1"/>
      <p:bldP spid="4" grpId="0" animBg="1"/>
      <p:bldP spid="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45720" y="764624"/>
            <a:ext cx="1327453" cy="465424"/>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Rounded Rectangle 6"/>
          <p:cNvSpPr/>
          <p:nvPr/>
        </p:nvSpPr>
        <p:spPr>
          <a:xfrm>
            <a:off x="1432560"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432559" y="50568"/>
            <a:ext cx="7679390" cy="671181"/>
          </a:xfrm>
        </p:spPr>
        <p:txBody>
          <a:bodyPr>
            <a:normAutofit/>
          </a:bodyPr>
          <a:lstStyle/>
          <a:p>
            <a:r>
              <a:rPr lang="en-US" sz="3600" b="1" dirty="0" smtClean="0">
                <a:solidFill>
                  <a:schemeClr val="bg1"/>
                </a:solidFill>
              </a:rPr>
              <a:t>Governance</a:t>
            </a:r>
            <a:endParaRPr lang="en-US" sz="3600" b="1" dirty="0">
              <a:solidFill>
                <a:schemeClr val="bg1"/>
              </a:solidFill>
            </a:endParaRPr>
          </a:p>
        </p:txBody>
      </p:sp>
      <p:sp>
        <p:nvSpPr>
          <p:cNvPr id="10" name="TextBox 9"/>
          <p:cNvSpPr txBox="1"/>
          <p:nvPr/>
        </p:nvSpPr>
        <p:spPr>
          <a:xfrm>
            <a:off x="15184" y="831432"/>
            <a:ext cx="1441807" cy="5478423"/>
          </a:xfrm>
          <a:prstGeom prst="rect">
            <a:avLst/>
          </a:prstGeom>
          <a:noFill/>
        </p:spPr>
        <p:txBody>
          <a:bodyPr wrap="square" rtlCol="0">
            <a:spAutoFit/>
          </a:bodyPr>
          <a:lstStyle/>
          <a:p>
            <a:r>
              <a:rPr lang="en-US" sz="1400" b="1" dirty="0" smtClean="0">
                <a:solidFill>
                  <a:schemeClr val="bg1"/>
                </a:solidFill>
              </a:rPr>
              <a:t>Governance</a:t>
            </a:r>
          </a:p>
          <a:p>
            <a:endParaRPr lang="en-US" sz="1400" b="1" dirty="0"/>
          </a:p>
          <a:p>
            <a:r>
              <a:rPr lang="en-US" sz="1400" b="1" dirty="0" smtClean="0">
                <a:solidFill>
                  <a:schemeClr val="tx1">
                    <a:lumMod val="75000"/>
                  </a:schemeClr>
                </a:solidFill>
              </a:rPr>
              <a:t>Coordination</a:t>
            </a:r>
          </a:p>
          <a:p>
            <a:endParaRPr lang="en-US" sz="1400" b="1" dirty="0"/>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tx1">
                    <a:lumMod val="75000"/>
                  </a:schemeClr>
                </a:solidFill>
              </a:rPr>
              <a:t>Sustainability Goal</a:t>
            </a:r>
          </a:p>
          <a:p>
            <a:endParaRPr lang="en-US" sz="1400" b="1" dirty="0">
              <a:solidFill>
                <a:schemeClr val="tx1">
                  <a:lumMod val="75000"/>
                </a:schemeClr>
              </a:solidFill>
            </a:endParaRPr>
          </a:p>
          <a:p>
            <a:r>
              <a:rPr lang="en-US" sz="1400" b="1" dirty="0" smtClean="0">
                <a:solidFill>
                  <a:schemeClr val="tx1">
                    <a:lumMod val="75000"/>
                  </a:schemeClr>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a:solidFill>
                <a:schemeClr val="tx1">
                  <a:lumMod val="75000"/>
                </a:schemeClr>
              </a:solidFill>
            </a:endParaRPr>
          </a:p>
          <a:p>
            <a:r>
              <a:rPr lang="en-US" sz="1400" b="1" dirty="0" smtClean="0">
                <a:solidFill>
                  <a:schemeClr val="tx1">
                    <a:lumMod val="75000"/>
                  </a:schemeClr>
                </a:solidFill>
              </a:rPr>
              <a:t>Alternative  Plans &amp; Fringe Areas</a:t>
            </a:r>
          </a:p>
          <a:p>
            <a:endParaRPr lang="en-US" sz="1400" b="1" dirty="0"/>
          </a:p>
        </p:txBody>
      </p:sp>
      <p:sp>
        <p:nvSpPr>
          <p:cNvPr id="13" name="Content Placeholder 4"/>
          <p:cNvSpPr txBox="1">
            <a:spLocks/>
          </p:cNvSpPr>
          <p:nvPr/>
        </p:nvSpPr>
        <p:spPr>
          <a:xfrm>
            <a:off x="1557866" y="843156"/>
            <a:ext cx="7472022" cy="76677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sz="2200" b="1" u="sng" dirty="0" smtClean="0">
              <a:solidFill>
                <a:schemeClr val="bg1"/>
              </a:solidFill>
            </a:endParaRPr>
          </a:p>
          <a:p>
            <a:pPr marL="0" indent="0">
              <a:buFont typeface="Arial" panose="020B0604020202020204" pitchFamily="34" charset="0"/>
              <a:buNone/>
            </a:pPr>
            <a:r>
              <a:rPr lang="en-US" sz="2200" b="1" u="sng" dirty="0" smtClean="0">
                <a:solidFill>
                  <a:schemeClr val="bg1"/>
                </a:solidFill>
              </a:rPr>
              <a:t>GSA Formation – Chapter 4 of SGMA (§10723)</a:t>
            </a:r>
          </a:p>
          <a:p>
            <a:r>
              <a:rPr lang="en-US" sz="1800" dirty="0" smtClean="0">
                <a:solidFill>
                  <a:schemeClr val="bg1"/>
                </a:solidFill>
              </a:rPr>
              <a:t>Entire basin must be covered by a GSA(s) by June 30, 2017</a:t>
            </a:r>
          </a:p>
          <a:p>
            <a:pPr lvl="1"/>
            <a:r>
              <a:rPr lang="en-US" sz="1800" dirty="0" smtClean="0">
                <a:solidFill>
                  <a:schemeClr val="bg1"/>
                </a:solidFill>
              </a:rPr>
              <a:t>A local agency can decide to </a:t>
            </a:r>
            <a:r>
              <a:rPr lang="en-US" sz="1800" i="1" dirty="0" smtClean="0">
                <a:solidFill>
                  <a:schemeClr val="bg1"/>
                </a:solidFill>
              </a:rPr>
              <a:t>become</a:t>
            </a:r>
            <a:r>
              <a:rPr lang="en-US" sz="1800" dirty="0" smtClean="0">
                <a:solidFill>
                  <a:schemeClr val="bg1"/>
                </a:solidFill>
              </a:rPr>
              <a:t> a GSA or a combination of local agencies can </a:t>
            </a:r>
            <a:r>
              <a:rPr lang="en-US" sz="1800" i="1" dirty="0" smtClean="0">
                <a:solidFill>
                  <a:schemeClr val="bg1"/>
                </a:solidFill>
              </a:rPr>
              <a:t>form</a:t>
            </a:r>
            <a:r>
              <a:rPr lang="en-US" sz="1800" dirty="0" smtClean="0">
                <a:solidFill>
                  <a:schemeClr val="bg1"/>
                </a:solidFill>
              </a:rPr>
              <a:t> a GSA through a JPA or other legal agreement</a:t>
            </a:r>
          </a:p>
          <a:p>
            <a:pPr lvl="1"/>
            <a:r>
              <a:rPr lang="en-US" sz="1800" dirty="0" smtClean="0">
                <a:solidFill>
                  <a:schemeClr val="bg1"/>
                </a:solidFill>
              </a:rPr>
              <a:t>A water corporation or mutual water company may participate in a GSA through a legal agreement</a:t>
            </a:r>
          </a:p>
          <a:p>
            <a:pPr lvl="1"/>
            <a:r>
              <a:rPr lang="en-US" sz="1800" dirty="0" smtClean="0">
                <a:solidFill>
                  <a:schemeClr val="bg1"/>
                </a:solidFill>
              </a:rPr>
              <a:t>Senate Bill (SB) 13 changed DWR’s role in reviewing GSA notices and addressed overlapping service area boundaries</a:t>
            </a:r>
          </a:p>
          <a:p>
            <a:pPr marL="0" indent="0">
              <a:buNone/>
            </a:pPr>
            <a:endParaRPr lang="en-US" sz="1000" dirty="0" smtClean="0">
              <a:solidFill>
                <a:schemeClr val="bg1"/>
              </a:solidFill>
            </a:endParaRPr>
          </a:p>
          <a:p>
            <a:pPr marL="0" indent="0">
              <a:buNone/>
            </a:pPr>
            <a:endParaRPr lang="en-US" sz="2200" b="1" u="sng" dirty="0" smtClean="0">
              <a:solidFill>
                <a:schemeClr val="bg1"/>
              </a:solidFill>
            </a:endParaRPr>
          </a:p>
          <a:p>
            <a:pPr marL="0" indent="0">
              <a:buNone/>
            </a:pPr>
            <a:r>
              <a:rPr lang="en-US" sz="2200" b="1" u="sng" dirty="0" smtClean="0">
                <a:solidFill>
                  <a:schemeClr val="bg1"/>
                </a:solidFill>
              </a:rPr>
              <a:t>GSP Governance – Chapter 6 of SGMA </a:t>
            </a:r>
            <a:r>
              <a:rPr lang="en-US" sz="2200" b="1" u="sng" dirty="0">
                <a:solidFill>
                  <a:schemeClr val="bg1"/>
                </a:solidFill>
              </a:rPr>
              <a:t>(§</a:t>
            </a:r>
            <a:r>
              <a:rPr lang="en-US" sz="2200" b="1" u="sng" dirty="0" smtClean="0">
                <a:solidFill>
                  <a:schemeClr val="bg1"/>
                </a:solidFill>
              </a:rPr>
              <a:t>10727)</a:t>
            </a:r>
            <a:endParaRPr lang="en-US" sz="2200" dirty="0" smtClean="0">
              <a:solidFill>
                <a:schemeClr val="bg1"/>
              </a:solidFill>
            </a:endParaRPr>
          </a:p>
          <a:p>
            <a:r>
              <a:rPr lang="en-US" sz="1800" dirty="0">
                <a:solidFill>
                  <a:schemeClr val="bg1"/>
                </a:solidFill>
              </a:rPr>
              <a:t>Adoption or Amendment of Plan Following Public Hearing (§10728.4)</a:t>
            </a:r>
          </a:p>
          <a:p>
            <a:r>
              <a:rPr lang="en-US" sz="1800" dirty="0" smtClean="0">
                <a:solidFill>
                  <a:schemeClr val="bg1"/>
                </a:solidFill>
              </a:rPr>
              <a:t>Public </a:t>
            </a:r>
            <a:r>
              <a:rPr lang="en-US" sz="1800" dirty="0">
                <a:solidFill>
                  <a:schemeClr val="bg1"/>
                </a:solidFill>
              </a:rPr>
              <a:t>Notification and Participation (Advisory Committee) (§10727.8)</a:t>
            </a:r>
          </a:p>
          <a:p>
            <a:pPr marL="0" indent="0">
              <a:buNone/>
            </a:pPr>
            <a:endParaRPr lang="en-US" sz="1000" dirty="0">
              <a:solidFill>
                <a:schemeClr val="bg1"/>
              </a:solidFill>
            </a:endParaRPr>
          </a:p>
          <a:p>
            <a:pPr marL="0" indent="0">
              <a:buNone/>
            </a:pPr>
            <a:endParaRPr lang="en-US" sz="1000" dirty="0">
              <a:solidFill>
                <a:schemeClr val="bg1"/>
              </a:solidFill>
            </a:endParaRPr>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23</a:t>
            </a:fld>
            <a:endParaRPr lang="en-US">
              <a:solidFill>
                <a:prstClr val="white">
                  <a:tint val="75000"/>
                </a:prstClr>
              </a:solidFill>
            </a:endParaRPr>
          </a:p>
        </p:txBody>
      </p:sp>
    </p:spTree>
    <p:extLst>
      <p:ext uri="{BB962C8B-B14F-4D97-AF65-F5344CB8AC3E}">
        <p14:creationId xmlns:p14="http://schemas.microsoft.com/office/powerpoint/2010/main" val="17372183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45720" y="1191344"/>
            <a:ext cx="1327453" cy="465424"/>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Rounded Rectangle 6"/>
          <p:cNvSpPr/>
          <p:nvPr/>
        </p:nvSpPr>
        <p:spPr>
          <a:xfrm>
            <a:off x="1464611"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432559" y="25363"/>
            <a:ext cx="7679390" cy="671181"/>
          </a:xfrm>
        </p:spPr>
        <p:txBody>
          <a:bodyPr>
            <a:normAutofit/>
          </a:bodyPr>
          <a:lstStyle/>
          <a:p>
            <a:r>
              <a:rPr lang="en-US" sz="3600" b="1" dirty="0" smtClean="0">
                <a:solidFill>
                  <a:schemeClr val="bg1"/>
                </a:solidFill>
              </a:rPr>
              <a:t>Coordination</a:t>
            </a:r>
            <a:endParaRPr lang="en-US" sz="3600" b="1" dirty="0">
              <a:solidFill>
                <a:schemeClr val="bg1"/>
              </a:solidFill>
            </a:endParaRPr>
          </a:p>
        </p:txBody>
      </p:sp>
      <p:sp>
        <p:nvSpPr>
          <p:cNvPr id="5" name="Content Placeholder 4"/>
          <p:cNvSpPr>
            <a:spLocks noGrp="1"/>
          </p:cNvSpPr>
          <p:nvPr>
            <p:ph idx="1"/>
          </p:nvPr>
        </p:nvSpPr>
        <p:spPr>
          <a:xfrm>
            <a:off x="1487527" y="597877"/>
            <a:ext cx="3937913" cy="6191541"/>
          </a:xfrm>
        </p:spPr>
        <p:txBody>
          <a:bodyPr>
            <a:normAutofit/>
          </a:bodyPr>
          <a:lstStyle/>
          <a:p>
            <a:pPr marL="0" indent="0" algn="ctr">
              <a:buNone/>
            </a:pPr>
            <a:r>
              <a:rPr lang="en-US" dirty="0" smtClean="0">
                <a:solidFill>
                  <a:schemeClr val="bg1"/>
                </a:solidFill>
              </a:rPr>
              <a:t>Intra-Basin</a:t>
            </a:r>
          </a:p>
          <a:p>
            <a:pPr marL="0" indent="0" algn="ctr">
              <a:buNone/>
            </a:pPr>
            <a:r>
              <a:rPr lang="en-US" sz="2000" dirty="0" smtClean="0">
                <a:solidFill>
                  <a:schemeClr val="bg1"/>
                </a:solidFill>
              </a:rPr>
              <a:t>(Within Basin)</a:t>
            </a:r>
          </a:p>
          <a:p>
            <a:pPr marL="0" indent="0" algn="ctr">
              <a:buNone/>
            </a:pPr>
            <a:endParaRPr lang="en-US" sz="1900" dirty="0" smtClean="0">
              <a:solidFill>
                <a:schemeClr val="bg1"/>
              </a:solidFill>
            </a:endParaRPr>
          </a:p>
          <a:p>
            <a:endParaRPr lang="en-US" sz="1900" dirty="0" smtClean="0">
              <a:solidFill>
                <a:schemeClr val="bg1"/>
              </a:solidFill>
            </a:endParaRPr>
          </a:p>
          <a:p>
            <a:endParaRPr lang="en-US" sz="1900" dirty="0" smtClean="0">
              <a:solidFill>
                <a:schemeClr val="bg1"/>
              </a:solidFill>
            </a:endParaRPr>
          </a:p>
          <a:p>
            <a:endParaRPr lang="en-US" sz="1900" dirty="0" smtClean="0">
              <a:solidFill>
                <a:schemeClr val="bg1"/>
              </a:solidFill>
            </a:endParaRPr>
          </a:p>
          <a:p>
            <a:endParaRPr lang="en-US" sz="1900" dirty="0" smtClean="0">
              <a:solidFill>
                <a:schemeClr val="bg1"/>
              </a:solidFill>
            </a:endParaRPr>
          </a:p>
          <a:p>
            <a:endParaRPr lang="en-US" sz="1900" dirty="0" smtClean="0">
              <a:solidFill>
                <a:schemeClr val="bg1"/>
              </a:solidFill>
            </a:endParaRPr>
          </a:p>
          <a:p>
            <a:endParaRPr lang="en-US" sz="1900" dirty="0" smtClean="0">
              <a:solidFill>
                <a:schemeClr val="bg1"/>
              </a:solidFill>
            </a:endParaRPr>
          </a:p>
          <a:p>
            <a:r>
              <a:rPr lang="en-US" sz="2000" dirty="0" smtClean="0">
                <a:solidFill>
                  <a:schemeClr val="bg1"/>
                </a:solidFill>
              </a:rPr>
              <a:t>Coordination Agreement is required if there are </a:t>
            </a:r>
            <a:r>
              <a:rPr lang="en-US" sz="2000" dirty="0">
                <a:solidFill>
                  <a:schemeClr val="bg1"/>
                </a:solidFill>
              </a:rPr>
              <a:t>m</a:t>
            </a:r>
            <a:r>
              <a:rPr lang="en-US" sz="2000" dirty="0" smtClean="0">
                <a:solidFill>
                  <a:schemeClr val="bg1"/>
                </a:solidFill>
              </a:rPr>
              <a:t>ultiple </a:t>
            </a:r>
            <a:r>
              <a:rPr lang="en-US" sz="2000" dirty="0">
                <a:solidFill>
                  <a:schemeClr val="bg1"/>
                </a:solidFill>
              </a:rPr>
              <a:t>GSP’s in </a:t>
            </a:r>
            <a:r>
              <a:rPr lang="en-US" sz="2000" dirty="0" smtClean="0">
                <a:solidFill>
                  <a:schemeClr val="bg1"/>
                </a:solidFill>
              </a:rPr>
              <a:t>basin (</a:t>
            </a:r>
            <a:r>
              <a:rPr lang="en-US" sz="2000" dirty="0">
                <a:solidFill>
                  <a:schemeClr val="bg1"/>
                </a:solidFill>
              </a:rPr>
              <a:t>§ </a:t>
            </a:r>
            <a:r>
              <a:rPr lang="en-US" sz="2000" dirty="0" smtClean="0">
                <a:solidFill>
                  <a:schemeClr val="bg1"/>
                </a:solidFill>
              </a:rPr>
              <a:t>10726.6</a:t>
            </a:r>
            <a:r>
              <a:rPr lang="en-US" sz="2000" dirty="0">
                <a:solidFill>
                  <a:schemeClr val="bg1"/>
                </a:solidFill>
              </a:rPr>
              <a:t>)</a:t>
            </a:r>
          </a:p>
          <a:p>
            <a:endParaRPr lang="en-US" sz="1100" dirty="0" smtClean="0">
              <a:solidFill>
                <a:schemeClr val="bg1"/>
              </a:solidFill>
            </a:endParaRPr>
          </a:p>
          <a:p>
            <a:pPr marL="0" indent="0">
              <a:buNone/>
            </a:pPr>
            <a:endParaRPr lang="en-US" sz="1100" dirty="0" smtClean="0">
              <a:solidFill>
                <a:schemeClr val="bg1"/>
              </a:solidFill>
            </a:endParaRPr>
          </a:p>
        </p:txBody>
      </p:sp>
      <p:pic>
        <p:nvPicPr>
          <p:cNvPr id="8" name="Picture 7"/>
          <p:cNvPicPr>
            <a:picLocks noChangeAspect="1"/>
          </p:cNvPicPr>
          <p:nvPr/>
        </p:nvPicPr>
        <p:blipFill rotWithShape="1">
          <a:blip r:embed="rId3" cstate="print"/>
          <a:srcRect l="12083" t="9098" r="47778" b="56746"/>
          <a:stretch/>
        </p:blipFill>
        <p:spPr>
          <a:xfrm>
            <a:off x="1699846" y="1486305"/>
            <a:ext cx="3346625" cy="2489706"/>
          </a:xfrm>
          <a:prstGeom prst="rect">
            <a:avLst/>
          </a:prstGeom>
        </p:spPr>
      </p:pic>
      <p:pic>
        <p:nvPicPr>
          <p:cNvPr id="9" name="Picture 8"/>
          <p:cNvPicPr>
            <a:picLocks noChangeAspect="1"/>
          </p:cNvPicPr>
          <p:nvPr/>
        </p:nvPicPr>
        <p:blipFill rotWithShape="1">
          <a:blip r:embed="rId3" cstate="print"/>
          <a:srcRect l="10834" t="54851" r="48055" b="9606"/>
          <a:stretch/>
        </p:blipFill>
        <p:spPr>
          <a:xfrm>
            <a:off x="5572371" y="1490932"/>
            <a:ext cx="3287816" cy="2485080"/>
          </a:xfrm>
          <a:prstGeom prst="rect">
            <a:avLst/>
          </a:prstGeom>
        </p:spPr>
      </p:pic>
      <p:sp>
        <p:nvSpPr>
          <p:cNvPr id="10" name="TextBox 9"/>
          <p:cNvSpPr txBox="1"/>
          <p:nvPr/>
        </p:nvSpPr>
        <p:spPr>
          <a:xfrm>
            <a:off x="15184" y="831432"/>
            <a:ext cx="1441807" cy="5478423"/>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bg1"/>
                </a:solidFill>
              </a:rPr>
              <a:t>Coordination</a:t>
            </a:r>
          </a:p>
          <a:p>
            <a:endParaRPr lang="en-US" sz="1400" b="1" dirty="0"/>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tx1">
                    <a:lumMod val="75000"/>
                  </a:schemeClr>
                </a:solidFill>
              </a:rPr>
              <a:t>Sustainability Goal</a:t>
            </a:r>
          </a:p>
          <a:p>
            <a:endParaRPr lang="en-US" sz="1400" b="1" dirty="0">
              <a:solidFill>
                <a:schemeClr val="tx1">
                  <a:lumMod val="75000"/>
                </a:schemeClr>
              </a:solidFill>
            </a:endParaRPr>
          </a:p>
          <a:p>
            <a:r>
              <a:rPr lang="en-US" sz="1400" b="1" dirty="0" smtClean="0">
                <a:solidFill>
                  <a:schemeClr val="tx1">
                    <a:lumMod val="75000"/>
                  </a:schemeClr>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a:solidFill>
                <a:schemeClr val="tx1">
                  <a:lumMod val="75000"/>
                </a:schemeClr>
              </a:solidFill>
            </a:endParaRPr>
          </a:p>
          <a:p>
            <a:r>
              <a:rPr lang="en-US" sz="1400" b="1" dirty="0" smtClean="0">
                <a:solidFill>
                  <a:schemeClr val="tx1">
                    <a:lumMod val="75000"/>
                  </a:schemeClr>
                </a:solidFill>
              </a:rPr>
              <a:t>Alternative  </a:t>
            </a:r>
            <a:r>
              <a:rPr lang="en-US" sz="1400" b="1" dirty="0">
                <a:solidFill>
                  <a:schemeClr val="tx1">
                    <a:lumMod val="75000"/>
                  </a:schemeClr>
                </a:solidFill>
              </a:rPr>
              <a:t>Plans &amp; </a:t>
            </a:r>
            <a:r>
              <a:rPr lang="en-US" sz="1400" b="1" dirty="0" smtClean="0">
                <a:solidFill>
                  <a:schemeClr val="tx1">
                    <a:lumMod val="75000"/>
                  </a:schemeClr>
                </a:solidFill>
              </a:rPr>
              <a:t>Fringe </a:t>
            </a:r>
            <a:r>
              <a:rPr lang="en-US" sz="1400" b="1" dirty="0">
                <a:solidFill>
                  <a:schemeClr val="tx1">
                    <a:lumMod val="75000"/>
                  </a:schemeClr>
                </a:solidFill>
              </a:rPr>
              <a:t>Areas</a:t>
            </a:r>
          </a:p>
          <a:p>
            <a:endParaRPr lang="en-US" sz="1400" b="1" dirty="0"/>
          </a:p>
        </p:txBody>
      </p:sp>
      <p:sp>
        <p:nvSpPr>
          <p:cNvPr id="11" name="Content Placeholder 4"/>
          <p:cNvSpPr txBox="1">
            <a:spLocks/>
          </p:cNvSpPr>
          <p:nvPr/>
        </p:nvSpPr>
        <p:spPr>
          <a:xfrm>
            <a:off x="5307407" y="607842"/>
            <a:ext cx="3836593" cy="61815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dirty="0" smtClean="0">
                <a:solidFill>
                  <a:schemeClr val="bg1"/>
                </a:solidFill>
              </a:rPr>
              <a:t>Inter-Basin</a:t>
            </a:r>
          </a:p>
          <a:p>
            <a:pPr marL="0" indent="0" algn="ctr">
              <a:buFont typeface="Arial" panose="020B0604020202020204" pitchFamily="34" charset="0"/>
              <a:buNone/>
            </a:pPr>
            <a:r>
              <a:rPr lang="en-US" sz="2000" dirty="0" smtClean="0">
                <a:solidFill>
                  <a:schemeClr val="bg1"/>
                </a:solidFill>
              </a:rPr>
              <a:t>(Between Basins)</a:t>
            </a:r>
          </a:p>
          <a:p>
            <a:pPr marL="0" indent="0" algn="ctr">
              <a:buFont typeface="Arial" panose="020B0604020202020204" pitchFamily="34" charset="0"/>
              <a:buNone/>
            </a:pPr>
            <a:endParaRPr lang="en-US" sz="1900" dirty="0" smtClean="0">
              <a:solidFill>
                <a:schemeClr val="bg1"/>
              </a:solidFill>
            </a:endParaRPr>
          </a:p>
          <a:p>
            <a:endParaRPr lang="en-US" sz="1900" dirty="0" smtClean="0">
              <a:solidFill>
                <a:schemeClr val="bg1"/>
              </a:solidFill>
            </a:endParaRPr>
          </a:p>
          <a:p>
            <a:endParaRPr lang="en-US" sz="1900" dirty="0" smtClean="0">
              <a:solidFill>
                <a:schemeClr val="bg1"/>
              </a:solidFill>
            </a:endParaRPr>
          </a:p>
          <a:p>
            <a:endParaRPr lang="en-US" sz="1900" dirty="0" smtClean="0">
              <a:solidFill>
                <a:schemeClr val="bg1"/>
              </a:solidFill>
            </a:endParaRPr>
          </a:p>
          <a:p>
            <a:endParaRPr lang="en-US" sz="1900" dirty="0" smtClean="0">
              <a:solidFill>
                <a:schemeClr val="bg1"/>
              </a:solidFill>
            </a:endParaRPr>
          </a:p>
          <a:p>
            <a:endParaRPr lang="en-US" sz="1900" dirty="0">
              <a:solidFill>
                <a:schemeClr val="bg1"/>
              </a:solidFill>
            </a:endParaRPr>
          </a:p>
          <a:p>
            <a:endParaRPr lang="en-US" sz="1900" dirty="0" smtClean="0">
              <a:solidFill>
                <a:schemeClr val="bg1"/>
              </a:solidFill>
            </a:endParaRPr>
          </a:p>
          <a:p>
            <a:r>
              <a:rPr lang="en-US" sz="2000" dirty="0" smtClean="0">
                <a:solidFill>
                  <a:schemeClr val="bg1"/>
                </a:solidFill>
              </a:rPr>
              <a:t>DWR shall evaluate if one GSP adversely </a:t>
            </a:r>
            <a:r>
              <a:rPr lang="en-US" sz="2000" dirty="0">
                <a:solidFill>
                  <a:schemeClr val="bg1"/>
                </a:solidFill>
              </a:rPr>
              <a:t>a</a:t>
            </a:r>
            <a:r>
              <a:rPr lang="en-US" sz="2000" dirty="0" smtClean="0">
                <a:solidFill>
                  <a:schemeClr val="bg1"/>
                </a:solidFill>
              </a:rPr>
              <a:t>ffects an adjacent GSP (§ 10733 (c))</a:t>
            </a:r>
          </a:p>
          <a:p>
            <a:endParaRPr lang="en-US" sz="1000" dirty="0" smtClean="0">
              <a:solidFill>
                <a:schemeClr val="bg1"/>
              </a:solidFill>
            </a:endParaRPr>
          </a:p>
          <a:p>
            <a:endParaRPr lang="en-US" sz="1000" dirty="0" smtClean="0">
              <a:solidFill>
                <a:schemeClr val="bg1"/>
              </a:solidFill>
            </a:endParaRPr>
          </a:p>
        </p:txBody>
      </p:sp>
      <p:cxnSp>
        <p:nvCxnSpPr>
          <p:cNvPr id="13" name="Straight Connector 12"/>
          <p:cNvCxnSpPr/>
          <p:nvPr/>
        </p:nvCxnSpPr>
        <p:spPr>
          <a:xfrm>
            <a:off x="5210321" y="1253334"/>
            <a:ext cx="0" cy="53544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a:xfrm>
            <a:off x="6838208" y="6243493"/>
            <a:ext cx="2133600" cy="365125"/>
          </a:xfrm>
        </p:spPr>
        <p:txBody>
          <a:bodyPr/>
          <a:lstStyle/>
          <a:p>
            <a:fld id="{400594A4-1631-48FE-A44C-4500BF8C4528}" type="slidenum">
              <a:rPr lang="en-US" smtClean="0">
                <a:solidFill>
                  <a:prstClr val="white">
                    <a:tint val="75000"/>
                  </a:prstClr>
                </a:solidFill>
              </a:rPr>
              <a:pPr/>
              <a:t>24</a:t>
            </a:fld>
            <a:endParaRPr lang="en-US" dirty="0">
              <a:solidFill>
                <a:prstClr val="white">
                  <a:tint val="75000"/>
                </a:prstClr>
              </a:solidFill>
            </a:endParaRPr>
          </a:p>
        </p:txBody>
      </p:sp>
    </p:spTree>
    <p:extLst>
      <p:ext uri="{BB962C8B-B14F-4D97-AF65-F5344CB8AC3E}">
        <p14:creationId xmlns:p14="http://schemas.microsoft.com/office/powerpoint/2010/main" val="10346925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1432560"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432559" y="50568"/>
            <a:ext cx="7679390" cy="671181"/>
          </a:xfrm>
        </p:spPr>
        <p:txBody>
          <a:bodyPr>
            <a:normAutofit/>
          </a:bodyPr>
          <a:lstStyle/>
          <a:p>
            <a:r>
              <a:rPr lang="en-US" sz="3600" b="1" dirty="0" smtClean="0">
                <a:solidFill>
                  <a:schemeClr val="bg1"/>
                </a:solidFill>
              </a:rPr>
              <a:t>Land Use</a:t>
            </a:r>
            <a:endParaRPr lang="en-US" sz="3600" b="1" dirty="0">
              <a:solidFill>
                <a:schemeClr val="bg1"/>
              </a:solidFill>
            </a:endParaRPr>
          </a:p>
        </p:txBody>
      </p:sp>
      <p:sp>
        <p:nvSpPr>
          <p:cNvPr id="5" name="Content Placeholder 4"/>
          <p:cNvSpPr>
            <a:spLocks noGrp="1"/>
          </p:cNvSpPr>
          <p:nvPr>
            <p:ph idx="1"/>
          </p:nvPr>
        </p:nvSpPr>
        <p:spPr>
          <a:xfrm>
            <a:off x="1487527" y="585250"/>
            <a:ext cx="7624422" cy="5991396"/>
          </a:xfrm>
        </p:spPr>
        <p:txBody>
          <a:bodyPr>
            <a:noAutofit/>
          </a:bodyPr>
          <a:lstStyle/>
          <a:p>
            <a:pPr marL="0" indent="0">
              <a:buNone/>
            </a:pPr>
            <a:r>
              <a:rPr lang="en-US" sz="2800" b="1" u="sng" dirty="0" smtClean="0">
                <a:solidFill>
                  <a:schemeClr val="bg1"/>
                </a:solidFill>
              </a:rPr>
              <a:t>Planning and Land Use</a:t>
            </a:r>
          </a:p>
          <a:p>
            <a:r>
              <a:rPr lang="en-US" sz="2800" b="1" dirty="0" smtClean="0">
                <a:solidFill>
                  <a:schemeClr val="bg1"/>
                </a:solidFill>
              </a:rPr>
              <a:t>Review </a:t>
            </a:r>
            <a:r>
              <a:rPr lang="en-US" sz="2800" b="1" dirty="0">
                <a:solidFill>
                  <a:schemeClr val="bg1"/>
                </a:solidFill>
              </a:rPr>
              <a:t>and Consideration of </a:t>
            </a:r>
            <a:r>
              <a:rPr lang="en-US" sz="2800" b="1" dirty="0" smtClean="0">
                <a:solidFill>
                  <a:schemeClr val="bg1"/>
                </a:solidFill>
              </a:rPr>
              <a:t>GW Requirements (Govt. Code </a:t>
            </a:r>
            <a:r>
              <a:rPr lang="en-US" sz="2800" b="1" dirty="0">
                <a:solidFill>
                  <a:schemeClr val="bg1"/>
                </a:solidFill>
              </a:rPr>
              <a:t>65350.5</a:t>
            </a:r>
            <a:r>
              <a:rPr lang="en-US" sz="2800" b="1" dirty="0" smtClean="0">
                <a:solidFill>
                  <a:schemeClr val="bg1"/>
                </a:solidFill>
              </a:rPr>
              <a:t>)</a:t>
            </a:r>
            <a:endParaRPr lang="en-US" sz="2800" b="1" dirty="0">
              <a:solidFill>
                <a:schemeClr val="bg1"/>
              </a:solidFill>
            </a:endParaRPr>
          </a:p>
          <a:p>
            <a:pPr lvl="1"/>
            <a:r>
              <a:rPr lang="en-US" sz="2000" dirty="0">
                <a:solidFill>
                  <a:schemeClr val="bg1"/>
                </a:solidFill>
              </a:rPr>
              <a:t>Before </a:t>
            </a:r>
            <a:r>
              <a:rPr lang="en-US" sz="2000" dirty="0" smtClean="0">
                <a:solidFill>
                  <a:schemeClr val="bg1"/>
                </a:solidFill>
              </a:rPr>
              <a:t>adoption or amendment </a:t>
            </a:r>
            <a:r>
              <a:rPr lang="en-US" sz="2000" dirty="0">
                <a:solidFill>
                  <a:schemeClr val="bg1"/>
                </a:solidFill>
              </a:rPr>
              <a:t>of a c</a:t>
            </a:r>
            <a:r>
              <a:rPr lang="en-US" sz="2000" dirty="0" smtClean="0">
                <a:solidFill>
                  <a:schemeClr val="bg1"/>
                </a:solidFill>
              </a:rPr>
              <a:t>ity's </a:t>
            </a:r>
            <a:r>
              <a:rPr lang="en-US" sz="2000" dirty="0">
                <a:solidFill>
                  <a:schemeClr val="bg1"/>
                </a:solidFill>
              </a:rPr>
              <a:t>or c</a:t>
            </a:r>
            <a:r>
              <a:rPr lang="en-US" sz="2000" dirty="0" smtClean="0">
                <a:solidFill>
                  <a:schemeClr val="bg1"/>
                </a:solidFill>
              </a:rPr>
              <a:t>ounty's </a:t>
            </a:r>
            <a:r>
              <a:rPr lang="en-US" sz="2000" dirty="0">
                <a:solidFill>
                  <a:schemeClr val="bg1"/>
                </a:solidFill>
              </a:rPr>
              <a:t>g</a:t>
            </a:r>
            <a:r>
              <a:rPr lang="en-US" sz="2000" dirty="0" smtClean="0">
                <a:solidFill>
                  <a:schemeClr val="bg1"/>
                </a:solidFill>
              </a:rPr>
              <a:t>eneral </a:t>
            </a:r>
            <a:r>
              <a:rPr lang="en-US" sz="2000" dirty="0">
                <a:solidFill>
                  <a:schemeClr val="bg1"/>
                </a:solidFill>
              </a:rPr>
              <a:t>p</a:t>
            </a:r>
            <a:r>
              <a:rPr lang="en-US" sz="2000" dirty="0" smtClean="0">
                <a:solidFill>
                  <a:schemeClr val="bg1"/>
                </a:solidFill>
              </a:rPr>
              <a:t>lan</a:t>
            </a:r>
            <a:r>
              <a:rPr lang="en-US" sz="2000" dirty="0">
                <a:solidFill>
                  <a:schemeClr val="bg1"/>
                </a:solidFill>
              </a:rPr>
              <a:t>, the planning agency shall review and consider </a:t>
            </a:r>
            <a:r>
              <a:rPr lang="en-US" sz="2000" dirty="0" smtClean="0">
                <a:solidFill>
                  <a:schemeClr val="bg1"/>
                </a:solidFill>
              </a:rPr>
              <a:t>the GSP</a:t>
            </a:r>
            <a:endParaRPr lang="en-US" sz="2000" dirty="0">
              <a:solidFill>
                <a:schemeClr val="bg1"/>
              </a:solidFill>
            </a:endParaRPr>
          </a:p>
          <a:p>
            <a:endParaRPr lang="en-US" sz="1800" b="1" dirty="0" smtClean="0">
              <a:solidFill>
                <a:schemeClr val="bg1"/>
              </a:solidFill>
            </a:endParaRPr>
          </a:p>
          <a:p>
            <a:r>
              <a:rPr lang="en-US" sz="2800" b="1" dirty="0" smtClean="0">
                <a:solidFill>
                  <a:schemeClr val="bg1"/>
                </a:solidFill>
              </a:rPr>
              <a:t>Consideration </a:t>
            </a:r>
            <a:r>
              <a:rPr lang="en-US" sz="2800" b="1" dirty="0">
                <a:solidFill>
                  <a:schemeClr val="bg1"/>
                </a:solidFill>
              </a:rPr>
              <a:t>of </a:t>
            </a:r>
            <a:r>
              <a:rPr lang="en-US" sz="2800" b="1" dirty="0" smtClean="0">
                <a:solidFill>
                  <a:schemeClr val="bg1"/>
                </a:solidFill>
              </a:rPr>
              <a:t>All </a:t>
            </a:r>
            <a:r>
              <a:rPr lang="en-US" sz="2800" b="1" dirty="0">
                <a:solidFill>
                  <a:schemeClr val="bg1"/>
                </a:solidFill>
              </a:rPr>
              <a:t>Beneficial Uses and Users of </a:t>
            </a:r>
            <a:r>
              <a:rPr lang="en-US" sz="2800" b="1" dirty="0" smtClean="0">
                <a:solidFill>
                  <a:schemeClr val="bg1"/>
                </a:solidFill>
              </a:rPr>
              <a:t>Groundwater</a:t>
            </a:r>
            <a:r>
              <a:rPr lang="en-US" sz="2800" b="1" dirty="0">
                <a:solidFill>
                  <a:schemeClr val="bg1"/>
                </a:solidFill>
              </a:rPr>
              <a:t> </a:t>
            </a:r>
            <a:r>
              <a:rPr lang="en-US" sz="2800" b="1" dirty="0" smtClean="0">
                <a:solidFill>
                  <a:schemeClr val="bg1"/>
                </a:solidFill>
              </a:rPr>
              <a:t>(</a:t>
            </a:r>
            <a:r>
              <a:rPr lang="en-US" sz="2800" b="1" dirty="0">
                <a:solidFill>
                  <a:schemeClr val="bg1"/>
                </a:solidFill>
              </a:rPr>
              <a:t>§10723.2</a:t>
            </a:r>
            <a:r>
              <a:rPr lang="en-US" sz="2800" b="1" dirty="0" smtClean="0">
                <a:solidFill>
                  <a:schemeClr val="bg1"/>
                </a:solidFill>
              </a:rPr>
              <a:t>)</a:t>
            </a:r>
            <a:endParaRPr lang="en-US" sz="2800" b="1" dirty="0">
              <a:solidFill>
                <a:schemeClr val="bg1"/>
              </a:solidFill>
            </a:endParaRPr>
          </a:p>
          <a:p>
            <a:pPr lvl="1"/>
            <a:r>
              <a:rPr lang="en-US" sz="2000" dirty="0" smtClean="0">
                <a:solidFill>
                  <a:schemeClr val="bg1"/>
                </a:solidFill>
              </a:rPr>
              <a:t>GSAs shall </a:t>
            </a:r>
            <a:r>
              <a:rPr lang="en-US" sz="2000" dirty="0">
                <a:solidFill>
                  <a:schemeClr val="bg1"/>
                </a:solidFill>
              </a:rPr>
              <a:t>consider the interests of all beneficial uses and users of </a:t>
            </a:r>
            <a:r>
              <a:rPr lang="en-US" sz="2000" dirty="0" smtClean="0">
                <a:solidFill>
                  <a:schemeClr val="bg1"/>
                </a:solidFill>
              </a:rPr>
              <a:t>groundwater including </a:t>
            </a:r>
            <a:r>
              <a:rPr lang="en-US" sz="2000" dirty="0">
                <a:solidFill>
                  <a:schemeClr val="bg1"/>
                </a:solidFill>
              </a:rPr>
              <a:t>l</a:t>
            </a:r>
            <a:r>
              <a:rPr lang="en-US" sz="2000" dirty="0" smtClean="0">
                <a:solidFill>
                  <a:schemeClr val="bg1"/>
                </a:solidFill>
              </a:rPr>
              <a:t>ocal </a:t>
            </a:r>
            <a:r>
              <a:rPr lang="en-US" sz="2000" dirty="0">
                <a:solidFill>
                  <a:schemeClr val="bg1"/>
                </a:solidFill>
              </a:rPr>
              <a:t>land use planning </a:t>
            </a:r>
            <a:r>
              <a:rPr lang="en-US" sz="2000" dirty="0" smtClean="0">
                <a:solidFill>
                  <a:schemeClr val="bg1"/>
                </a:solidFill>
              </a:rPr>
              <a:t>agencies </a:t>
            </a:r>
          </a:p>
          <a:p>
            <a:endParaRPr lang="en-US" sz="1800" b="1" dirty="0" smtClean="0">
              <a:solidFill>
                <a:schemeClr val="bg1"/>
              </a:solidFill>
            </a:endParaRPr>
          </a:p>
          <a:p>
            <a:r>
              <a:rPr lang="en-US" sz="2800" b="1" dirty="0" smtClean="0">
                <a:solidFill>
                  <a:schemeClr val="bg1"/>
                </a:solidFill>
              </a:rPr>
              <a:t>Required </a:t>
            </a:r>
            <a:r>
              <a:rPr lang="en-US" sz="2800" b="1" dirty="0">
                <a:solidFill>
                  <a:schemeClr val="bg1"/>
                </a:solidFill>
              </a:rPr>
              <a:t>GSP Elements (§10727.2 (g</a:t>
            </a:r>
            <a:r>
              <a:rPr lang="en-US" sz="2800" b="1" dirty="0" smtClean="0">
                <a:solidFill>
                  <a:schemeClr val="bg1"/>
                </a:solidFill>
              </a:rPr>
              <a:t>))</a:t>
            </a:r>
          </a:p>
          <a:p>
            <a:pPr lvl="1"/>
            <a:r>
              <a:rPr lang="en-US" sz="2000" dirty="0" smtClean="0">
                <a:solidFill>
                  <a:schemeClr val="bg1"/>
                </a:solidFill>
              </a:rPr>
              <a:t>GSP description of consideration of county and city </a:t>
            </a:r>
            <a:r>
              <a:rPr lang="en-US" sz="2000" dirty="0">
                <a:solidFill>
                  <a:schemeClr val="bg1"/>
                </a:solidFill>
              </a:rPr>
              <a:t>g</a:t>
            </a:r>
            <a:r>
              <a:rPr lang="en-US" sz="2000" dirty="0" smtClean="0">
                <a:solidFill>
                  <a:schemeClr val="bg1"/>
                </a:solidFill>
              </a:rPr>
              <a:t>eneral plans and how GSP may affect </a:t>
            </a:r>
            <a:r>
              <a:rPr lang="en-US" sz="2000" dirty="0">
                <a:solidFill>
                  <a:schemeClr val="bg1"/>
                </a:solidFill>
              </a:rPr>
              <a:t>g</a:t>
            </a:r>
            <a:r>
              <a:rPr lang="en-US" sz="2000" dirty="0" smtClean="0">
                <a:solidFill>
                  <a:schemeClr val="bg1"/>
                </a:solidFill>
              </a:rPr>
              <a:t>eneral plans</a:t>
            </a:r>
            <a:endParaRPr lang="en-US" sz="2000" dirty="0">
              <a:solidFill>
                <a:schemeClr val="bg1"/>
              </a:solidFill>
            </a:endParaRPr>
          </a:p>
          <a:p>
            <a:pPr marL="0" indent="0">
              <a:buNone/>
            </a:pPr>
            <a:endParaRPr lang="en-US" sz="1050" u="sng" dirty="0" smtClean="0">
              <a:solidFill>
                <a:schemeClr val="bg1"/>
              </a:solidFill>
            </a:endParaRPr>
          </a:p>
        </p:txBody>
      </p:sp>
      <p:sp>
        <p:nvSpPr>
          <p:cNvPr id="3" name="Rounded Rectangle 2"/>
          <p:cNvSpPr/>
          <p:nvPr/>
        </p:nvSpPr>
        <p:spPr>
          <a:xfrm>
            <a:off x="45720" y="1587584"/>
            <a:ext cx="1327453" cy="465424"/>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TextBox 9"/>
          <p:cNvSpPr txBox="1"/>
          <p:nvPr/>
        </p:nvSpPr>
        <p:spPr>
          <a:xfrm>
            <a:off x="15184" y="831432"/>
            <a:ext cx="1441807" cy="5693866"/>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tx1">
                    <a:lumMod val="75000"/>
                  </a:schemeClr>
                </a:solidFill>
              </a:rPr>
              <a:t>Coordination</a:t>
            </a:r>
          </a:p>
          <a:p>
            <a:endParaRPr lang="en-US" sz="1400" b="1" dirty="0">
              <a:solidFill>
                <a:schemeClr val="bg1"/>
              </a:solidFill>
            </a:endParaRPr>
          </a:p>
          <a:p>
            <a:r>
              <a:rPr lang="en-US" sz="1400" b="1" dirty="0" smtClean="0">
                <a:solidFill>
                  <a:schemeClr val="bg1"/>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tx1">
                    <a:lumMod val="75000"/>
                  </a:schemeClr>
                </a:solidFill>
              </a:rPr>
              <a:t>Sustainability Goal</a:t>
            </a:r>
          </a:p>
          <a:p>
            <a:endParaRPr lang="en-US" sz="1400" b="1" dirty="0">
              <a:solidFill>
                <a:schemeClr val="tx1">
                  <a:lumMod val="75000"/>
                </a:schemeClr>
              </a:solidFill>
            </a:endParaRPr>
          </a:p>
          <a:p>
            <a:r>
              <a:rPr lang="en-US" sz="1400" b="1" dirty="0" smtClean="0">
                <a:solidFill>
                  <a:schemeClr val="tx1">
                    <a:lumMod val="75000"/>
                  </a:schemeClr>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a:solidFill>
                <a:schemeClr val="tx1">
                  <a:lumMod val="75000"/>
                </a:schemeClr>
              </a:solidFill>
            </a:endParaRPr>
          </a:p>
          <a:p>
            <a:r>
              <a:rPr lang="en-US" sz="1400" b="1" dirty="0" smtClean="0">
                <a:solidFill>
                  <a:schemeClr val="tx1">
                    <a:lumMod val="75000"/>
                  </a:schemeClr>
                </a:solidFill>
              </a:rPr>
              <a:t>Alternative  </a:t>
            </a:r>
            <a:r>
              <a:rPr lang="en-US" sz="1400" b="1" dirty="0">
                <a:solidFill>
                  <a:schemeClr val="tx1">
                    <a:lumMod val="75000"/>
                  </a:schemeClr>
                </a:solidFill>
              </a:rPr>
              <a:t>Plans &amp; Frings Areas</a:t>
            </a:r>
          </a:p>
          <a:p>
            <a:endParaRPr lang="en-US" sz="1400" b="1" dirty="0">
              <a:solidFill>
                <a:schemeClr val="tx1">
                  <a:lumMod val="75000"/>
                </a:schemeClr>
              </a:solidFill>
            </a:endParaRPr>
          </a:p>
          <a:p>
            <a:endParaRPr lang="en-US" sz="1400" b="1" dirty="0"/>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25</a:t>
            </a:fld>
            <a:endParaRPr lang="en-US">
              <a:solidFill>
                <a:prstClr val="white">
                  <a:tint val="75000"/>
                </a:prstClr>
              </a:solidFill>
            </a:endParaRPr>
          </a:p>
        </p:txBody>
      </p:sp>
    </p:spTree>
    <p:extLst>
      <p:ext uri="{BB962C8B-B14F-4D97-AF65-F5344CB8AC3E}">
        <p14:creationId xmlns:p14="http://schemas.microsoft.com/office/powerpoint/2010/main" val="41288939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45720" y="2060024"/>
            <a:ext cx="1327453" cy="465424"/>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Rounded Rectangle 6"/>
          <p:cNvSpPr/>
          <p:nvPr/>
        </p:nvSpPr>
        <p:spPr>
          <a:xfrm>
            <a:off x="1432560"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432559" y="50568"/>
            <a:ext cx="7679390" cy="671181"/>
          </a:xfrm>
        </p:spPr>
        <p:txBody>
          <a:bodyPr>
            <a:normAutofit/>
          </a:bodyPr>
          <a:lstStyle/>
          <a:p>
            <a:r>
              <a:rPr lang="en-US" sz="3600" b="1" dirty="0" smtClean="0">
                <a:solidFill>
                  <a:schemeClr val="bg1"/>
                </a:solidFill>
              </a:rPr>
              <a:t>Basin Conditions</a:t>
            </a:r>
            <a:endParaRPr lang="en-US" sz="3600" b="1" dirty="0">
              <a:solidFill>
                <a:schemeClr val="bg1"/>
              </a:solidFill>
            </a:endParaRPr>
          </a:p>
        </p:txBody>
      </p:sp>
      <p:sp>
        <p:nvSpPr>
          <p:cNvPr id="5" name="Content Placeholder 4"/>
          <p:cNvSpPr>
            <a:spLocks noGrp="1"/>
          </p:cNvSpPr>
          <p:nvPr>
            <p:ph idx="1"/>
          </p:nvPr>
        </p:nvSpPr>
        <p:spPr>
          <a:xfrm>
            <a:off x="1582615" y="831433"/>
            <a:ext cx="7529334" cy="5838998"/>
          </a:xfrm>
        </p:spPr>
        <p:txBody>
          <a:bodyPr>
            <a:normAutofit/>
          </a:bodyPr>
          <a:lstStyle/>
          <a:p>
            <a:pPr marL="0" indent="0">
              <a:buNone/>
            </a:pPr>
            <a:r>
              <a:rPr lang="en-US" sz="2600" b="1" u="sng" dirty="0" smtClean="0">
                <a:solidFill>
                  <a:schemeClr val="bg1"/>
                </a:solidFill>
              </a:rPr>
              <a:t>State of the Basin (§</a:t>
            </a:r>
            <a:r>
              <a:rPr lang="en-US" sz="2600" b="1" u="sng" dirty="0">
                <a:solidFill>
                  <a:schemeClr val="bg1"/>
                </a:solidFill>
              </a:rPr>
              <a:t>10727.2 </a:t>
            </a:r>
            <a:r>
              <a:rPr lang="en-US" sz="2600" b="1" u="sng" dirty="0" smtClean="0">
                <a:solidFill>
                  <a:schemeClr val="bg1"/>
                </a:solidFill>
              </a:rPr>
              <a:t>(a))</a:t>
            </a:r>
            <a:endParaRPr lang="en-US" sz="2600" b="1" dirty="0">
              <a:solidFill>
                <a:schemeClr val="bg1"/>
              </a:solidFill>
            </a:endParaRPr>
          </a:p>
          <a:p>
            <a:pPr>
              <a:lnSpc>
                <a:spcPct val="120000"/>
              </a:lnSpc>
            </a:pPr>
            <a:r>
              <a:rPr lang="en-US" sz="2800" dirty="0">
                <a:solidFill>
                  <a:schemeClr val="bg1"/>
                </a:solidFill>
              </a:rPr>
              <a:t>Physical c</a:t>
            </a:r>
            <a:r>
              <a:rPr lang="en-US" sz="2800" dirty="0" smtClean="0">
                <a:solidFill>
                  <a:schemeClr val="bg1"/>
                </a:solidFill>
              </a:rPr>
              <a:t>haracteristics </a:t>
            </a:r>
            <a:r>
              <a:rPr lang="en-US" sz="2800" dirty="0">
                <a:solidFill>
                  <a:schemeClr val="bg1"/>
                </a:solidFill>
              </a:rPr>
              <a:t>and </a:t>
            </a:r>
            <a:r>
              <a:rPr lang="en-US" sz="2800" dirty="0" smtClean="0">
                <a:solidFill>
                  <a:schemeClr val="bg1"/>
                </a:solidFill>
              </a:rPr>
              <a:t>aquifer </a:t>
            </a:r>
            <a:r>
              <a:rPr lang="en-US" sz="2800" dirty="0">
                <a:solidFill>
                  <a:schemeClr val="bg1"/>
                </a:solidFill>
              </a:rPr>
              <a:t>s</a:t>
            </a:r>
            <a:r>
              <a:rPr lang="en-US" sz="2800" dirty="0" smtClean="0">
                <a:solidFill>
                  <a:schemeClr val="bg1"/>
                </a:solidFill>
              </a:rPr>
              <a:t>ystem</a:t>
            </a:r>
            <a:endParaRPr lang="en-US" sz="2800" dirty="0">
              <a:solidFill>
                <a:schemeClr val="bg1"/>
              </a:solidFill>
            </a:endParaRPr>
          </a:p>
          <a:p>
            <a:pPr>
              <a:lnSpc>
                <a:spcPct val="120000"/>
              </a:lnSpc>
            </a:pPr>
            <a:r>
              <a:rPr lang="en-US" sz="2800" dirty="0">
                <a:solidFill>
                  <a:schemeClr val="bg1"/>
                </a:solidFill>
              </a:rPr>
              <a:t>Historical </a:t>
            </a:r>
            <a:r>
              <a:rPr lang="en-US" sz="2800" dirty="0" smtClean="0">
                <a:solidFill>
                  <a:schemeClr val="bg1"/>
                </a:solidFill>
              </a:rPr>
              <a:t>data</a:t>
            </a:r>
            <a:endParaRPr lang="en-US" sz="2800" dirty="0">
              <a:solidFill>
                <a:schemeClr val="bg1"/>
              </a:solidFill>
            </a:endParaRPr>
          </a:p>
          <a:p>
            <a:pPr>
              <a:lnSpc>
                <a:spcPct val="120000"/>
              </a:lnSpc>
            </a:pPr>
            <a:r>
              <a:rPr lang="en-US" sz="2800" dirty="0" smtClean="0">
                <a:solidFill>
                  <a:schemeClr val="bg1"/>
                </a:solidFill>
              </a:rPr>
              <a:t>Reporting of groundwater </a:t>
            </a:r>
            <a:r>
              <a:rPr lang="en-US" sz="2800" dirty="0">
                <a:solidFill>
                  <a:schemeClr val="bg1"/>
                </a:solidFill>
              </a:rPr>
              <a:t>levels, g</a:t>
            </a:r>
            <a:r>
              <a:rPr lang="en-US" sz="2800" dirty="0" smtClean="0">
                <a:solidFill>
                  <a:schemeClr val="bg1"/>
                </a:solidFill>
              </a:rPr>
              <a:t>roundwater quality, and land subsidence data</a:t>
            </a:r>
          </a:p>
          <a:p>
            <a:pPr>
              <a:lnSpc>
                <a:spcPct val="120000"/>
              </a:lnSpc>
            </a:pPr>
            <a:r>
              <a:rPr lang="en-US" sz="2800" dirty="0" smtClean="0">
                <a:solidFill>
                  <a:schemeClr val="bg1"/>
                </a:solidFill>
              </a:rPr>
              <a:t>Groundwater-surface water interaction </a:t>
            </a:r>
            <a:endParaRPr lang="en-US" sz="2800" dirty="0">
              <a:solidFill>
                <a:schemeClr val="bg1"/>
              </a:solidFill>
            </a:endParaRPr>
          </a:p>
          <a:p>
            <a:pPr>
              <a:lnSpc>
                <a:spcPct val="120000"/>
              </a:lnSpc>
            </a:pPr>
            <a:r>
              <a:rPr lang="en-US" sz="2800" dirty="0">
                <a:solidFill>
                  <a:schemeClr val="bg1"/>
                </a:solidFill>
              </a:rPr>
              <a:t>Map of </a:t>
            </a:r>
            <a:r>
              <a:rPr lang="en-US" sz="2800" dirty="0" smtClean="0">
                <a:solidFill>
                  <a:schemeClr val="bg1"/>
                </a:solidFill>
              </a:rPr>
              <a:t>boundaries</a:t>
            </a:r>
            <a:endParaRPr lang="en-US" sz="2800" dirty="0">
              <a:solidFill>
                <a:schemeClr val="bg1"/>
              </a:solidFill>
            </a:endParaRPr>
          </a:p>
          <a:p>
            <a:pPr>
              <a:lnSpc>
                <a:spcPct val="120000"/>
              </a:lnSpc>
            </a:pPr>
            <a:r>
              <a:rPr lang="en-US" sz="2800" dirty="0">
                <a:solidFill>
                  <a:schemeClr val="bg1"/>
                </a:solidFill>
              </a:rPr>
              <a:t>Map of </a:t>
            </a:r>
            <a:r>
              <a:rPr lang="en-US" sz="2800" dirty="0" smtClean="0">
                <a:solidFill>
                  <a:schemeClr val="bg1"/>
                </a:solidFill>
              </a:rPr>
              <a:t>recharge </a:t>
            </a:r>
            <a:r>
              <a:rPr lang="en-US" sz="2800" dirty="0">
                <a:solidFill>
                  <a:schemeClr val="bg1"/>
                </a:solidFill>
              </a:rPr>
              <a:t>a</a:t>
            </a:r>
            <a:r>
              <a:rPr lang="en-US" sz="2800" dirty="0" smtClean="0">
                <a:solidFill>
                  <a:schemeClr val="bg1"/>
                </a:solidFill>
              </a:rPr>
              <a:t>reas</a:t>
            </a:r>
            <a:endParaRPr lang="en-US" sz="2800" dirty="0">
              <a:solidFill>
                <a:schemeClr val="bg1"/>
              </a:solidFill>
            </a:endParaRPr>
          </a:p>
          <a:p>
            <a:pPr>
              <a:lnSpc>
                <a:spcPct val="120000"/>
              </a:lnSpc>
            </a:pPr>
            <a:r>
              <a:rPr lang="en-US" sz="2800" dirty="0">
                <a:solidFill>
                  <a:schemeClr val="bg1"/>
                </a:solidFill>
              </a:rPr>
              <a:t>Map of </a:t>
            </a:r>
            <a:r>
              <a:rPr lang="en-US" sz="2800" dirty="0" smtClean="0">
                <a:solidFill>
                  <a:schemeClr val="bg1"/>
                </a:solidFill>
              </a:rPr>
              <a:t>appropriate </a:t>
            </a:r>
            <a:r>
              <a:rPr lang="en-US" sz="2800" dirty="0">
                <a:solidFill>
                  <a:schemeClr val="bg1"/>
                </a:solidFill>
              </a:rPr>
              <a:t>p</a:t>
            </a:r>
            <a:r>
              <a:rPr lang="en-US" sz="2800" dirty="0" smtClean="0">
                <a:solidFill>
                  <a:schemeClr val="bg1"/>
                </a:solidFill>
              </a:rPr>
              <a:t>lanning </a:t>
            </a:r>
            <a:r>
              <a:rPr lang="en-US" sz="2800" dirty="0">
                <a:solidFill>
                  <a:schemeClr val="bg1"/>
                </a:solidFill>
              </a:rPr>
              <a:t>a</a:t>
            </a:r>
            <a:r>
              <a:rPr lang="en-US" sz="2800" dirty="0" smtClean="0">
                <a:solidFill>
                  <a:schemeClr val="bg1"/>
                </a:solidFill>
              </a:rPr>
              <a:t>gencies</a:t>
            </a:r>
            <a:endParaRPr lang="en-US" sz="2800" dirty="0">
              <a:solidFill>
                <a:schemeClr val="bg1"/>
              </a:solidFill>
            </a:endParaRPr>
          </a:p>
          <a:p>
            <a:pPr marL="0" indent="0">
              <a:buNone/>
            </a:pPr>
            <a:endParaRPr lang="en-US" sz="2400" b="1" u="sng" dirty="0" smtClean="0">
              <a:solidFill>
                <a:schemeClr val="bg1"/>
              </a:solidFill>
            </a:endParaRPr>
          </a:p>
        </p:txBody>
      </p:sp>
      <p:sp>
        <p:nvSpPr>
          <p:cNvPr id="10" name="TextBox 9"/>
          <p:cNvSpPr txBox="1"/>
          <p:nvPr/>
        </p:nvSpPr>
        <p:spPr>
          <a:xfrm>
            <a:off x="15184" y="831432"/>
            <a:ext cx="1441807" cy="5478423"/>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tx1">
                    <a:lumMod val="75000"/>
                  </a:schemeClr>
                </a:solidFill>
              </a:rPr>
              <a:t>Coordination</a:t>
            </a:r>
          </a:p>
          <a:p>
            <a:endParaRPr lang="en-US" sz="1400" b="1" dirty="0">
              <a:solidFill>
                <a:schemeClr val="bg1"/>
              </a:solidFill>
            </a:endParaRPr>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bg1"/>
                </a:solidFill>
              </a:rPr>
              <a:t>Basin Conditions</a:t>
            </a:r>
          </a:p>
          <a:p>
            <a:endParaRPr lang="en-US" sz="1400" b="1" dirty="0">
              <a:solidFill>
                <a:schemeClr val="tx1">
                  <a:lumMod val="75000"/>
                </a:schemeClr>
              </a:solidFill>
            </a:endParaRPr>
          </a:p>
          <a:p>
            <a:r>
              <a:rPr lang="en-US" sz="1400" b="1" dirty="0" smtClean="0">
                <a:solidFill>
                  <a:schemeClr val="tx1">
                    <a:lumMod val="75000"/>
                  </a:schemeClr>
                </a:solidFill>
              </a:rPr>
              <a:t>Sustainability Goal</a:t>
            </a:r>
          </a:p>
          <a:p>
            <a:endParaRPr lang="en-US" sz="1400" b="1" dirty="0">
              <a:solidFill>
                <a:schemeClr val="tx1">
                  <a:lumMod val="75000"/>
                </a:schemeClr>
              </a:solidFill>
            </a:endParaRPr>
          </a:p>
          <a:p>
            <a:r>
              <a:rPr lang="en-US" sz="1400" b="1" dirty="0" smtClean="0">
                <a:solidFill>
                  <a:schemeClr val="tx1">
                    <a:lumMod val="75000"/>
                  </a:schemeClr>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a:solidFill>
                <a:schemeClr val="tx1">
                  <a:lumMod val="75000"/>
                </a:schemeClr>
              </a:solidFill>
            </a:endParaRPr>
          </a:p>
          <a:p>
            <a:r>
              <a:rPr lang="en-US" sz="1400" b="1" dirty="0" smtClean="0">
                <a:solidFill>
                  <a:schemeClr val="tx1">
                    <a:lumMod val="75000"/>
                  </a:schemeClr>
                </a:solidFill>
              </a:rPr>
              <a:t>Alternative  </a:t>
            </a:r>
            <a:r>
              <a:rPr lang="en-US" sz="1400" b="1" dirty="0">
                <a:solidFill>
                  <a:schemeClr val="tx1">
                    <a:lumMod val="75000"/>
                  </a:schemeClr>
                </a:solidFill>
              </a:rPr>
              <a:t>Plans &amp; </a:t>
            </a:r>
            <a:r>
              <a:rPr lang="en-US" sz="1400" b="1" dirty="0" smtClean="0">
                <a:solidFill>
                  <a:schemeClr val="tx1">
                    <a:lumMod val="75000"/>
                  </a:schemeClr>
                </a:solidFill>
              </a:rPr>
              <a:t>Fringe </a:t>
            </a:r>
            <a:r>
              <a:rPr lang="en-US" sz="1400" b="1" dirty="0">
                <a:solidFill>
                  <a:schemeClr val="tx1">
                    <a:lumMod val="75000"/>
                  </a:schemeClr>
                </a:solidFill>
              </a:rPr>
              <a:t>Areas</a:t>
            </a:r>
          </a:p>
          <a:p>
            <a:endParaRPr lang="en-US" sz="1400" b="1" dirty="0"/>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26</a:t>
            </a:fld>
            <a:endParaRPr lang="en-US" dirty="0">
              <a:solidFill>
                <a:prstClr val="white">
                  <a:tint val="75000"/>
                </a:prstClr>
              </a:solidFill>
            </a:endParaRPr>
          </a:p>
        </p:txBody>
      </p:sp>
    </p:spTree>
    <p:extLst>
      <p:ext uri="{BB962C8B-B14F-4D97-AF65-F5344CB8AC3E}">
        <p14:creationId xmlns:p14="http://schemas.microsoft.com/office/powerpoint/2010/main" val="15173410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45720" y="2585804"/>
            <a:ext cx="1327453" cy="465424"/>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Rounded Rectangle 6"/>
          <p:cNvSpPr/>
          <p:nvPr/>
        </p:nvSpPr>
        <p:spPr>
          <a:xfrm>
            <a:off x="1432560"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dirty="0">
                <a:solidFill>
                  <a:srgbClr val="FF0000"/>
                </a:solidFill>
              </a:rPr>
              <a:t>Undesirable Results</a:t>
            </a:r>
            <a:endParaRPr lang="en-US" dirty="0"/>
          </a:p>
        </p:txBody>
      </p:sp>
      <p:sp>
        <p:nvSpPr>
          <p:cNvPr id="10" name="TextBox 9"/>
          <p:cNvSpPr txBox="1"/>
          <p:nvPr/>
        </p:nvSpPr>
        <p:spPr>
          <a:xfrm>
            <a:off x="15184" y="831432"/>
            <a:ext cx="1441807" cy="5478423"/>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tx1">
                    <a:lumMod val="75000"/>
                  </a:schemeClr>
                </a:solidFill>
              </a:rPr>
              <a:t>Coordination</a:t>
            </a:r>
          </a:p>
          <a:p>
            <a:endParaRPr lang="en-US" sz="1400" b="1" dirty="0">
              <a:solidFill>
                <a:schemeClr val="bg1"/>
              </a:solidFill>
            </a:endParaRPr>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bg1"/>
                </a:solidFill>
              </a:rPr>
              <a:t>Sustainability Goal</a:t>
            </a:r>
          </a:p>
          <a:p>
            <a:endParaRPr lang="en-US" sz="1400" b="1" dirty="0">
              <a:solidFill>
                <a:schemeClr val="tx1">
                  <a:lumMod val="75000"/>
                </a:schemeClr>
              </a:solidFill>
            </a:endParaRPr>
          </a:p>
          <a:p>
            <a:r>
              <a:rPr lang="en-US" sz="1400" b="1" dirty="0" smtClean="0">
                <a:solidFill>
                  <a:schemeClr val="tx1">
                    <a:lumMod val="75000"/>
                  </a:schemeClr>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a:solidFill>
                <a:schemeClr val="tx1">
                  <a:lumMod val="75000"/>
                </a:schemeClr>
              </a:solidFill>
            </a:endParaRPr>
          </a:p>
          <a:p>
            <a:r>
              <a:rPr lang="en-US" sz="1400" b="1" dirty="0" smtClean="0">
                <a:solidFill>
                  <a:schemeClr val="tx1">
                    <a:lumMod val="75000"/>
                  </a:schemeClr>
                </a:solidFill>
              </a:rPr>
              <a:t>Alternative  </a:t>
            </a:r>
            <a:r>
              <a:rPr lang="en-US" sz="1400" b="1" dirty="0">
                <a:solidFill>
                  <a:schemeClr val="tx1">
                    <a:lumMod val="75000"/>
                  </a:schemeClr>
                </a:solidFill>
              </a:rPr>
              <a:t>Plans &amp; </a:t>
            </a:r>
            <a:r>
              <a:rPr lang="en-US" sz="1400" b="1" dirty="0" smtClean="0">
                <a:solidFill>
                  <a:schemeClr val="tx1">
                    <a:lumMod val="75000"/>
                  </a:schemeClr>
                </a:solidFill>
              </a:rPr>
              <a:t>Fringe </a:t>
            </a:r>
            <a:r>
              <a:rPr lang="en-US" sz="1400" b="1" dirty="0">
                <a:solidFill>
                  <a:schemeClr val="tx1">
                    <a:lumMod val="75000"/>
                  </a:schemeClr>
                </a:solidFill>
              </a:rPr>
              <a:t>Areas</a:t>
            </a:r>
          </a:p>
          <a:p>
            <a:endParaRPr lang="en-US" sz="1400" b="1" dirty="0"/>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27</a:t>
            </a:fld>
            <a:endParaRPr lang="en-US">
              <a:solidFill>
                <a:prstClr val="white">
                  <a:tint val="75000"/>
                </a:prstClr>
              </a:solidFill>
            </a:endParaRP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343" t="2724" r="13234" b="1923"/>
          <a:stretch/>
        </p:blipFill>
        <p:spPr bwMode="auto">
          <a:xfrm>
            <a:off x="1527329" y="703552"/>
            <a:ext cx="7502258" cy="54041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1176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45720" y="3180163"/>
            <a:ext cx="1327453" cy="939505"/>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Rounded Rectangle 6"/>
          <p:cNvSpPr/>
          <p:nvPr/>
        </p:nvSpPr>
        <p:spPr>
          <a:xfrm>
            <a:off x="1432560"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432559" y="50568"/>
            <a:ext cx="7679390" cy="671181"/>
          </a:xfrm>
        </p:spPr>
        <p:txBody>
          <a:bodyPr>
            <a:normAutofit/>
          </a:bodyPr>
          <a:lstStyle/>
          <a:p>
            <a:r>
              <a:rPr lang="en-US" sz="3600" b="1" dirty="0" smtClean="0">
                <a:solidFill>
                  <a:schemeClr val="bg1"/>
                </a:solidFill>
              </a:rPr>
              <a:t>Measurable Objectives</a:t>
            </a:r>
            <a:endParaRPr lang="en-US" sz="3600" b="1" dirty="0">
              <a:solidFill>
                <a:schemeClr val="bg1"/>
              </a:solidFill>
            </a:endParaRPr>
          </a:p>
        </p:txBody>
      </p:sp>
      <p:sp>
        <p:nvSpPr>
          <p:cNvPr id="5" name="Content Placeholder 4"/>
          <p:cNvSpPr>
            <a:spLocks noGrp="1"/>
          </p:cNvSpPr>
          <p:nvPr>
            <p:ph idx="1"/>
          </p:nvPr>
        </p:nvSpPr>
        <p:spPr>
          <a:xfrm>
            <a:off x="1487527" y="831432"/>
            <a:ext cx="7624422" cy="5849619"/>
          </a:xfrm>
        </p:spPr>
        <p:txBody>
          <a:bodyPr>
            <a:noAutofit/>
          </a:bodyPr>
          <a:lstStyle/>
          <a:p>
            <a:pPr marL="0" indent="0">
              <a:buNone/>
            </a:pPr>
            <a:r>
              <a:rPr lang="en-US" sz="2800" b="1" u="sng" dirty="0" smtClean="0">
                <a:solidFill>
                  <a:schemeClr val="bg1"/>
                </a:solidFill>
              </a:rPr>
              <a:t>Measurable Objectives &amp; Interim Milestones (§10727.2 (b))</a:t>
            </a:r>
            <a:endParaRPr lang="en-US" sz="2800" b="1" dirty="0">
              <a:solidFill>
                <a:schemeClr val="bg1"/>
              </a:solidFill>
            </a:endParaRPr>
          </a:p>
          <a:p>
            <a:pPr>
              <a:lnSpc>
                <a:spcPct val="120000"/>
              </a:lnSpc>
            </a:pPr>
            <a:endParaRPr lang="en-US" sz="2800" dirty="0" smtClean="0">
              <a:solidFill>
                <a:schemeClr val="bg1"/>
              </a:solidFill>
            </a:endParaRPr>
          </a:p>
          <a:p>
            <a:pPr>
              <a:lnSpc>
                <a:spcPct val="120000"/>
              </a:lnSpc>
            </a:pPr>
            <a:r>
              <a:rPr lang="en-US" sz="2800" dirty="0" smtClean="0">
                <a:solidFill>
                  <a:schemeClr val="bg1"/>
                </a:solidFill>
              </a:rPr>
              <a:t>GSPs shall include Measurable </a:t>
            </a:r>
            <a:r>
              <a:rPr lang="en-US" sz="2800" dirty="0">
                <a:solidFill>
                  <a:schemeClr val="bg1"/>
                </a:solidFill>
              </a:rPr>
              <a:t>O</a:t>
            </a:r>
            <a:r>
              <a:rPr lang="en-US" sz="2800" dirty="0" smtClean="0">
                <a:solidFill>
                  <a:schemeClr val="bg1"/>
                </a:solidFill>
              </a:rPr>
              <a:t>bjectives</a:t>
            </a:r>
            <a:r>
              <a:rPr lang="en-US" sz="2800" dirty="0">
                <a:solidFill>
                  <a:schemeClr val="bg1"/>
                </a:solidFill>
              </a:rPr>
              <a:t>, as well as </a:t>
            </a:r>
            <a:r>
              <a:rPr lang="en-US" sz="2800" dirty="0" smtClean="0">
                <a:solidFill>
                  <a:schemeClr val="bg1"/>
                </a:solidFill>
              </a:rPr>
              <a:t>Interim </a:t>
            </a:r>
            <a:r>
              <a:rPr lang="en-US" sz="2800" dirty="0">
                <a:solidFill>
                  <a:schemeClr val="bg1"/>
                </a:solidFill>
              </a:rPr>
              <a:t>M</a:t>
            </a:r>
            <a:r>
              <a:rPr lang="en-US" sz="2800" dirty="0" smtClean="0">
                <a:solidFill>
                  <a:schemeClr val="bg1"/>
                </a:solidFill>
              </a:rPr>
              <a:t>ilestones </a:t>
            </a:r>
            <a:r>
              <a:rPr lang="en-US" sz="2800" dirty="0">
                <a:solidFill>
                  <a:schemeClr val="bg1"/>
                </a:solidFill>
              </a:rPr>
              <a:t>in increments of five years, to achieve the sustainability goal in the basin within 20 years of the implementation of the </a:t>
            </a:r>
            <a:r>
              <a:rPr lang="en-US" sz="2800" dirty="0" smtClean="0">
                <a:solidFill>
                  <a:schemeClr val="bg1"/>
                </a:solidFill>
              </a:rPr>
              <a:t>plan</a:t>
            </a:r>
            <a:endParaRPr lang="en-US" sz="2800" dirty="0">
              <a:solidFill>
                <a:schemeClr val="bg1"/>
              </a:solidFill>
            </a:endParaRPr>
          </a:p>
          <a:p>
            <a:pPr marL="0" indent="0">
              <a:buNone/>
            </a:pPr>
            <a:endParaRPr lang="en-US" sz="2000" b="1" u="sng" dirty="0" smtClean="0">
              <a:solidFill>
                <a:schemeClr val="bg1"/>
              </a:solidFill>
            </a:endParaRPr>
          </a:p>
        </p:txBody>
      </p:sp>
      <p:sp>
        <p:nvSpPr>
          <p:cNvPr id="10" name="TextBox 9"/>
          <p:cNvSpPr txBox="1"/>
          <p:nvPr/>
        </p:nvSpPr>
        <p:spPr>
          <a:xfrm>
            <a:off x="15184" y="831432"/>
            <a:ext cx="1441807" cy="5478423"/>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tx1">
                    <a:lumMod val="75000"/>
                  </a:schemeClr>
                </a:solidFill>
              </a:rPr>
              <a:t>Coordination</a:t>
            </a:r>
          </a:p>
          <a:p>
            <a:endParaRPr lang="en-US" sz="1400" b="1" dirty="0">
              <a:solidFill>
                <a:schemeClr val="bg1"/>
              </a:solidFill>
            </a:endParaRPr>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tx1">
                    <a:lumMod val="75000"/>
                  </a:schemeClr>
                </a:solidFill>
              </a:rPr>
              <a:t>Sustainability Goal</a:t>
            </a:r>
          </a:p>
          <a:p>
            <a:endParaRPr lang="en-US" sz="1400" b="1" dirty="0">
              <a:solidFill>
                <a:schemeClr val="tx1">
                  <a:lumMod val="75000"/>
                </a:schemeClr>
              </a:solidFill>
            </a:endParaRPr>
          </a:p>
          <a:p>
            <a:r>
              <a:rPr lang="en-US" sz="1400" b="1" dirty="0" smtClean="0">
                <a:solidFill>
                  <a:schemeClr val="bg1"/>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a:solidFill>
                <a:schemeClr val="tx1">
                  <a:lumMod val="75000"/>
                </a:schemeClr>
              </a:solidFill>
            </a:endParaRPr>
          </a:p>
          <a:p>
            <a:r>
              <a:rPr lang="en-US" sz="1400" b="1" dirty="0" smtClean="0">
                <a:solidFill>
                  <a:schemeClr val="tx1">
                    <a:lumMod val="75000"/>
                  </a:schemeClr>
                </a:solidFill>
              </a:rPr>
              <a:t>Alternative  </a:t>
            </a:r>
            <a:r>
              <a:rPr lang="en-US" sz="1400" b="1" dirty="0">
                <a:solidFill>
                  <a:schemeClr val="tx1">
                    <a:lumMod val="75000"/>
                  </a:schemeClr>
                </a:solidFill>
              </a:rPr>
              <a:t>Plans &amp; Frings Areas</a:t>
            </a:r>
          </a:p>
          <a:p>
            <a:endParaRPr lang="en-US" sz="1400" b="1" dirty="0"/>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28</a:t>
            </a:fld>
            <a:endParaRPr lang="en-US">
              <a:solidFill>
                <a:prstClr val="white">
                  <a:tint val="75000"/>
                </a:prstClr>
              </a:solidFill>
            </a:endParaRPr>
          </a:p>
        </p:txBody>
      </p:sp>
    </p:spTree>
    <p:extLst>
      <p:ext uri="{BB962C8B-B14F-4D97-AF65-F5344CB8AC3E}">
        <p14:creationId xmlns:p14="http://schemas.microsoft.com/office/powerpoint/2010/main" val="15323516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45720" y="3180163"/>
            <a:ext cx="1327453" cy="939505"/>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Rounded Rectangle 6"/>
          <p:cNvSpPr/>
          <p:nvPr/>
        </p:nvSpPr>
        <p:spPr>
          <a:xfrm>
            <a:off x="1432560"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432559" y="50568"/>
            <a:ext cx="7679390" cy="671181"/>
          </a:xfrm>
        </p:spPr>
        <p:txBody>
          <a:bodyPr>
            <a:normAutofit/>
          </a:bodyPr>
          <a:lstStyle/>
          <a:p>
            <a:r>
              <a:rPr lang="en-US" sz="3600" b="1" dirty="0" smtClean="0">
                <a:solidFill>
                  <a:schemeClr val="bg1"/>
                </a:solidFill>
              </a:rPr>
              <a:t>Undesirable Results</a:t>
            </a:r>
            <a:endParaRPr lang="en-US" sz="3600" b="1" dirty="0">
              <a:solidFill>
                <a:schemeClr val="bg1"/>
              </a:solidFill>
            </a:endParaRPr>
          </a:p>
        </p:txBody>
      </p:sp>
      <p:sp>
        <p:nvSpPr>
          <p:cNvPr id="5" name="Content Placeholder 4"/>
          <p:cNvSpPr>
            <a:spLocks noGrp="1"/>
          </p:cNvSpPr>
          <p:nvPr>
            <p:ph idx="1"/>
          </p:nvPr>
        </p:nvSpPr>
        <p:spPr>
          <a:xfrm>
            <a:off x="1487527" y="749371"/>
            <a:ext cx="7624422" cy="5849619"/>
          </a:xfrm>
        </p:spPr>
        <p:txBody>
          <a:bodyPr>
            <a:noAutofit/>
          </a:bodyPr>
          <a:lstStyle/>
          <a:p>
            <a:pPr marL="0" indent="0">
              <a:buNone/>
            </a:pPr>
            <a:r>
              <a:rPr lang="en-US" b="1" u="sng" dirty="0" smtClean="0">
                <a:solidFill>
                  <a:schemeClr val="bg1"/>
                </a:solidFill>
              </a:rPr>
              <a:t>Undesirable Results (§10721)</a:t>
            </a:r>
            <a:endParaRPr lang="en-US" b="1" dirty="0" smtClean="0">
              <a:solidFill>
                <a:schemeClr val="bg1"/>
              </a:solidFill>
            </a:endParaRPr>
          </a:p>
          <a:p>
            <a:r>
              <a:rPr lang="en-US" sz="2400" dirty="0">
                <a:solidFill>
                  <a:schemeClr val="bg1"/>
                </a:solidFill>
              </a:rPr>
              <a:t>Significant and Unreasonable </a:t>
            </a:r>
            <a:endParaRPr lang="en-US" sz="2400" dirty="0" smtClean="0">
              <a:solidFill>
                <a:schemeClr val="bg1"/>
              </a:solidFill>
            </a:endParaRPr>
          </a:p>
          <a:p>
            <a:pPr marL="914400" lvl="1" indent="-457200">
              <a:buFont typeface="+mj-lt"/>
              <a:buAutoNum type="arabicPeriod"/>
            </a:pPr>
            <a:r>
              <a:rPr lang="en-US" sz="2400" dirty="0" smtClean="0">
                <a:solidFill>
                  <a:schemeClr val="bg1"/>
                </a:solidFill>
              </a:rPr>
              <a:t>Chronic </a:t>
            </a:r>
            <a:r>
              <a:rPr lang="en-US" sz="2400" dirty="0">
                <a:solidFill>
                  <a:schemeClr val="bg1"/>
                </a:solidFill>
              </a:rPr>
              <a:t>lowering of </a:t>
            </a:r>
            <a:r>
              <a:rPr lang="en-US" sz="2400" dirty="0" smtClean="0">
                <a:solidFill>
                  <a:schemeClr val="bg1"/>
                </a:solidFill>
              </a:rPr>
              <a:t>GW levels indicating a depletion of supply</a:t>
            </a:r>
            <a:endParaRPr lang="en-US" sz="2400" dirty="0">
              <a:solidFill>
                <a:schemeClr val="bg1"/>
              </a:solidFill>
            </a:endParaRPr>
          </a:p>
          <a:p>
            <a:pPr marL="914400" lvl="1" indent="-457200">
              <a:buFont typeface="+mj-lt"/>
              <a:buAutoNum type="arabicPeriod"/>
            </a:pPr>
            <a:r>
              <a:rPr lang="en-US" sz="2400" dirty="0">
                <a:solidFill>
                  <a:schemeClr val="bg1"/>
                </a:solidFill>
              </a:rPr>
              <a:t>R</a:t>
            </a:r>
            <a:r>
              <a:rPr lang="en-US" sz="2400" dirty="0" smtClean="0">
                <a:solidFill>
                  <a:schemeClr val="bg1"/>
                </a:solidFill>
              </a:rPr>
              <a:t>eduction </a:t>
            </a:r>
            <a:r>
              <a:rPr lang="en-US" sz="2400" dirty="0">
                <a:solidFill>
                  <a:schemeClr val="bg1"/>
                </a:solidFill>
              </a:rPr>
              <a:t>of groundwater </a:t>
            </a:r>
            <a:r>
              <a:rPr lang="en-US" sz="2400" dirty="0" smtClean="0">
                <a:solidFill>
                  <a:schemeClr val="bg1"/>
                </a:solidFill>
              </a:rPr>
              <a:t>storage</a:t>
            </a:r>
            <a:endParaRPr lang="en-US" sz="2400" dirty="0">
              <a:solidFill>
                <a:schemeClr val="bg1"/>
              </a:solidFill>
            </a:endParaRPr>
          </a:p>
          <a:p>
            <a:pPr marL="914400" lvl="1" indent="-457200">
              <a:buFont typeface="+mj-lt"/>
              <a:buAutoNum type="arabicPeriod"/>
            </a:pPr>
            <a:r>
              <a:rPr lang="en-US" sz="2400" dirty="0">
                <a:solidFill>
                  <a:schemeClr val="bg1"/>
                </a:solidFill>
              </a:rPr>
              <a:t>S</a:t>
            </a:r>
            <a:r>
              <a:rPr lang="en-US" sz="2400" dirty="0" smtClean="0">
                <a:solidFill>
                  <a:schemeClr val="bg1"/>
                </a:solidFill>
              </a:rPr>
              <a:t>eawater intrusion </a:t>
            </a:r>
            <a:endParaRPr lang="en-US" sz="2400" dirty="0">
              <a:solidFill>
                <a:schemeClr val="bg1"/>
              </a:solidFill>
            </a:endParaRPr>
          </a:p>
          <a:p>
            <a:pPr marL="914400" lvl="1" indent="-457200">
              <a:buFont typeface="+mj-lt"/>
              <a:buAutoNum type="arabicPeriod"/>
            </a:pPr>
            <a:r>
              <a:rPr lang="en-US" sz="2400" dirty="0">
                <a:solidFill>
                  <a:schemeClr val="bg1"/>
                </a:solidFill>
              </a:rPr>
              <a:t>D</a:t>
            </a:r>
            <a:r>
              <a:rPr lang="en-US" sz="2400" dirty="0" smtClean="0">
                <a:solidFill>
                  <a:schemeClr val="bg1"/>
                </a:solidFill>
              </a:rPr>
              <a:t>egraded </a:t>
            </a:r>
            <a:r>
              <a:rPr lang="en-US" sz="2400" dirty="0">
                <a:solidFill>
                  <a:schemeClr val="bg1"/>
                </a:solidFill>
              </a:rPr>
              <a:t>water </a:t>
            </a:r>
            <a:r>
              <a:rPr lang="en-US" sz="2400" dirty="0" smtClean="0">
                <a:solidFill>
                  <a:schemeClr val="bg1"/>
                </a:solidFill>
              </a:rPr>
              <a:t>quality</a:t>
            </a:r>
          </a:p>
          <a:p>
            <a:pPr marL="914400" lvl="1" indent="-457200">
              <a:buFont typeface="+mj-lt"/>
              <a:buAutoNum type="arabicPeriod"/>
            </a:pPr>
            <a:r>
              <a:rPr lang="en-US" sz="2400" dirty="0">
                <a:solidFill>
                  <a:schemeClr val="bg1"/>
                </a:solidFill>
              </a:rPr>
              <a:t>L</a:t>
            </a:r>
            <a:r>
              <a:rPr lang="en-US" sz="2400" dirty="0" smtClean="0">
                <a:solidFill>
                  <a:schemeClr val="bg1"/>
                </a:solidFill>
              </a:rPr>
              <a:t>and </a:t>
            </a:r>
            <a:r>
              <a:rPr lang="en-US" sz="2400" dirty="0">
                <a:solidFill>
                  <a:schemeClr val="bg1"/>
                </a:solidFill>
              </a:rPr>
              <a:t>subsidence </a:t>
            </a:r>
            <a:r>
              <a:rPr lang="en-US" sz="2400" dirty="0" smtClean="0">
                <a:solidFill>
                  <a:schemeClr val="bg1"/>
                </a:solidFill>
              </a:rPr>
              <a:t>substantially </a:t>
            </a:r>
            <a:r>
              <a:rPr lang="en-US" sz="2400" dirty="0">
                <a:solidFill>
                  <a:schemeClr val="bg1"/>
                </a:solidFill>
              </a:rPr>
              <a:t>interferes with surface land </a:t>
            </a:r>
            <a:r>
              <a:rPr lang="en-US" sz="2400" dirty="0" smtClean="0">
                <a:solidFill>
                  <a:schemeClr val="bg1"/>
                </a:solidFill>
              </a:rPr>
              <a:t>uses</a:t>
            </a:r>
            <a:endParaRPr lang="en-US" sz="2400" dirty="0">
              <a:solidFill>
                <a:schemeClr val="bg1"/>
              </a:solidFill>
            </a:endParaRPr>
          </a:p>
          <a:p>
            <a:pPr marL="914400" lvl="1" indent="-457200">
              <a:buFont typeface="+mj-lt"/>
              <a:buAutoNum type="arabicPeriod"/>
            </a:pPr>
            <a:r>
              <a:rPr lang="en-US" sz="2400" dirty="0">
                <a:solidFill>
                  <a:schemeClr val="bg1"/>
                </a:solidFill>
              </a:rPr>
              <a:t>Depletions of interconnected surface water </a:t>
            </a:r>
            <a:r>
              <a:rPr lang="en-US" sz="2400" dirty="0" smtClean="0">
                <a:solidFill>
                  <a:schemeClr val="bg1"/>
                </a:solidFill>
              </a:rPr>
              <a:t>that adversely impact beneficial </a:t>
            </a:r>
            <a:r>
              <a:rPr lang="en-US" sz="2400" dirty="0">
                <a:solidFill>
                  <a:schemeClr val="bg1"/>
                </a:solidFill>
              </a:rPr>
              <a:t>uses of the surface </a:t>
            </a:r>
            <a:r>
              <a:rPr lang="en-US" sz="2400" dirty="0" smtClean="0">
                <a:solidFill>
                  <a:schemeClr val="bg1"/>
                </a:solidFill>
              </a:rPr>
              <a:t>water</a:t>
            </a:r>
          </a:p>
          <a:p>
            <a:pPr marL="457200" lvl="1" indent="0">
              <a:buNone/>
            </a:pPr>
            <a:endParaRPr lang="en-US" sz="1800" dirty="0">
              <a:solidFill>
                <a:schemeClr val="bg1"/>
              </a:solidFill>
            </a:endParaRPr>
          </a:p>
        </p:txBody>
      </p:sp>
      <p:sp>
        <p:nvSpPr>
          <p:cNvPr id="10" name="TextBox 9"/>
          <p:cNvSpPr txBox="1"/>
          <p:nvPr/>
        </p:nvSpPr>
        <p:spPr>
          <a:xfrm>
            <a:off x="15184" y="831432"/>
            <a:ext cx="1441807" cy="5478423"/>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tx1">
                    <a:lumMod val="75000"/>
                  </a:schemeClr>
                </a:solidFill>
              </a:rPr>
              <a:t>Coordination</a:t>
            </a:r>
          </a:p>
          <a:p>
            <a:endParaRPr lang="en-US" sz="1400" b="1" dirty="0">
              <a:solidFill>
                <a:schemeClr val="bg1"/>
              </a:solidFill>
            </a:endParaRPr>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tx1">
                    <a:lumMod val="75000"/>
                  </a:schemeClr>
                </a:solidFill>
              </a:rPr>
              <a:t>Sustainability Goal</a:t>
            </a:r>
          </a:p>
          <a:p>
            <a:endParaRPr lang="en-US" sz="1400" b="1" dirty="0">
              <a:solidFill>
                <a:schemeClr val="tx1">
                  <a:lumMod val="75000"/>
                </a:schemeClr>
              </a:solidFill>
            </a:endParaRPr>
          </a:p>
          <a:p>
            <a:r>
              <a:rPr lang="en-US" sz="1400" b="1" dirty="0" smtClean="0">
                <a:solidFill>
                  <a:schemeClr val="bg1"/>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a:solidFill>
                <a:schemeClr val="tx1">
                  <a:lumMod val="75000"/>
                </a:schemeClr>
              </a:solidFill>
            </a:endParaRPr>
          </a:p>
          <a:p>
            <a:r>
              <a:rPr lang="en-US" sz="1400" b="1" dirty="0" smtClean="0">
                <a:solidFill>
                  <a:schemeClr val="tx1">
                    <a:lumMod val="75000"/>
                  </a:schemeClr>
                </a:solidFill>
              </a:rPr>
              <a:t>Alternative  </a:t>
            </a:r>
            <a:r>
              <a:rPr lang="en-US" sz="1400" b="1" dirty="0">
                <a:solidFill>
                  <a:schemeClr val="tx1">
                    <a:lumMod val="75000"/>
                  </a:schemeClr>
                </a:solidFill>
              </a:rPr>
              <a:t>Plans &amp; Frings Areas</a:t>
            </a:r>
          </a:p>
          <a:p>
            <a:endParaRPr lang="en-US" sz="1400" b="1" dirty="0"/>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29</a:t>
            </a:fld>
            <a:endParaRPr lang="en-US">
              <a:solidFill>
                <a:prstClr val="white">
                  <a:tint val="75000"/>
                </a:prstClr>
              </a:solidFill>
            </a:endParaRPr>
          </a:p>
        </p:txBody>
      </p:sp>
    </p:spTree>
    <p:extLst>
      <p:ext uri="{BB962C8B-B14F-4D97-AF65-F5344CB8AC3E}">
        <p14:creationId xmlns:p14="http://schemas.microsoft.com/office/powerpoint/2010/main" val="779064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C000"/>
                </a:solidFill>
              </a:rPr>
              <a:t>Acronyms</a:t>
            </a:r>
            <a:endParaRPr lang="en-US" dirty="0">
              <a:solidFill>
                <a:srgbClr val="FFC000"/>
              </a:solidFill>
            </a:endParaRPr>
          </a:p>
        </p:txBody>
      </p:sp>
      <p:sp>
        <p:nvSpPr>
          <p:cNvPr id="3" name="Content Placeholder 2"/>
          <p:cNvSpPr>
            <a:spLocks noGrp="1"/>
          </p:cNvSpPr>
          <p:nvPr>
            <p:ph idx="1"/>
          </p:nvPr>
        </p:nvSpPr>
        <p:spPr>
          <a:xfrm>
            <a:off x="457199" y="1371601"/>
            <a:ext cx="8327571" cy="5246914"/>
          </a:xfrm>
        </p:spPr>
        <p:txBody>
          <a:bodyPr>
            <a:normAutofit/>
          </a:bodyPr>
          <a:lstStyle/>
          <a:p>
            <a:r>
              <a:rPr lang="en-US" dirty="0" smtClean="0">
                <a:solidFill>
                  <a:srgbClr val="FFC000"/>
                </a:solidFill>
              </a:rPr>
              <a:t>SGMA</a:t>
            </a:r>
            <a:r>
              <a:rPr lang="en-US" dirty="0" smtClean="0"/>
              <a:t> – Sustainable Groundwater Management Act</a:t>
            </a:r>
          </a:p>
          <a:p>
            <a:r>
              <a:rPr lang="en-US" dirty="0" smtClean="0">
                <a:solidFill>
                  <a:srgbClr val="FFC000"/>
                </a:solidFill>
              </a:rPr>
              <a:t>GSA</a:t>
            </a:r>
            <a:r>
              <a:rPr lang="en-US" dirty="0" smtClean="0"/>
              <a:t> – Groundwater Sustainability Agency</a:t>
            </a:r>
          </a:p>
          <a:p>
            <a:r>
              <a:rPr lang="en-US" dirty="0" smtClean="0">
                <a:solidFill>
                  <a:srgbClr val="FFC000"/>
                </a:solidFill>
              </a:rPr>
              <a:t>GSP</a:t>
            </a:r>
            <a:r>
              <a:rPr lang="en-US" dirty="0" smtClean="0"/>
              <a:t> – Groundwater Sustainability Plan</a:t>
            </a:r>
          </a:p>
          <a:p>
            <a:r>
              <a:rPr lang="en-US" dirty="0" smtClean="0">
                <a:solidFill>
                  <a:srgbClr val="FFC000"/>
                </a:solidFill>
              </a:rPr>
              <a:t>BMP</a:t>
            </a:r>
            <a:r>
              <a:rPr lang="en-US" dirty="0" smtClean="0"/>
              <a:t> – Best Management Practice</a:t>
            </a:r>
          </a:p>
          <a:p>
            <a:r>
              <a:rPr lang="en-US" dirty="0" smtClean="0">
                <a:solidFill>
                  <a:srgbClr val="FFC000"/>
                </a:solidFill>
              </a:rPr>
              <a:t>CASGEM</a:t>
            </a:r>
            <a:r>
              <a:rPr lang="en-US" dirty="0" smtClean="0"/>
              <a:t> – California Statewide Groundwater Elevation Monitoring </a:t>
            </a:r>
          </a:p>
          <a:p>
            <a:r>
              <a:rPr lang="en-US" dirty="0" smtClean="0">
                <a:solidFill>
                  <a:srgbClr val="FFC000"/>
                </a:solidFill>
              </a:rPr>
              <a:t>SWRCB </a:t>
            </a:r>
            <a:r>
              <a:rPr lang="en-US" dirty="0" smtClean="0"/>
              <a:t>– State Water Resources Control Board </a:t>
            </a:r>
          </a:p>
          <a:p>
            <a:r>
              <a:rPr lang="en-US" dirty="0" smtClean="0">
                <a:solidFill>
                  <a:srgbClr val="FFC000"/>
                </a:solidFill>
              </a:rPr>
              <a:t>CWC</a:t>
            </a:r>
            <a:r>
              <a:rPr lang="en-US" dirty="0" smtClean="0"/>
              <a:t> – California Water Commission</a:t>
            </a:r>
            <a:endParaRPr lang="en-US" dirty="0"/>
          </a:p>
        </p:txBody>
      </p:sp>
      <p:sp>
        <p:nvSpPr>
          <p:cNvPr id="4" name="Slide Number Placeholder 3"/>
          <p:cNvSpPr>
            <a:spLocks noGrp="1"/>
          </p:cNvSpPr>
          <p:nvPr>
            <p:ph type="sldNum" sz="quarter" idx="12"/>
          </p:nvPr>
        </p:nvSpPr>
        <p:spPr>
          <a:xfrm>
            <a:off x="8182098" y="6356353"/>
            <a:ext cx="504701" cy="365125"/>
          </a:xfrm>
        </p:spPr>
        <p:txBody>
          <a:bodyPr/>
          <a:lstStyle/>
          <a:p>
            <a:fld id="{400594A4-1631-48FE-A44C-4500BF8C4528}" type="slidenum">
              <a:rPr lang="en-US" smtClean="0">
                <a:solidFill>
                  <a:prstClr val="white">
                    <a:tint val="75000"/>
                  </a:prstClr>
                </a:solidFill>
              </a:rPr>
              <a:pPr/>
              <a:t>3</a:t>
            </a:fld>
            <a:endParaRPr lang="en-US" dirty="0">
              <a:solidFill>
                <a:prstClr val="white">
                  <a:tint val="75000"/>
                </a:prstClr>
              </a:solidFill>
            </a:endParaRPr>
          </a:p>
        </p:txBody>
      </p:sp>
    </p:spTree>
    <p:extLst>
      <p:ext uri="{BB962C8B-B14F-4D97-AF65-F5344CB8AC3E}">
        <p14:creationId xmlns:p14="http://schemas.microsoft.com/office/powerpoint/2010/main" val="33774096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45720" y="4142522"/>
            <a:ext cx="1327453" cy="465424"/>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Rounded Rectangle 7"/>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1432560"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432559" y="156075"/>
            <a:ext cx="7679390" cy="671181"/>
          </a:xfrm>
        </p:spPr>
        <p:txBody>
          <a:bodyPr>
            <a:normAutofit/>
          </a:bodyPr>
          <a:lstStyle/>
          <a:p>
            <a:r>
              <a:rPr lang="en-US" sz="3600" b="1" dirty="0" smtClean="0">
                <a:solidFill>
                  <a:schemeClr val="bg1"/>
                </a:solidFill>
              </a:rPr>
              <a:t>Monitoring Plan (§10727.2 (e)(f))</a:t>
            </a:r>
            <a:endParaRPr lang="en-US" sz="3600" b="1" dirty="0">
              <a:solidFill>
                <a:schemeClr val="bg1"/>
              </a:solidFill>
            </a:endParaRPr>
          </a:p>
        </p:txBody>
      </p:sp>
      <p:sp>
        <p:nvSpPr>
          <p:cNvPr id="5" name="Content Placeholder 4"/>
          <p:cNvSpPr>
            <a:spLocks noGrp="1"/>
          </p:cNvSpPr>
          <p:nvPr>
            <p:ph idx="1"/>
          </p:nvPr>
        </p:nvSpPr>
        <p:spPr>
          <a:xfrm>
            <a:off x="1559169" y="831432"/>
            <a:ext cx="3321589" cy="5850722"/>
          </a:xfrm>
        </p:spPr>
        <p:txBody>
          <a:bodyPr>
            <a:noAutofit/>
          </a:bodyPr>
          <a:lstStyle/>
          <a:p>
            <a:pPr>
              <a:lnSpc>
                <a:spcPct val="120000"/>
              </a:lnSpc>
            </a:pPr>
            <a:endParaRPr lang="en-US" sz="1000" dirty="0" smtClean="0">
              <a:solidFill>
                <a:schemeClr val="bg1"/>
              </a:solidFill>
            </a:endParaRPr>
          </a:p>
          <a:p>
            <a:pPr>
              <a:lnSpc>
                <a:spcPct val="120000"/>
              </a:lnSpc>
            </a:pPr>
            <a:r>
              <a:rPr lang="en-US" sz="2200" dirty="0" smtClean="0">
                <a:solidFill>
                  <a:schemeClr val="bg1"/>
                </a:solidFill>
              </a:rPr>
              <a:t>Existing monitoring sites (identification of data gaps)</a:t>
            </a:r>
          </a:p>
          <a:p>
            <a:pPr>
              <a:lnSpc>
                <a:spcPct val="120000"/>
              </a:lnSpc>
            </a:pPr>
            <a:endParaRPr lang="en-US" sz="2200" dirty="0" smtClean="0">
              <a:solidFill>
                <a:schemeClr val="bg1"/>
              </a:solidFill>
            </a:endParaRPr>
          </a:p>
          <a:p>
            <a:pPr>
              <a:lnSpc>
                <a:spcPct val="120000"/>
              </a:lnSpc>
            </a:pPr>
            <a:r>
              <a:rPr lang="en-US" sz="2200" dirty="0" smtClean="0">
                <a:solidFill>
                  <a:schemeClr val="bg1"/>
                </a:solidFill>
              </a:rPr>
              <a:t>Types of measurements</a:t>
            </a:r>
          </a:p>
          <a:p>
            <a:pPr>
              <a:lnSpc>
                <a:spcPct val="120000"/>
              </a:lnSpc>
            </a:pPr>
            <a:endParaRPr lang="en-US" sz="2200" dirty="0" smtClean="0">
              <a:solidFill>
                <a:schemeClr val="bg1"/>
              </a:solidFill>
            </a:endParaRPr>
          </a:p>
          <a:p>
            <a:pPr>
              <a:lnSpc>
                <a:spcPct val="120000"/>
              </a:lnSpc>
            </a:pPr>
            <a:r>
              <a:rPr lang="en-US" sz="2200" dirty="0" smtClean="0">
                <a:solidFill>
                  <a:schemeClr val="bg1"/>
                </a:solidFill>
              </a:rPr>
              <a:t>Frequency of monitoring </a:t>
            </a:r>
          </a:p>
          <a:p>
            <a:pPr>
              <a:lnSpc>
                <a:spcPct val="120000"/>
              </a:lnSpc>
            </a:pPr>
            <a:endParaRPr lang="en-US" sz="2200" dirty="0" smtClean="0">
              <a:solidFill>
                <a:schemeClr val="bg1"/>
              </a:solidFill>
            </a:endParaRPr>
          </a:p>
          <a:p>
            <a:pPr>
              <a:lnSpc>
                <a:spcPct val="120000"/>
              </a:lnSpc>
            </a:pPr>
            <a:r>
              <a:rPr lang="en-US" sz="2200" dirty="0" smtClean="0">
                <a:solidFill>
                  <a:schemeClr val="bg1"/>
                </a:solidFill>
              </a:rPr>
              <a:t>Monitoring protocols</a:t>
            </a:r>
          </a:p>
          <a:p>
            <a:pPr marL="0" indent="0">
              <a:lnSpc>
                <a:spcPct val="120000"/>
              </a:lnSpc>
              <a:buNone/>
            </a:pPr>
            <a:endParaRPr lang="en-US" sz="1800" dirty="0" smtClean="0">
              <a:solidFill>
                <a:schemeClr val="bg1"/>
              </a:solidFill>
            </a:endParaRPr>
          </a:p>
        </p:txBody>
      </p:sp>
      <p:sp>
        <p:nvSpPr>
          <p:cNvPr id="10" name="TextBox 9"/>
          <p:cNvSpPr txBox="1"/>
          <p:nvPr/>
        </p:nvSpPr>
        <p:spPr>
          <a:xfrm>
            <a:off x="15184" y="831432"/>
            <a:ext cx="1441807" cy="5478423"/>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tx1">
                    <a:lumMod val="75000"/>
                  </a:schemeClr>
                </a:solidFill>
              </a:rPr>
              <a:t>Coordination</a:t>
            </a:r>
          </a:p>
          <a:p>
            <a:endParaRPr lang="en-US" sz="1400" b="1" dirty="0">
              <a:solidFill>
                <a:schemeClr val="bg1"/>
              </a:solidFill>
            </a:endParaRPr>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tx1">
                    <a:lumMod val="75000"/>
                  </a:schemeClr>
                </a:solidFill>
              </a:rPr>
              <a:t>Sustainability Goal</a:t>
            </a:r>
          </a:p>
          <a:p>
            <a:endParaRPr lang="en-US" sz="1400" b="1" dirty="0">
              <a:solidFill>
                <a:schemeClr val="tx1">
                  <a:lumMod val="75000"/>
                </a:schemeClr>
              </a:solidFill>
            </a:endParaRPr>
          </a:p>
          <a:p>
            <a:r>
              <a:rPr lang="en-US" sz="1400" b="1" dirty="0" smtClean="0">
                <a:solidFill>
                  <a:schemeClr val="tx1">
                    <a:lumMod val="75000"/>
                  </a:schemeClr>
                </a:solidFill>
              </a:rPr>
              <a:t>Measurable Objectives &amp; Undesirable Results</a:t>
            </a:r>
          </a:p>
          <a:p>
            <a:endParaRPr lang="en-US" sz="1400" b="1" dirty="0">
              <a:solidFill>
                <a:schemeClr val="tx1">
                  <a:lumMod val="75000"/>
                </a:schemeClr>
              </a:solidFill>
            </a:endParaRPr>
          </a:p>
          <a:p>
            <a:r>
              <a:rPr lang="en-US" sz="1400" b="1" dirty="0" smtClean="0">
                <a:solidFill>
                  <a:schemeClr val="bg1"/>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a:solidFill>
                <a:schemeClr val="tx1">
                  <a:lumMod val="75000"/>
                </a:schemeClr>
              </a:solidFill>
            </a:endParaRPr>
          </a:p>
          <a:p>
            <a:r>
              <a:rPr lang="en-US" sz="1400" b="1" dirty="0" smtClean="0">
                <a:solidFill>
                  <a:schemeClr val="tx1">
                    <a:lumMod val="75000"/>
                  </a:schemeClr>
                </a:solidFill>
              </a:rPr>
              <a:t>Alternative  </a:t>
            </a:r>
            <a:r>
              <a:rPr lang="en-US" sz="1400" b="1" dirty="0">
                <a:solidFill>
                  <a:schemeClr val="tx1">
                    <a:lumMod val="75000"/>
                  </a:schemeClr>
                </a:solidFill>
              </a:rPr>
              <a:t>Plans &amp; </a:t>
            </a:r>
            <a:r>
              <a:rPr lang="en-US" sz="1400" b="1" dirty="0" smtClean="0">
                <a:solidFill>
                  <a:schemeClr val="tx1">
                    <a:lumMod val="75000"/>
                  </a:schemeClr>
                </a:solidFill>
              </a:rPr>
              <a:t>Fringe </a:t>
            </a:r>
            <a:r>
              <a:rPr lang="en-US" sz="1400" b="1" dirty="0">
                <a:solidFill>
                  <a:schemeClr val="tx1">
                    <a:lumMod val="75000"/>
                  </a:schemeClr>
                </a:solidFill>
              </a:rPr>
              <a:t>Areas</a:t>
            </a:r>
          </a:p>
          <a:p>
            <a:endParaRPr lang="en-US" sz="1400" b="1" dirty="0"/>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30</a:t>
            </a:fld>
            <a:endParaRPr lang="en-US">
              <a:solidFill>
                <a:prstClr val="white">
                  <a:tint val="75000"/>
                </a:prstClr>
              </a:solidFill>
            </a:endParaRPr>
          </a:p>
        </p:txBody>
      </p:sp>
      <p:pic>
        <p:nvPicPr>
          <p:cNvPr id="15" name="Picture 14" descr="145.JPG"/>
          <p:cNvPicPr>
            <a:picLocks noChangeAspect="1"/>
          </p:cNvPicPr>
          <p:nvPr/>
        </p:nvPicPr>
        <p:blipFill>
          <a:blip r:embed="rId3" cstate="print"/>
          <a:stretch>
            <a:fillRect/>
          </a:stretch>
        </p:blipFill>
        <p:spPr>
          <a:xfrm>
            <a:off x="4874820" y="997527"/>
            <a:ext cx="3936671" cy="5248894"/>
          </a:xfrm>
          <a:prstGeom prst="rect">
            <a:avLst/>
          </a:prstGeom>
        </p:spPr>
      </p:pic>
    </p:spTree>
    <p:extLst>
      <p:ext uri="{BB962C8B-B14F-4D97-AF65-F5344CB8AC3E}">
        <p14:creationId xmlns:p14="http://schemas.microsoft.com/office/powerpoint/2010/main" val="14139672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45720" y="4630961"/>
            <a:ext cx="1327453" cy="603978"/>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Rounded Rectangle 11"/>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1432560" y="76786"/>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432559" y="50568"/>
            <a:ext cx="7679390" cy="671181"/>
          </a:xfrm>
        </p:spPr>
        <p:txBody>
          <a:bodyPr>
            <a:normAutofit/>
          </a:bodyPr>
          <a:lstStyle/>
          <a:p>
            <a:r>
              <a:rPr lang="en-US" sz="3600" b="1" dirty="0" smtClean="0">
                <a:solidFill>
                  <a:schemeClr val="bg1"/>
                </a:solidFill>
              </a:rPr>
              <a:t>Implementation &amp; Reporting</a:t>
            </a:r>
            <a:endParaRPr lang="en-US" sz="3600" b="1" dirty="0">
              <a:solidFill>
                <a:schemeClr val="bg1"/>
              </a:solidFill>
            </a:endParaRPr>
          </a:p>
        </p:txBody>
      </p:sp>
      <p:sp>
        <p:nvSpPr>
          <p:cNvPr id="5" name="Content Placeholder 4"/>
          <p:cNvSpPr>
            <a:spLocks noGrp="1"/>
          </p:cNvSpPr>
          <p:nvPr>
            <p:ph idx="1"/>
          </p:nvPr>
        </p:nvSpPr>
        <p:spPr>
          <a:xfrm>
            <a:off x="5329956" y="724394"/>
            <a:ext cx="3600288" cy="5949537"/>
          </a:xfrm>
        </p:spPr>
        <p:txBody>
          <a:bodyPr>
            <a:noAutofit/>
          </a:bodyPr>
          <a:lstStyle/>
          <a:p>
            <a:pPr marL="0" indent="0" algn="ctr">
              <a:buNone/>
            </a:pPr>
            <a:r>
              <a:rPr lang="en-US" sz="2600" b="1" u="sng" dirty="0" smtClean="0">
                <a:solidFill>
                  <a:schemeClr val="bg1"/>
                </a:solidFill>
              </a:rPr>
              <a:t>Annual Reporting  </a:t>
            </a:r>
            <a:endParaRPr lang="en-US" sz="2600" b="1" u="sng" dirty="0">
              <a:solidFill>
                <a:schemeClr val="bg1"/>
              </a:solidFill>
            </a:endParaRPr>
          </a:p>
          <a:p>
            <a:r>
              <a:rPr lang="en-US" sz="2500" dirty="0" smtClean="0">
                <a:solidFill>
                  <a:schemeClr val="bg1"/>
                </a:solidFill>
              </a:rPr>
              <a:t>Groundwater elevations</a:t>
            </a:r>
          </a:p>
          <a:p>
            <a:r>
              <a:rPr lang="en-US" sz="2500" dirty="0" smtClean="0">
                <a:solidFill>
                  <a:schemeClr val="bg1"/>
                </a:solidFill>
              </a:rPr>
              <a:t>Annual aggregated </a:t>
            </a:r>
            <a:r>
              <a:rPr lang="en-US" sz="2500" dirty="0">
                <a:solidFill>
                  <a:schemeClr val="bg1"/>
                </a:solidFill>
              </a:rPr>
              <a:t>g</a:t>
            </a:r>
            <a:r>
              <a:rPr lang="en-US" sz="2500" dirty="0" smtClean="0">
                <a:solidFill>
                  <a:schemeClr val="bg1"/>
                </a:solidFill>
              </a:rPr>
              <a:t>roundwater extraction</a:t>
            </a:r>
          </a:p>
          <a:p>
            <a:r>
              <a:rPr lang="en-US" sz="2500" dirty="0" smtClean="0">
                <a:solidFill>
                  <a:schemeClr val="bg1"/>
                </a:solidFill>
              </a:rPr>
              <a:t>Surface water </a:t>
            </a:r>
            <a:r>
              <a:rPr lang="en-US" sz="2500" dirty="0">
                <a:solidFill>
                  <a:schemeClr val="bg1"/>
                </a:solidFill>
              </a:rPr>
              <a:t>s</a:t>
            </a:r>
            <a:r>
              <a:rPr lang="en-US" sz="2500" dirty="0" smtClean="0">
                <a:solidFill>
                  <a:schemeClr val="bg1"/>
                </a:solidFill>
              </a:rPr>
              <a:t>upply </a:t>
            </a:r>
            <a:r>
              <a:rPr lang="en-US" sz="2500" dirty="0">
                <a:solidFill>
                  <a:schemeClr val="bg1"/>
                </a:solidFill>
              </a:rPr>
              <a:t>u</a:t>
            </a:r>
            <a:r>
              <a:rPr lang="en-US" sz="2500" dirty="0" smtClean="0">
                <a:solidFill>
                  <a:schemeClr val="bg1"/>
                </a:solidFill>
              </a:rPr>
              <a:t>sed for </a:t>
            </a:r>
            <a:r>
              <a:rPr lang="en-US" sz="2500" dirty="0">
                <a:solidFill>
                  <a:schemeClr val="bg1"/>
                </a:solidFill>
              </a:rPr>
              <a:t>g</a:t>
            </a:r>
            <a:r>
              <a:rPr lang="en-US" sz="2500" dirty="0" smtClean="0">
                <a:solidFill>
                  <a:schemeClr val="bg1"/>
                </a:solidFill>
              </a:rPr>
              <a:t>roundwater recharge</a:t>
            </a:r>
          </a:p>
          <a:p>
            <a:r>
              <a:rPr lang="en-US" sz="2500" dirty="0" smtClean="0">
                <a:solidFill>
                  <a:schemeClr val="bg1"/>
                </a:solidFill>
              </a:rPr>
              <a:t>Total water </a:t>
            </a:r>
            <a:r>
              <a:rPr lang="en-US" sz="2500" dirty="0">
                <a:solidFill>
                  <a:schemeClr val="bg1"/>
                </a:solidFill>
              </a:rPr>
              <a:t>u</a:t>
            </a:r>
            <a:r>
              <a:rPr lang="en-US" sz="2500" dirty="0" smtClean="0">
                <a:solidFill>
                  <a:schemeClr val="bg1"/>
                </a:solidFill>
              </a:rPr>
              <a:t>sed</a:t>
            </a:r>
          </a:p>
          <a:p>
            <a:r>
              <a:rPr lang="en-US" sz="2500" dirty="0" smtClean="0">
                <a:solidFill>
                  <a:schemeClr val="bg1"/>
                </a:solidFill>
              </a:rPr>
              <a:t>Change in groundwater storage</a:t>
            </a:r>
          </a:p>
        </p:txBody>
      </p:sp>
      <p:sp>
        <p:nvSpPr>
          <p:cNvPr id="10" name="TextBox 9"/>
          <p:cNvSpPr txBox="1"/>
          <p:nvPr/>
        </p:nvSpPr>
        <p:spPr>
          <a:xfrm>
            <a:off x="15184" y="831432"/>
            <a:ext cx="1441807" cy="5478423"/>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tx1">
                    <a:lumMod val="75000"/>
                  </a:schemeClr>
                </a:solidFill>
              </a:rPr>
              <a:t>Coordination</a:t>
            </a:r>
          </a:p>
          <a:p>
            <a:endParaRPr lang="en-US" sz="1400" b="1" dirty="0">
              <a:solidFill>
                <a:schemeClr val="bg1"/>
              </a:solidFill>
            </a:endParaRPr>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tx1">
                    <a:lumMod val="75000"/>
                  </a:schemeClr>
                </a:solidFill>
              </a:rPr>
              <a:t>Sustainability Goal</a:t>
            </a:r>
          </a:p>
          <a:p>
            <a:endParaRPr lang="en-US" sz="1400" b="1" dirty="0">
              <a:solidFill>
                <a:schemeClr val="tx1">
                  <a:lumMod val="75000"/>
                </a:schemeClr>
              </a:solidFill>
            </a:endParaRPr>
          </a:p>
          <a:p>
            <a:r>
              <a:rPr lang="en-US" sz="1400" b="1" dirty="0" smtClean="0">
                <a:solidFill>
                  <a:schemeClr val="tx1">
                    <a:lumMod val="75000"/>
                  </a:schemeClr>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bg1"/>
                </a:solidFill>
              </a:rPr>
              <a:t>Implementation &amp; Reporting</a:t>
            </a:r>
          </a:p>
          <a:p>
            <a:endParaRPr lang="en-US" sz="1400" b="1" dirty="0">
              <a:solidFill>
                <a:schemeClr val="tx1">
                  <a:lumMod val="75000"/>
                </a:schemeClr>
              </a:solidFill>
            </a:endParaRPr>
          </a:p>
          <a:p>
            <a:r>
              <a:rPr lang="en-US" sz="1400" b="1" dirty="0" smtClean="0">
                <a:solidFill>
                  <a:schemeClr val="tx1">
                    <a:lumMod val="75000"/>
                  </a:schemeClr>
                </a:solidFill>
              </a:rPr>
              <a:t>Alternative  </a:t>
            </a:r>
            <a:r>
              <a:rPr lang="en-US" sz="1400" b="1" dirty="0">
                <a:solidFill>
                  <a:schemeClr val="tx1">
                    <a:lumMod val="75000"/>
                  </a:schemeClr>
                </a:solidFill>
              </a:rPr>
              <a:t>Plans &amp; </a:t>
            </a:r>
            <a:r>
              <a:rPr lang="en-US" sz="1400" b="1" dirty="0" smtClean="0">
                <a:solidFill>
                  <a:schemeClr val="tx1">
                    <a:lumMod val="75000"/>
                  </a:schemeClr>
                </a:solidFill>
              </a:rPr>
              <a:t>Fringe </a:t>
            </a:r>
            <a:r>
              <a:rPr lang="en-US" sz="1400" b="1" dirty="0">
                <a:solidFill>
                  <a:schemeClr val="tx1">
                    <a:lumMod val="75000"/>
                  </a:schemeClr>
                </a:solidFill>
              </a:rPr>
              <a:t>Areas</a:t>
            </a:r>
          </a:p>
          <a:p>
            <a:endParaRPr lang="en-US" sz="1400" b="1" dirty="0"/>
          </a:p>
        </p:txBody>
      </p:sp>
      <p:cxnSp>
        <p:nvCxnSpPr>
          <p:cNvPr id="15" name="Straight Connector 14"/>
          <p:cNvCxnSpPr/>
          <p:nvPr/>
        </p:nvCxnSpPr>
        <p:spPr>
          <a:xfrm>
            <a:off x="5210321" y="1253334"/>
            <a:ext cx="0" cy="53544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Content Placeholder 4"/>
          <p:cNvSpPr txBox="1">
            <a:spLocks/>
          </p:cNvSpPr>
          <p:nvPr/>
        </p:nvSpPr>
        <p:spPr>
          <a:xfrm>
            <a:off x="5367841" y="3866103"/>
            <a:ext cx="3744108" cy="292480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sz="1900" dirty="0">
              <a:solidFill>
                <a:schemeClr val="bg1"/>
              </a:solidFill>
            </a:endParaRPr>
          </a:p>
        </p:txBody>
      </p:sp>
      <p:sp>
        <p:nvSpPr>
          <p:cNvPr id="18" name="Content Placeholder 4"/>
          <p:cNvSpPr txBox="1">
            <a:spLocks/>
          </p:cNvSpPr>
          <p:nvPr/>
        </p:nvSpPr>
        <p:spPr>
          <a:xfrm>
            <a:off x="1527329" y="3624390"/>
            <a:ext cx="3600288" cy="298342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000" dirty="0" smtClean="0">
                <a:solidFill>
                  <a:schemeClr val="bg1"/>
                </a:solidFill>
              </a:rPr>
              <a:t> </a:t>
            </a:r>
            <a:endParaRPr lang="en-US" sz="1900" dirty="0" smtClean="0">
              <a:solidFill>
                <a:schemeClr val="bg1"/>
              </a:solidFill>
            </a:endParaRPr>
          </a:p>
        </p:txBody>
      </p:sp>
      <p:sp>
        <p:nvSpPr>
          <p:cNvPr id="19" name="Content Placeholder 4"/>
          <p:cNvSpPr txBox="1">
            <a:spLocks/>
          </p:cNvSpPr>
          <p:nvPr/>
        </p:nvSpPr>
        <p:spPr>
          <a:xfrm>
            <a:off x="5367841" y="3638981"/>
            <a:ext cx="3600288" cy="343776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sz="2200" dirty="0">
              <a:solidFill>
                <a:schemeClr val="bg1"/>
              </a:solidFill>
            </a:endParaRPr>
          </a:p>
          <a:p>
            <a:pPr marL="0" indent="0">
              <a:buFont typeface="Arial" panose="020B0604020202020204" pitchFamily="34" charset="0"/>
              <a:buNone/>
            </a:pPr>
            <a:endParaRPr lang="en-US" sz="1800" u="sng" dirty="0">
              <a:solidFill>
                <a:schemeClr val="bg1"/>
              </a:solidFill>
            </a:endParaRPr>
          </a:p>
        </p:txBody>
      </p:sp>
      <p:sp>
        <p:nvSpPr>
          <p:cNvPr id="2" name="Slide Number Placeholder 1"/>
          <p:cNvSpPr>
            <a:spLocks noGrp="1"/>
          </p:cNvSpPr>
          <p:nvPr>
            <p:ph type="sldNum" sz="quarter" idx="12"/>
          </p:nvPr>
        </p:nvSpPr>
        <p:spPr>
          <a:xfrm>
            <a:off x="8110846" y="6249475"/>
            <a:ext cx="754083" cy="365125"/>
          </a:xfrm>
        </p:spPr>
        <p:txBody>
          <a:bodyPr/>
          <a:lstStyle/>
          <a:p>
            <a:fld id="{400594A4-1631-48FE-A44C-4500BF8C4528}" type="slidenum">
              <a:rPr lang="en-US" smtClean="0">
                <a:solidFill>
                  <a:prstClr val="white">
                    <a:tint val="75000"/>
                  </a:prstClr>
                </a:solidFill>
              </a:rPr>
              <a:pPr/>
              <a:t>31</a:t>
            </a:fld>
            <a:endParaRPr lang="en-US" dirty="0">
              <a:solidFill>
                <a:prstClr val="white">
                  <a:tint val="75000"/>
                </a:prstClr>
              </a:solidFill>
            </a:endParaRPr>
          </a:p>
        </p:txBody>
      </p:sp>
      <p:sp>
        <p:nvSpPr>
          <p:cNvPr id="20" name="Content Placeholder 4"/>
          <p:cNvSpPr txBox="1">
            <a:spLocks/>
          </p:cNvSpPr>
          <p:nvPr/>
        </p:nvSpPr>
        <p:spPr>
          <a:xfrm>
            <a:off x="1527873" y="710539"/>
            <a:ext cx="3600288" cy="5949537"/>
          </a:xfrm>
          <a:prstGeom prst="rect">
            <a:avLst/>
          </a:prstGeom>
        </p:spPr>
        <p:txBody>
          <a:bodyPr vert="horz" lIns="91440" tIns="45720" rIns="91440" bIns="45720" rtlCol="0">
            <a:noAutofit/>
          </a:body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600" b="1" u="sng" dirty="0" smtClean="0">
                <a:solidFill>
                  <a:schemeClr val="bg1"/>
                </a:solidFill>
              </a:rPr>
              <a:t>Implementation</a:t>
            </a:r>
            <a:endParaRPr kumimoji="0" lang="en-US" sz="2600" b="1" i="0" u="sng" strike="noStrike" kern="1200" cap="none" spc="0" normalizeH="0" baseline="0" noProof="0" dirty="0" smtClean="0">
              <a:ln>
                <a:noFill/>
              </a:ln>
              <a:solidFill>
                <a:schemeClr val="bg1"/>
              </a:solidFill>
              <a:effectLst/>
              <a:uLnTx/>
              <a:uFillTx/>
              <a:latin typeface="+mn-lt"/>
              <a:ea typeface="+mn-ea"/>
              <a:cs typeface="+mn-cs"/>
            </a:endParaRPr>
          </a:p>
          <a:p>
            <a:pPr>
              <a:lnSpc>
                <a:spcPct val="120000"/>
              </a:lnSpc>
              <a:buFont typeface="Arial" pitchFamily="34" charset="0"/>
              <a:buChar char="•"/>
            </a:pPr>
            <a:r>
              <a:rPr lang="en-US" sz="2400" dirty="0" smtClean="0">
                <a:solidFill>
                  <a:schemeClr val="bg1"/>
                </a:solidFill>
              </a:rPr>
              <a:t>DWR review and assessment (§10733.8)</a:t>
            </a:r>
          </a:p>
          <a:p>
            <a:pPr marL="742950" lvl="2" indent="-342900">
              <a:lnSpc>
                <a:spcPct val="120000"/>
              </a:lnSpc>
              <a:buFont typeface="Arial" pitchFamily="34" charset="0"/>
              <a:buChar char="•"/>
            </a:pPr>
            <a:r>
              <a:rPr lang="en-US" sz="2300" dirty="0" smtClean="0">
                <a:solidFill>
                  <a:schemeClr val="bg1"/>
                </a:solidFill>
              </a:rPr>
              <a:t>Review of GSPs at least every 5 years </a:t>
            </a:r>
          </a:p>
          <a:p>
            <a:pPr marL="742950" lvl="2" indent="-342900">
              <a:lnSpc>
                <a:spcPct val="120000"/>
              </a:lnSpc>
              <a:buFont typeface="Arial" pitchFamily="34" charset="0"/>
              <a:buChar char="•"/>
            </a:pPr>
            <a:r>
              <a:rPr lang="en-US" sz="2300" dirty="0" smtClean="0">
                <a:solidFill>
                  <a:schemeClr val="bg1"/>
                </a:solidFill>
              </a:rPr>
              <a:t>Identification of corrective actions to address deficiencies</a:t>
            </a:r>
          </a:p>
          <a:p>
            <a:pPr marL="742950" lvl="2" indent="-342900">
              <a:lnSpc>
                <a:spcPct val="120000"/>
              </a:lnSpc>
            </a:pPr>
            <a:endParaRPr lang="en-US" sz="2300" dirty="0" smtClean="0">
              <a:solidFill>
                <a:schemeClr val="bg1"/>
              </a:solidFill>
            </a:endParaRPr>
          </a:p>
          <a:p>
            <a:pPr>
              <a:lnSpc>
                <a:spcPct val="120000"/>
              </a:lnSpc>
              <a:buFont typeface="Arial" pitchFamily="34" charset="0"/>
              <a:buChar char="•"/>
            </a:pPr>
            <a:r>
              <a:rPr lang="en-US" sz="2400" dirty="0" smtClean="0">
                <a:solidFill>
                  <a:schemeClr val="bg1"/>
                </a:solidFill>
              </a:rPr>
              <a:t>GSAs periodically evaluate GSPs  for effectiveness (§10728.2)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600" b="1" i="0" u="sng" strike="noStrike" kern="1200" cap="none" spc="0" normalizeH="0" baseline="0" noProof="0" dirty="0" smtClean="0">
                <a:ln>
                  <a:noFill/>
                </a:ln>
                <a:solidFill>
                  <a:schemeClr val="bg1"/>
                </a:solidFill>
                <a:effectLst/>
                <a:uLnTx/>
                <a:uFillTx/>
                <a:latin typeface="+mn-lt"/>
                <a:ea typeface="+mn-ea"/>
                <a:cs typeface="+mn-cs"/>
              </a:rPr>
              <a:t>  </a:t>
            </a:r>
          </a:p>
        </p:txBody>
      </p:sp>
    </p:spTree>
    <p:extLst>
      <p:ext uri="{BB962C8B-B14F-4D97-AF65-F5344CB8AC3E}">
        <p14:creationId xmlns:p14="http://schemas.microsoft.com/office/powerpoint/2010/main" val="2080756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45720" y="5324381"/>
            <a:ext cx="1327453" cy="726750"/>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Rounded Rectangle 11"/>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1432560"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dirty="0">
              <a:solidFill>
                <a:schemeClr val="bg1"/>
              </a:solidFill>
            </a:endParaRPr>
          </a:p>
        </p:txBody>
      </p:sp>
      <p:sp>
        <p:nvSpPr>
          <p:cNvPr id="4" name="Title 1"/>
          <p:cNvSpPr>
            <a:spLocks noGrp="1"/>
          </p:cNvSpPr>
          <p:nvPr>
            <p:ph type="title"/>
          </p:nvPr>
        </p:nvSpPr>
        <p:spPr>
          <a:xfrm>
            <a:off x="1432559" y="50568"/>
            <a:ext cx="7679390" cy="671181"/>
          </a:xfrm>
        </p:spPr>
        <p:txBody>
          <a:bodyPr>
            <a:normAutofit/>
          </a:bodyPr>
          <a:lstStyle/>
          <a:p>
            <a:r>
              <a:rPr lang="en-US" sz="3600" b="1" dirty="0" smtClean="0">
                <a:solidFill>
                  <a:schemeClr val="bg1"/>
                </a:solidFill>
              </a:rPr>
              <a:t>GSP/Alternative Plans</a:t>
            </a:r>
            <a:endParaRPr lang="en-US" sz="3600" b="1" dirty="0">
              <a:solidFill>
                <a:schemeClr val="bg1"/>
              </a:solidFill>
            </a:endParaRPr>
          </a:p>
        </p:txBody>
      </p:sp>
      <p:sp>
        <p:nvSpPr>
          <p:cNvPr id="10" name="TextBox 9"/>
          <p:cNvSpPr txBox="1"/>
          <p:nvPr/>
        </p:nvSpPr>
        <p:spPr>
          <a:xfrm>
            <a:off x="15184" y="831432"/>
            <a:ext cx="1441807" cy="5478423"/>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tx1">
                    <a:lumMod val="75000"/>
                  </a:schemeClr>
                </a:solidFill>
              </a:rPr>
              <a:t>Coordination</a:t>
            </a:r>
          </a:p>
          <a:p>
            <a:endParaRPr lang="en-US" sz="1400" b="1" dirty="0">
              <a:solidFill>
                <a:schemeClr val="bg1"/>
              </a:solidFill>
            </a:endParaRPr>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tx1">
                    <a:lumMod val="75000"/>
                  </a:schemeClr>
                </a:solidFill>
              </a:rPr>
              <a:t>Sustainability Goal</a:t>
            </a:r>
          </a:p>
          <a:p>
            <a:endParaRPr lang="en-US" sz="1400" b="1" dirty="0">
              <a:solidFill>
                <a:schemeClr val="tx1">
                  <a:lumMod val="75000"/>
                </a:schemeClr>
              </a:solidFill>
            </a:endParaRPr>
          </a:p>
          <a:p>
            <a:r>
              <a:rPr lang="en-US" sz="1400" b="1" dirty="0" smtClean="0">
                <a:solidFill>
                  <a:schemeClr val="tx1">
                    <a:lumMod val="75000"/>
                  </a:schemeClr>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a:solidFill>
                <a:schemeClr val="tx1">
                  <a:lumMod val="75000"/>
                </a:schemeClr>
              </a:solidFill>
            </a:endParaRPr>
          </a:p>
          <a:p>
            <a:r>
              <a:rPr lang="en-US" sz="1400" b="1" dirty="0" smtClean="0">
                <a:solidFill>
                  <a:schemeClr val="bg1"/>
                </a:solidFill>
              </a:rPr>
              <a:t>Alternative  </a:t>
            </a:r>
            <a:r>
              <a:rPr lang="en-US" sz="1400" b="1" dirty="0">
                <a:solidFill>
                  <a:schemeClr val="bg1"/>
                </a:solidFill>
              </a:rPr>
              <a:t>Plans &amp; </a:t>
            </a:r>
            <a:r>
              <a:rPr lang="en-US" sz="1400" b="1" dirty="0" smtClean="0">
                <a:solidFill>
                  <a:schemeClr val="bg1"/>
                </a:solidFill>
              </a:rPr>
              <a:t>Fringe </a:t>
            </a:r>
            <a:r>
              <a:rPr lang="en-US" sz="1400" b="1" dirty="0">
                <a:solidFill>
                  <a:schemeClr val="bg1"/>
                </a:solidFill>
              </a:rPr>
              <a:t>Areas</a:t>
            </a:r>
          </a:p>
          <a:p>
            <a:endParaRPr lang="en-US" sz="1400" b="1" dirty="0">
              <a:solidFill>
                <a:schemeClr val="bg1"/>
              </a:solidFill>
            </a:endParaRPr>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32</a:t>
            </a:fld>
            <a:endParaRPr lang="en-US">
              <a:solidFill>
                <a:prstClr val="white">
                  <a:tint val="75000"/>
                </a:prstClr>
              </a:solidFill>
            </a:endParaRPr>
          </a:p>
        </p:txBody>
      </p:sp>
      <p:sp>
        <p:nvSpPr>
          <p:cNvPr id="15" name="Content Placeholder 14"/>
          <p:cNvSpPr>
            <a:spLocks noGrp="1"/>
          </p:cNvSpPr>
          <p:nvPr>
            <p:ph idx="1"/>
          </p:nvPr>
        </p:nvSpPr>
        <p:spPr>
          <a:xfrm>
            <a:off x="1487488" y="831850"/>
            <a:ext cx="3583276" cy="5862638"/>
          </a:xfrm>
          <a:prstGeom prst="roundRect">
            <a:avLst>
              <a:gd name="adj" fmla="val 6869"/>
            </a:avLst>
          </a:prstGeom>
        </p:spPr>
        <p:style>
          <a:lnRef idx="0">
            <a:schemeClr val="accent3"/>
          </a:lnRef>
          <a:fillRef idx="3">
            <a:schemeClr val="accent3"/>
          </a:fillRef>
          <a:effectRef idx="3">
            <a:schemeClr val="accent3"/>
          </a:effectRef>
          <a:fontRef idx="minor">
            <a:schemeClr val="lt1"/>
          </a:fontRef>
        </p:style>
        <p:txBody>
          <a:bodyPr rtlCol="0" anchor="ctr">
            <a:normAutofit/>
          </a:bodyPr>
          <a:lstStyle/>
          <a:p>
            <a:pPr marL="285750" indent="-285750" algn="ctr">
              <a:lnSpc>
                <a:spcPct val="120000"/>
              </a:lnSpc>
              <a:buNone/>
            </a:pPr>
            <a:r>
              <a:rPr lang="en-US" dirty="0" smtClean="0">
                <a:solidFill>
                  <a:schemeClr val="bg1"/>
                </a:solidFill>
              </a:rPr>
              <a:t>GSP</a:t>
            </a:r>
          </a:p>
          <a:p>
            <a:pPr marL="285750" indent="-285750">
              <a:lnSpc>
                <a:spcPct val="120000"/>
              </a:lnSpc>
            </a:pPr>
            <a:r>
              <a:rPr lang="en-US" sz="2000" dirty="0" smtClean="0">
                <a:solidFill>
                  <a:schemeClr val="bg1"/>
                </a:solidFill>
              </a:rPr>
              <a:t>Covers Entire Basin </a:t>
            </a:r>
          </a:p>
          <a:p>
            <a:pPr marL="285750" indent="-285750">
              <a:lnSpc>
                <a:spcPct val="120000"/>
              </a:lnSpc>
            </a:pPr>
            <a:r>
              <a:rPr lang="en-US" sz="2000" dirty="0" smtClean="0">
                <a:solidFill>
                  <a:schemeClr val="bg1"/>
                </a:solidFill>
              </a:rPr>
              <a:t>Multiple GSPs Require Coordination Agreement</a:t>
            </a:r>
          </a:p>
          <a:p>
            <a:pPr marL="285750" indent="-285750">
              <a:lnSpc>
                <a:spcPct val="120000"/>
              </a:lnSpc>
            </a:pPr>
            <a:r>
              <a:rPr lang="en-US" sz="2000" dirty="0" smtClean="0">
                <a:solidFill>
                  <a:schemeClr val="bg1"/>
                </a:solidFill>
              </a:rPr>
              <a:t>Submitted by GSA(s)</a:t>
            </a:r>
          </a:p>
          <a:p>
            <a:pPr marL="285750" indent="-285750">
              <a:lnSpc>
                <a:spcPct val="120000"/>
              </a:lnSpc>
            </a:pPr>
            <a:r>
              <a:rPr lang="en-US" sz="2000" dirty="0" smtClean="0">
                <a:solidFill>
                  <a:schemeClr val="bg1"/>
                </a:solidFill>
              </a:rPr>
              <a:t>Annual Reporting</a:t>
            </a:r>
          </a:p>
          <a:p>
            <a:pPr marL="285750" indent="-285750">
              <a:lnSpc>
                <a:spcPct val="120000"/>
              </a:lnSpc>
            </a:pPr>
            <a:r>
              <a:rPr lang="en-US" sz="2000" dirty="0" smtClean="0">
                <a:solidFill>
                  <a:schemeClr val="bg1"/>
                </a:solidFill>
              </a:rPr>
              <a:t>5 Year Evaluation</a:t>
            </a:r>
          </a:p>
          <a:p>
            <a:pPr marL="285750" indent="-285750">
              <a:lnSpc>
                <a:spcPct val="120000"/>
              </a:lnSpc>
            </a:pPr>
            <a:r>
              <a:rPr lang="en-US" sz="2000" dirty="0" smtClean="0">
                <a:solidFill>
                  <a:schemeClr val="bg1"/>
                </a:solidFill>
              </a:rPr>
              <a:t>Submitted to DWR by </a:t>
            </a:r>
          </a:p>
          <a:p>
            <a:pPr lvl="1">
              <a:lnSpc>
                <a:spcPct val="120000"/>
              </a:lnSpc>
              <a:buFont typeface="Arial" panose="020B0604020202020204" pitchFamily="34" charset="0"/>
              <a:buChar char="•"/>
            </a:pPr>
            <a:r>
              <a:rPr lang="en-US" sz="1900" dirty="0" smtClean="0">
                <a:solidFill>
                  <a:schemeClr val="bg1"/>
                </a:solidFill>
              </a:rPr>
              <a:t>1/31/2020 (Critical </a:t>
            </a:r>
            <a:r>
              <a:rPr lang="en-US" sz="1900" dirty="0" err="1" smtClean="0">
                <a:solidFill>
                  <a:schemeClr val="bg1"/>
                </a:solidFill>
              </a:rPr>
              <a:t>Overdrafted</a:t>
            </a:r>
            <a:r>
              <a:rPr lang="en-US" sz="1900" dirty="0" smtClean="0">
                <a:solidFill>
                  <a:schemeClr val="bg1"/>
                </a:solidFill>
              </a:rPr>
              <a:t>)</a:t>
            </a:r>
          </a:p>
          <a:p>
            <a:pPr lvl="1">
              <a:lnSpc>
                <a:spcPct val="120000"/>
              </a:lnSpc>
              <a:buFont typeface="Arial" panose="020B0604020202020204" pitchFamily="34" charset="0"/>
              <a:buChar char="•"/>
            </a:pPr>
            <a:r>
              <a:rPr lang="en-US" sz="1900" dirty="0" smtClean="0">
                <a:solidFill>
                  <a:schemeClr val="bg1"/>
                </a:solidFill>
              </a:rPr>
              <a:t>1/31/2022 (all other High/Medium Priority)</a:t>
            </a:r>
          </a:p>
          <a:p>
            <a:endParaRPr lang="en-US" dirty="0"/>
          </a:p>
        </p:txBody>
      </p:sp>
      <p:sp>
        <p:nvSpPr>
          <p:cNvPr id="16" name="Rounded Rectangle 15"/>
          <p:cNvSpPr/>
          <p:nvPr/>
        </p:nvSpPr>
        <p:spPr>
          <a:xfrm>
            <a:off x="5248894" y="807522"/>
            <a:ext cx="3740726" cy="5890162"/>
          </a:xfrm>
          <a:prstGeom prst="roundRect">
            <a:avLst>
              <a:gd name="adj" fmla="val 6869"/>
            </a:avLst>
          </a:prstGeom>
          <a:solidFill>
            <a:schemeClr val="bg2">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chor="ctr"/>
          <a:lstStyle/>
          <a:p>
            <a:pPr marL="285750" indent="-285750" algn="ctr"/>
            <a:r>
              <a:rPr lang="en-US" sz="3200" dirty="0" smtClean="0">
                <a:solidFill>
                  <a:schemeClr val="bg1"/>
                </a:solidFill>
              </a:rPr>
              <a:t>ALTERNATIVE PLAN</a:t>
            </a:r>
            <a:endParaRPr lang="en-US" sz="2000" dirty="0" smtClean="0">
              <a:solidFill>
                <a:schemeClr val="bg1"/>
              </a:solidFill>
            </a:endParaRPr>
          </a:p>
          <a:p>
            <a:pPr marL="285750" indent="-285750">
              <a:lnSpc>
                <a:spcPct val="120000"/>
              </a:lnSpc>
              <a:buFont typeface="Arial" panose="020B0604020202020204" pitchFamily="34" charset="0"/>
              <a:buChar char="•"/>
            </a:pPr>
            <a:r>
              <a:rPr lang="en-US" sz="2000" dirty="0" smtClean="0">
                <a:solidFill>
                  <a:schemeClr val="bg1"/>
                </a:solidFill>
              </a:rPr>
              <a:t>Covers Entire Basin</a:t>
            </a:r>
          </a:p>
          <a:p>
            <a:pPr marL="285750" indent="-285750">
              <a:lnSpc>
                <a:spcPct val="120000"/>
              </a:lnSpc>
              <a:buFont typeface="Arial" panose="020B0604020202020204" pitchFamily="34" charset="0"/>
              <a:buChar char="•"/>
            </a:pPr>
            <a:r>
              <a:rPr lang="en-US" sz="2000" dirty="0" smtClean="0">
                <a:solidFill>
                  <a:schemeClr val="bg1"/>
                </a:solidFill>
              </a:rPr>
              <a:t>Submitted by Local Agency or GSA</a:t>
            </a:r>
          </a:p>
          <a:p>
            <a:pPr marL="285750" indent="-285750">
              <a:lnSpc>
                <a:spcPct val="120000"/>
              </a:lnSpc>
              <a:buFont typeface="Arial" panose="020B0604020202020204" pitchFamily="34" charset="0"/>
              <a:buChar char="•"/>
            </a:pPr>
            <a:r>
              <a:rPr lang="en-US" sz="2000" dirty="0" smtClean="0">
                <a:solidFill>
                  <a:schemeClr val="bg1"/>
                </a:solidFill>
              </a:rPr>
              <a:t>Eligibility:</a:t>
            </a:r>
          </a:p>
          <a:p>
            <a:pPr marL="800100" lvl="1" indent="-342900">
              <a:lnSpc>
                <a:spcPct val="120000"/>
              </a:lnSpc>
              <a:buFont typeface="+mj-lt"/>
              <a:buAutoNum type="arabicPeriod"/>
            </a:pPr>
            <a:r>
              <a:rPr lang="en-US" sz="2000" dirty="0" smtClean="0">
                <a:solidFill>
                  <a:schemeClr val="bg1"/>
                </a:solidFill>
              </a:rPr>
              <a:t>Existing GMP</a:t>
            </a:r>
          </a:p>
          <a:p>
            <a:pPr marL="800100" lvl="1" indent="-342900">
              <a:lnSpc>
                <a:spcPct val="120000"/>
              </a:lnSpc>
              <a:buFont typeface="+mj-lt"/>
              <a:buAutoNum type="arabicPeriod"/>
            </a:pPr>
            <a:r>
              <a:rPr lang="en-US" sz="2000" dirty="0" smtClean="0">
                <a:solidFill>
                  <a:schemeClr val="bg1"/>
                </a:solidFill>
              </a:rPr>
              <a:t>Adjudication</a:t>
            </a:r>
          </a:p>
          <a:p>
            <a:pPr marL="800100" lvl="1" indent="-342900">
              <a:lnSpc>
                <a:spcPct val="120000"/>
              </a:lnSpc>
              <a:buFont typeface="+mj-lt"/>
              <a:buAutoNum type="arabicPeriod"/>
            </a:pPr>
            <a:r>
              <a:rPr lang="en-US" sz="2000" dirty="0" smtClean="0">
                <a:solidFill>
                  <a:schemeClr val="bg1"/>
                </a:solidFill>
              </a:rPr>
              <a:t>Basin Operated within Sustainable Yield for 10 years</a:t>
            </a:r>
          </a:p>
          <a:p>
            <a:pPr marL="342900" indent="-342900">
              <a:lnSpc>
                <a:spcPct val="120000"/>
              </a:lnSpc>
              <a:buFont typeface="Arial" panose="020B0604020202020204" pitchFamily="34" charset="0"/>
              <a:buChar char="•"/>
            </a:pPr>
            <a:r>
              <a:rPr lang="en-US" sz="2000" dirty="0" smtClean="0">
                <a:solidFill>
                  <a:schemeClr val="bg1"/>
                </a:solidFill>
              </a:rPr>
              <a:t>CASGEM Compliant</a:t>
            </a:r>
          </a:p>
          <a:p>
            <a:pPr marL="342900" indent="-342900">
              <a:lnSpc>
                <a:spcPct val="120000"/>
              </a:lnSpc>
              <a:buFont typeface="Arial" panose="020B0604020202020204" pitchFamily="34" charset="0"/>
              <a:buChar char="•"/>
            </a:pPr>
            <a:r>
              <a:rPr lang="en-US" sz="2000" dirty="0" smtClean="0">
                <a:solidFill>
                  <a:schemeClr val="bg1"/>
                </a:solidFill>
              </a:rPr>
              <a:t>Annual &amp; 5 Year Reporting</a:t>
            </a:r>
          </a:p>
          <a:p>
            <a:pPr marL="342900" indent="-342900">
              <a:lnSpc>
                <a:spcPct val="120000"/>
              </a:lnSpc>
              <a:buFont typeface="Arial" panose="020B0604020202020204" pitchFamily="34" charset="0"/>
              <a:buChar char="•"/>
            </a:pPr>
            <a:r>
              <a:rPr lang="en-US" sz="2000" dirty="0" smtClean="0">
                <a:solidFill>
                  <a:schemeClr val="bg1"/>
                </a:solidFill>
              </a:rPr>
              <a:t>Submitted to DWR by 1/1/2017</a:t>
            </a:r>
            <a:endParaRPr lang="en-US" sz="2000" dirty="0">
              <a:solidFill>
                <a:schemeClr val="bg1"/>
              </a:solidFill>
            </a:endParaRPr>
          </a:p>
        </p:txBody>
      </p:sp>
    </p:spTree>
    <p:extLst>
      <p:ext uri="{BB962C8B-B14F-4D97-AF65-F5344CB8AC3E}">
        <p14:creationId xmlns:p14="http://schemas.microsoft.com/office/powerpoint/2010/main" val="2082771013"/>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45720" y="5324381"/>
            <a:ext cx="1327453" cy="726750"/>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Rounded Rectangle 11"/>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1432560"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432559" y="50568"/>
            <a:ext cx="7679390" cy="671181"/>
          </a:xfrm>
        </p:spPr>
        <p:txBody>
          <a:bodyPr>
            <a:normAutofit/>
          </a:bodyPr>
          <a:lstStyle/>
          <a:p>
            <a:r>
              <a:rPr lang="en-US" sz="3600" b="1" dirty="0" smtClean="0">
                <a:solidFill>
                  <a:schemeClr val="bg1"/>
                </a:solidFill>
              </a:rPr>
              <a:t>Fringe Areas</a:t>
            </a:r>
            <a:endParaRPr lang="en-US" sz="3600" b="1" dirty="0">
              <a:solidFill>
                <a:schemeClr val="bg1"/>
              </a:solidFill>
            </a:endParaRPr>
          </a:p>
        </p:txBody>
      </p:sp>
      <p:sp>
        <p:nvSpPr>
          <p:cNvPr id="2" name="Slide Number Placeholder 1"/>
          <p:cNvSpPr>
            <a:spLocks noGrp="1"/>
          </p:cNvSpPr>
          <p:nvPr>
            <p:ph type="sldNum" sz="quarter" idx="12"/>
          </p:nvPr>
        </p:nvSpPr>
        <p:spPr/>
        <p:txBody>
          <a:bodyPr/>
          <a:lstStyle/>
          <a:p>
            <a:fld id="{400594A4-1631-48FE-A44C-4500BF8C4528}" type="slidenum">
              <a:rPr lang="en-US" smtClean="0"/>
              <a:pPr/>
              <a:t>33</a:t>
            </a:fld>
            <a:endParaRPr lang="en-US"/>
          </a:p>
        </p:txBody>
      </p:sp>
      <p:sp>
        <p:nvSpPr>
          <p:cNvPr id="10" name="TextBox 9"/>
          <p:cNvSpPr txBox="1"/>
          <p:nvPr/>
        </p:nvSpPr>
        <p:spPr>
          <a:xfrm>
            <a:off x="15184" y="831432"/>
            <a:ext cx="1441807" cy="5262979"/>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tx1">
                    <a:lumMod val="75000"/>
                  </a:schemeClr>
                </a:solidFill>
              </a:rPr>
              <a:t>Coordination</a:t>
            </a:r>
          </a:p>
          <a:p>
            <a:endParaRPr lang="en-US" sz="1400" b="1" dirty="0">
              <a:solidFill>
                <a:schemeClr val="bg1"/>
              </a:solidFill>
            </a:endParaRPr>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tx1">
                    <a:lumMod val="75000"/>
                  </a:schemeClr>
                </a:solidFill>
              </a:rPr>
              <a:t>Sustainability Goal</a:t>
            </a:r>
          </a:p>
          <a:p>
            <a:endParaRPr lang="en-US" sz="1400" b="1" dirty="0">
              <a:solidFill>
                <a:schemeClr val="tx1">
                  <a:lumMod val="75000"/>
                </a:schemeClr>
              </a:solidFill>
            </a:endParaRPr>
          </a:p>
          <a:p>
            <a:r>
              <a:rPr lang="en-US" sz="1400" b="1" dirty="0" smtClean="0">
                <a:solidFill>
                  <a:schemeClr val="tx1">
                    <a:lumMod val="75000"/>
                  </a:schemeClr>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smtClean="0">
              <a:solidFill>
                <a:schemeClr val="bg1"/>
              </a:solidFill>
            </a:endParaRPr>
          </a:p>
          <a:p>
            <a:r>
              <a:rPr lang="en-US" sz="1400" b="1" dirty="0" smtClean="0">
                <a:solidFill>
                  <a:schemeClr val="bg1"/>
                </a:solidFill>
              </a:rPr>
              <a:t>Alternative  </a:t>
            </a:r>
            <a:r>
              <a:rPr lang="en-US" sz="1400" b="1" dirty="0">
                <a:solidFill>
                  <a:schemeClr val="bg1"/>
                </a:solidFill>
              </a:rPr>
              <a:t>Plans &amp; </a:t>
            </a:r>
            <a:r>
              <a:rPr lang="en-US" sz="1400" b="1" dirty="0" smtClean="0">
                <a:solidFill>
                  <a:schemeClr val="bg1"/>
                </a:solidFill>
              </a:rPr>
              <a:t>Fringe Areas</a:t>
            </a:r>
            <a:endParaRPr lang="en-US" sz="1400" b="1" dirty="0">
              <a:solidFill>
                <a:schemeClr val="bg1"/>
              </a:solidFill>
            </a:endParaRPr>
          </a:p>
        </p:txBody>
      </p:sp>
      <p:pic>
        <p:nvPicPr>
          <p:cNvPr id="1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75" t="636" r="2527" b="638"/>
          <a:stretch/>
        </p:blipFill>
        <p:spPr bwMode="auto">
          <a:xfrm>
            <a:off x="5545015" y="924241"/>
            <a:ext cx="3411416" cy="5683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Content Placeholder 4"/>
          <p:cNvSpPr txBox="1">
            <a:spLocks/>
          </p:cNvSpPr>
          <p:nvPr/>
        </p:nvSpPr>
        <p:spPr>
          <a:xfrm>
            <a:off x="1542495" y="783566"/>
            <a:ext cx="3908736" cy="57696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10000"/>
              </a:lnSpc>
            </a:pPr>
            <a:endParaRPr lang="en-US" sz="2400" dirty="0" smtClean="0">
              <a:solidFill>
                <a:schemeClr val="bg1"/>
              </a:solidFill>
            </a:endParaRPr>
          </a:p>
          <a:p>
            <a:pPr>
              <a:lnSpc>
                <a:spcPct val="110000"/>
              </a:lnSpc>
            </a:pPr>
            <a:r>
              <a:rPr lang="en-US" sz="2400" dirty="0" smtClean="0">
                <a:solidFill>
                  <a:schemeClr val="bg1"/>
                </a:solidFill>
              </a:rPr>
              <a:t>Small portions </a:t>
            </a:r>
            <a:r>
              <a:rPr lang="en-US" sz="2400" dirty="0">
                <a:solidFill>
                  <a:schemeClr val="bg1"/>
                </a:solidFill>
              </a:rPr>
              <a:t>of a basin </a:t>
            </a:r>
            <a:r>
              <a:rPr lang="en-US" sz="2400" dirty="0" smtClean="0">
                <a:solidFill>
                  <a:schemeClr val="bg1"/>
                </a:solidFill>
              </a:rPr>
              <a:t>not </a:t>
            </a:r>
            <a:r>
              <a:rPr lang="en-US" sz="2400" dirty="0">
                <a:solidFill>
                  <a:schemeClr val="bg1"/>
                </a:solidFill>
              </a:rPr>
              <a:t>fully covered within </a:t>
            </a:r>
            <a:r>
              <a:rPr lang="en-US" sz="2400" dirty="0" smtClean="0">
                <a:solidFill>
                  <a:schemeClr val="bg1"/>
                </a:solidFill>
              </a:rPr>
              <a:t>boundaries </a:t>
            </a:r>
            <a:r>
              <a:rPr lang="en-US" sz="2400" dirty="0">
                <a:solidFill>
                  <a:schemeClr val="bg1"/>
                </a:solidFill>
              </a:rPr>
              <a:t>of </a:t>
            </a:r>
            <a:r>
              <a:rPr lang="en-US" sz="2400" dirty="0" smtClean="0">
                <a:solidFill>
                  <a:schemeClr val="bg1"/>
                </a:solidFill>
              </a:rPr>
              <a:t>an Adjudication</a:t>
            </a:r>
          </a:p>
          <a:p>
            <a:pPr>
              <a:lnSpc>
                <a:spcPct val="110000"/>
              </a:lnSpc>
            </a:pPr>
            <a:endParaRPr lang="en-US" sz="2400" dirty="0">
              <a:solidFill>
                <a:schemeClr val="bg1"/>
              </a:solidFill>
            </a:endParaRPr>
          </a:p>
          <a:p>
            <a:pPr>
              <a:lnSpc>
                <a:spcPct val="110000"/>
              </a:lnSpc>
            </a:pPr>
            <a:r>
              <a:rPr lang="en-US" sz="2400" dirty="0" smtClean="0">
                <a:solidFill>
                  <a:schemeClr val="bg1"/>
                </a:solidFill>
              </a:rPr>
              <a:t>County possibly only eligible GSA</a:t>
            </a:r>
          </a:p>
          <a:p>
            <a:pPr>
              <a:lnSpc>
                <a:spcPct val="110000"/>
              </a:lnSpc>
            </a:pPr>
            <a:endParaRPr lang="en-US" sz="2400" dirty="0" smtClean="0">
              <a:solidFill>
                <a:schemeClr val="bg1"/>
              </a:solidFill>
            </a:endParaRPr>
          </a:p>
          <a:p>
            <a:pPr>
              <a:lnSpc>
                <a:spcPct val="110000"/>
              </a:lnSpc>
            </a:pPr>
            <a:r>
              <a:rPr lang="en-US" sz="2400" dirty="0" smtClean="0">
                <a:solidFill>
                  <a:schemeClr val="bg1"/>
                </a:solidFill>
              </a:rPr>
              <a:t>Fringe areas not defined in SGMA</a:t>
            </a:r>
          </a:p>
          <a:p>
            <a:pPr>
              <a:lnSpc>
                <a:spcPct val="110000"/>
              </a:lnSpc>
            </a:pPr>
            <a:endParaRPr lang="en-US" sz="1800" dirty="0" smtClean="0">
              <a:solidFill>
                <a:schemeClr val="bg1"/>
              </a:solidFill>
            </a:endParaRPr>
          </a:p>
        </p:txBody>
      </p:sp>
    </p:spTree>
    <p:extLst>
      <p:ext uri="{BB962C8B-B14F-4D97-AF65-F5344CB8AC3E}">
        <p14:creationId xmlns:p14="http://schemas.microsoft.com/office/powerpoint/2010/main" val="3539364346"/>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extBox 64"/>
          <p:cNvSpPr txBox="1"/>
          <p:nvPr/>
        </p:nvSpPr>
        <p:spPr>
          <a:xfrm>
            <a:off x="306672" y="220393"/>
            <a:ext cx="8532528" cy="646331"/>
          </a:xfrm>
          <a:prstGeom prst="rect">
            <a:avLst/>
          </a:prstGeom>
          <a:noFill/>
        </p:spPr>
        <p:txBody>
          <a:bodyPr wrap="square" rtlCol="0">
            <a:spAutoFit/>
          </a:bodyPr>
          <a:lstStyle/>
          <a:p>
            <a:pPr algn="ctr"/>
            <a:r>
              <a:rPr lang="en-US" sz="3600" b="1" dirty="0" smtClean="0">
                <a:solidFill>
                  <a:srgbClr val="FFC000"/>
                </a:solidFill>
              </a:rPr>
              <a:t>GSP Timeline and Next </a:t>
            </a:r>
            <a:r>
              <a:rPr lang="en-US" sz="3600" b="1" dirty="0">
                <a:solidFill>
                  <a:srgbClr val="FFC000"/>
                </a:solidFill>
              </a:rPr>
              <a:t>Steps</a:t>
            </a:r>
          </a:p>
        </p:txBody>
      </p:sp>
      <p:sp>
        <p:nvSpPr>
          <p:cNvPr id="59" name="Down Arrow 58"/>
          <p:cNvSpPr/>
          <p:nvPr/>
        </p:nvSpPr>
        <p:spPr>
          <a:xfrm>
            <a:off x="5266305" y="961866"/>
            <a:ext cx="751382" cy="500932"/>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dirty="0">
              <a:solidFill>
                <a:prstClr val="white"/>
              </a:solidFill>
            </a:endParaRPr>
          </a:p>
        </p:txBody>
      </p:sp>
      <p:sp>
        <p:nvSpPr>
          <p:cNvPr id="62" name="Rectangle 61"/>
          <p:cNvSpPr/>
          <p:nvPr/>
        </p:nvSpPr>
        <p:spPr>
          <a:xfrm>
            <a:off x="152400" y="2461327"/>
            <a:ext cx="8772741" cy="520644"/>
          </a:xfrm>
          <a:prstGeom prst="rect">
            <a:avLst/>
          </a:prstGeom>
          <a:solidFill>
            <a:schemeClr val="tx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57128" tIns="28563" rIns="57128" bIns="28563" rtlCol="0" anchor="ctr"/>
          <a:lstStyle/>
          <a:p>
            <a:pPr algn="ctr"/>
            <a:endParaRPr lang="en-US" sz="1200" b="1" dirty="0">
              <a:solidFill>
                <a:prstClr val="white"/>
              </a:solidFill>
            </a:endParaRPr>
          </a:p>
        </p:txBody>
      </p:sp>
      <p:sp>
        <p:nvSpPr>
          <p:cNvPr id="71" name="TextBox 70"/>
          <p:cNvSpPr txBox="1"/>
          <p:nvPr/>
        </p:nvSpPr>
        <p:spPr>
          <a:xfrm>
            <a:off x="5790751" y="2527107"/>
            <a:ext cx="288496" cy="211572"/>
          </a:xfrm>
          <a:prstGeom prst="rect">
            <a:avLst/>
          </a:prstGeom>
          <a:noFill/>
          <a:ln>
            <a:noFill/>
          </a:ln>
        </p:spPr>
        <p:txBody>
          <a:bodyPr wrap="none" lIns="57128" tIns="28563" rIns="57128" bIns="28563" rtlCol="0">
            <a:spAutoFit/>
          </a:bodyPr>
          <a:lstStyle/>
          <a:p>
            <a:r>
              <a:rPr lang="en-US" sz="1000" b="1" dirty="0" smtClean="0">
                <a:solidFill>
                  <a:prstClr val="black"/>
                </a:solidFill>
              </a:rPr>
              <a:t>Jan</a:t>
            </a:r>
            <a:endParaRPr lang="en-US" sz="1000" b="1" dirty="0">
              <a:solidFill>
                <a:prstClr val="black"/>
              </a:solidFill>
            </a:endParaRPr>
          </a:p>
        </p:txBody>
      </p:sp>
      <p:sp>
        <p:nvSpPr>
          <p:cNvPr id="73" name="TextBox 72"/>
          <p:cNvSpPr txBox="1"/>
          <p:nvPr/>
        </p:nvSpPr>
        <p:spPr>
          <a:xfrm>
            <a:off x="6326693" y="2527107"/>
            <a:ext cx="307732" cy="211572"/>
          </a:xfrm>
          <a:prstGeom prst="rect">
            <a:avLst/>
          </a:prstGeom>
          <a:noFill/>
          <a:ln>
            <a:noFill/>
          </a:ln>
        </p:spPr>
        <p:txBody>
          <a:bodyPr wrap="none" lIns="57128" tIns="28563" rIns="57128" bIns="28563" rtlCol="0">
            <a:spAutoFit/>
          </a:bodyPr>
          <a:lstStyle/>
          <a:p>
            <a:r>
              <a:rPr lang="en-US" sz="1000" b="1" dirty="0" smtClean="0">
                <a:solidFill>
                  <a:prstClr val="black"/>
                </a:solidFill>
              </a:rPr>
              <a:t>Feb</a:t>
            </a:r>
            <a:endParaRPr lang="en-US" sz="1000" b="1" dirty="0">
              <a:solidFill>
                <a:prstClr val="black"/>
              </a:solidFill>
            </a:endParaRPr>
          </a:p>
        </p:txBody>
      </p:sp>
      <p:sp>
        <p:nvSpPr>
          <p:cNvPr id="76" name="TextBox 75"/>
          <p:cNvSpPr txBox="1"/>
          <p:nvPr/>
        </p:nvSpPr>
        <p:spPr>
          <a:xfrm>
            <a:off x="152401" y="2527107"/>
            <a:ext cx="504902" cy="211572"/>
          </a:xfrm>
          <a:prstGeom prst="rect">
            <a:avLst/>
          </a:prstGeom>
          <a:noFill/>
          <a:ln>
            <a:noFill/>
          </a:ln>
        </p:spPr>
        <p:txBody>
          <a:bodyPr wrap="none" lIns="57128" tIns="28563" rIns="57128" bIns="28563" rtlCol="0">
            <a:spAutoFit/>
          </a:bodyPr>
          <a:lstStyle/>
          <a:p>
            <a:r>
              <a:rPr lang="en-US" sz="1000" b="1" dirty="0" smtClean="0">
                <a:solidFill>
                  <a:prstClr val="black"/>
                </a:solidFill>
              </a:rPr>
              <a:t>Mar-15</a:t>
            </a:r>
            <a:endParaRPr lang="en-US" sz="1000" b="1" dirty="0">
              <a:solidFill>
                <a:prstClr val="black"/>
              </a:solidFill>
            </a:endParaRPr>
          </a:p>
        </p:txBody>
      </p:sp>
      <p:sp>
        <p:nvSpPr>
          <p:cNvPr id="77" name="TextBox 76"/>
          <p:cNvSpPr txBox="1"/>
          <p:nvPr/>
        </p:nvSpPr>
        <p:spPr>
          <a:xfrm>
            <a:off x="734831" y="2527107"/>
            <a:ext cx="306130" cy="211572"/>
          </a:xfrm>
          <a:prstGeom prst="rect">
            <a:avLst/>
          </a:prstGeom>
          <a:noFill/>
          <a:ln>
            <a:noFill/>
          </a:ln>
        </p:spPr>
        <p:txBody>
          <a:bodyPr wrap="none" lIns="57128" tIns="28563" rIns="57128" bIns="28563" rtlCol="0">
            <a:spAutoFit/>
          </a:bodyPr>
          <a:lstStyle/>
          <a:p>
            <a:r>
              <a:rPr lang="en-US" sz="1000" b="1" dirty="0" smtClean="0">
                <a:solidFill>
                  <a:prstClr val="black"/>
                </a:solidFill>
              </a:rPr>
              <a:t>Apr</a:t>
            </a:r>
            <a:endParaRPr lang="en-US" sz="1000" b="1" dirty="0">
              <a:solidFill>
                <a:prstClr val="black"/>
              </a:solidFill>
            </a:endParaRPr>
          </a:p>
        </p:txBody>
      </p:sp>
      <p:sp>
        <p:nvSpPr>
          <p:cNvPr id="78" name="TextBox 77"/>
          <p:cNvSpPr txBox="1"/>
          <p:nvPr/>
        </p:nvSpPr>
        <p:spPr>
          <a:xfrm>
            <a:off x="1288407" y="2527107"/>
            <a:ext cx="351014" cy="211572"/>
          </a:xfrm>
          <a:prstGeom prst="rect">
            <a:avLst/>
          </a:prstGeom>
          <a:noFill/>
          <a:ln>
            <a:noFill/>
          </a:ln>
        </p:spPr>
        <p:txBody>
          <a:bodyPr wrap="none" lIns="57128" tIns="28563" rIns="57128" bIns="28563" rtlCol="0">
            <a:spAutoFit/>
          </a:bodyPr>
          <a:lstStyle/>
          <a:p>
            <a:r>
              <a:rPr lang="en-US" sz="1000" b="1" dirty="0" smtClean="0">
                <a:solidFill>
                  <a:prstClr val="black"/>
                </a:solidFill>
              </a:rPr>
              <a:t>May</a:t>
            </a:r>
          </a:p>
        </p:txBody>
      </p:sp>
      <p:sp>
        <p:nvSpPr>
          <p:cNvPr id="79" name="TextBox 78"/>
          <p:cNvSpPr txBox="1"/>
          <p:nvPr/>
        </p:nvSpPr>
        <p:spPr>
          <a:xfrm>
            <a:off x="1886867" y="2527107"/>
            <a:ext cx="294908" cy="211572"/>
          </a:xfrm>
          <a:prstGeom prst="rect">
            <a:avLst/>
          </a:prstGeom>
          <a:noFill/>
          <a:ln>
            <a:noFill/>
          </a:ln>
        </p:spPr>
        <p:txBody>
          <a:bodyPr wrap="none" lIns="57128" tIns="28563" rIns="57128" bIns="28563" rtlCol="0">
            <a:spAutoFit/>
          </a:bodyPr>
          <a:lstStyle/>
          <a:p>
            <a:r>
              <a:rPr lang="en-US" sz="1000" b="1" dirty="0" smtClean="0">
                <a:solidFill>
                  <a:prstClr val="black"/>
                </a:solidFill>
              </a:rPr>
              <a:t>Jun</a:t>
            </a:r>
            <a:endParaRPr lang="en-US" sz="1000" b="1" dirty="0">
              <a:solidFill>
                <a:prstClr val="black"/>
              </a:solidFill>
            </a:endParaRPr>
          </a:p>
        </p:txBody>
      </p:sp>
      <p:sp>
        <p:nvSpPr>
          <p:cNvPr id="86" name="TextBox 85"/>
          <p:cNvSpPr txBox="1"/>
          <p:nvPr/>
        </p:nvSpPr>
        <p:spPr>
          <a:xfrm>
            <a:off x="2429221" y="2527107"/>
            <a:ext cx="258040" cy="211572"/>
          </a:xfrm>
          <a:prstGeom prst="rect">
            <a:avLst/>
          </a:prstGeom>
          <a:noFill/>
          <a:ln>
            <a:noFill/>
          </a:ln>
        </p:spPr>
        <p:txBody>
          <a:bodyPr wrap="none" lIns="57128" tIns="28563" rIns="57128" bIns="28563" rtlCol="0">
            <a:spAutoFit/>
          </a:bodyPr>
          <a:lstStyle/>
          <a:p>
            <a:r>
              <a:rPr lang="en-US" sz="1000" b="1" dirty="0" smtClean="0">
                <a:solidFill>
                  <a:prstClr val="black"/>
                </a:solidFill>
              </a:rPr>
              <a:t>Jul</a:t>
            </a:r>
            <a:endParaRPr lang="en-US" sz="1000" b="1" dirty="0">
              <a:solidFill>
                <a:prstClr val="black"/>
              </a:solidFill>
            </a:endParaRPr>
          </a:p>
        </p:txBody>
      </p:sp>
      <p:sp>
        <p:nvSpPr>
          <p:cNvPr id="93" name="TextBox 92"/>
          <p:cNvSpPr txBox="1"/>
          <p:nvPr/>
        </p:nvSpPr>
        <p:spPr>
          <a:xfrm>
            <a:off x="2934707" y="2527107"/>
            <a:ext cx="322160" cy="211572"/>
          </a:xfrm>
          <a:prstGeom prst="rect">
            <a:avLst/>
          </a:prstGeom>
          <a:noFill/>
          <a:ln>
            <a:noFill/>
          </a:ln>
        </p:spPr>
        <p:txBody>
          <a:bodyPr wrap="none" lIns="57128" tIns="28563" rIns="57128" bIns="28563" rtlCol="0">
            <a:spAutoFit/>
          </a:bodyPr>
          <a:lstStyle/>
          <a:p>
            <a:r>
              <a:rPr lang="en-US" sz="1000" b="1" dirty="0" smtClean="0">
                <a:solidFill>
                  <a:prstClr val="black"/>
                </a:solidFill>
              </a:rPr>
              <a:t>Aug</a:t>
            </a:r>
            <a:endParaRPr lang="en-US" sz="1000" b="1" dirty="0">
              <a:solidFill>
                <a:prstClr val="black"/>
              </a:solidFill>
            </a:endParaRPr>
          </a:p>
        </p:txBody>
      </p:sp>
      <p:sp>
        <p:nvSpPr>
          <p:cNvPr id="95" name="TextBox 94"/>
          <p:cNvSpPr txBox="1"/>
          <p:nvPr/>
        </p:nvSpPr>
        <p:spPr>
          <a:xfrm>
            <a:off x="3504313" y="2527107"/>
            <a:ext cx="354220" cy="211572"/>
          </a:xfrm>
          <a:prstGeom prst="rect">
            <a:avLst/>
          </a:prstGeom>
          <a:noFill/>
          <a:ln>
            <a:noFill/>
          </a:ln>
        </p:spPr>
        <p:txBody>
          <a:bodyPr wrap="none" lIns="57128" tIns="28563" rIns="57128" bIns="28563" rtlCol="0">
            <a:spAutoFit/>
          </a:bodyPr>
          <a:lstStyle/>
          <a:p>
            <a:r>
              <a:rPr lang="en-US" sz="1000" b="1" dirty="0" smtClean="0">
                <a:solidFill>
                  <a:prstClr val="black"/>
                </a:solidFill>
              </a:rPr>
              <a:t>Sept</a:t>
            </a:r>
          </a:p>
        </p:txBody>
      </p:sp>
      <p:sp>
        <p:nvSpPr>
          <p:cNvPr id="96" name="TextBox 95"/>
          <p:cNvSpPr txBox="1"/>
          <p:nvPr/>
        </p:nvSpPr>
        <p:spPr>
          <a:xfrm>
            <a:off x="4105979" y="2527107"/>
            <a:ext cx="299718" cy="211572"/>
          </a:xfrm>
          <a:prstGeom prst="rect">
            <a:avLst/>
          </a:prstGeom>
          <a:noFill/>
          <a:ln>
            <a:noFill/>
          </a:ln>
        </p:spPr>
        <p:txBody>
          <a:bodyPr wrap="none" lIns="57128" tIns="28563" rIns="57128" bIns="28563" rtlCol="0">
            <a:spAutoFit/>
          </a:bodyPr>
          <a:lstStyle/>
          <a:p>
            <a:r>
              <a:rPr lang="en-US" sz="1000" b="1" dirty="0" smtClean="0">
                <a:solidFill>
                  <a:prstClr val="black"/>
                </a:solidFill>
              </a:rPr>
              <a:t>Oct</a:t>
            </a:r>
            <a:endParaRPr lang="en-US" sz="1000" b="1" dirty="0">
              <a:solidFill>
                <a:prstClr val="black"/>
              </a:solidFill>
            </a:endParaRPr>
          </a:p>
        </p:txBody>
      </p:sp>
      <p:sp>
        <p:nvSpPr>
          <p:cNvPr id="97" name="TextBox 96"/>
          <p:cNvSpPr txBox="1"/>
          <p:nvPr/>
        </p:nvSpPr>
        <p:spPr>
          <a:xfrm>
            <a:off x="4653143" y="2527107"/>
            <a:ext cx="330174" cy="211572"/>
          </a:xfrm>
          <a:prstGeom prst="rect">
            <a:avLst/>
          </a:prstGeom>
          <a:noFill/>
          <a:ln>
            <a:noFill/>
          </a:ln>
        </p:spPr>
        <p:txBody>
          <a:bodyPr wrap="none" lIns="57128" tIns="28563" rIns="57128" bIns="28563" rtlCol="0">
            <a:spAutoFit/>
          </a:bodyPr>
          <a:lstStyle/>
          <a:p>
            <a:r>
              <a:rPr lang="en-US" sz="1000" b="1" dirty="0" smtClean="0">
                <a:solidFill>
                  <a:prstClr val="black"/>
                </a:solidFill>
              </a:rPr>
              <a:t>Nov</a:t>
            </a:r>
            <a:endParaRPr lang="en-US" sz="1000" b="1" dirty="0">
              <a:solidFill>
                <a:prstClr val="black"/>
              </a:solidFill>
            </a:endParaRPr>
          </a:p>
        </p:txBody>
      </p:sp>
      <p:sp>
        <p:nvSpPr>
          <p:cNvPr id="100" name="TextBox 99"/>
          <p:cNvSpPr txBox="1"/>
          <p:nvPr/>
        </p:nvSpPr>
        <p:spPr>
          <a:xfrm>
            <a:off x="5230763" y="2527107"/>
            <a:ext cx="312542" cy="211572"/>
          </a:xfrm>
          <a:prstGeom prst="rect">
            <a:avLst/>
          </a:prstGeom>
          <a:noFill/>
          <a:ln>
            <a:noFill/>
          </a:ln>
        </p:spPr>
        <p:txBody>
          <a:bodyPr wrap="none" lIns="57128" tIns="28563" rIns="57128" bIns="28563" rtlCol="0">
            <a:spAutoFit/>
          </a:bodyPr>
          <a:lstStyle/>
          <a:p>
            <a:r>
              <a:rPr lang="en-US" sz="1000" b="1" dirty="0" smtClean="0">
                <a:solidFill>
                  <a:prstClr val="black"/>
                </a:solidFill>
              </a:rPr>
              <a:t>Dec</a:t>
            </a:r>
            <a:endParaRPr lang="en-US" sz="1000" b="1" dirty="0">
              <a:solidFill>
                <a:prstClr val="black"/>
              </a:solidFill>
            </a:endParaRPr>
          </a:p>
        </p:txBody>
      </p:sp>
      <p:sp>
        <p:nvSpPr>
          <p:cNvPr id="101" name="TextBox 100"/>
          <p:cNvSpPr txBox="1"/>
          <p:nvPr/>
        </p:nvSpPr>
        <p:spPr>
          <a:xfrm>
            <a:off x="7464301" y="2527107"/>
            <a:ext cx="306130" cy="211572"/>
          </a:xfrm>
          <a:prstGeom prst="rect">
            <a:avLst/>
          </a:prstGeom>
          <a:noFill/>
          <a:ln>
            <a:noFill/>
          </a:ln>
        </p:spPr>
        <p:txBody>
          <a:bodyPr wrap="none" lIns="57128" tIns="28563" rIns="57128" bIns="28563" rtlCol="0">
            <a:spAutoFit/>
          </a:bodyPr>
          <a:lstStyle/>
          <a:p>
            <a:r>
              <a:rPr lang="en-US" sz="1000" b="1" dirty="0" smtClean="0">
                <a:solidFill>
                  <a:prstClr val="black"/>
                </a:solidFill>
              </a:rPr>
              <a:t>Apr</a:t>
            </a:r>
            <a:endParaRPr lang="en-US" sz="1000" b="1" dirty="0">
              <a:solidFill>
                <a:prstClr val="black"/>
              </a:solidFill>
            </a:endParaRPr>
          </a:p>
        </p:txBody>
      </p:sp>
      <p:sp>
        <p:nvSpPr>
          <p:cNvPr id="102" name="TextBox 101"/>
          <p:cNvSpPr txBox="1"/>
          <p:nvPr/>
        </p:nvSpPr>
        <p:spPr>
          <a:xfrm>
            <a:off x="8017877" y="2527107"/>
            <a:ext cx="351014" cy="211572"/>
          </a:xfrm>
          <a:prstGeom prst="rect">
            <a:avLst/>
          </a:prstGeom>
          <a:noFill/>
          <a:ln>
            <a:noFill/>
          </a:ln>
        </p:spPr>
        <p:txBody>
          <a:bodyPr wrap="none" lIns="57128" tIns="28563" rIns="57128" bIns="28563" rtlCol="0">
            <a:spAutoFit/>
          </a:bodyPr>
          <a:lstStyle/>
          <a:p>
            <a:r>
              <a:rPr lang="en-US" sz="1000" b="1" dirty="0" smtClean="0">
                <a:solidFill>
                  <a:prstClr val="black"/>
                </a:solidFill>
              </a:rPr>
              <a:t>May</a:t>
            </a:r>
            <a:endParaRPr lang="en-US" sz="1000" b="1" dirty="0">
              <a:solidFill>
                <a:prstClr val="black"/>
              </a:solidFill>
            </a:endParaRPr>
          </a:p>
        </p:txBody>
      </p:sp>
      <p:sp>
        <p:nvSpPr>
          <p:cNvPr id="103" name="TextBox 102"/>
          <p:cNvSpPr txBox="1"/>
          <p:nvPr/>
        </p:nvSpPr>
        <p:spPr>
          <a:xfrm>
            <a:off x="6881871" y="2527107"/>
            <a:ext cx="334984" cy="211572"/>
          </a:xfrm>
          <a:prstGeom prst="rect">
            <a:avLst/>
          </a:prstGeom>
          <a:noFill/>
          <a:ln>
            <a:noFill/>
          </a:ln>
        </p:spPr>
        <p:txBody>
          <a:bodyPr wrap="none" lIns="57128" tIns="28563" rIns="57128" bIns="28563" rtlCol="0">
            <a:spAutoFit/>
          </a:bodyPr>
          <a:lstStyle/>
          <a:p>
            <a:r>
              <a:rPr lang="en-US" sz="1000" b="1" dirty="0" smtClean="0">
                <a:solidFill>
                  <a:prstClr val="black"/>
                </a:solidFill>
              </a:rPr>
              <a:t>Mar</a:t>
            </a:r>
            <a:endParaRPr lang="en-US" sz="1000" b="1" dirty="0">
              <a:solidFill>
                <a:prstClr val="black"/>
              </a:solidFill>
            </a:endParaRPr>
          </a:p>
        </p:txBody>
      </p:sp>
      <p:sp>
        <p:nvSpPr>
          <p:cNvPr id="104" name="TextBox 103"/>
          <p:cNvSpPr txBox="1"/>
          <p:nvPr/>
        </p:nvSpPr>
        <p:spPr>
          <a:xfrm>
            <a:off x="8482771" y="2527107"/>
            <a:ext cx="464826" cy="211572"/>
          </a:xfrm>
          <a:prstGeom prst="rect">
            <a:avLst/>
          </a:prstGeom>
          <a:noFill/>
          <a:ln>
            <a:noFill/>
          </a:ln>
        </p:spPr>
        <p:txBody>
          <a:bodyPr wrap="none" lIns="57128" tIns="28563" rIns="57128" bIns="28563" rtlCol="0">
            <a:spAutoFit/>
          </a:bodyPr>
          <a:lstStyle/>
          <a:p>
            <a:r>
              <a:rPr lang="en-US" sz="1000" b="1" dirty="0" smtClean="0">
                <a:solidFill>
                  <a:prstClr val="black"/>
                </a:solidFill>
              </a:rPr>
              <a:t>Jun-16</a:t>
            </a:r>
            <a:endParaRPr lang="en-US" sz="1000" b="1" dirty="0">
              <a:solidFill>
                <a:prstClr val="black"/>
              </a:solidFill>
            </a:endParaRPr>
          </a:p>
        </p:txBody>
      </p:sp>
      <p:sp>
        <p:nvSpPr>
          <p:cNvPr id="105" name="Rounded Rectangle 104"/>
          <p:cNvSpPr/>
          <p:nvPr/>
        </p:nvSpPr>
        <p:spPr>
          <a:xfrm>
            <a:off x="2036245" y="4196864"/>
            <a:ext cx="2272711" cy="491747"/>
          </a:xfrm>
          <a:prstGeom prst="roundRect">
            <a:avLst/>
          </a:prstGeom>
          <a:solidFill>
            <a:schemeClr val="tx1">
              <a:lumMod val="65000"/>
            </a:schemeClr>
          </a:solidFill>
        </p:spPr>
        <p:style>
          <a:lnRef idx="0">
            <a:schemeClr val="dk1"/>
          </a:lnRef>
          <a:fillRef idx="3">
            <a:schemeClr val="dk1"/>
          </a:fillRef>
          <a:effectRef idx="3">
            <a:schemeClr val="dk1"/>
          </a:effectRef>
          <a:fontRef idx="minor">
            <a:schemeClr val="lt1"/>
          </a:fontRef>
        </p:style>
        <p:txBody>
          <a:bodyPr rtlCol="0" anchor="ctr"/>
          <a:lstStyle/>
          <a:p>
            <a:pPr algn="ctr"/>
            <a:r>
              <a:rPr lang="en-US" sz="1200" b="1" dirty="0">
                <a:solidFill>
                  <a:schemeClr val="bg1"/>
                </a:solidFill>
              </a:rPr>
              <a:t>July </a:t>
            </a:r>
            <a:r>
              <a:rPr lang="en-US" sz="1200" b="1" dirty="0" smtClean="0">
                <a:solidFill>
                  <a:schemeClr val="bg1"/>
                </a:solidFill>
              </a:rPr>
              <a:t>20, Aug 27, Sept 21 </a:t>
            </a:r>
          </a:p>
          <a:p>
            <a:pPr algn="ctr"/>
            <a:r>
              <a:rPr lang="en-US" sz="1200" b="1" dirty="0" smtClean="0">
                <a:solidFill>
                  <a:schemeClr val="bg1"/>
                </a:solidFill>
              </a:rPr>
              <a:t>GSP Mtgs/Webinars</a:t>
            </a:r>
            <a:endParaRPr lang="en-US" sz="1200" b="1" dirty="0">
              <a:solidFill>
                <a:schemeClr val="bg1"/>
              </a:solidFill>
            </a:endParaRPr>
          </a:p>
        </p:txBody>
      </p:sp>
      <p:sp>
        <p:nvSpPr>
          <p:cNvPr id="106" name="Rounded Rectangle 105"/>
          <p:cNvSpPr/>
          <p:nvPr/>
        </p:nvSpPr>
        <p:spPr>
          <a:xfrm>
            <a:off x="5477190" y="3290907"/>
            <a:ext cx="1032753" cy="922133"/>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00" b="1" dirty="0" smtClean="0">
                <a:solidFill>
                  <a:prstClr val="black"/>
                </a:solidFill>
              </a:rPr>
              <a:t>CWC</a:t>
            </a:r>
          </a:p>
          <a:p>
            <a:pPr algn="ctr"/>
            <a:r>
              <a:rPr lang="en-US" sz="1200" b="1" dirty="0" smtClean="0">
                <a:solidFill>
                  <a:prstClr val="black"/>
                </a:solidFill>
              </a:rPr>
              <a:t>Jan. or Feb. </a:t>
            </a:r>
            <a:endParaRPr lang="en-US" sz="1200" b="1" dirty="0">
              <a:solidFill>
                <a:prstClr val="black"/>
              </a:solidFill>
            </a:endParaRPr>
          </a:p>
          <a:p>
            <a:pPr algn="ctr"/>
            <a:r>
              <a:rPr lang="en-US" sz="1200" b="1" dirty="0" smtClean="0">
                <a:solidFill>
                  <a:prstClr val="black"/>
                </a:solidFill>
              </a:rPr>
              <a:t>GSP Draft Regulations</a:t>
            </a:r>
            <a:endParaRPr lang="en-US" sz="1200" b="1" dirty="0">
              <a:solidFill>
                <a:prstClr val="black"/>
              </a:solidFill>
            </a:endParaRPr>
          </a:p>
        </p:txBody>
      </p:sp>
      <p:sp>
        <p:nvSpPr>
          <p:cNvPr id="107" name="Rounded Rectangle 106"/>
          <p:cNvSpPr/>
          <p:nvPr/>
        </p:nvSpPr>
        <p:spPr>
          <a:xfrm>
            <a:off x="5953289" y="4480261"/>
            <a:ext cx="1336462" cy="795214"/>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200" b="1" dirty="0" smtClean="0">
                <a:solidFill>
                  <a:prstClr val="white"/>
                </a:solidFill>
              </a:rPr>
              <a:t>GSP Required Public Meeting 30 Day Comment Period</a:t>
            </a:r>
            <a:endParaRPr lang="en-US" sz="1200" b="1" dirty="0">
              <a:solidFill>
                <a:prstClr val="white"/>
              </a:solidFill>
            </a:endParaRPr>
          </a:p>
        </p:txBody>
      </p:sp>
      <p:sp>
        <p:nvSpPr>
          <p:cNvPr id="108" name="Rounded Rectangle 107"/>
          <p:cNvSpPr/>
          <p:nvPr/>
        </p:nvSpPr>
        <p:spPr>
          <a:xfrm>
            <a:off x="7886388" y="4501664"/>
            <a:ext cx="1006152" cy="6096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200" b="1" dirty="0" smtClean="0">
                <a:solidFill>
                  <a:prstClr val="white"/>
                </a:solidFill>
              </a:rPr>
              <a:t>Submit GSP  Regs to OAL</a:t>
            </a:r>
            <a:endParaRPr lang="en-US" sz="1200" b="1" dirty="0">
              <a:solidFill>
                <a:prstClr val="white"/>
              </a:solidFill>
            </a:endParaRPr>
          </a:p>
        </p:txBody>
      </p:sp>
      <p:sp>
        <p:nvSpPr>
          <p:cNvPr id="109" name="TextBox 108"/>
          <p:cNvSpPr txBox="1"/>
          <p:nvPr/>
        </p:nvSpPr>
        <p:spPr>
          <a:xfrm>
            <a:off x="152400" y="2760427"/>
            <a:ext cx="5755169" cy="211572"/>
          </a:xfrm>
          <a:prstGeom prst="rect">
            <a:avLst/>
          </a:prstGeom>
          <a:noFill/>
          <a:ln>
            <a:solidFill>
              <a:schemeClr val="bg1"/>
            </a:solidFill>
          </a:ln>
        </p:spPr>
        <p:txBody>
          <a:bodyPr wrap="square" lIns="57128" tIns="28563" rIns="57128" bIns="28563" rtlCol="0">
            <a:spAutoFit/>
          </a:bodyPr>
          <a:lstStyle/>
          <a:p>
            <a:pPr algn="ctr"/>
            <a:r>
              <a:rPr lang="en-US" sz="1000" b="1" dirty="0" smtClean="0">
                <a:solidFill>
                  <a:prstClr val="black"/>
                </a:solidFill>
              </a:rPr>
              <a:t>2015</a:t>
            </a:r>
            <a:endParaRPr lang="en-US" sz="1000" b="1" dirty="0">
              <a:solidFill>
                <a:prstClr val="black"/>
              </a:solidFill>
            </a:endParaRPr>
          </a:p>
        </p:txBody>
      </p:sp>
      <p:sp>
        <p:nvSpPr>
          <p:cNvPr id="110" name="TextBox 109"/>
          <p:cNvSpPr txBox="1"/>
          <p:nvPr/>
        </p:nvSpPr>
        <p:spPr>
          <a:xfrm>
            <a:off x="5907570" y="2760427"/>
            <a:ext cx="3017572" cy="211572"/>
          </a:xfrm>
          <a:prstGeom prst="rect">
            <a:avLst/>
          </a:prstGeom>
          <a:noFill/>
          <a:ln>
            <a:solidFill>
              <a:schemeClr val="bg1"/>
            </a:solidFill>
          </a:ln>
        </p:spPr>
        <p:txBody>
          <a:bodyPr wrap="square" lIns="57128" tIns="28563" rIns="57128" bIns="28563" rtlCol="0">
            <a:spAutoFit/>
          </a:bodyPr>
          <a:lstStyle/>
          <a:p>
            <a:pPr algn="ctr"/>
            <a:r>
              <a:rPr lang="en-US" sz="1000" b="1" dirty="0" smtClean="0">
                <a:solidFill>
                  <a:prstClr val="black"/>
                </a:solidFill>
              </a:rPr>
              <a:t>2016</a:t>
            </a:r>
            <a:endParaRPr lang="en-US" sz="1000" b="1" dirty="0">
              <a:solidFill>
                <a:prstClr val="black"/>
              </a:solidFill>
            </a:endParaRPr>
          </a:p>
        </p:txBody>
      </p:sp>
      <p:cxnSp>
        <p:nvCxnSpPr>
          <p:cNvPr id="111" name="Straight Arrow Connector 110"/>
          <p:cNvCxnSpPr/>
          <p:nvPr/>
        </p:nvCxnSpPr>
        <p:spPr>
          <a:xfrm rot="10800000">
            <a:off x="7071949" y="2971999"/>
            <a:ext cx="0" cy="29826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a:stCxn id="108" idx="0"/>
          </p:cNvCxnSpPr>
          <p:nvPr/>
        </p:nvCxnSpPr>
        <p:spPr>
          <a:xfrm flipH="1" flipV="1">
            <a:off x="8382363" y="2981972"/>
            <a:ext cx="7101" cy="151969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rot="10800000">
            <a:off x="7924800" y="2961241"/>
            <a:ext cx="0" cy="29826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4" name="Rounded Rectangle 113"/>
          <p:cNvSpPr/>
          <p:nvPr/>
        </p:nvSpPr>
        <p:spPr>
          <a:xfrm>
            <a:off x="7520979" y="3206264"/>
            <a:ext cx="784821" cy="1162298"/>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00" b="1" dirty="0" smtClean="0">
                <a:solidFill>
                  <a:prstClr val="black"/>
                </a:solidFill>
              </a:rPr>
              <a:t>CWC</a:t>
            </a:r>
          </a:p>
          <a:p>
            <a:pPr algn="ctr"/>
            <a:r>
              <a:rPr lang="en-US" sz="1200" b="1" dirty="0" smtClean="0">
                <a:solidFill>
                  <a:prstClr val="black"/>
                </a:solidFill>
              </a:rPr>
              <a:t>April</a:t>
            </a:r>
          </a:p>
          <a:p>
            <a:pPr algn="ctr"/>
            <a:r>
              <a:rPr lang="en-US" sz="1200" b="1" dirty="0" smtClean="0">
                <a:solidFill>
                  <a:prstClr val="black"/>
                </a:solidFill>
              </a:rPr>
              <a:t>Adopt Final GSP </a:t>
            </a:r>
            <a:r>
              <a:rPr lang="en-US" sz="1100" b="1" dirty="0" smtClean="0">
                <a:solidFill>
                  <a:prstClr val="black"/>
                </a:solidFill>
              </a:rPr>
              <a:t>Regs</a:t>
            </a:r>
            <a:endParaRPr lang="en-US" sz="1100" b="1" dirty="0">
              <a:solidFill>
                <a:prstClr val="black"/>
              </a:solidFill>
            </a:endParaRPr>
          </a:p>
        </p:txBody>
      </p:sp>
      <p:cxnSp>
        <p:nvCxnSpPr>
          <p:cNvPr id="115" name="Straight Arrow Connector 114"/>
          <p:cNvCxnSpPr/>
          <p:nvPr/>
        </p:nvCxnSpPr>
        <p:spPr>
          <a:xfrm rot="10800000">
            <a:off x="5996940" y="2992644"/>
            <a:ext cx="0" cy="29826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6" name="5-Point Star 115"/>
          <p:cNvSpPr/>
          <p:nvPr/>
        </p:nvSpPr>
        <p:spPr>
          <a:xfrm>
            <a:off x="8624534" y="3033303"/>
            <a:ext cx="246971" cy="246971"/>
          </a:xfrm>
          <a:prstGeom prst="star5">
            <a:avLst/>
          </a:prstGeom>
          <a:solidFill>
            <a:srgbClr val="FF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prstClr val="white"/>
              </a:solidFill>
            </a:endParaRPr>
          </a:p>
        </p:txBody>
      </p:sp>
      <p:sp>
        <p:nvSpPr>
          <p:cNvPr id="117" name="TextBox 116"/>
          <p:cNvSpPr txBox="1"/>
          <p:nvPr/>
        </p:nvSpPr>
        <p:spPr>
          <a:xfrm>
            <a:off x="8466100" y="3337976"/>
            <a:ext cx="617154" cy="380849"/>
          </a:xfrm>
          <a:prstGeom prst="rect">
            <a:avLst/>
          </a:prstGeom>
          <a:noFill/>
          <a:ln>
            <a:noFill/>
          </a:ln>
        </p:spPr>
        <p:txBody>
          <a:bodyPr wrap="square" lIns="57128" tIns="28563" rIns="57128" bIns="28563" rtlCol="0">
            <a:spAutoFit/>
          </a:bodyPr>
          <a:lstStyle/>
          <a:p>
            <a:pPr algn="ctr"/>
            <a:r>
              <a:rPr lang="en-US" sz="1050" b="1" dirty="0" smtClean="0">
                <a:solidFill>
                  <a:prstClr val="white"/>
                </a:solidFill>
              </a:rPr>
              <a:t>GSP Deadline</a:t>
            </a:r>
          </a:p>
        </p:txBody>
      </p:sp>
      <p:sp>
        <p:nvSpPr>
          <p:cNvPr id="118" name="Right Arrow 117"/>
          <p:cNvSpPr/>
          <p:nvPr/>
        </p:nvSpPr>
        <p:spPr>
          <a:xfrm>
            <a:off x="1597675" y="5892047"/>
            <a:ext cx="5237154" cy="484137"/>
          </a:xfrm>
          <a:prstGeom prst="rightArrow">
            <a:avLst>
              <a:gd name="adj1" fmla="val 50000"/>
              <a:gd name="adj2" fmla="val 91725"/>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600" b="1" dirty="0" smtClean="0">
                <a:solidFill>
                  <a:prstClr val="black"/>
                </a:solidFill>
              </a:rPr>
              <a:t>Input From Advisory Groups</a:t>
            </a:r>
            <a:endParaRPr lang="en-US" sz="1600" dirty="0">
              <a:solidFill>
                <a:prstClr val="black"/>
              </a:solidFill>
            </a:endParaRPr>
          </a:p>
        </p:txBody>
      </p:sp>
      <p:sp>
        <p:nvSpPr>
          <p:cNvPr id="119" name="Right Arrow 118"/>
          <p:cNvSpPr/>
          <p:nvPr/>
        </p:nvSpPr>
        <p:spPr>
          <a:xfrm>
            <a:off x="1597675" y="5385584"/>
            <a:ext cx="5237154" cy="506463"/>
          </a:xfrm>
          <a:prstGeom prst="rightArrow">
            <a:avLst>
              <a:gd name="adj1" fmla="val 50000"/>
              <a:gd name="adj2" fmla="val 92962"/>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1600" b="1" dirty="0" smtClean="0">
                <a:solidFill>
                  <a:prstClr val="black"/>
                </a:solidFill>
              </a:rPr>
              <a:t>Input from SWRCB</a:t>
            </a:r>
            <a:endParaRPr lang="en-US" sz="1600" dirty="0">
              <a:solidFill>
                <a:prstClr val="black"/>
              </a:solidFill>
            </a:endParaRPr>
          </a:p>
        </p:txBody>
      </p:sp>
      <p:cxnSp>
        <p:nvCxnSpPr>
          <p:cNvPr id="120" name="Elbow Connector 119"/>
          <p:cNvCxnSpPr/>
          <p:nvPr/>
        </p:nvCxnSpPr>
        <p:spPr>
          <a:xfrm rot="5400000" flipH="1" flipV="1">
            <a:off x="3128653" y="3041569"/>
            <a:ext cx="882682" cy="794788"/>
          </a:xfrm>
          <a:prstGeom prst="bentConnector3">
            <a:avLst>
              <a:gd name="adj1" fmla="val 68745"/>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Elbow Connector 120"/>
          <p:cNvCxnSpPr/>
          <p:nvPr/>
        </p:nvCxnSpPr>
        <p:spPr>
          <a:xfrm rot="16200000" flipV="1">
            <a:off x="2310059" y="3017315"/>
            <a:ext cx="898332" cy="827645"/>
          </a:xfrm>
          <a:prstGeom prst="bentConnector3">
            <a:avLst>
              <a:gd name="adj1" fmla="val 67449"/>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a:endCxn id="123" idx="2"/>
          </p:cNvCxnSpPr>
          <p:nvPr/>
        </p:nvCxnSpPr>
        <p:spPr>
          <a:xfrm flipV="1">
            <a:off x="3172600" y="3968264"/>
            <a:ext cx="1" cy="206062"/>
          </a:xfrm>
          <a:prstGeom prst="straightConnector1">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3" name="Rounded Rectangle 122"/>
          <p:cNvSpPr/>
          <p:nvPr/>
        </p:nvSpPr>
        <p:spPr>
          <a:xfrm>
            <a:off x="2036245" y="3403861"/>
            <a:ext cx="2272711" cy="564403"/>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00" b="1" dirty="0" smtClean="0">
                <a:solidFill>
                  <a:prstClr val="black"/>
                </a:solidFill>
              </a:rPr>
              <a:t>Periodic CWC Updates</a:t>
            </a:r>
          </a:p>
          <a:p>
            <a:pPr algn="ctr"/>
            <a:r>
              <a:rPr lang="en-US" sz="1200" b="1" dirty="0" smtClean="0">
                <a:solidFill>
                  <a:prstClr val="black"/>
                </a:solidFill>
              </a:rPr>
              <a:t>GSP/ALT</a:t>
            </a:r>
          </a:p>
          <a:p>
            <a:pPr algn="ctr"/>
            <a:r>
              <a:rPr lang="en-US" sz="1200" b="1" dirty="0" smtClean="0">
                <a:solidFill>
                  <a:prstClr val="black"/>
                </a:solidFill>
              </a:rPr>
              <a:t>Topics Discussions</a:t>
            </a:r>
            <a:endParaRPr lang="en-US" sz="1200" b="1" dirty="0">
              <a:solidFill>
                <a:prstClr val="black"/>
              </a:solidFill>
            </a:endParaRPr>
          </a:p>
        </p:txBody>
      </p:sp>
      <p:sp>
        <p:nvSpPr>
          <p:cNvPr id="124" name="Rounded Rectangle 123"/>
          <p:cNvSpPr/>
          <p:nvPr/>
        </p:nvSpPr>
        <p:spPr>
          <a:xfrm>
            <a:off x="887896" y="1598860"/>
            <a:ext cx="1507749" cy="862467"/>
          </a:xfrm>
          <a:prstGeom prst="roundRect">
            <a:avLst/>
          </a:prstGeom>
          <a:ln w="317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prstClr val="white"/>
                </a:solidFill>
              </a:rPr>
              <a:t>Scoping</a:t>
            </a:r>
            <a:endParaRPr lang="en-US" dirty="0">
              <a:solidFill>
                <a:prstClr val="white"/>
              </a:solidFill>
            </a:endParaRPr>
          </a:p>
        </p:txBody>
      </p:sp>
      <p:sp>
        <p:nvSpPr>
          <p:cNvPr id="125" name="Rounded Rectangle 124"/>
          <p:cNvSpPr/>
          <p:nvPr/>
        </p:nvSpPr>
        <p:spPr>
          <a:xfrm>
            <a:off x="2429222" y="1598860"/>
            <a:ext cx="1676758" cy="852863"/>
          </a:xfrm>
          <a:prstGeom prst="roundRect">
            <a:avLst/>
          </a:prstGeom>
          <a:ln w="317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prstClr val="white"/>
                </a:solidFill>
              </a:rPr>
              <a:t>Draft Framework (Topic Based</a:t>
            </a:r>
            <a:r>
              <a:rPr lang="en-US" b="1" dirty="0">
                <a:solidFill>
                  <a:prstClr val="white"/>
                </a:solidFill>
              </a:rPr>
              <a:t>)</a:t>
            </a:r>
          </a:p>
        </p:txBody>
      </p:sp>
      <p:sp>
        <p:nvSpPr>
          <p:cNvPr id="126" name="Rounded Rectangle 125"/>
          <p:cNvSpPr/>
          <p:nvPr/>
        </p:nvSpPr>
        <p:spPr>
          <a:xfrm>
            <a:off x="4136085" y="1598860"/>
            <a:ext cx="2834911" cy="839971"/>
          </a:xfrm>
          <a:prstGeom prst="roundRect">
            <a:avLst/>
          </a:prstGeom>
          <a:ln w="317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prstClr val="white"/>
                </a:solidFill>
              </a:rPr>
              <a:t>Draft Emergency Regulations</a:t>
            </a:r>
          </a:p>
        </p:txBody>
      </p:sp>
      <p:sp>
        <p:nvSpPr>
          <p:cNvPr id="127" name="Rounded Rectangle 126"/>
          <p:cNvSpPr/>
          <p:nvPr/>
        </p:nvSpPr>
        <p:spPr>
          <a:xfrm>
            <a:off x="6995749" y="1598860"/>
            <a:ext cx="1875755" cy="839971"/>
          </a:xfrm>
          <a:prstGeom prst="roundRect">
            <a:avLst/>
          </a:prstGeom>
          <a:ln w="317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prstClr val="white"/>
                </a:solidFill>
              </a:rPr>
              <a:t>Adopt Emergency Regulations</a:t>
            </a:r>
          </a:p>
        </p:txBody>
      </p:sp>
      <p:sp>
        <p:nvSpPr>
          <p:cNvPr id="128" name="Rounded Rectangle 127"/>
          <p:cNvSpPr/>
          <p:nvPr/>
        </p:nvSpPr>
        <p:spPr>
          <a:xfrm>
            <a:off x="6678126" y="3206264"/>
            <a:ext cx="789474" cy="1162298"/>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00" b="1" dirty="0" smtClean="0">
                <a:solidFill>
                  <a:prstClr val="black"/>
                </a:solidFill>
              </a:rPr>
              <a:t>CWC</a:t>
            </a:r>
          </a:p>
          <a:p>
            <a:pPr algn="ctr"/>
            <a:r>
              <a:rPr lang="en-US" sz="1200" b="1" dirty="0" smtClean="0">
                <a:solidFill>
                  <a:prstClr val="black"/>
                </a:solidFill>
              </a:rPr>
              <a:t>March</a:t>
            </a:r>
          </a:p>
          <a:p>
            <a:pPr algn="ctr"/>
            <a:r>
              <a:rPr lang="en-US" sz="1200" b="1" dirty="0" smtClean="0">
                <a:solidFill>
                  <a:prstClr val="black"/>
                </a:solidFill>
              </a:rPr>
              <a:t>Draft Final GSP Regs</a:t>
            </a:r>
            <a:endParaRPr lang="en-US" sz="1200" b="1" dirty="0">
              <a:solidFill>
                <a:prstClr val="black"/>
              </a:solidFill>
            </a:endParaRPr>
          </a:p>
        </p:txBody>
      </p:sp>
      <p:cxnSp>
        <p:nvCxnSpPr>
          <p:cNvPr id="129" name="Straight Arrow Connector 128"/>
          <p:cNvCxnSpPr/>
          <p:nvPr/>
        </p:nvCxnSpPr>
        <p:spPr>
          <a:xfrm flipH="1" flipV="1">
            <a:off x="6575557" y="2958979"/>
            <a:ext cx="7101" cy="151969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0" name="Rounded Rectangle 129"/>
          <p:cNvSpPr/>
          <p:nvPr/>
        </p:nvSpPr>
        <p:spPr>
          <a:xfrm>
            <a:off x="4402276" y="3289971"/>
            <a:ext cx="1032753" cy="1211693"/>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200" b="1" dirty="0" smtClean="0">
                <a:solidFill>
                  <a:prstClr val="black"/>
                </a:solidFill>
              </a:rPr>
              <a:t>CWC</a:t>
            </a:r>
          </a:p>
          <a:p>
            <a:pPr algn="ctr"/>
            <a:r>
              <a:rPr lang="en-US" sz="1200" b="1" dirty="0" smtClean="0">
                <a:solidFill>
                  <a:prstClr val="black"/>
                </a:solidFill>
              </a:rPr>
              <a:t>Nov 19 </a:t>
            </a:r>
            <a:endParaRPr lang="en-US" sz="1200" b="1" dirty="0">
              <a:solidFill>
                <a:prstClr val="black"/>
              </a:solidFill>
            </a:endParaRPr>
          </a:p>
          <a:p>
            <a:pPr algn="ctr"/>
            <a:r>
              <a:rPr lang="en-US" sz="1200" b="1" dirty="0">
                <a:solidFill>
                  <a:prstClr val="black"/>
                </a:solidFill>
              </a:rPr>
              <a:t>a</a:t>
            </a:r>
            <a:r>
              <a:rPr lang="en-US" sz="1200" b="1" dirty="0" smtClean="0">
                <a:solidFill>
                  <a:prstClr val="black"/>
                </a:solidFill>
              </a:rPr>
              <a:t>nd Dec Summary of Informal Outreach</a:t>
            </a:r>
            <a:endParaRPr lang="en-US" sz="1200" b="1" dirty="0">
              <a:solidFill>
                <a:prstClr val="black"/>
              </a:solidFill>
            </a:endParaRPr>
          </a:p>
        </p:txBody>
      </p:sp>
      <p:cxnSp>
        <p:nvCxnSpPr>
          <p:cNvPr id="131" name="Straight Arrow Connector 130"/>
          <p:cNvCxnSpPr/>
          <p:nvPr/>
        </p:nvCxnSpPr>
        <p:spPr>
          <a:xfrm rot="10800000">
            <a:off x="4922026" y="2991708"/>
            <a:ext cx="0" cy="29826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76200" y="6453425"/>
            <a:ext cx="4786711" cy="369332"/>
          </a:xfrm>
          <a:prstGeom prst="rect">
            <a:avLst/>
          </a:prstGeom>
          <a:noFill/>
          <a:ln>
            <a:solidFill>
              <a:srgbClr val="FF0000"/>
            </a:solidFill>
          </a:ln>
        </p:spPr>
        <p:txBody>
          <a:bodyPr wrap="square" rtlCol="0">
            <a:spAutoFit/>
          </a:bodyPr>
          <a:lstStyle/>
          <a:p>
            <a:pPr algn="ctr"/>
            <a:r>
              <a:rPr lang="en-US" b="1" dirty="0" smtClean="0">
                <a:solidFill>
                  <a:srgbClr val="FF0000"/>
                </a:solidFill>
              </a:rPr>
              <a:t>Dates and Durations are Subject to Change</a:t>
            </a:r>
            <a:endParaRPr lang="en-US" b="1" dirty="0">
              <a:solidFill>
                <a:srgbClr val="FF0000"/>
              </a:solidFill>
            </a:endParaRPr>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34</a:t>
            </a:fld>
            <a:endParaRPr lang="en-US">
              <a:solidFill>
                <a:prstClr val="white">
                  <a:tint val="75000"/>
                </a:prstClr>
              </a:solidFill>
            </a:endParaRPr>
          </a:p>
        </p:txBody>
      </p:sp>
      <p:sp>
        <p:nvSpPr>
          <p:cNvPr id="53" name="5-Point Star 52"/>
          <p:cNvSpPr/>
          <p:nvPr/>
        </p:nvSpPr>
        <p:spPr>
          <a:xfrm>
            <a:off x="6128736" y="2698815"/>
            <a:ext cx="246971" cy="246971"/>
          </a:xfrm>
          <a:prstGeom prst="star5">
            <a:avLst/>
          </a:prstGeom>
          <a:solidFill>
            <a:srgbClr val="FF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prstClr val="white"/>
              </a:solidFill>
            </a:endParaRPr>
          </a:p>
        </p:txBody>
      </p:sp>
    </p:spTree>
    <p:extLst>
      <p:ext uri="{BB962C8B-B14F-4D97-AF65-F5344CB8AC3E}">
        <p14:creationId xmlns:p14="http://schemas.microsoft.com/office/powerpoint/2010/main" val="6155433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274638"/>
            <a:ext cx="8229600" cy="829767"/>
          </a:xfrm>
        </p:spPr>
        <p:txBody>
          <a:bodyPr/>
          <a:lstStyle/>
          <a:p>
            <a:r>
              <a:rPr lang="en-US" dirty="0" smtClean="0"/>
              <a:t>Key </a:t>
            </a:r>
            <a:r>
              <a:rPr lang="en-US" dirty="0" smtClean="0">
                <a:solidFill>
                  <a:srgbClr val="FFC000"/>
                </a:solidFill>
              </a:rPr>
              <a:t>Milestones</a:t>
            </a:r>
            <a:r>
              <a:rPr lang="en-US" dirty="0" smtClean="0"/>
              <a:t> of SGMA</a:t>
            </a:r>
            <a:endParaRPr lang="en-US" dirty="0"/>
          </a:p>
        </p:txBody>
      </p:sp>
      <p:sp>
        <p:nvSpPr>
          <p:cNvPr id="11" name="Content Placeholder 10"/>
          <p:cNvSpPr>
            <a:spLocks noGrp="1"/>
          </p:cNvSpPr>
          <p:nvPr>
            <p:ph idx="1"/>
          </p:nvPr>
        </p:nvSpPr>
        <p:spPr>
          <a:xfrm>
            <a:off x="457200" y="1104405"/>
            <a:ext cx="8449294" cy="5367647"/>
          </a:xfrm>
        </p:spPr>
        <p:txBody>
          <a:bodyPr>
            <a:normAutofit fontScale="77500" lnSpcReduction="20000"/>
          </a:bodyPr>
          <a:lstStyle/>
          <a:p>
            <a:pPr lvl="0"/>
            <a:r>
              <a:rPr lang="en-US" dirty="0" smtClean="0">
                <a:solidFill>
                  <a:srgbClr val="FFC000"/>
                </a:solidFill>
              </a:rPr>
              <a:t>January </a:t>
            </a:r>
            <a:r>
              <a:rPr lang="en-US" dirty="0">
                <a:solidFill>
                  <a:srgbClr val="FFC000"/>
                </a:solidFill>
              </a:rPr>
              <a:t>1, 2016</a:t>
            </a:r>
            <a:r>
              <a:rPr lang="en-US" dirty="0"/>
              <a:t>: </a:t>
            </a:r>
            <a:r>
              <a:rPr lang="en-US" dirty="0" smtClean="0"/>
              <a:t>Basin boundary modification request period opens and concludes on </a:t>
            </a:r>
            <a:r>
              <a:rPr lang="en-US" dirty="0" smtClean="0">
                <a:solidFill>
                  <a:srgbClr val="FFC000"/>
                </a:solidFill>
              </a:rPr>
              <a:t>March 31, 2016</a:t>
            </a:r>
            <a:r>
              <a:rPr lang="en-US" dirty="0" smtClean="0"/>
              <a:t>.</a:t>
            </a:r>
            <a:endParaRPr lang="en-US" dirty="0"/>
          </a:p>
          <a:p>
            <a:pPr lvl="0"/>
            <a:r>
              <a:rPr lang="en-US" dirty="0">
                <a:solidFill>
                  <a:srgbClr val="FFC000"/>
                </a:solidFill>
              </a:rPr>
              <a:t>June 1, 2016</a:t>
            </a:r>
            <a:r>
              <a:rPr lang="en-US" dirty="0"/>
              <a:t>: The Department adopts regulations for evaluating and implementing </a:t>
            </a:r>
            <a:r>
              <a:rPr lang="en-US" dirty="0" smtClean="0"/>
              <a:t>GSPs/Alternatives to GSPs </a:t>
            </a:r>
            <a:r>
              <a:rPr lang="en-US" dirty="0"/>
              <a:t>and coordination agreements.</a:t>
            </a:r>
          </a:p>
          <a:p>
            <a:pPr lvl="0"/>
            <a:r>
              <a:rPr lang="en-US" dirty="0">
                <a:solidFill>
                  <a:srgbClr val="FFC000"/>
                </a:solidFill>
              </a:rPr>
              <a:t>June 30, 2017</a:t>
            </a:r>
            <a:r>
              <a:rPr lang="en-US" dirty="0"/>
              <a:t>: GSAs (or equivalent) must be identified for all medium- and high-priority basins.</a:t>
            </a:r>
          </a:p>
          <a:p>
            <a:pPr lvl="0"/>
            <a:r>
              <a:rPr lang="en-US" dirty="0">
                <a:solidFill>
                  <a:srgbClr val="FFC000"/>
                </a:solidFill>
              </a:rPr>
              <a:t>January 31, 2020</a:t>
            </a:r>
            <a:r>
              <a:rPr lang="en-US" dirty="0"/>
              <a:t>: Medium- and high-priority basins that are subject to critical conditions of overdraft must be managed under a GSP.</a:t>
            </a:r>
          </a:p>
          <a:p>
            <a:pPr lvl="0"/>
            <a:r>
              <a:rPr lang="en-US" dirty="0">
                <a:solidFill>
                  <a:srgbClr val="FFC000"/>
                </a:solidFill>
              </a:rPr>
              <a:t>January 31, 2022</a:t>
            </a:r>
            <a:r>
              <a:rPr lang="en-US" dirty="0"/>
              <a:t>: All other medium- and high-priority basins must be managed under a GSP. </a:t>
            </a:r>
          </a:p>
          <a:p>
            <a:pPr lvl="0"/>
            <a:r>
              <a:rPr lang="en-US" dirty="0" smtClean="0">
                <a:solidFill>
                  <a:srgbClr val="FFC000"/>
                </a:solidFill>
              </a:rPr>
              <a:t>State </a:t>
            </a:r>
            <a:r>
              <a:rPr lang="en-US" dirty="0">
                <a:solidFill>
                  <a:srgbClr val="FFC000"/>
                </a:solidFill>
              </a:rPr>
              <a:t>Intervention</a:t>
            </a:r>
            <a:r>
              <a:rPr lang="en-US" dirty="0"/>
              <a:t>: If GSAs are not established by June 30, 2017, or if GSPs are not adopted by their required </a:t>
            </a:r>
            <a:r>
              <a:rPr lang="en-US" dirty="0" smtClean="0"/>
              <a:t>dates, </a:t>
            </a:r>
            <a:r>
              <a:rPr lang="en-US" dirty="0"/>
              <a:t>the State Water Resources Control Board may intervene and designate a basin as a probationary basin</a:t>
            </a:r>
            <a:r>
              <a:rPr lang="en-US" dirty="0" smtClean="0"/>
              <a:t>.</a:t>
            </a:r>
            <a:endParaRPr lang="en-US" dirty="0"/>
          </a:p>
        </p:txBody>
      </p:sp>
      <p:sp>
        <p:nvSpPr>
          <p:cNvPr id="5" name="Slide Number Placeholder 4"/>
          <p:cNvSpPr>
            <a:spLocks noGrp="1"/>
          </p:cNvSpPr>
          <p:nvPr>
            <p:ph type="sldNum" sz="quarter" idx="12"/>
          </p:nvPr>
        </p:nvSpPr>
        <p:spPr/>
        <p:txBody>
          <a:bodyPr/>
          <a:lstStyle/>
          <a:p>
            <a:fld id="{F53EE09F-FFB5-41D6-A098-47A7243546E5}" type="slidenum">
              <a:rPr lang="en-US" smtClean="0"/>
              <a:pPr/>
              <a:t>35</a:t>
            </a:fld>
            <a:endParaRPr lang="en-US" dirty="0"/>
          </a:p>
        </p:txBody>
      </p:sp>
    </p:spTree>
    <p:extLst>
      <p:ext uri="{BB962C8B-B14F-4D97-AF65-F5344CB8AC3E}">
        <p14:creationId xmlns:p14="http://schemas.microsoft.com/office/powerpoint/2010/main" val="3512660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67127" y="1202077"/>
            <a:ext cx="8712486" cy="5280610"/>
          </a:xfrm>
          <a:prstGeom prst="rect">
            <a:avLst/>
          </a:prstGeom>
        </p:spPr>
        <p:txBody>
          <a:bodyPr vert="horz" lIns="91440" tIns="45720" rIns="91440" bIns="45720" rtlCol="0">
            <a:noAutofit/>
          </a:bodyPr>
          <a:lstStyle/>
          <a:p>
            <a:pPr marL="514350" lvl="1" indent="-514350">
              <a:spcBef>
                <a:spcPct val="20000"/>
              </a:spcBef>
              <a:buFont typeface="Arial" panose="020B0604020202020204" pitchFamily="34" charset="0"/>
              <a:buChar char="•"/>
            </a:pPr>
            <a:r>
              <a:rPr lang="en-US" sz="2800" b="1" dirty="0" smtClean="0">
                <a:solidFill>
                  <a:prstClr val="white"/>
                </a:solidFill>
              </a:rPr>
              <a:t>DWR Sustainable Groundwater Management (SGM)</a:t>
            </a:r>
          </a:p>
          <a:p>
            <a:pPr marL="914305" lvl="3">
              <a:spcBef>
                <a:spcPct val="20000"/>
              </a:spcBef>
            </a:pPr>
            <a:r>
              <a:rPr lang="en-US" sz="2000" b="1" dirty="0" smtClean="0">
                <a:solidFill>
                  <a:srgbClr val="FFC000"/>
                </a:solidFill>
              </a:rPr>
              <a:t>http</a:t>
            </a:r>
            <a:r>
              <a:rPr lang="en-US" sz="2000" b="1" dirty="0">
                <a:solidFill>
                  <a:srgbClr val="FFC000"/>
                </a:solidFill>
              </a:rPr>
              <a:t>://www.water.ca.gov/groundwater/sgm/index.cfm</a:t>
            </a:r>
          </a:p>
          <a:p>
            <a:pPr marL="514350" indent="-514350">
              <a:spcBef>
                <a:spcPct val="20000"/>
              </a:spcBef>
              <a:buFont typeface="Arial" panose="020B0604020202020204" pitchFamily="34" charset="0"/>
              <a:buChar char="•"/>
            </a:pPr>
            <a:r>
              <a:rPr lang="en-US" sz="2800" b="1" dirty="0" smtClean="0">
                <a:solidFill>
                  <a:prstClr val="white"/>
                </a:solidFill>
              </a:rPr>
              <a:t>DWR GSP Emergency Regulation Website</a:t>
            </a:r>
            <a:endParaRPr lang="en-US" sz="2800" b="1" dirty="0">
              <a:solidFill>
                <a:prstClr val="white"/>
              </a:solidFill>
            </a:endParaRPr>
          </a:p>
          <a:p>
            <a:pPr marL="914305" lvl="2">
              <a:spcBef>
                <a:spcPct val="20000"/>
              </a:spcBef>
            </a:pPr>
            <a:r>
              <a:rPr lang="en-US" sz="2000" b="1" dirty="0" smtClean="0">
                <a:solidFill>
                  <a:srgbClr val="FFC000"/>
                </a:solidFill>
              </a:rPr>
              <a:t>http</a:t>
            </a:r>
            <a:r>
              <a:rPr lang="en-US" sz="2000" b="1" dirty="0">
                <a:solidFill>
                  <a:srgbClr val="FFC000"/>
                </a:solidFill>
              </a:rPr>
              <a:t>://www.water.ca.gov/groundwater/sgm/gsp.cfm</a:t>
            </a:r>
            <a:endParaRPr lang="en-US" sz="2000" b="1" dirty="0" smtClean="0">
              <a:solidFill>
                <a:srgbClr val="FFC000"/>
              </a:solidFill>
            </a:endParaRPr>
          </a:p>
          <a:p>
            <a:pPr marL="514350" indent="-514350">
              <a:spcBef>
                <a:spcPct val="20000"/>
              </a:spcBef>
              <a:buFont typeface="Arial" panose="020B0604020202020204" pitchFamily="34" charset="0"/>
              <a:buChar char="•"/>
            </a:pPr>
            <a:r>
              <a:rPr lang="en-US" sz="2800" b="1" dirty="0" smtClean="0">
                <a:solidFill>
                  <a:prstClr val="white"/>
                </a:solidFill>
              </a:rPr>
              <a:t>Subscribe to DWR SGM Email List</a:t>
            </a:r>
          </a:p>
          <a:p>
            <a:pPr marL="914305" lvl="2">
              <a:spcBef>
                <a:spcPct val="20000"/>
              </a:spcBef>
            </a:pPr>
            <a:r>
              <a:rPr lang="en-US" sz="2000" b="1" dirty="0" smtClean="0">
                <a:solidFill>
                  <a:srgbClr val="FFC000"/>
                </a:solidFill>
              </a:rPr>
              <a:t>http</a:t>
            </a:r>
            <a:r>
              <a:rPr lang="en-US" sz="2000" b="1" dirty="0">
                <a:solidFill>
                  <a:srgbClr val="FFC000"/>
                </a:solidFill>
              </a:rPr>
              <a:t>://www.water.ca.gov/groundwater/sgm/subscribe.cfm</a:t>
            </a:r>
            <a:endParaRPr lang="en-US" sz="2000" b="1" dirty="0" smtClean="0">
              <a:solidFill>
                <a:srgbClr val="FFC000"/>
              </a:solidFill>
            </a:endParaRPr>
          </a:p>
          <a:p>
            <a:pPr marL="514350" indent="-514350">
              <a:spcBef>
                <a:spcPct val="20000"/>
              </a:spcBef>
              <a:buFont typeface="Arial" panose="020B0604020202020204" pitchFamily="34" charset="0"/>
              <a:buChar char="•"/>
            </a:pPr>
            <a:r>
              <a:rPr lang="en-US" sz="2800" b="1" dirty="0" smtClean="0">
                <a:solidFill>
                  <a:prstClr val="white"/>
                </a:solidFill>
              </a:rPr>
              <a:t>DWR Region Office Contacts</a:t>
            </a:r>
          </a:p>
          <a:p>
            <a:pPr marL="914305" lvl="2">
              <a:spcBef>
                <a:spcPct val="20000"/>
              </a:spcBef>
            </a:pPr>
            <a:r>
              <a:rPr lang="en-US" sz="2000" b="1" dirty="0">
                <a:solidFill>
                  <a:srgbClr val="FFC000"/>
                </a:solidFill>
              </a:rPr>
              <a:t>http://www.water.ca.gov/groundwater/gwinfo/contacts.cfm</a:t>
            </a:r>
            <a:endParaRPr lang="en-US" sz="2000" b="1" dirty="0" smtClean="0">
              <a:solidFill>
                <a:srgbClr val="FFC000"/>
              </a:solidFill>
            </a:endParaRPr>
          </a:p>
        </p:txBody>
      </p:sp>
      <p:sp>
        <p:nvSpPr>
          <p:cNvPr id="5" name="Title 6"/>
          <p:cNvSpPr txBox="1">
            <a:spLocks/>
          </p:cNvSpPr>
          <p:nvPr/>
        </p:nvSpPr>
        <p:spPr>
          <a:xfrm>
            <a:off x="269282" y="4617321"/>
            <a:ext cx="6028279"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57200" indent="-457200" algn="l">
              <a:spcBef>
                <a:spcPct val="20000"/>
              </a:spcBef>
              <a:buFont typeface="Arial" panose="020B0604020202020204" pitchFamily="34" charset="0"/>
              <a:buChar char="•"/>
            </a:pPr>
            <a:r>
              <a:rPr lang="en-US" sz="2800" b="1" dirty="0"/>
              <a:t>Questions or </a:t>
            </a:r>
            <a:r>
              <a:rPr lang="en-US" sz="2800" b="1" dirty="0" smtClean="0"/>
              <a:t>Comments</a:t>
            </a:r>
          </a:p>
          <a:p>
            <a:pPr marL="914305" lvl="2">
              <a:spcBef>
                <a:spcPct val="20000"/>
              </a:spcBef>
            </a:pPr>
            <a:r>
              <a:rPr lang="en-US" sz="2000" b="1" dirty="0" smtClean="0">
                <a:solidFill>
                  <a:srgbClr val="FFC000"/>
                </a:solidFill>
              </a:rPr>
              <a:t>sgmps@water.ca.gov</a:t>
            </a:r>
            <a:endParaRPr lang="en-US" sz="2000" b="1" dirty="0">
              <a:solidFill>
                <a:srgbClr val="FFC000"/>
              </a:solidFill>
            </a:endParaRPr>
          </a:p>
        </p:txBody>
      </p:sp>
      <p:sp>
        <p:nvSpPr>
          <p:cNvPr id="7" name="Title 1"/>
          <p:cNvSpPr>
            <a:spLocks noGrp="1"/>
          </p:cNvSpPr>
          <p:nvPr>
            <p:ph type="title"/>
          </p:nvPr>
        </p:nvSpPr>
        <p:spPr>
          <a:xfrm>
            <a:off x="431515" y="59077"/>
            <a:ext cx="8229600" cy="1143000"/>
          </a:xfrm>
        </p:spPr>
        <p:txBody>
          <a:bodyPr>
            <a:normAutofit/>
          </a:bodyPr>
          <a:lstStyle/>
          <a:p>
            <a:r>
              <a:rPr lang="en-US" b="1" dirty="0" smtClean="0">
                <a:solidFill>
                  <a:srgbClr val="FFC000"/>
                </a:solidFill>
              </a:rPr>
              <a:t>Web Resources</a:t>
            </a:r>
            <a:endParaRPr lang="en-US" b="1" dirty="0">
              <a:solidFill>
                <a:srgbClr val="FFC000"/>
              </a:solidFill>
            </a:endParaRPr>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36</a:t>
            </a:fld>
            <a:endParaRPr lang="en-US">
              <a:solidFill>
                <a:prstClr val="white">
                  <a:tint val="75000"/>
                </a:prstClr>
              </a:solidFill>
            </a:endParaRPr>
          </a:p>
        </p:txBody>
      </p:sp>
    </p:spTree>
    <p:extLst>
      <p:ext uri="{BB962C8B-B14F-4D97-AF65-F5344CB8AC3E}">
        <p14:creationId xmlns:p14="http://schemas.microsoft.com/office/powerpoint/2010/main" val="159463893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solidFill>
                  <a:srgbClr val="FFC000"/>
                </a:solidFill>
              </a:rPr>
              <a:t>South Central Region Office Contacts</a:t>
            </a:r>
            <a:endParaRPr lang="en-US" dirty="0">
              <a:solidFill>
                <a:srgbClr val="FFC000"/>
              </a:solidFill>
            </a:endParaRPr>
          </a:p>
        </p:txBody>
      </p:sp>
      <p:pic>
        <p:nvPicPr>
          <p:cNvPr id="409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26"/>
          <a:stretch/>
        </p:blipFill>
        <p:spPr bwMode="auto">
          <a:xfrm>
            <a:off x="381000" y="1014990"/>
            <a:ext cx="4800600" cy="5357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205350" y="2214074"/>
            <a:ext cx="3048000" cy="286232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b="1" dirty="0" smtClean="0"/>
              <a:t>South </a:t>
            </a:r>
            <a:r>
              <a:rPr lang="en-US" b="1" dirty="0"/>
              <a:t>Central </a:t>
            </a:r>
            <a:r>
              <a:rPr lang="en-US" b="1" dirty="0" smtClean="0"/>
              <a:t>Region</a:t>
            </a:r>
          </a:p>
          <a:p>
            <a:r>
              <a:rPr lang="en-US" dirty="0" smtClean="0"/>
              <a:t>3374 E. Shields Avenue</a:t>
            </a:r>
          </a:p>
          <a:p>
            <a:r>
              <a:rPr lang="en-US" dirty="0" smtClean="0"/>
              <a:t>Fresno, CA 93726</a:t>
            </a:r>
          </a:p>
          <a:p>
            <a:endParaRPr lang="en-US" b="1" dirty="0"/>
          </a:p>
          <a:p>
            <a:r>
              <a:rPr lang="en-US" dirty="0"/>
              <a:t/>
            </a:r>
            <a:br>
              <a:rPr lang="en-US" dirty="0"/>
            </a:br>
            <a:r>
              <a:rPr lang="en-US" dirty="0" smtClean="0"/>
              <a:t>C. Michael McKenzie</a:t>
            </a:r>
            <a:r>
              <a:rPr lang="en-US" dirty="0"/>
              <a:t/>
            </a:r>
            <a:br>
              <a:rPr lang="en-US" dirty="0"/>
            </a:br>
            <a:r>
              <a:rPr lang="en-US" dirty="0"/>
              <a:t>Senior Engr. </a:t>
            </a:r>
            <a:r>
              <a:rPr lang="en-US" dirty="0" smtClean="0"/>
              <a:t>Geologist</a:t>
            </a:r>
          </a:p>
          <a:p>
            <a:r>
              <a:rPr lang="en-US" dirty="0" smtClean="0"/>
              <a:t>559-230-3308</a:t>
            </a:r>
            <a:r>
              <a:rPr lang="en-US" dirty="0"/>
              <a:t/>
            </a:r>
            <a:br>
              <a:rPr lang="en-US" dirty="0"/>
            </a:br>
            <a:r>
              <a:rPr lang="en-US" dirty="0" smtClean="0">
                <a:hlinkClick r:id="rId3"/>
              </a:rPr>
              <a:t>cmckenzi@water.ca.gov</a:t>
            </a:r>
            <a:endParaRPr lang="en-US" dirty="0" smtClean="0"/>
          </a:p>
          <a:p>
            <a:endParaRPr lang="en-US" dirty="0"/>
          </a:p>
        </p:txBody>
      </p:sp>
    </p:spTree>
    <p:extLst>
      <p:ext uri="{BB962C8B-B14F-4D97-AF65-F5344CB8AC3E}">
        <p14:creationId xmlns:p14="http://schemas.microsoft.com/office/powerpoint/2010/main" val="129496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00594A4-1631-48FE-A44C-4500BF8C4528}" type="slidenum">
              <a:rPr lang="en-US" smtClean="0"/>
              <a:pPr/>
              <a:t>38</a:t>
            </a:fld>
            <a:endParaRPr lang="en-US"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90753" y="1406756"/>
            <a:ext cx="4310372" cy="5375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1"/>
          <p:cNvSpPr txBox="1">
            <a:spLocks/>
          </p:cNvSpPr>
          <p:nvPr/>
        </p:nvSpPr>
        <p:spPr>
          <a:xfrm>
            <a:off x="8372104" y="6356353"/>
            <a:ext cx="314696"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400594A4-1631-48FE-A44C-4500BF8C4528}"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Title 6"/>
          <p:cNvSpPr txBox="1">
            <a:spLocks/>
          </p:cNvSpPr>
          <p:nvPr/>
        </p:nvSpPr>
        <p:spPr>
          <a:xfrm>
            <a:off x="457200" y="76200"/>
            <a:ext cx="8229600" cy="1143000"/>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rgbClr val="FFC000"/>
                </a:solidFill>
                <a:effectLst/>
                <a:uLnTx/>
                <a:uFillTx/>
                <a:latin typeface="+mj-lt"/>
                <a:ea typeface="+mj-ea"/>
                <a:cs typeface="+mj-cs"/>
              </a:rPr>
              <a:t>Critically</a:t>
            </a:r>
            <a:r>
              <a:rPr kumimoji="0" lang="en-US" sz="4400" b="0" i="0" u="none" strike="noStrike" kern="1200" cap="none" spc="0" normalizeH="0" noProof="0" dirty="0" smtClean="0">
                <a:ln>
                  <a:noFill/>
                </a:ln>
                <a:solidFill>
                  <a:srgbClr val="FFC000"/>
                </a:solidFill>
                <a:effectLst/>
                <a:uLnTx/>
                <a:uFillTx/>
                <a:latin typeface="+mj-lt"/>
                <a:ea typeface="+mj-ea"/>
                <a:cs typeface="+mj-cs"/>
              </a:rPr>
              <a:t> </a:t>
            </a:r>
            <a:r>
              <a:rPr kumimoji="0" lang="en-US" sz="4400" b="0" i="0" u="none" strike="noStrike" kern="1200" cap="none" spc="0" normalizeH="0" noProof="0" dirty="0" err="1" smtClean="0">
                <a:ln>
                  <a:noFill/>
                </a:ln>
                <a:solidFill>
                  <a:srgbClr val="FFC000"/>
                </a:solidFill>
                <a:effectLst/>
                <a:uLnTx/>
                <a:uFillTx/>
                <a:latin typeface="+mj-lt"/>
                <a:ea typeface="+mj-ea"/>
                <a:cs typeface="+mj-cs"/>
              </a:rPr>
              <a:t>Overdrafted</a:t>
            </a:r>
            <a:r>
              <a:rPr kumimoji="0" lang="en-US" sz="4400" b="0" i="0" u="none" strike="noStrike" kern="1200" cap="none" spc="0" normalizeH="0" noProof="0" dirty="0" smtClean="0">
                <a:ln>
                  <a:noFill/>
                </a:ln>
                <a:solidFill>
                  <a:srgbClr val="FFC000"/>
                </a:solidFill>
                <a:effectLst/>
                <a:uLnTx/>
                <a:uFillTx/>
                <a:latin typeface="+mj-lt"/>
                <a:ea typeface="+mj-ea"/>
                <a:cs typeface="+mj-cs"/>
              </a:rPr>
              <a:t> Basins, SCRO Hydrologic Regions</a:t>
            </a:r>
            <a:endParaRPr kumimoji="0" lang="en-US" sz="4400" b="0" i="0" u="none" strike="noStrike" kern="1200" cap="none" spc="0" normalizeH="0" baseline="0" noProof="0" dirty="0">
              <a:ln>
                <a:noFill/>
              </a:ln>
              <a:solidFill>
                <a:srgbClr val="FFC000"/>
              </a:solidFill>
              <a:effectLst/>
              <a:uLnTx/>
              <a:uFillTx/>
              <a:latin typeface="+mj-lt"/>
              <a:ea typeface="+mj-ea"/>
              <a:cs typeface="+mj-cs"/>
            </a:endParaRPr>
          </a:p>
        </p:txBody>
      </p:sp>
      <p:sp>
        <p:nvSpPr>
          <p:cNvPr id="7" name="Content Placeholder 2"/>
          <p:cNvSpPr>
            <a:spLocks noGrp="1"/>
          </p:cNvSpPr>
          <p:nvPr>
            <p:ph sz="half" idx="1"/>
          </p:nvPr>
        </p:nvSpPr>
        <p:spPr>
          <a:xfrm>
            <a:off x="175161" y="1438784"/>
            <a:ext cx="4039200" cy="5288584"/>
          </a:xfrm>
        </p:spPr>
        <p:txBody>
          <a:bodyPr>
            <a:normAutofit/>
          </a:bodyPr>
          <a:lstStyle/>
          <a:p>
            <a:pPr marL="414726" indent="-414726">
              <a:buNone/>
            </a:pPr>
            <a:r>
              <a:rPr lang="en-US" altLang="en-US" dirty="0" smtClean="0">
                <a:ea typeface="ＭＳ Ｐゴシック" pitchFamily="34" charset="-128"/>
              </a:rPr>
              <a:t>San Joaquin River </a:t>
            </a:r>
          </a:p>
          <a:p>
            <a:pPr marL="414726" indent="-414726"/>
            <a:r>
              <a:rPr lang="en-US" altLang="en-US" sz="2000" dirty="0" smtClean="0">
                <a:ea typeface="ＭＳ Ｐゴシック" pitchFamily="34" charset="-128"/>
              </a:rPr>
              <a:t>Delta-M</a:t>
            </a:r>
          </a:p>
          <a:p>
            <a:pPr marL="414726" indent="-414726">
              <a:buNone/>
            </a:pPr>
            <a:endParaRPr lang="en-US" altLang="en-US" dirty="0" smtClean="0">
              <a:ea typeface="ＭＳ Ｐゴシック" pitchFamily="34" charset="-128"/>
            </a:endParaRPr>
          </a:p>
          <a:p>
            <a:pPr marL="414726" indent="-414726">
              <a:buNone/>
            </a:pPr>
            <a:r>
              <a:rPr lang="en-US" altLang="en-US" dirty="0" smtClean="0">
                <a:ea typeface="ＭＳ Ｐゴシック" pitchFamily="34" charset="-128"/>
              </a:rPr>
              <a:t>Tulare Lake HR</a:t>
            </a:r>
          </a:p>
          <a:p>
            <a:pPr marL="414726" indent="-414726">
              <a:buNone/>
            </a:pPr>
            <a:endParaRPr lang="en-US" altLang="en-US" dirty="0" smtClean="0">
              <a:ea typeface="ＭＳ Ｐゴシック" pitchFamily="34" charset="-128"/>
            </a:endParaRPr>
          </a:p>
          <a:p>
            <a:pPr marL="414726" indent="-414726">
              <a:buNone/>
            </a:pPr>
            <a:endParaRPr lang="en-US" altLang="en-US" dirty="0" smtClean="0">
              <a:ea typeface="ＭＳ Ｐゴシック" pitchFamily="34" charset="-128"/>
            </a:endParaRPr>
          </a:p>
          <a:p>
            <a:pPr marL="414726" indent="-414726">
              <a:buNone/>
            </a:pPr>
            <a:r>
              <a:rPr lang="en-US" altLang="en-US" dirty="0" smtClean="0">
                <a:ea typeface="ＭＳ Ｐゴシック" pitchFamily="34" charset="-128"/>
              </a:rPr>
              <a:t>Central Coast HR</a:t>
            </a:r>
          </a:p>
        </p:txBody>
      </p:sp>
    </p:spTree>
    <p:extLst>
      <p:ext uri="{BB962C8B-B14F-4D97-AF65-F5344CB8AC3E}">
        <p14:creationId xmlns:p14="http://schemas.microsoft.com/office/powerpoint/2010/main" val="3076138047"/>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32664"/>
            <a:ext cx="8287941" cy="1462089"/>
          </a:xfrm>
        </p:spPr>
        <p:txBody>
          <a:bodyPr>
            <a:normAutofit/>
          </a:bodyPr>
          <a:lstStyle/>
          <a:p>
            <a:r>
              <a:rPr lang="en-US" dirty="0" smtClean="0">
                <a:solidFill>
                  <a:srgbClr val="FFC000"/>
                </a:solidFill>
              </a:rPr>
              <a:t>GSAs – Coordination Requirements</a:t>
            </a:r>
            <a:endParaRPr lang="en-US" dirty="0">
              <a:solidFill>
                <a:srgbClr val="FFC000"/>
              </a:solidFill>
            </a:endParaRPr>
          </a:p>
        </p:txBody>
      </p:sp>
      <p:sp>
        <p:nvSpPr>
          <p:cNvPr id="7" name="Text Placeholder 6"/>
          <p:cNvSpPr>
            <a:spLocks noGrp="1"/>
          </p:cNvSpPr>
          <p:nvPr>
            <p:ph type="body" idx="1"/>
          </p:nvPr>
        </p:nvSpPr>
        <p:spPr>
          <a:xfrm>
            <a:off x="217716" y="1295399"/>
            <a:ext cx="4376055" cy="2340429"/>
          </a:xfrm>
        </p:spPr>
        <p:txBody>
          <a:bodyPr anchor="t">
            <a:noAutofit/>
          </a:bodyPr>
          <a:lstStyle/>
          <a:p>
            <a:r>
              <a:rPr lang="en-US" sz="2000" b="0" i="1" dirty="0" smtClean="0"/>
              <a:t>Water Code §10727.6</a:t>
            </a:r>
          </a:p>
          <a:p>
            <a:pPr marL="342900" indent="-342900">
              <a:buFont typeface="Arial" panose="020B0604020202020204" pitchFamily="34" charset="0"/>
              <a:buChar char="•"/>
            </a:pPr>
            <a:r>
              <a:rPr lang="en-US" b="0" dirty="0" smtClean="0"/>
              <a:t>Intra-basin coordination is required when multiple GSAs develop multiple GSPs.</a:t>
            </a:r>
          </a:p>
          <a:p>
            <a:pPr marL="342900" indent="-342900">
              <a:buFont typeface="Arial" panose="020B0604020202020204" pitchFamily="34" charset="0"/>
              <a:buChar char="•"/>
            </a:pPr>
            <a:r>
              <a:rPr lang="en-US" b="0" dirty="0" smtClean="0"/>
              <a:t>Requires GSPs use </a:t>
            </a:r>
            <a:r>
              <a:rPr lang="en-US" b="0" dirty="0" smtClean="0">
                <a:solidFill>
                  <a:srgbClr val="FFFF00"/>
                </a:solidFill>
              </a:rPr>
              <a:t>same data and methodologies</a:t>
            </a:r>
            <a:endParaRPr lang="en-US" b="0" dirty="0">
              <a:solidFill>
                <a:srgbClr val="FFFF00"/>
              </a:solidFill>
            </a:endParaRPr>
          </a:p>
        </p:txBody>
      </p:sp>
      <p:pic>
        <p:nvPicPr>
          <p:cNvPr id="1026"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tretch>
            <a:fillRect/>
          </a:stretch>
        </p:blipFill>
        <p:spPr bwMode="auto">
          <a:xfrm>
            <a:off x="387315" y="3640182"/>
            <a:ext cx="4119373" cy="3108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7"/>
          <p:cNvSpPr>
            <a:spLocks noGrp="1"/>
          </p:cNvSpPr>
          <p:nvPr>
            <p:ph type="body" sz="quarter" idx="3"/>
          </p:nvPr>
        </p:nvSpPr>
        <p:spPr>
          <a:xfrm>
            <a:off x="4716238" y="1295400"/>
            <a:ext cx="4351562" cy="2329542"/>
          </a:xfrm>
        </p:spPr>
        <p:txBody>
          <a:bodyPr anchor="t">
            <a:noAutofit/>
          </a:bodyPr>
          <a:lstStyle/>
          <a:p>
            <a:r>
              <a:rPr lang="en-US" sz="2000" b="0" i="1" dirty="0" smtClean="0"/>
              <a:t>Water Code §10733(c)</a:t>
            </a:r>
          </a:p>
          <a:p>
            <a:pPr marL="342900" indent="-342900">
              <a:buFont typeface="Arial" panose="020B0604020202020204" pitchFamily="34" charset="0"/>
              <a:buChar char="•"/>
            </a:pPr>
            <a:r>
              <a:rPr lang="en-US" b="0" dirty="0" smtClean="0"/>
              <a:t>DWR shall evaluate whether a GSP adversely affects the ability of an adjacent basin to implement its GSP.</a:t>
            </a:r>
            <a:endParaRPr lang="en-US" b="0" dirty="0"/>
          </a:p>
        </p:txBody>
      </p:sp>
      <p:pic>
        <p:nvPicPr>
          <p:cNvPr id="1027" name="Picture 3"/>
          <p:cNvPicPr>
            <a:picLocks noGrp="1" noChangeAspect="1" noChangeArrowheads="1"/>
          </p:cNvPicPr>
          <p:nvPr>
            <p:ph sz="quarter" idx="4"/>
          </p:nvPr>
        </p:nvPicPr>
        <p:blipFill>
          <a:blip r:embed="rId3" cstate="print">
            <a:extLst>
              <a:ext uri="{28A0092B-C50C-407E-A947-70E740481C1C}">
                <a14:useLocalDpi xmlns:a14="http://schemas.microsoft.com/office/drawing/2010/main" val="0"/>
              </a:ext>
            </a:extLst>
          </a:blip>
          <a:stretch>
            <a:fillRect/>
          </a:stretch>
        </p:blipFill>
        <p:spPr bwMode="auto">
          <a:xfrm>
            <a:off x="4811488" y="3640182"/>
            <a:ext cx="4107934" cy="3108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a:xfrm>
            <a:off x="6640288" y="6323695"/>
            <a:ext cx="2133600" cy="365125"/>
          </a:xfrm>
        </p:spPr>
        <p:txBody>
          <a:bodyPr/>
          <a:lstStyle/>
          <a:p>
            <a:fld id="{F53EE09F-FFB5-41D6-A098-47A7243546E5}" type="slidenum">
              <a:rPr lang="en-US" smtClean="0">
                <a:solidFill>
                  <a:prstClr val="white">
                    <a:tint val="75000"/>
                  </a:prstClr>
                </a:solidFill>
              </a:rPr>
              <a:pPr/>
              <a:t>39</a:t>
            </a:fld>
            <a:endParaRPr lang="en-US" dirty="0">
              <a:solidFill>
                <a:prstClr val="white">
                  <a:tint val="75000"/>
                </a:prstClr>
              </a:solidFill>
            </a:endParaRPr>
          </a:p>
        </p:txBody>
      </p:sp>
    </p:spTree>
    <p:extLst>
      <p:ext uri="{BB962C8B-B14F-4D97-AF65-F5344CB8AC3E}">
        <p14:creationId xmlns:p14="http://schemas.microsoft.com/office/powerpoint/2010/main" val="737155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rotWithShape="1">
          <a:blip r:embed="rId3" cstate="print">
            <a:extLst>
              <a:ext uri="{28A0092B-C50C-407E-A947-70E740481C1C}">
                <a14:useLocalDpi xmlns:a14="http://schemas.microsoft.com/office/drawing/2010/main" val="0"/>
              </a:ext>
            </a:extLst>
          </a:blip>
          <a:srcRect l="3059" t="1515" r="2980" b="3179"/>
          <a:stretch/>
        </p:blipFill>
        <p:spPr bwMode="auto">
          <a:xfrm>
            <a:off x="3810000" y="533400"/>
            <a:ext cx="5223937" cy="6057900"/>
          </a:xfrm>
          <a:prstGeom prst="rect">
            <a:avLst/>
          </a:prstGeom>
          <a:ln w="19050">
            <a:solidFill>
              <a:srgbClr val="002060"/>
            </a:solidFill>
          </a:ln>
          <a:extLst>
            <a:ext uri="{53640926-AAD7-44D8-BBD7-CCE9431645EC}">
              <a14:shadowObscured xmlns:a14="http://schemas.microsoft.com/office/drawing/2010/main"/>
            </a:ext>
          </a:extLst>
        </p:spPr>
      </p:pic>
      <p:sp>
        <p:nvSpPr>
          <p:cNvPr id="3" name="Subtitle 7"/>
          <p:cNvSpPr txBox="1">
            <a:spLocks/>
          </p:cNvSpPr>
          <p:nvPr/>
        </p:nvSpPr>
        <p:spPr>
          <a:xfrm>
            <a:off x="0" y="1523999"/>
            <a:ext cx="3810000" cy="4287841"/>
          </a:xfrm>
          <a:prstGeom prst="rect">
            <a:avLst/>
          </a:prstGeom>
        </p:spPr>
        <p:txBody>
          <a:bodyPr vert="horz" lIns="91440" tIns="45720" rIns="91440" bIns="45720" rtlCol="0">
            <a:normAutofit fontScale="92500"/>
          </a:bodyPr>
          <a:lstStyle/>
          <a:p>
            <a:pPr marL="342900" marR="0" lvl="0" indent="-342900" algn="l" defTabSz="914400" rtl="0" eaLnBrk="1" fontAlgn="auto" latinLnBrk="0" hangingPunct="1">
              <a:lnSpc>
                <a:spcPct val="100000"/>
              </a:lnSpc>
              <a:spcBef>
                <a:spcPct val="20000"/>
              </a:spcBef>
              <a:spcAft>
                <a:spcPts val="0"/>
              </a:spcAft>
              <a:buClr>
                <a:schemeClr val="tx1"/>
              </a:buClr>
              <a:buSzTx/>
              <a:tabLst/>
              <a:defRPr/>
            </a:pPr>
            <a:r>
              <a:rPr lang="en-US" sz="2800" dirty="0" smtClean="0">
                <a:effectLst>
                  <a:outerShdw blurRad="38100" dist="38100" dir="2700000" algn="tl">
                    <a:srgbClr val="000000">
                      <a:alpha val="43137"/>
                    </a:srgbClr>
                  </a:outerShdw>
                </a:effectLst>
                <a:latin typeface="Calibri" pitchFamily="34" charset="0"/>
                <a:cs typeface="Calibri" pitchFamily="34" charset="0"/>
              </a:rPr>
              <a:t>Regions with highest use:</a:t>
            </a:r>
          </a:p>
          <a:p>
            <a:pPr marL="342900" marR="0" lvl="0" indent="-342900" algn="l" defTabSz="914400" rtl="0" eaLnBrk="1" fontAlgn="auto" latinLnBrk="0" hangingPunct="1">
              <a:lnSpc>
                <a:spcPct val="100000"/>
              </a:lnSpc>
              <a:spcBef>
                <a:spcPct val="20000"/>
              </a:spcBef>
              <a:spcAft>
                <a:spcPts val="0"/>
              </a:spcAft>
              <a:buClr>
                <a:schemeClr val="tx1"/>
              </a:buClr>
              <a:buSzTx/>
              <a:tabLst/>
              <a:defRPr/>
            </a:pPr>
            <a:r>
              <a:rPr lang="en-US" sz="2000" dirty="0" smtClean="0">
                <a:effectLst>
                  <a:outerShdw blurRad="38100" dist="38100" dir="2700000" algn="tl">
                    <a:srgbClr val="000000">
                      <a:alpha val="43137"/>
                    </a:srgbClr>
                  </a:outerShdw>
                </a:effectLst>
                <a:latin typeface="Calibri" pitchFamily="34" charset="0"/>
                <a:cs typeface="Calibri" pitchFamily="34" charset="0"/>
              </a:rPr>
              <a:t>(relative to statewide total)</a:t>
            </a:r>
          </a:p>
          <a:p>
            <a:pPr marL="342900" marR="0" lvl="0" indent="-342900" algn="l"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r>
              <a:rPr lang="en-US" sz="2800" dirty="0" smtClean="0">
                <a:solidFill>
                  <a:srgbClr val="FFC000"/>
                </a:solidFill>
                <a:effectLst>
                  <a:outerShdw blurRad="38100" dist="38100" dir="2700000" algn="tl">
                    <a:srgbClr val="000000">
                      <a:alpha val="43137"/>
                    </a:srgbClr>
                  </a:outerShdw>
                </a:effectLst>
                <a:latin typeface="Calibri" pitchFamily="34" charset="0"/>
                <a:cs typeface="Calibri" pitchFamily="34" charset="0"/>
              </a:rPr>
              <a:t>Tulare Lake  38%</a:t>
            </a:r>
          </a:p>
          <a:p>
            <a:pPr marL="342900" marR="0" lvl="0" indent="-342900" algn="l"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r>
              <a:rPr kumimoji="0" lang="en-US" sz="2800" i="0" u="none" strike="noStrike" kern="120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Calibri" pitchFamily="34" charset="0"/>
                <a:ea typeface="+mn-ea"/>
                <a:cs typeface="Calibri" pitchFamily="34" charset="0"/>
              </a:rPr>
              <a:t>San</a:t>
            </a:r>
            <a:r>
              <a:rPr kumimoji="0" lang="en-US" sz="2800" i="0" u="none" strike="noStrike" kern="1200" cap="none" spc="0" normalizeH="0" noProof="0" dirty="0" smtClean="0">
                <a:ln>
                  <a:noFill/>
                </a:ln>
                <a:solidFill>
                  <a:srgbClr val="FFC000"/>
                </a:solidFill>
                <a:effectLst>
                  <a:outerShdw blurRad="38100" dist="38100" dir="2700000" algn="tl">
                    <a:srgbClr val="000000">
                      <a:alpha val="43137"/>
                    </a:srgbClr>
                  </a:outerShdw>
                </a:effectLst>
                <a:uLnTx/>
                <a:uFillTx/>
                <a:latin typeface="Calibri" pitchFamily="34" charset="0"/>
                <a:ea typeface="+mn-ea"/>
                <a:cs typeface="Calibri" pitchFamily="34" charset="0"/>
              </a:rPr>
              <a:t> Joaquin River  19%</a:t>
            </a:r>
          </a:p>
          <a:p>
            <a:pPr marL="342900" marR="0" lvl="0" indent="-342900" algn="l"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r>
              <a:rPr lang="en-US" sz="2800" baseline="0" dirty="0" smtClean="0">
                <a:solidFill>
                  <a:srgbClr val="FFC000"/>
                </a:solidFill>
                <a:effectLst>
                  <a:outerShdw blurRad="38100" dist="38100" dir="2700000" algn="tl">
                    <a:srgbClr val="000000">
                      <a:alpha val="43137"/>
                    </a:srgbClr>
                  </a:outerShdw>
                </a:effectLst>
                <a:latin typeface="Calibri" pitchFamily="34" charset="0"/>
                <a:cs typeface="Calibri" pitchFamily="34" charset="0"/>
              </a:rPr>
              <a:t>Sacramento</a:t>
            </a:r>
            <a:r>
              <a:rPr lang="en-US" sz="2800" dirty="0" smtClean="0">
                <a:solidFill>
                  <a:srgbClr val="FFC000"/>
                </a:solidFill>
                <a:effectLst>
                  <a:outerShdw blurRad="38100" dist="38100" dir="2700000" algn="tl">
                    <a:srgbClr val="000000">
                      <a:alpha val="43137"/>
                    </a:srgbClr>
                  </a:outerShdw>
                </a:effectLst>
                <a:latin typeface="Calibri" pitchFamily="34" charset="0"/>
                <a:cs typeface="Calibri" pitchFamily="34" charset="0"/>
              </a:rPr>
              <a:t> River  17%</a:t>
            </a:r>
          </a:p>
          <a:p>
            <a:pPr marL="342900" marR="0" lvl="0" indent="-342900" algn="l"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r>
              <a:rPr kumimoji="0" lang="en-US" sz="2800" i="0" u="none" strike="noStrike" kern="1200" cap="none" spc="0" normalizeH="0" baseline="0" noProof="0" dirty="0" smtClean="0">
                <a:ln>
                  <a:noFill/>
                </a:ln>
                <a:effectLst>
                  <a:outerShdw blurRad="38100" dist="38100" dir="2700000" algn="tl">
                    <a:srgbClr val="000000">
                      <a:alpha val="43137"/>
                    </a:srgbClr>
                  </a:outerShdw>
                </a:effectLst>
                <a:uLnTx/>
                <a:uFillTx/>
                <a:latin typeface="Calibri" pitchFamily="34" charset="0"/>
                <a:ea typeface="+mn-ea"/>
                <a:cs typeface="Calibri" pitchFamily="34" charset="0"/>
              </a:rPr>
              <a:t>South Coast   10%</a:t>
            </a:r>
          </a:p>
          <a:p>
            <a:pPr marL="342900" marR="0" lvl="0" indent="-342900" algn="l"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r>
              <a:rPr lang="en-US" sz="2800" dirty="0" smtClean="0">
                <a:effectLst>
                  <a:outerShdw blurRad="38100" dist="38100" dir="2700000" algn="tl">
                    <a:srgbClr val="000000">
                      <a:alpha val="43137"/>
                    </a:srgbClr>
                  </a:outerShdw>
                </a:effectLst>
                <a:latin typeface="Calibri" pitchFamily="34" charset="0"/>
                <a:cs typeface="Calibri" pitchFamily="34" charset="0"/>
              </a:rPr>
              <a:t>Central Coast 7%</a:t>
            </a:r>
            <a:endParaRPr kumimoji="0" lang="en-US" sz="280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
                <a:schemeClr val="tx1"/>
              </a:buClr>
              <a:buSzTx/>
              <a:tabLst/>
              <a:defRPr/>
            </a:pPr>
            <a:r>
              <a:rPr lang="en-US" sz="1900" dirty="0" smtClean="0">
                <a:latin typeface="Calibri" pitchFamily="34" charset="0"/>
                <a:cs typeface="Calibri" pitchFamily="34" charset="0"/>
              </a:rPr>
              <a:t>(2005 to 2010 Average Annual Data)</a:t>
            </a:r>
            <a:endParaRPr kumimoji="0" lang="en-US" sz="1900" i="0" u="none" strike="noStrike" kern="1200" cap="none" spc="0" normalizeH="0" baseline="0" noProof="0" dirty="0" smtClean="0">
              <a:ln>
                <a:noFill/>
              </a:ln>
              <a:solidFill>
                <a:schemeClr val="tx1"/>
              </a:solidFill>
              <a:effectLst/>
              <a:uLnTx/>
              <a:uFillTx/>
              <a:latin typeface="Calibri" pitchFamily="34" charset="0"/>
              <a:cs typeface="Calibri" pitchFamily="34" charset="0"/>
            </a:endParaRPr>
          </a:p>
          <a:p>
            <a:pPr marL="342900" marR="0" lvl="0" indent="-342900" algn="l" defTabSz="914400" rtl="0" eaLnBrk="1" fontAlgn="auto" latinLnBrk="0" hangingPunct="1">
              <a:lnSpc>
                <a:spcPct val="100000"/>
              </a:lnSpc>
              <a:spcBef>
                <a:spcPct val="20000"/>
              </a:spcBef>
              <a:spcAft>
                <a:spcPts val="0"/>
              </a:spcAft>
              <a:buClr>
                <a:schemeClr val="tx1"/>
              </a:buClr>
              <a:buSzTx/>
              <a:tabLst/>
              <a:defRPr/>
            </a:pPr>
            <a:endParaRPr lang="en-US" sz="2800" dirty="0">
              <a:latin typeface="Calibri" pitchFamily="34" charset="0"/>
              <a:cs typeface="Calibri" pitchFamily="34" charset="0"/>
            </a:endParaRPr>
          </a:p>
          <a:p>
            <a:pPr marL="342900" marR="0" lvl="0" indent="-342900" algn="l" defTabSz="914400" rtl="0" eaLnBrk="1" fontAlgn="auto" latinLnBrk="0" hangingPunct="1">
              <a:lnSpc>
                <a:spcPct val="100000"/>
              </a:lnSpc>
              <a:spcBef>
                <a:spcPct val="20000"/>
              </a:spcBef>
              <a:spcAft>
                <a:spcPts val="0"/>
              </a:spcAft>
              <a:buClr>
                <a:schemeClr val="tx1"/>
              </a:buClr>
              <a:buSzTx/>
              <a:tabLst/>
              <a:defRPr/>
            </a:pPr>
            <a:endParaRPr kumimoji="0" lang="en-US" sz="280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endParaRPr kumimoji="0" lang="en-US" sz="12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342900" marR="0" lvl="0" indent="-342900" algn="l" defTabSz="914400" rtl="0" eaLnBrk="1" fontAlgn="auto" latinLnBrk="0" hangingPunct="1">
              <a:lnSpc>
                <a:spcPct val="100000"/>
              </a:lnSpc>
              <a:spcBef>
                <a:spcPct val="20000"/>
              </a:spcBef>
              <a:spcAft>
                <a:spcPts val="0"/>
              </a:spcAft>
              <a:buClr>
                <a:schemeClr val="tx1"/>
              </a:buClr>
              <a:buSzTx/>
              <a:buFont typeface="Arial" pitchFamily="34" charset="0"/>
              <a:buChar char="•"/>
              <a:tabLst/>
              <a:defRPr/>
            </a:pPr>
            <a:endParaRPr kumimoji="0" lang="en-US" sz="1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6">
                  <a:lumMod val="40000"/>
                  <a:lumOff val="60000"/>
                </a:schemeClr>
              </a:buClr>
              <a:buSzTx/>
              <a:buFont typeface="Arial" pitchFamily="34" charset="0"/>
              <a:buChar char="•"/>
              <a:tabLst/>
              <a:defRPr/>
            </a:pPr>
            <a:endParaRPr kumimoji="0" lang="en-US" sz="2800" b="0" i="0" u="none" strike="noStrike" kern="1200" cap="none" spc="0" normalizeH="0" baseline="0" noProof="0" dirty="0" smtClean="0">
              <a:ln>
                <a:noFill/>
              </a:ln>
              <a:solidFill>
                <a:srgbClr val="FFFF00"/>
              </a:solidFill>
              <a:effectLst/>
              <a:uLnTx/>
              <a:uFillTx/>
              <a:latin typeface="Calibri" pitchFamily="34" charset="0"/>
              <a:ea typeface="+mn-ea"/>
              <a:cs typeface="Calibri" pitchFamily="34" charset="0"/>
            </a:endParaRPr>
          </a:p>
          <a:p>
            <a:pPr marL="742950" marR="0" lvl="1" indent="-285750" algn="l" defTabSz="914400" rtl="0" eaLnBrk="1" fontAlgn="auto" latinLnBrk="0" hangingPunct="1">
              <a:lnSpc>
                <a:spcPct val="100000"/>
              </a:lnSpc>
              <a:spcBef>
                <a:spcPct val="20000"/>
              </a:spcBef>
              <a:spcAft>
                <a:spcPts val="0"/>
              </a:spcAft>
              <a:buClrTx/>
              <a:buSzPct val="80000"/>
              <a:buFont typeface="Arial" pitchFamily="34" charset="0"/>
              <a:buChar char="–"/>
              <a:tabLst/>
              <a:defRPr/>
            </a:pPr>
            <a:endParaRPr kumimoji="0" lang="en-US" sz="28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p:txBody>
      </p:sp>
      <p:sp>
        <p:nvSpPr>
          <p:cNvPr id="4" name="Title 5"/>
          <p:cNvSpPr>
            <a:spLocks noGrp="1"/>
          </p:cNvSpPr>
          <p:nvPr>
            <p:ph type="title"/>
          </p:nvPr>
        </p:nvSpPr>
        <p:spPr>
          <a:xfrm>
            <a:off x="0" y="167244"/>
            <a:ext cx="3794761" cy="1325562"/>
          </a:xfrm>
        </p:spPr>
        <p:txBody>
          <a:bodyPr>
            <a:noAutofit/>
          </a:bodyPr>
          <a:lstStyle/>
          <a:p>
            <a:pPr algn="ctr"/>
            <a:r>
              <a:rPr lang="en-US" sz="4000" b="1" dirty="0">
                <a:solidFill>
                  <a:srgbClr val="FFC000"/>
                </a:solidFill>
                <a:effectLst>
                  <a:outerShdw blurRad="38100" dist="38100" dir="2700000" algn="tl">
                    <a:srgbClr val="000000">
                      <a:alpha val="43137"/>
                    </a:srgbClr>
                  </a:outerShdw>
                </a:effectLst>
              </a:rPr>
              <a:t>Statewide </a:t>
            </a:r>
            <a:r>
              <a:rPr lang="en-US" sz="4000" b="1" dirty="0" smtClean="0">
                <a:solidFill>
                  <a:srgbClr val="FFC000"/>
                </a:solidFill>
                <a:effectLst>
                  <a:outerShdw blurRad="38100" dist="38100" dir="2700000" algn="tl">
                    <a:srgbClr val="000000">
                      <a:alpha val="43137"/>
                    </a:srgbClr>
                  </a:outerShdw>
                </a:effectLst>
              </a:rPr>
              <a:t>Groundwater </a:t>
            </a:r>
            <a:endParaRPr lang="en-US" sz="4000" b="1" dirty="0">
              <a:solidFill>
                <a:srgbClr val="FFC000"/>
              </a:solidFill>
              <a:effectLst>
                <a:outerShdw blurRad="38100" dist="38100" dir="2700000" algn="tl">
                  <a:srgbClr val="000000">
                    <a:alpha val="43137"/>
                  </a:srgbClr>
                </a:outerShdw>
              </a:effectLst>
            </a:endParaRPr>
          </a:p>
        </p:txBody>
      </p:sp>
      <p:sp>
        <p:nvSpPr>
          <p:cNvPr id="6" name="Rectangle 5"/>
          <p:cNvSpPr/>
          <p:nvPr/>
        </p:nvSpPr>
        <p:spPr>
          <a:xfrm>
            <a:off x="0" y="5307833"/>
            <a:ext cx="4447920" cy="338554"/>
          </a:xfrm>
          <a:prstGeom prst="rect">
            <a:avLst/>
          </a:prstGeom>
        </p:spPr>
        <p:txBody>
          <a:bodyPr wrap="square">
            <a:spAutoFit/>
          </a:bodyPr>
          <a:lstStyle/>
          <a:p>
            <a:r>
              <a:rPr lang="en-US" sz="1600" dirty="0" smtClean="0"/>
              <a:t>Source: California Water Plan Update 2013</a:t>
            </a:r>
          </a:p>
        </p:txBody>
      </p:sp>
      <p:sp>
        <p:nvSpPr>
          <p:cNvPr id="9" name="Slide Number Placeholder 3"/>
          <p:cNvSpPr>
            <a:spLocks noGrp="1"/>
          </p:cNvSpPr>
          <p:nvPr>
            <p:ph type="sldNum" sz="quarter" idx="12"/>
          </p:nvPr>
        </p:nvSpPr>
        <p:spPr>
          <a:xfrm>
            <a:off x="8443355" y="6492875"/>
            <a:ext cx="504701" cy="365125"/>
          </a:xfrm>
        </p:spPr>
        <p:txBody>
          <a:bodyPr/>
          <a:lstStyle/>
          <a:p>
            <a:fld id="{400594A4-1631-48FE-A44C-4500BF8C4528}" type="slidenum">
              <a:rPr lang="en-US" smtClean="0">
                <a:solidFill>
                  <a:prstClr val="white">
                    <a:tint val="75000"/>
                  </a:prstClr>
                </a:solidFill>
              </a:rPr>
              <a:pPr/>
              <a:t>4</a:t>
            </a:fld>
            <a:endParaRPr lang="en-US" dirty="0">
              <a:solidFill>
                <a:prstClr val="white">
                  <a:tint val="75000"/>
                </a:prstClr>
              </a:solidFill>
            </a:endParaRPr>
          </a:p>
        </p:txBody>
      </p:sp>
    </p:spTree>
    <p:extLst>
      <p:ext uri="{BB962C8B-B14F-4D97-AF65-F5344CB8AC3E}">
        <p14:creationId xmlns:p14="http://schemas.microsoft.com/office/powerpoint/2010/main" val="19822290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646" y="893863"/>
            <a:ext cx="8721285" cy="6162212"/>
          </a:xfrm>
        </p:spPr>
        <p:txBody>
          <a:bodyPr>
            <a:noAutofit/>
          </a:bodyPr>
          <a:lstStyle/>
          <a:p>
            <a:endParaRPr lang="en-US" sz="200" b="1" dirty="0" smtClean="0"/>
          </a:p>
          <a:p>
            <a:pPr>
              <a:lnSpc>
                <a:spcPct val="90000"/>
              </a:lnSpc>
            </a:pPr>
            <a:r>
              <a:rPr lang="en-US" sz="2800" b="1" dirty="0" smtClean="0"/>
              <a:t>By June 1, 2016, DWR shall adopt regulations for:</a:t>
            </a:r>
            <a:endParaRPr lang="en-US" b="1" dirty="0" smtClean="0"/>
          </a:p>
          <a:p>
            <a:pPr lvl="1">
              <a:lnSpc>
                <a:spcPct val="90000"/>
              </a:lnSpc>
            </a:pPr>
            <a:r>
              <a:rPr lang="en-US" sz="2400" dirty="0" smtClean="0"/>
              <a:t>Evaluating GSP</a:t>
            </a:r>
          </a:p>
          <a:p>
            <a:pPr lvl="1">
              <a:lnSpc>
                <a:spcPct val="90000"/>
              </a:lnSpc>
            </a:pPr>
            <a:r>
              <a:rPr lang="en-US" sz="2400" dirty="0" smtClean="0"/>
              <a:t>Implementation of GSP</a:t>
            </a:r>
          </a:p>
          <a:p>
            <a:pPr lvl="1">
              <a:lnSpc>
                <a:spcPct val="90000"/>
              </a:lnSpc>
            </a:pPr>
            <a:r>
              <a:rPr lang="en-US" sz="2400" dirty="0" smtClean="0"/>
              <a:t>Coordination agreements </a:t>
            </a:r>
          </a:p>
          <a:p>
            <a:pPr marL="457200" lvl="1" indent="0">
              <a:lnSpc>
                <a:spcPct val="90000"/>
              </a:lnSpc>
              <a:buNone/>
            </a:pPr>
            <a:endParaRPr lang="en-US" sz="1500" dirty="0" smtClean="0"/>
          </a:p>
          <a:p>
            <a:pPr>
              <a:lnSpc>
                <a:spcPct val="90000"/>
              </a:lnSpc>
            </a:pPr>
            <a:r>
              <a:rPr lang="en-US" sz="2800" b="1" dirty="0"/>
              <a:t>The regulations shall </a:t>
            </a:r>
            <a:r>
              <a:rPr lang="en-US" sz="2800" b="1" dirty="0" smtClean="0"/>
              <a:t>identify:</a:t>
            </a:r>
          </a:p>
          <a:p>
            <a:pPr lvl="1">
              <a:lnSpc>
                <a:spcPct val="90000"/>
              </a:lnSpc>
            </a:pPr>
            <a:r>
              <a:rPr lang="en-US" sz="2400" dirty="0" smtClean="0"/>
              <a:t>Required Plan Components (§ 10727.2</a:t>
            </a:r>
            <a:r>
              <a:rPr lang="en-US" sz="2400" dirty="0"/>
              <a:t>) </a:t>
            </a:r>
          </a:p>
          <a:p>
            <a:pPr lvl="1">
              <a:lnSpc>
                <a:spcPct val="90000"/>
              </a:lnSpc>
            </a:pPr>
            <a:r>
              <a:rPr lang="en-US" sz="2400" dirty="0"/>
              <a:t>Additional Plan Elements </a:t>
            </a:r>
            <a:r>
              <a:rPr lang="en-US" sz="2400" dirty="0" smtClean="0"/>
              <a:t>(§ 10727.4</a:t>
            </a:r>
            <a:r>
              <a:rPr lang="en-US" sz="2400" dirty="0"/>
              <a:t>)</a:t>
            </a:r>
          </a:p>
          <a:p>
            <a:pPr lvl="1">
              <a:lnSpc>
                <a:spcPct val="90000"/>
              </a:lnSpc>
            </a:pPr>
            <a:r>
              <a:rPr lang="en-US" sz="2400" dirty="0"/>
              <a:t>Coordination of Multiple GSPs in Basin </a:t>
            </a:r>
            <a:r>
              <a:rPr lang="en-US" sz="2400" dirty="0" smtClean="0"/>
              <a:t>(§ 10727.6) </a:t>
            </a:r>
          </a:p>
          <a:p>
            <a:pPr lvl="1">
              <a:lnSpc>
                <a:spcPct val="90000"/>
              </a:lnSpc>
            </a:pPr>
            <a:r>
              <a:rPr lang="en-US" sz="2400" u="sng" dirty="0"/>
              <a:t>O</a:t>
            </a:r>
            <a:r>
              <a:rPr lang="en-US" sz="2400" u="sng" dirty="0" smtClean="0"/>
              <a:t>ther </a:t>
            </a:r>
            <a:r>
              <a:rPr lang="en-US" sz="2400" u="sng" dirty="0"/>
              <a:t>information</a:t>
            </a:r>
            <a:r>
              <a:rPr lang="en-US" sz="2400" dirty="0"/>
              <a:t> that will assist local agencies in developing and implementing GSPs and coordination agreements</a:t>
            </a:r>
            <a:r>
              <a:rPr lang="en-US" sz="2400" dirty="0" smtClean="0"/>
              <a:t>.</a:t>
            </a:r>
          </a:p>
          <a:p>
            <a:pPr>
              <a:lnSpc>
                <a:spcPct val="90000"/>
              </a:lnSpc>
            </a:pPr>
            <a:endParaRPr lang="en-US" sz="1500" dirty="0"/>
          </a:p>
          <a:p>
            <a:pPr>
              <a:lnSpc>
                <a:spcPct val="90000"/>
              </a:lnSpc>
            </a:pPr>
            <a:r>
              <a:rPr lang="en-US" sz="2800" b="1" dirty="0" smtClean="0"/>
              <a:t>The department may update the regulations</a:t>
            </a:r>
            <a:r>
              <a:rPr lang="en-US" sz="2800" dirty="0" smtClean="0"/>
              <a:t>, including to incorporate the </a:t>
            </a:r>
            <a:r>
              <a:rPr lang="en-US" sz="2800" u="sng" dirty="0" smtClean="0"/>
              <a:t>best management practices</a:t>
            </a:r>
            <a:r>
              <a:rPr lang="en-US" sz="2800" dirty="0" smtClean="0"/>
              <a:t> </a:t>
            </a:r>
            <a:r>
              <a:rPr lang="en-US" sz="2400" dirty="0" smtClean="0"/>
              <a:t>(§ 10729)</a:t>
            </a:r>
            <a:endParaRPr lang="en-US" sz="2400" dirty="0"/>
          </a:p>
        </p:txBody>
      </p:sp>
      <p:sp>
        <p:nvSpPr>
          <p:cNvPr id="4" name="Title 1"/>
          <p:cNvSpPr>
            <a:spLocks noGrp="1"/>
          </p:cNvSpPr>
          <p:nvPr>
            <p:ph type="title"/>
          </p:nvPr>
        </p:nvSpPr>
        <p:spPr>
          <a:xfrm>
            <a:off x="429904" y="-35169"/>
            <a:ext cx="8229600" cy="1143000"/>
          </a:xfrm>
        </p:spPr>
        <p:txBody>
          <a:bodyPr>
            <a:normAutofit/>
          </a:bodyPr>
          <a:lstStyle/>
          <a:p>
            <a:r>
              <a:rPr lang="en-US" b="1" dirty="0" smtClean="0"/>
              <a:t>SGMA GSP Requirements</a:t>
            </a:r>
            <a:endParaRPr lang="en-US" b="1" dirty="0"/>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40</a:t>
            </a:fld>
            <a:endParaRPr lang="en-US">
              <a:solidFill>
                <a:prstClr val="white">
                  <a:tint val="75000"/>
                </a:prstClr>
              </a:solidFill>
            </a:endParaRPr>
          </a:p>
        </p:txBody>
      </p:sp>
    </p:spTree>
    <p:extLst>
      <p:ext uri="{BB962C8B-B14F-4D97-AF65-F5344CB8AC3E}">
        <p14:creationId xmlns:p14="http://schemas.microsoft.com/office/powerpoint/2010/main" val="33012304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ounded Rectangle 7"/>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45720" y="2585804"/>
            <a:ext cx="1327453" cy="465424"/>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Rounded Rectangle 6"/>
          <p:cNvSpPr/>
          <p:nvPr/>
        </p:nvSpPr>
        <p:spPr>
          <a:xfrm>
            <a:off x="1432560"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dirty="0">
                <a:solidFill>
                  <a:srgbClr val="FF0000"/>
                </a:solidFill>
              </a:rPr>
              <a:t>Undesirable Results</a:t>
            </a:r>
            <a:endParaRPr lang="en-US" dirty="0"/>
          </a:p>
        </p:txBody>
      </p:sp>
      <p:sp>
        <p:nvSpPr>
          <p:cNvPr id="4" name="Title 1"/>
          <p:cNvSpPr>
            <a:spLocks noGrp="1"/>
          </p:cNvSpPr>
          <p:nvPr>
            <p:ph type="title"/>
          </p:nvPr>
        </p:nvSpPr>
        <p:spPr>
          <a:xfrm>
            <a:off x="1432559" y="238136"/>
            <a:ext cx="7679390" cy="671181"/>
          </a:xfrm>
        </p:spPr>
        <p:txBody>
          <a:bodyPr>
            <a:noAutofit/>
          </a:bodyPr>
          <a:lstStyle/>
          <a:p>
            <a:r>
              <a:rPr lang="en-US" sz="2800" b="1" dirty="0" smtClean="0">
                <a:solidFill>
                  <a:schemeClr val="bg1"/>
                </a:solidFill>
              </a:rPr>
              <a:t>Sustainability Goal (Sustainable Yield and Sustainable Groundwater Management) </a:t>
            </a:r>
            <a:endParaRPr lang="en-US" sz="2800" b="1" dirty="0">
              <a:solidFill>
                <a:schemeClr val="bg1"/>
              </a:solidFill>
            </a:endParaRPr>
          </a:p>
        </p:txBody>
      </p:sp>
      <p:sp>
        <p:nvSpPr>
          <p:cNvPr id="5" name="Content Placeholder 4"/>
          <p:cNvSpPr>
            <a:spLocks noGrp="1"/>
          </p:cNvSpPr>
          <p:nvPr>
            <p:ph idx="1"/>
          </p:nvPr>
        </p:nvSpPr>
        <p:spPr>
          <a:xfrm>
            <a:off x="1522696" y="5545018"/>
            <a:ext cx="7624422" cy="549393"/>
          </a:xfrm>
        </p:spPr>
        <p:txBody>
          <a:bodyPr>
            <a:normAutofit fontScale="85000" lnSpcReduction="10000"/>
          </a:bodyPr>
          <a:lstStyle/>
          <a:p>
            <a:pPr marL="0" indent="0" algn="ctr">
              <a:buNone/>
            </a:pPr>
            <a:r>
              <a:rPr lang="en-US" sz="2800" dirty="0" smtClean="0">
                <a:solidFill>
                  <a:schemeClr val="bg1"/>
                </a:solidFill>
              </a:rPr>
              <a:t>Sustainability Goal --&gt; SGM --&gt; SY--&gt; Undesirable Results</a:t>
            </a:r>
            <a:endParaRPr lang="en-US" sz="2800" dirty="0">
              <a:solidFill>
                <a:schemeClr val="bg1"/>
              </a:solidFill>
            </a:endParaRPr>
          </a:p>
        </p:txBody>
      </p:sp>
      <p:sp>
        <p:nvSpPr>
          <p:cNvPr id="10" name="TextBox 9"/>
          <p:cNvSpPr txBox="1"/>
          <p:nvPr/>
        </p:nvSpPr>
        <p:spPr>
          <a:xfrm>
            <a:off x="15184" y="831432"/>
            <a:ext cx="1441807" cy="5478423"/>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tx1">
                    <a:lumMod val="75000"/>
                  </a:schemeClr>
                </a:solidFill>
              </a:rPr>
              <a:t>Coordination</a:t>
            </a:r>
          </a:p>
          <a:p>
            <a:endParaRPr lang="en-US" sz="1400" b="1" dirty="0">
              <a:solidFill>
                <a:schemeClr val="bg1"/>
              </a:solidFill>
            </a:endParaRPr>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bg1"/>
                </a:solidFill>
              </a:rPr>
              <a:t>Sustainability Goal</a:t>
            </a:r>
          </a:p>
          <a:p>
            <a:endParaRPr lang="en-US" sz="1400" b="1" dirty="0">
              <a:solidFill>
                <a:schemeClr val="tx1">
                  <a:lumMod val="75000"/>
                </a:schemeClr>
              </a:solidFill>
            </a:endParaRPr>
          </a:p>
          <a:p>
            <a:r>
              <a:rPr lang="en-US" sz="1400" b="1" dirty="0" smtClean="0">
                <a:solidFill>
                  <a:schemeClr val="tx1">
                    <a:lumMod val="75000"/>
                  </a:schemeClr>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a:solidFill>
                <a:schemeClr val="tx1">
                  <a:lumMod val="75000"/>
                </a:schemeClr>
              </a:solidFill>
            </a:endParaRPr>
          </a:p>
          <a:p>
            <a:r>
              <a:rPr lang="en-US" sz="1400" b="1" dirty="0" smtClean="0">
                <a:solidFill>
                  <a:schemeClr val="tx1">
                    <a:lumMod val="75000"/>
                  </a:schemeClr>
                </a:solidFill>
              </a:rPr>
              <a:t>Alternative  </a:t>
            </a:r>
            <a:r>
              <a:rPr lang="en-US" sz="1400" b="1" dirty="0">
                <a:solidFill>
                  <a:schemeClr val="tx1">
                    <a:lumMod val="75000"/>
                  </a:schemeClr>
                </a:solidFill>
              </a:rPr>
              <a:t>Plans &amp; Frings Areas</a:t>
            </a:r>
          </a:p>
          <a:p>
            <a:endParaRPr lang="en-US" sz="1400" b="1" dirty="0"/>
          </a:p>
        </p:txBody>
      </p:sp>
      <p:pic>
        <p:nvPicPr>
          <p:cNvPr id="14" name="Picture 13"/>
          <p:cNvPicPr>
            <a:picLocks noChangeAspect="1"/>
          </p:cNvPicPr>
          <p:nvPr/>
        </p:nvPicPr>
        <p:blipFill rotWithShape="1">
          <a:blip r:embed="rId3" cstate="print">
            <a:extLst>
              <a:ext uri="{28A0092B-C50C-407E-A947-70E740481C1C}">
                <a14:useLocalDpi xmlns:a14="http://schemas.microsoft.com/office/drawing/2010/main" val="0"/>
              </a:ext>
            </a:extLst>
          </a:blip>
          <a:srcRect t="7020"/>
          <a:stretch/>
        </p:blipFill>
        <p:spPr>
          <a:xfrm>
            <a:off x="1522115" y="1090249"/>
            <a:ext cx="7492793" cy="4338496"/>
          </a:xfrm>
          <a:prstGeom prst="rect">
            <a:avLst/>
          </a:prstGeom>
        </p:spPr>
      </p:pic>
      <p:sp>
        <p:nvSpPr>
          <p:cNvPr id="15" name="Content Placeholder 4"/>
          <p:cNvSpPr txBox="1">
            <a:spLocks/>
          </p:cNvSpPr>
          <p:nvPr/>
        </p:nvSpPr>
        <p:spPr>
          <a:xfrm>
            <a:off x="1522697" y="6037385"/>
            <a:ext cx="7624422" cy="549393"/>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800" b="1" i="1" dirty="0" smtClean="0">
                <a:solidFill>
                  <a:schemeClr val="bg1"/>
                </a:solidFill>
              </a:rPr>
              <a:t>Undesirable Results --&gt; SY--&gt; SGM --&gt; Sustainability Goal</a:t>
            </a:r>
            <a:endParaRPr lang="en-US" sz="2800" b="1" i="1" dirty="0">
              <a:solidFill>
                <a:schemeClr val="bg1"/>
              </a:solidFill>
            </a:endParaRPr>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41</a:t>
            </a:fld>
            <a:endParaRPr lang="en-US">
              <a:solidFill>
                <a:prstClr val="white">
                  <a:tint val="75000"/>
                </a:prstClr>
              </a:solidFill>
            </a:endParaRPr>
          </a:p>
        </p:txBody>
      </p:sp>
    </p:spTree>
    <p:extLst>
      <p:ext uri="{BB962C8B-B14F-4D97-AF65-F5344CB8AC3E}">
        <p14:creationId xmlns:p14="http://schemas.microsoft.com/office/powerpoint/2010/main" val="12749834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ounded Rectangle 7"/>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45720" y="3180163"/>
            <a:ext cx="1327453" cy="939505"/>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Rounded Rectangle 6"/>
          <p:cNvSpPr/>
          <p:nvPr/>
        </p:nvSpPr>
        <p:spPr>
          <a:xfrm>
            <a:off x="1432560"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432559" y="144352"/>
            <a:ext cx="7679390" cy="671181"/>
          </a:xfrm>
        </p:spPr>
        <p:txBody>
          <a:bodyPr>
            <a:normAutofit/>
          </a:bodyPr>
          <a:lstStyle/>
          <a:p>
            <a:r>
              <a:rPr lang="en-US" sz="3600" b="1" dirty="0" smtClean="0">
                <a:solidFill>
                  <a:schemeClr val="bg1"/>
                </a:solidFill>
              </a:rPr>
              <a:t>Interim Milestones</a:t>
            </a:r>
            <a:endParaRPr lang="en-US" sz="3600" b="1" dirty="0">
              <a:solidFill>
                <a:schemeClr val="bg1"/>
              </a:solidFill>
            </a:endParaRPr>
          </a:p>
        </p:txBody>
      </p:sp>
      <p:sp>
        <p:nvSpPr>
          <p:cNvPr id="10" name="TextBox 9"/>
          <p:cNvSpPr txBox="1"/>
          <p:nvPr/>
        </p:nvSpPr>
        <p:spPr>
          <a:xfrm>
            <a:off x="15184" y="831432"/>
            <a:ext cx="1441807" cy="5478423"/>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tx1">
                    <a:lumMod val="75000"/>
                  </a:schemeClr>
                </a:solidFill>
              </a:rPr>
              <a:t>Coordination</a:t>
            </a:r>
          </a:p>
          <a:p>
            <a:endParaRPr lang="en-US" sz="1400" b="1" dirty="0">
              <a:solidFill>
                <a:schemeClr val="bg1"/>
              </a:solidFill>
            </a:endParaRPr>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tx1">
                    <a:lumMod val="75000"/>
                  </a:schemeClr>
                </a:solidFill>
              </a:rPr>
              <a:t>Sustainability Goal</a:t>
            </a:r>
          </a:p>
          <a:p>
            <a:endParaRPr lang="en-US" sz="1400" b="1" dirty="0">
              <a:solidFill>
                <a:schemeClr val="tx1">
                  <a:lumMod val="75000"/>
                </a:schemeClr>
              </a:solidFill>
            </a:endParaRPr>
          </a:p>
          <a:p>
            <a:r>
              <a:rPr lang="en-US" sz="1400" b="1" dirty="0" smtClean="0">
                <a:solidFill>
                  <a:schemeClr val="bg1"/>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a:solidFill>
                <a:schemeClr val="tx1">
                  <a:lumMod val="75000"/>
                </a:schemeClr>
              </a:solidFill>
            </a:endParaRPr>
          </a:p>
          <a:p>
            <a:r>
              <a:rPr lang="en-US" sz="1400" b="1" dirty="0" smtClean="0">
                <a:solidFill>
                  <a:schemeClr val="tx1">
                    <a:lumMod val="75000"/>
                  </a:schemeClr>
                </a:solidFill>
              </a:rPr>
              <a:t>Alternative  </a:t>
            </a:r>
            <a:r>
              <a:rPr lang="en-US" sz="1400" b="1" dirty="0">
                <a:solidFill>
                  <a:schemeClr val="tx1">
                    <a:lumMod val="75000"/>
                  </a:schemeClr>
                </a:solidFill>
              </a:rPr>
              <a:t>Plans &amp; Frings Areas</a:t>
            </a:r>
          </a:p>
          <a:p>
            <a:endParaRPr lang="en-US" sz="1400" b="1" dirty="0"/>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5212" y="1233544"/>
            <a:ext cx="7480300" cy="5150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467" t="8925" r="4509" b="82753"/>
          <a:stretch/>
        </p:blipFill>
        <p:spPr bwMode="auto">
          <a:xfrm>
            <a:off x="2403233" y="1353277"/>
            <a:ext cx="6060831" cy="42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42</a:t>
            </a:fld>
            <a:endParaRPr lang="en-US">
              <a:solidFill>
                <a:prstClr val="white">
                  <a:tint val="75000"/>
                </a:prstClr>
              </a:solidFill>
            </a:endParaRPr>
          </a:p>
        </p:txBody>
      </p:sp>
    </p:spTree>
    <p:extLst>
      <p:ext uri="{BB962C8B-B14F-4D97-AF65-F5344CB8AC3E}">
        <p14:creationId xmlns:p14="http://schemas.microsoft.com/office/powerpoint/2010/main" val="948420077"/>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ounded Rectangle 7"/>
          <p:cNvSpPr/>
          <p:nvPr/>
        </p:nvSpPr>
        <p:spPr>
          <a:xfrm>
            <a:off x="45718" y="4599234"/>
            <a:ext cx="1327453" cy="67380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5717" y="5301335"/>
            <a:ext cx="1327453" cy="817525"/>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7345" y="2574642"/>
            <a:ext cx="1327453" cy="2020218"/>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45719" y="2008140"/>
            <a:ext cx="1327453" cy="536940"/>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5720" y="764624"/>
            <a:ext cx="1327453" cy="1224196"/>
          </a:xfrm>
          <a:prstGeom prst="roundRect">
            <a:avLst>
              <a:gd name="adj" fmla="val 54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45720" y="3180163"/>
            <a:ext cx="1327453" cy="939505"/>
          </a:xfrm>
          <a:prstGeom prst="roundRect">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Rounded Rectangle 6"/>
          <p:cNvSpPr/>
          <p:nvPr/>
        </p:nvSpPr>
        <p:spPr>
          <a:xfrm>
            <a:off x="1432560" y="53340"/>
            <a:ext cx="7679389" cy="6736080"/>
          </a:xfrm>
          <a:prstGeom prst="roundRect">
            <a:avLst>
              <a:gd name="adj" fmla="val 5637"/>
            </a:avLst>
          </a:prstGeom>
          <a:solidFill>
            <a:schemeClr val="tx1">
              <a:lumMod val="75000"/>
            </a:schemeClr>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432559" y="50568"/>
            <a:ext cx="7679390" cy="671181"/>
          </a:xfrm>
        </p:spPr>
        <p:txBody>
          <a:bodyPr>
            <a:normAutofit/>
          </a:bodyPr>
          <a:lstStyle/>
          <a:p>
            <a:r>
              <a:rPr lang="en-US" sz="3600" b="1" dirty="0" smtClean="0">
                <a:solidFill>
                  <a:schemeClr val="bg1"/>
                </a:solidFill>
              </a:rPr>
              <a:t>Undesirable Results (cont.)</a:t>
            </a:r>
            <a:endParaRPr lang="en-US" sz="3600" b="1" dirty="0">
              <a:solidFill>
                <a:schemeClr val="bg1"/>
              </a:solidFill>
            </a:endParaRPr>
          </a:p>
        </p:txBody>
      </p:sp>
      <p:sp>
        <p:nvSpPr>
          <p:cNvPr id="5" name="Content Placeholder 4"/>
          <p:cNvSpPr>
            <a:spLocks noGrp="1"/>
          </p:cNvSpPr>
          <p:nvPr>
            <p:ph idx="1"/>
          </p:nvPr>
        </p:nvSpPr>
        <p:spPr>
          <a:xfrm>
            <a:off x="1570891" y="749371"/>
            <a:ext cx="7291755" cy="5849619"/>
          </a:xfrm>
        </p:spPr>
        <p:txBody>
          <a:bodyPr>
            <a:noAutofit/>
          </a:bodyPr>
          <a:lstStyle/>
          <a:p>
            <a:pPr marL="0" indent="0">
              <a:buNone/>
            </a:pPr>
            <a:r>
              <a:rPr lang="en-US" sz="2400" b="1" u="sng" dirty="0" smtClean="0">
                <a:solidFill>
                  <a:schemeClr val="bg1"/>
                </a:solidFill>
              </a:rPr>
              <a:t>SGMA Accountability Date (§10727.2 (b))</a:t>
            </a:r>
            <a:endParaRPr lang="en-US" sz="2400" b="1" dirty="0" smtClean="0">
              <a:solidFill>
                <a:schemeClr val="bg1"/>
              </a:solidFill>
            </a:endParaRPr>
          </a:p>
          <a:p>
            <a:pPr>
              <a:lnSpc>
                <a:spcPct val="120000"/>
              </a:lnSpc>
            </a:pPr>
            <a:r>
              <a:rPr lang="en-US" sz="2200" dirty="0">
                <a:solidFill>
                  <a:schemeClr val="bg1"/>
                </a:solidFill>
              </a:rPr>
              <a:t>GSP may </a:t>
            </a:r>
            <a:r>
              <a:rPr lang="en-US" sz="2200" i="1" dirty="0" smtClean="0">
                <a:solidFill>
                  <a:schemeClr val="bg1"/>
                </a:solidFill>
              </a:rPr>
              <a:t>but </a:t>
            </a:r>
            <a:r>
              <a:rPr lang="en-US" sz="2200" i="1" dirty="0">
                <a:solidFill>
                  <a:schemeClr val="bg1"/>
                </a:solidFill>
              </a:rPr>
              <a:t>is not </a:t>
            </a:r>
            <a:r>
              <a:rPr lang="en-US" sz="2200" i="1" dirty="0" smtClean="0">
                <a:solidFill>
                  <a:schemeClr val="bg1"/>
                </a:solidFill>
              </a:rPr>
              <a:t>required </a:t>
            </a:r>
            <a:r>
              <a:rPr lang="en-US" sz="2200" dirty="0">
                <a:solidFill>
                  <a:schemeClr val="bg1"/>
                </a:solidFill>
              </a:rPr>
              <a:t>to address undesirable results that occurred before but have not been corrected by </a:t>
            </a:r>
            <a:r>
              <a:rPr lang="en-US" sz="2200" dirty="0" smtClean="0">
                <a:solidFill>
                  <a:schemeClr val="bg1"/>
                </a:solidFill>
              </a:rPr>
              <a:t>January 1</a:t>
            </a:r>
            <a:r>
              <a:rPr lang="en-US" sz="2200" dirty="0">
                <a:solidFill>
                  <a:schemeClr val="bg1"/>
                </a:solidFill>
              </a:rPr>
              <a:t>, </a:t>
            </a:r>
            <a:r>
              <a:rPr lang="en-US" sz="2200" dirty="0" smtClean="0">
                <a:solidFill>
                  <a:schemeClr val="bg1"/>
                </a:solidFill>
              </a:rPr>
              <a:t>2015.</a:t>
            </a:r>
            <a:endParaRPr lang="en-US" sz="2200" dirty="0">
              <a:solidFill>
                <a:schemeClr val="bg1"/>
              </a:solidFill>
            </a:endParaRPr>
          </a:p>
          <a:p>
            <a:pPr marL="0" indent="0">
              <a:buNone/>
            </a:pPr>
            <a:r>
              <a:rPr lang="en-US" sz="1200" dirty="0">
                <a:solidFill>
                  <a:schemeClr val="bg1"/>
                </a:solidFill>
              </a:rPr>
              <a:t> </a:t>
            </a:r>
          </a:p>
          <a:p>
            <a:pPr marL="0" indent="0">
              <a:buNone/>
            </a:pPr>
            <a:r>
              <a:rPr lang="en-US" sz="2400" b="1" u="sng" dirty="0" smtClean="0">
                <a:solidFill>
                  <a:schemeClr val="bg1"/>
                </a:solidFill>
              </a:rPr>
              <a:t>Stakeholder Comments</a:t>
            </a:r>
          </a:p>
          <a:p>
            <a:pPr lvl="0">
              <a:lnSpc>
                <a:spcPct val="120000"/>
              </a:lnSpc>
            </a:pPr>
            <a:r>
              <a:rPr lang="en-US" sz="2200" dirty="0" smtClean="0">
                <a:solidFill>
                  <a:schemeClr val="bg1"/>
                </a:solidFill>
              </a:rPr>
              <a:t>GSP regulations should provide flexibility for GSAs to manage undesirable results below levels observed at the SGMA Accountability Date if they are not significant and unreasonable.</a:t>
            </a:r>
          </a:p>
          <a:p>
            <a:pPr lvl="0">
              <a:lnSpc>
                <a:spcPct val="120000"/>
              </a:lnSpc>
            </a:pPr>
            <a:r>
              <a:rPr lang="en-US" sz="2200" dirty="0" smtClean="0">
                <a:solidFill>
                  <a:schemeClr val="bg1"/>
                </a:solidFill>
              </a:rPr>
              <a:t>In some cases, undesirable results will continue based on prior actions that occurred before the SGMA Accountability Date and therefore should be addressed as a requirement in the GSP regulations. </a:t>
            </a:r>
            <a:endParaRPr lang="en-US" sz="2200" dirty="0">
              <a:solidFill>
                <a:schemeClr val="bg1"/>
              </a:solidFill>
            </a:endParaRPr>
          </a:p>
        </p:txBody>
      </p:sp>
      <p:sp>
        <p:nvSpPr>
          <p:cNvPr id="10" name="TextBox 9"/>
          <p:cNvSpPr txBox="1"/>
          <p:nvPr/>
        </p:nvSpPr>
        <p:spPr>
          <a:xfrm>
            <a:off x="15184" y="831432"/>
            <a:ext cx="1441807" cy="5478423"/>
          </a:xfrm>
          <a:prstGeom prst="rect">
            <a:avLst/>
          </a:prstGeom>
          <a:noFill/>
        </p:spPr>
        <p:txBody>
          <a:bodyPr wrap="square" rtlCol="0">
            <a:spAutoFit/>
          </a:bodyPr>
          <a:lstStyle/>
          <a:p>
            <a:r>
              <a:rPr lang="en-US" sz="1400" b="1" dirty="0" smtClean="0">
                <a:solidFill>
                  <a:schemeClr val="tx1">
                    <a:lumMod val="75000"/>
                  </a:schemeClr>
                </a:solidFill>
              </a:rPr>
              <a:t>Governance</a:t>
            </a:r>
          </a:p>
          <a:p>
            <a:endParaRPr lang="en-US" sz="1400" b="1" dirty="0"/>
          </a:p>
          <a:p>
            <a:r>
              <a:rPr lang="en-US" sz="1400" b="1" dirty="0" smtClean="0">
                <a:solidFill>
                  <a:schemeClr val="tx1">
                    <a:lumMod val="75000"/>
                  </a:schemeClr>
                </a:solidFill>
              </a:rPr>
              <a:t>Coordination</a:t>
            </a:r>
          </a:p>
          <a:p>
            <a:endParaRPr lang="en-US" sz="1400" b="1" dirty="0">
              <a:solidFill>
                <a:schemeClr val="bg1"/>
              </a:solidFill>
            </a:endParaRPr>
          </a:p>
          <a:p>
            <a:r>
              <a:rPr lang="en-US" sz="1400" b="1" dirty="0" smtClean="0">
                <a:solidFill>
                  <a:schemeClr val="tx1">
                    <a:lumMod val="75000"/>
                  </a:schemeClr>
                </a:solidFill>
              </a:rPr>
              <a:t>Land Use</a:t>
            </a:r>
          </a:p>
          <a:p>
            <a:endParaRPr lang="en-US" sz="1400" b="1" dirty="0">
              <a:solidFill>
                <a:schemeClr val="tx1">
                  <a:lumMod val="75000"/>
                </a:schemeClr>
              </a:solidFill>
            </a:endParaRPr>
          </a:p>
          <a:p>
            <a:r>
              <a:rPr lang="en-US" sz="1400" b="1" dirty="0" smtClean="0">
                <a:solidFill>
                  <a:schemeClr val="tx1">
                    <a:lumMod val="75000"/>
                  </a:schemeClr>
                </a:solidFill>
              </a:rPr>
              <a:t>Basin Conditions</a:t>
            </a:r>
          </a:p>
          <a:p>
            <a:endParaRPr lang="en-US" sz="1400" b="1" dirty="0">
              <a:solidFill>
                <a:schemeClr val="tx1">
                  <a:lumMod val="75000"/>
                </a:schemeClr>
              </a:solidFill>
            </a:endParaRPr>
          </a:p>
          <a:p>
            <a:r>
              <a:rPr lang="en-US" sz="1400" b="1" dirty="0" smtClean="0">
                <a:solidFill>
                  <a:schemeClr val="tx1">
                    <a:lumMod val="75000"/>
                  </a:schemeClr>
                </a:solidFill>
              </a:rPr>
              <a:t>Sustainability Goal</a:t>
            </a:r>
          </a:p>
          <a:p>
            <a:endParaRPr lang="en-US" sz="1400" b="1" dirty="0">
              <a:solidFill>
                <a:schemeClr val="tx1">
                  <a:lumMod val="75000"/>
                </a:schemeClr>
              </a:solidFill>
            </a:endParaRPr>
          </a:p>
          <a:p>
            <a:r>
              <a:rPr lang="en-US" sz="1400" b="1" dirty="0" smtClean="0">
                <a:solidFill>
                  <a:schemeClr val="bg1"/>
                </a:solidFill>
              </a:rPr>
              <a:t>Measurable Objectives &amp; Undesirable Results</a:t>
            </a:r>
          </a:p>
          <a:p>
            <a:endParaRPr lang="en-US" sz="1400" b="1" dirty="0">
              <a:solidFill>
                <a:schemeClr val="tx1">
                  <a:lumMod val="75000"/>
                </a:schemeClr>
              </a:solidFill>
            </a:endParaRPr>
          </a:p>
          <a:p>
            <a:r>
              <a:rPr lang="en-US" sz="1400" b="1" dirty="0" smtClean="0">
                <a:solidFill>
                  <a:schemeClr val="tx1">
                    <a:lumMod val="75000"/>
                  </a:schemeClr>
                </a:solidFill>
              </a:rPr>
              <a:t>Monitoring Plan</a:t>
            </a:r>
          </a:p>
          <a:p>
            <a:endParaRPr lang="en-US" sz="1400" b="1" dirty="0">
              <a:solidFill>
                <a:schemeClr val="tx1">
                  <a:lumMod val="75000"/>
                </a:schemeClr>
              </a:solidFill>
            </a:endParaRPr>
          </a:p>
          <a:p>
            <a:r>
              <a:rPr lang="en-US" sz="1400" b="1" dirty="0" smtClean="0">
                <a:solidFill>
                  <a:schemeClr val="tx1">
                    <a:lumMod val="75000"/>
                  </a:schemeClr>
                </a:solidFill>
              </a:rPr>
              <a:t>Implementation &amp; Reporting</a:t>
            </a:r>
          </a:p>
          <a:p>
            <a:endParaRPr lang="en-US" sz="1400" b="1" dirty="0">
              <a:solidFill>
                <a:schemeClr val="tx1">
                  <a:lumMod val="75000"/>
                </a:schemeClr>
              </a:solidFill>
            </a:endParaRPr>
          </a:p>
          <a:p>
            <a:r>
              <a:rPr lang="en-US" sz="1400" b="1" dirty="0" smtClean="0">
                <a:solidFill>
                  <a:schemeClr val="tx1">
                    <a:lumMod val="75000"/>
                  </a:schemeClr>
                </a:solidFill>
              </a:rPr>
              <a:t>Alternative  </a:t>
            </a:r>
            <a:r>
              <a:rPr lang="en-US" sz="1400" b="1" dirty="0">
                <a:solidFill>
                  <a:schemeClr val="tx1">
                    <a:lumMod val="75000"/>
                  </a:schemeClr>
                </a:solidFill>
              </a:rPr>
              <a:t>Plans &amp; Frings Areas</a:t>
            </a:r>
          </a:p>
          <a:p>
            <a:endParaRPr lang="en-US" sz="1400" b="1" dirty="0"/>
          </a:p>
        </p:txBody>
      </p:sp>
      <p:sp>
        <p:nvSpPr>
          <p:cNvPr id="2" name="Slide Number Placeholder 1"/>
          <p:cNvSpPr>
            <a:spLocks noGrp="1"/>
          </p:cNvSpPr>
          <p:nvPr>
            <p:ph type="sldNum" sz="quarter" idx="12"/>
          </p:nvPr>
        </p:nvSpPr>
        <p:spPr/>
        <p:txBody>
          <a:bodyPr/>
          <a:lstStyle/>
          <a:p>
            <a:fld id="{400594A4-1631-48FE-A44C-4500BF8C4528}" type="slidenum">
              <a:rPr lang="en-US" smtClean="0">
                <a:solidFill>
                  <a:prstClr val="white">
                    <a:tint val="75000"/>
                  </a:prstClr>
                </a:solidFill>
              </a:rPr>
              <a:pPr/>
              <a:t>43</a:t>
            </a:fld>
            <a:endParaRPr lang="en-US">
              <a:solidFill>
                <a:prstClr val="white">
                  <a:tint val="75000"/>
                </a:prstClr>
              </a:solidFill>
            </a:endParaRPr>
          </a:p>
        </p:txBody>
      </p:sp>
    </p:spTree>
    <p:extLst>
      <p:ext uri="{BB962C8B-B14F-4D97-AF65-F5344CB8AC3E}">
        <p14:creationId xmlns:p14="http://schemas.microsoft.com/office/powerpoint/2010/main" val="37005273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00594A4-1631-48FE-A44C-4500BF8C4528}" type="slidenum">
              <a:rPr lang="en-US" smtClean="0"/>
              <a:pPr/>
              <a:t>44</a:t>
            </a:fld>
            <a:endParaRPr lang="en-US"/>
          </a:p>
        </p:txBody>
      </p:sp>
      <p:sp>
        <p:nvSpPr>
          <p:cNvPr id="8" name="Content Placeholder 2"/>
          <p:cNvSpPr txBox="1">
            <a:spLocks/>
          </p:cNvSpPr>
          <p:nvPr/>
        </p:nvSpPr>
        <p:spPr>
          <a:xfrm>
            <a:off x="207397" y="-52659"/>
            <a:ext cx="8708003" cy="1295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sz="200" dirty="0" smtClean="0"/>
          </a:p>
          <a:p>
            <a:pPr marL="0" indent="0" algn="ctr">
              <a:buFont typeface="Arial" panose="020B0604020202020204" pitchFamily="34" charset="0"/>
              <a:buNone/>
            </a:pPr>
            <a:r>
              <a:rPr lang="en-US" sz="4800" b="1" dirty="0" smtClean="0"/>
              <a:t>GSP/ALT Regulations</a:t>
            </a:r>
            <a:endParaRPr lang="en-US" sz="4800" b="1" dirty="0"/>
          </a:p>
        </p:txBody>
      </p:sp>
      <p:sp>
        <p:nvSpPr>
          <p:cNvPr id="5" name="Rounded Rectangle 4"/>
          <p:cNvSpPr/>
          <p:nvPr/>
        </p:nvSpPr>
        <p:spPr>
          <a:xfrm>
            <a:off x="207397" y="972589"/>
            <a:ext cx="8708003" cy="5760720"/>
          </a:xfrm>
          <a:prstGeom prst="roundRect">
            <a:avLst>
              <a:gd name="adj" fmla="val 6869"/>
            </a:avLst>
          </a:prstGeom>
          <a:solidFill>
            <a:schemeClr val="tx1">
              <a:lumMod val="85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6" name="TextBox 5"/>
          <p:cNvSpPr txBox="1"/>
          <p:nvPr/>
        </p:nvSpPr>
        <p:spPr>
          <a:xfrm>
            <a:off x="1271846" y="1170696"/>
            <a:ext cx="6492240" cy="1261884"/>
          </a:xfrm>
          <a:prstGeom prst="rect">
            <a:avLst/>
          </a:prstGeom>
          <a:noFill/>
        </p:spPr>
        <p:txBody>
          <a:bodyPr wrap="square" rtlCol="0">
            <a:spAutoFit/>
          </a:bodyPr>
          <a:lstStyle/>
          <a:p>
            <a:pPr algn="ctr"/>
            <a:r>
              <a:rPr lang="en-US" sz="2800" b="1" dirty="0" smtClean="0">
                <a:solidFill>
                  <a:schemeClr val="bg1"/>
                </a:solidFill>
              </a:rPr>
              <a:t>Sustainable Groundwater Management</a:t>
            </a:r>
          </a:p>
          <a:p>
            <a:pPr algn="ctr"/>
            <a:r>
              <a:rPr lang="en-US" sz="2000" dirty="0">
                <a:solidFill>
                  <a:schemeClr val="bg1"/>
                </a:solidFill>
              </a:rPr>
              <a:t>Required for All High and Medium Priority Basins (127)</a:t>
            </a:r>
          </a:p>
          <a:p>
            <a:pPr algn="ctr"/>
            <a:endParaRPr lang="en-US" sz="2800" b="1" dirty="0">
              <a:solidFill>
                <a:schemeClr val="bg1"/>
              </a:solidFill>
            </a:endParaRPr>
          </a:p>
        </p:txBody>
      </p:sp>
      <p:sp>
        <p:nvSpPr>
          <p:cNvPr id="9" name="Rounded Rectangle 8"/>
          <p:cNvSpPr/>
          <p:nvPr/>
        </p:nvSpPr>
        <p:spPr>
          <a:xfrm>
            <a:off x="289560" y="2168543"/>
            <a:ext cx="4114800" cy="4284291"/>
          </a:xfrm>
          <a:prstGeom prst="roundRect">
            <a:avLst>
              <a:gd name="adj" fmla="val 6869"/>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10" name="Rounded Rectangle 9"/>
          <p:cNvSpPr/>
          <p:nvPr/>
        </p:nvSpPr>
        <p:spPr>
          <a:xfrm>
            <a:off x="4602480" y="2168544"/>
            <a:ext cx="4114800" cy="4284291"/>
          </a:xfrm>
          <a:prstGeom prst="roundRect">
            <a:avLst>
              <a:gd name="adj" fmla="val 6869"/>
            </a:avLst>
          </a:prstGeom>
          <a:solidFill>
            <a:schemeClr val="bg2">
              <a:lumMod val="40000"/>
              <a:lumOff val="6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1" name="TextBox 10"/>
          <p:cNvSpPr txBox="1"/>
          <p:nvPr/>
        </p:nvSpPr>
        <p:spPr>
          <a:xfrm>
            <a:off x="289560" y="2180628"/>
            <a:ext cx="4114800" cy="461665"/>
          </a:xfrm>
          <a:prstGeom prst="rect">
            <a:avLst/>
          </a:prstGeom>
          <a:noFill/>
        </p:spPr>
        <p:txBody>
          <a:bodyPr wrap="square" rtlCol="0">
            <a:spAutoFit/>
          </a:bodyPr>
          <a:lstStyle/>
          <a:p>
            <a:pPr algn="ctr"/>
            <a:r>
              <a:rPr lang="en-US" sz="2400" b="1" dirty="0" smtClean="0">
                <a:solidFill>
                  <a:schemeClr val="bg1"/>
                </a:solidFill>
              </a:rPr>
              <a:t>GSP</a:t>
            </a:r>
            <a:endParaRPr lang="en-US" sz="2400" b="1" dirty="0">
              <a:solidFill>
                <a:schemeClr val="bg1"/>
              </a:solidFill>
            </a:endParaRPr>
          </a:p>
        </p:txBody>
      </p:sp>
      <p:sp>
        <p:nvSpPr>
          <p:cNvPr id="12" name="TextBox 11"/>
          <p:cNvSpPr txBox="1"/>
          <p:nvPr/>
        </p:nvSpPr>
        <p:spPr>
          <a:xfrm>
            <a:off x="4602480" y="2188248"/>
            <a:ext cx="4099560" cy="461665"/>
          </a:xfrm>
          <a:prstGeom prst="rect">
            <a:avLst/>
          </a:prstGeom>
          <a:noFill/>
        </p:spPr>
        <p:txBody>
          <a:bodyPr wrap="square" rtlCol="0">
            <a:spAutoFit/>
          </a:bodyPr>
          <a:lstStyle/>
          <a:p>
            <a:pPr algn="ctr"/>
            <a:r>
              <a:rPr lang="en-US" sz="2400" b="1" dirty="0" smtClean="0">
                <a:solidFill>
                  <a:schemeClr val="bg1"/>
                </a:solidFill>
              </a:rPr>
              <a:t>Alternative Plan</a:t>
            </a:r>
            <a:endParaRPr lang="en-US" sz="2400" b="1" dirty="0">
              <a:solidFill>
                <a:schemeClr val="bg1"/>
              </a:solidFill>
            </a:endParaRPr>
          </a:p>
        </p:txBody>
      </p:sp>
      <p:sp>
        <p:nvSpPr>
          <p:cNvPr id="7" name="TextBox 6"/>
          <p:cNvSpPr txBox="1"/>
          <p:nvPr/>
        </p:nvSpPr>
        <p:spPr>
          <a:xfrm>
            <a:off x="4617720" y="2691805"/>
            <a:ext cx="4069080" cy="3761030"/>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sz="2000" dirty="0" smtClean="0">
                <a:solidFill>
                  <a:schemeClr val="bg1"/>
                </a:solidFill>
              </a:rPr>
              <a:t>Covers Entire Basin</a:t>
            </a:r>
          </a:p>
          <a:p>
            <a:pPr marL="285750" indent="-285750">
              <a:lnSpc>
                <a:spcPct val="120000"/>
              </a:lnSpc>
              <a:buFont typeface="Arial" panose="020B0604020202020204" pitchFamily="34" charset="0"/>
              <a:buChar char="•"/>
            </a:pPr>
            <a:r>
              <a:rPr lang="en-US" sz="2000" dirty="0" smtClean="0">
                <a:solidFill>
                  <a:schemeClr val="bg1"/>
                </a:solidFill>
              </a:rPr>
              <a:t>Submitted by Local Agency or GSA</a:t>
            </a:r>
          </a:p>
          <a:p>
            <a:pPr marL="285750" indent="-285750">
              <a:lnSpc>
                <a:spcPct val="120000"/>
              </a:lnSpc>
              <a:buFont typeface="Arial" panose="020B0604020202020204" pitchFamily="34" charset="0"/>
              <a:buChar char="•"/>
            </a:pPr>
            <a:r>
              <a:rPr lang="en-US" sz="2000" dirty="0" smtClean="0">
                <a:solidFill>
                  <a:schemeClr val="bg1"/>
                </a:solidFill>
              </a:rPr>
              <a:t>Eligibility:</a:t>
            </a:r>
          </a:p>
          <a:p>
            <a:pPr marL="800100" lvl="1" indent="-342900">
              <a:lnSpc>
                <a:spcPct val="120000"/>
              </a:lnSpc>
              <a:buFont typeface="+mj-lt"/>
              <a:buAutoNum type="arabicPeriod"/>
            </a:pPr>
            <a:r>
              <a:rPr lang="en-US" sz="2000" dirty="0" smtClean="0">
                <a:solidFill>
                  <a:schemeClr val="bg1"/>
                </a:solidFill>
              </a:rPr>
              <a:t>Existing GMP</a:t>
            </a:r>
          </a:p>
          <a:p>
            <a:pPr marL="800100" lvl="1" indent="-342900">
              <a:lnSpc>
                <a:spcPct val="120000"/>
              </a:lnSpc>
              <a:buFont typeface="+mj-lt"/>
              <a:buAutoNum type="arabicPeriod"/>
            </a:pPr>
            <a:r>
              <a:rPr lang="en-US" sz="2000" dirty="0" smtClean="0">
                <a:solidFill>
                  <a:schemeClr val="bg1"/>
                </a:solidFill>
              </a:rPr>
              <a:t>Adjudication</a:t>
            </a:r>
          </a:p>
          <a:p>
            <a:pPr marL="800100" lvl="1" indent="-342900">
              <a:lnSpc>
                <a:spcPct val="120000"/>
              </a:lnSpc>
              <a:buFont typeface="+mj-lt"/>
              <a:buAutoNum type="arabicPeriod"/>
            </a:pPr>
            <a:r>
              <a:rPr lang="en-US" sz="2000" dirty="0" smtClean="0">
                <a:solidFill>
                  <a:schemeClr val="bg1"/>
                </a:solidFill>
              </a:rPr>
              <a:t>Basin Operated within Sustainable </a:t>
            </a:r>
            <a:r>
              <a:rPr lang="en-US" sz="2000" dirty="0">
                <a:solidFill>
                  <a:schemeClr val="bg1"/>
                </a:solidFill>
              </a:rPr>
              <a:t>Yield </a:t>
            </a:r>
            <a:r>
              <a:rPr lang="en-US" sz="2000" dirty="0" smtClean="0">
                <a:solidFill>
                  <a:schemeClr val="bg1"/>
                </a:solidFill>
              </a:rPr>
              <a:t>for 10 years</a:t>
            </a:r>
          </a:p>
          <a:p>
            <a:pPr marL="342900" indent="-342900">
              <a:lnSpc>
                <a:spcPct val="120000"/>
              </a:lnSpc>
              <a:buFont typeface="Arial" panose="020B0604020202020204" pitchFamily="34" charset="0"/>
              <a:buChar char="•"/>
            </a:pPr>
            <a:r>
              <a:rPr lang="en-US" sz="2000" dirty="0" smtClean="0">
                <a:solidFill>
                  <a:schemeClr val="bg1"/>
                </a:solidFill>
              </a:rPr>
              <a:t>CASGEM Compliant</a:t>
            </a:r>
          </a:p>
          <a:p>
            <a:pPr marL="342900" indent="-342900">
              <a:lnSpc>
                <a:spcPct val="120000"/>
              </a:lnSpc>
              <a:buFont typeface="Arial" panose="020B0604020202020204" pitchFamily="34" charset="0"/>
              <a:buChar char="•"/>
            </a:pPr>
            <a:r>
              <a:rPr lang="en-US" sz="2000" dirty="0" smtClean="0">
                <a:solidFill>
                  <a:schemeClr val="bg1"/>
                </a:solidFill>
              </a:rPr>
              <a:t>Annual &amp; 5 Year Reporting</a:t>
            </a:r>
          </a:p>
          <a:p>
            <a:pPr marL="342900" indent="-342900">
              <a:lnSpc>
                <a:spcPct val="120000"/>
              </a:lnSpc>
              <a:buFont typeface="Arial" panose="020B0604020202020204" pitchFamily="34" charset="0"/>
              <a:buChar char="•"/>
            </a:pPr>
            <a:r>
              <a:rPr lang="en-US" sz="2000" dirty="0" smtClean="0">
                <a:solidFill>
                  <a:schemeClr val="bg1"/>
                </a:solidFill>
              </a:rPr>
              <a:t>Submitted to DWR by 1/1/2017</a:t>
            </a:r>
            <a:endParaRPr lang="en-US" sz="2000" dirty="0">
              <a:solidFill>
                <a:schemeClr val="bg1"/>
              </a:solidFill>
            </a:endParaRPr>
          </a:p>
        </p:txBody>
      </p:sp>
      <p:sp>
        <p:nvSpPr>
          <p:cNvPr id="15" name="TextBox 14"/>
          <p:cNvSpPr txBox="1"/>
          <p:nvPr/>
        </p:nvSpPr>
        <p:spPr>
          <a:xfrm>
            <a:off x="312420" y="2710837"/>
            <a:ext cx="4069080" cy="3982629"/>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en-US" sz="2000" dirty="0" smtClean="0">
                <a:solidFill>
                  <a:schemeClr val="bg1"/>
                </a:solidFill>
              </a:rPr>
              <a:t>Covers Entire Basin </a:t>
            </a:r>
          </a:p>
          <a:p>
            <a:pPr marL="285750" indent="-285750">
              <a:lnSpc>
                <a:spcPct val="120000"/>
              </a:lnSpc>
              <a:buFont typeface="Arial" panose="020B0604020202020204" pitchFamily="34" charset="0"/>
              <a:buChar char="•"/>
            </a:pPr>
            <a:r>
              <a:rPr lang="en-US" sz="2000" dirty="0" smtClean="0">
                <a:solidFill>
                  <a:schemeClr val="bg1"/>
                </a:solidFill>
              </a:rPr>
              <a:t>Multiple GSPs Require Coordination Agreement</a:t>
            </a:r>
          </a:p>
          <a:p>
            <a:pPr marL="285750" indent="-285750">
              <a:lnSpc>
                <a:spcPct val="120000"/>
              </a:lnSpc>
              <a:buFont typeface="Arial" panose="020B0604020202020204" pitchFamily="34" charset="0"/>
              <a:buChar char="•"/>
            </a:pPr>
            <a:r>
              <a:rPr lang="en-US" sz="2000" dirty="0" smtClean="0">
                <a:solidFill>
                  <a:schemeClr val="bg1"/>
                </a:solidFill>
              </a:rPr>
              <a:t>Submitted by GSA(s)</a:t>
            </a:r>
          </a:p>
          <a:p>
            <a:pPr marL="285750" indent="-285750">
              <a:lnSpc>
                <a:spcPct val="120000"/>
              </a:lnSpc>
              <a:buFont typeface="Arial" panose="020B0604020202020204" pitchFamily="34" charset="0"/>
              <a:buChar char="•"/>
            </a:pPr>
            <a:r>
              <a:rPr lang="en-US" sz="2000" dirty="0" smtClean="0">
                <a:solidFill>
                  <a:schemeClr val="bg1"/>
                </a:solidFill>
              </a:rPr>
              <a:t>Annual Reporting</a:t>
            </a:r>
          </a:p>
          <a:p>
            <a:pPr marL="285750" indent="-285750">
              <a:lnSpc>
                <a:spcPct val="120000"/>
              </a:lnSpc>
              <a:buFont typeface="Arial" panose="020B0604020202020204" pitchFamily="34" charset="0"/>
              <a:buChar char="•"/>
            </a:pPr>
            <a:r>
              <a:rPr lang="en-US" sz="2000" dirty="0" smtClean="0">
                <a:solidFill>
                  <a:schemeClr val="bg1"/>
                </a:solidFill>
              </a:rPr>
              <a:t>5 Year Evaluation</a:t>
            </a:r>
            <a:endParaRPr lang="en-US" sz="2000" dirty="0">
              <a:solidFill>
                <a:schemeClr val="bg1"/>
              </a:solidFill>
            </a:endParaRPr>
          </a:p>
          <a:p>
            <a:pPr marL="285750" indent="-285750">
              <a:lnSpc>
                <a:spcPct val="120000"/>
              </a:lnSpc>
              <a:buFont typeface="Arial" panose="020B0604020202020204" pitchFamily="34" charset="0"/>
              <a:buChar char="•"/>
            </a:pPr>
            <a:r>
              <a:rPr lang="en-US" sz="2000" dirty="0" smtClean="0">
                <a:solidFill>
                  <a:schemeClr val="bg1"/>
                </a:solidFill>
              </a:rPr>
              <a:t>Submitted to DWR by </a:t>
            </a:r>
          </a:p>
          <a:p>
            <a:pPr marL="742950" lvl="1" indent="-285750">
              <a:lnSpc>
                <a:spcPct val="120000"/>
              </a:lnSpc>
              <a:buFont typeface="Arial" panose="020B0604020202020204" pitchFamily="34" charset="0"/>
              <a:buChar char="•"/>
            </a:pPr>
            <a:r>
              <a:rPr lang="en-US" dirty="0" smtClean="0">
                <a:solidFill>
                  <a:schemeClr val="bg1"/>
                </a:solidFill>
              </a:rPr>
              <a:t>1/31/2020 (Critical Overdrafted)</a:t>
            </a:r>
          </a:p>
          <a:p>
            <a:pPr marL="742950" lvl="1" indent="-285750">
              <a:lnSpc>
                <a:spcPct val="120000"/>
              </a:lnSpc>
              <a:buFont typeface="Arial" panose="020B0604020202020204" pitchFamily="34" charset="0"/>
              <a:buChar char="•"/>
            </a:pPr>
            <a:r>
              <a:rPr lang="en-US" dirty="0" smtClean="0">
                <a:solidFill>
                  <a:schemeClr val="bg1"/>
                </a:solidFill>
              </a:rPr>
              <a:t>1/31/2022 (all other High/Medium Priority)</a:t>
            </a:r>
            <a:endParaRPr lang="en-US" dirty="0">
              <a:solidFill>
                <a:schemeClr val="bg1"/>
              </a:solidFill>
            </a:endParaRPr>
          </a:p>
          <a:p>
            <a:pPr marL="285750" indent="-285750">
              <a:buFont typeface="Arial" panose="020B0604020202020204" pitchFamily="34" charset="0"/>
              <a:buChar char="•"/>
            </a:pPr>
            <a:endParaRPr lang="en-US" sz="2000" dirty="0">
              <a:solidFill>
                <a:schemeClr val="bg1"/>
              </a:solidFill>
            </a:endParaRPr>
          </a:p>
        </p:txBody>
      </p:sp>
    </p:spTree>
    <p:extLst>
      <p:ext uri="{BB962C8B-B14F-4D97-AF65-F5344CB8AC3E}">
        <p14:creationId xmlns:p14="http://schemas.microsoft.com/office/powerpoint/2010/main" val="2740379293"/>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00594A4-1631-48FE-A44C-4500BF8C4528}" type="slidenum">
              <a:rPr lang="en-US" smtClean="0">
                <a:solidFill>
                  <a:prstClr val="white">
                    <a:tint val="75000"/>
                  </a:prstClr>
                </a:solidFill>
              </a:rPr>
              <a:pPr/>
              <a:t>45</a:t>
            </a:fld>
            <a:endParaRPr lang="en-US">
              <a:solidFill>
                <a:prstClr val="white">
                  <a:tint val="75000"/>
                </a:prstClr>
              </a:solidFil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8086" y="459468"/>
            <a:ext cx="8196163" cy="5821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04799" y="6412077"/>
            <a:ext cx="4915513" cy="400110"/>
          </a:xfrm>
          <a:prstGeom prst="rect">
            <a:avLst/>
          </a:prstGeom>
          <a:noFill/>
        </p:spPr>
        <p:txBody>
          <a:bodyPr wrap="none" rtlCol="0">
            <a:spAutoFit/>
          </a:bodyPr>
          <a:lstStyle/>
          <a:p>
            <a:r>
              <a:rPr lang="en-US" sz="2000" dirty="0" smtClean="0">
                <a:solidFill>
                  <a:schemeClr val="accent6">
                    <a:lumMod val="60000"/>
                    <a:lumOff val="40000"/>
                  </a:schemeClr>
                </a:solidFill>
              </a:rPr>
              <a:t>State Water Board Oct 2015 Workshop Slide </a:t>
            </a:r>
            <a:endParaRPr lang="en-US" sz="2000" dirty="0">
              <a:solidFill>
                <a:schemeClr val="accent6">
                  <a:lumMod val="60000"/>
                  <a:lumOff val="40000"/>
                </a:schemeClr>
              </a:solidFill>
            </a:endParaRPr>
          </a:p>
        </p:txBody>
      </p:sp>
    </p:spTree>
    <p:extLst>
      <p:ext uri="{BB962C8B-B14F-4D97-AF65-F5344CB8AC3E}">
        <p14:creationId xmlns:p14="http://schemas.microsoft.com/office/powerpoint/2010/main" val="3808157892"/>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Freeform 11"/>
          <p:cNvSpPr/>
          <p:nvPr/>
        </p:nvSpPr>
        <p:spPr>
          <a:xfrm>
            <a:off x="2247900" y="3205200"/>
            <a:ext cx="4724400" cy="681075"/>
          </a:xfrm>
          <a:custGeom>
            <a:avLst/>
            <a:gdLst>
              <a:gd name="connsiteX0" fmla="*/ 0 w 3314700"/>
              <a:gd name="connsiteY0" fmla="*/ 0 h 828675"/>
              <a:gd name="connsiteX1" fmla="*/ 3314700 w 3314700"/>
              <a:gd name="connsiteY1" fmla="*/ 0 h 828675"/>
              <a:gd name="connsiteX2" fmla="*/ 3314700 w 3314700"/>
              <a:gd name="connsiteY2" fmla="*/ 828675 h 828675"/>
              <a:gd name="connsiteX3" fmla="*/ 0 w 3314700"/>
              <a:gd name="connsiteY3" fmla="*/ 828675 h 828675"/>
              <a:gd name="connsiteX4" fmla="*/ 0 w 3314700"/>
              <a:gd name="connsiteY4" fmla="*/ 0 h 828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4700" h="828675">
                <a:moveTo>
                  <a:pt x="0" y="0"/>
                </a:moveTo>
                <a:lnTo>
                  <a:pt x="3314700" y="0"/>
                </a:lnTo>
                <a:lnTo>
                  <a:pt x="3314700" y="828675"/>
                </a:lnTo>
                <a:lnTo>
                  <a:pt x="0" y="8286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5128" tIns="135128" rIns="135128" bIns="135128" numCol="1" spcCol="1270" anchor="ctr" anchorCtr="0">
            <a:noAutofit/>
          </a:bodyPr>
          <a:lstStyle/>
          <a:p>
            <a:pPr algn="ctr" defTabSz="844550">
              <a:lnSpc>
                <a:spcPct val="90000"/>
              </a:lnSpc>
              <a:spcBef>
                <a:spcPct val="0"/>
              </a:spcBef>
            </a:pPr>
            <a:r>
              <a:rPr lang="en-US" sz="2800" i="1" dirty="0" smtClean="0">
                <a:solidFill>
                  <a:prstClr val="white">
                    <a:hueOff val="0"/>
                    <a:satOff val="0"/>
                    <a:lumOff val="0"/>
                    <a:alphaOff val="0"/>
                  </a:prstClr>
                </a:solidFill>
              </a:rPr>
              <a:t>Undesirable Results:</a:t>
            </a:r>
          </a:p>
          <a:p>
            <a:pPr algn="ctr" defTabSz="844550">
              <a:lnSpc>
                <a:spcPct val="90000"/>
              </a:lnSpc>
              <a:spcBef>
                <a:spcPct val="0"/>
              </a:spcBef>
            </a:pPr>
            <a:r>
              <a:rPr lang="en-US" sz="2800" i="1" dirty="0" smtClean="0">
                <a:solidFill>
                  <a:prstClr val="white">
                    <a:hueOff val="0"/>
                    <a:satOff val="0"/>
                    <a:lumOff val="0"/>
                    <a:alphaOff val="0"/>
                  </a:prstClr>
                </a:solidFill>
              </a:rPr>
              <a:t>Significant and unreasonable…</a:t>
            </a:r>
          </a:p>
        </p:txBody>
      </p:sp>
      <p:sp>
        <p:nvSpPr>
          <p:cNvPr id="15" name="Freeform 14"/>
          <p:cNvSpPr/>
          <p:nvPr/>
        </p:nvSpPr>
        <p:spPr>
          <a:xfrm>
            <a:off x="5491731" y="1057275"/>
            <a:ext cx="2286000" cy="1828800"/>
          </a:xfrm>
          <a:custGeom>
            <a:avLst/>
            <a:gdLst>
              <a:gd name="connsiteX0" fmla="*/ 0 w 1243012"/>
              <a:gd name="connsiteY0" fmla="*/ 621506 h 1243012"/>
              <a:gd name="connsiteX1" fmla="*/ 621506 w 1243012"/>
              <a:gd name="connsiteY1" fmla="*/ 0 h 1243012"/>
              <a:gd name="connsiteX2" fmla="*/ 1243012 w 1243012"/>
              <a:gd name="connsiteY2" fmla="*/ 621506 h 1243012"/>
              <a:gd name="connsiteX3" fmla="*/ 621506 w 1243012"/>
              <a:gd name="connsiteY3" fmla="*/ 1243012 h 1243012"/>
              <a:gd name="connsiteX4" fmla="*/ 0 w 1243012"/>
              <a:gd name="connsiteY4" fmla="*/ 621506 h 1243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3012" h="1243012">
                <a:moveTo>
                  <a:pt x="0" y="621506"/>
                </a:moveTo>
                <a:cubicBezTo>
                  <a:pt x="0" y="278258"/>
                  <a:pt x="278258" y="0"/>
                  <a:pt x="621506" y="0"/>
                </a:cubicBezTo>
                <a:cubicBezTo>
                  <a:pt x="964754" y="0"/>
                  <a:pt x="1243012" y="278258"/>
                  <a:pt x="1243012" y="621506"/>
                </a:cubicBezTo>
                <a:cubicBezTo>
                  <a:pt x="1243012" y="964754"/>
                  <a:pt x="964754" y="1243012"/>
                  <a:pt x="621506" y="1243012"/>
                </a:cubicBezTo>
                <a:cubicBezTo>
                  <a:pt x="278258" y="1243012"/>
                  <a:pt x="0" y="964754"/>
                  <a:pt x="0" y="621506"/>
                </a:cubicBezTo>
                <a:close/>
              </a:path>
            </a:pathLst>
          </a:custGeom>
          <a:solidFill>
            <a:schemeClr val="accent1"/>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97275" tIns="197275" rIns="197275" bIns="197275" numCol="1" spcCol="1270" anchor="ctr" anchorCtr="0">
            <a:noAutofit/>
          </a:bodyPr>
          <a:lstStyle/>
          <a:p>
            <a:pPr algn="ctr" defTabSz="533400">
              <a:lnSpc>
                <a:spcPct val="90000"/>
              </a:lnSpc>
              <a:spcBef>
                <a:spcPct val="0"/>
              </a:spcBef>
              <a:spcAft>
                <a:spcPct val="35000"/>
              </a:spcAft>
            </a:pPr>
            <a:r>
              <a:rPr lang="en-US" sz="2200" b="1" dirty="0" smtClean="0">
                <a:solidFill>
                  <a:prstClr val="white"/>
                </a:solidFill>
                <a:effectLst>
                  <a:outerShdw blurRad="38100" dist="38100" dir="2700000" algn="tl">
                    <a:srgbClr val="000000">
                      <a:alpha val="43137"/>
                    </a:srgbClr>
                  </a:outerShdw>
                </a:effectLst>
              </a:rPr>
              <a:t>Sustainable Yield</a:t>
            </a:r>
            <a:endParaRPr lang="en-US" sz="2200" b="1" dirty="0">
              <a:solidFill>
                <a:prstClr val="white"/>
              </a:solidFill>
              <a:effectLst>
                <a:outerShdw blurRad="38100" dist="38100" dir="2700000" algn="tl">
                  <a:srgbClr val="000000">
                    <a:alpha val="43137"/>
                  </a:srgbClr>
                </a:outerShdw>
              </a:effectLst>
            </a:endParaRPr>
          </a:p>
        </p:txBody>
      </p:sp>
      <p:sp>
        <p:nvSpPr>
          <p:cNvPr id="17" name="Freeform 16"/>
          <p:cNvSpPr/>
          <p:nvPr/>
        </p:nvSpPr>
        <p:spPr>
          <a:xfrm>
            <a:off x="1137032" y="1066800"/>
            <a:ext cx="2286000" cy="1828800"/>
          </a:xfrm>
          <a:custGeom>
            <a:avLst/>
            <a:gdLst>
              <a:gd name="connsiteX0" fmla="*/ 0 w 1243012"/>
              <a:gd name="connsiteY0" fmla="*/ 621506 h 1243012"/>
              <a:gd name="connsiteX1" fmla="*/ 621506 w 1243012"/>
              <a:gd name="connsiteY1" fmla="*/ 0 h 1243012"/>
              <a:gd name="connsiteX2" fmla="*/ 1243012 w 1243012"/>
              <a:gd name="connsiteY2" fmla="*/ 621506 h 1243012"/>
              <a:gd name="connsiteX3" fmla="*/ 621506 w 1243012"/>
              <a:gd name="connsiteY3" fmla="*/ 1243012 h 1243012"/>
              <a:gd name="connsiteX4" fmla="*/ 0 w 1243012"/>
              <a:gd name="connsiteY4" fmla="*/ 621506 h 1243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3012" h="1243012">
                <a:moveTo>
                  <a:pt x="0" y="621506"/>
                </a:moveTo>
                <a:cubicBezTo>
                  <a:pt x="0" y="278258"/>
                  <a:pt x="278258" y="0"/>
                  <a:pt x="621506" y="0"/>
                </a:cubicBezTo>
                <a:cubicBezTo>
                  <a:pt x="964754" y="0"/>
                  <a:pt x="1243012" y="278258"/>
                  <a:pt x="1243012" y="621506"/>
                </a:cubicBezTo>
                <a:cubicBezTo>
                  <a:pt x="1243012" y="964754"/>
                  <a:pt x="964754" y="1243012"/>
                  <a:pt x="621506" y="1243012"/>
                </a:cubicBezTo>
                <a:cubicBezTo>
                  <a:pt x="278258" y="1243012"/>
                  <a:pt x="0" y="964754"/>
                  <a:pt x="0" y="621506"/>
                </a:cubicBezTo>
                <a:close/>
              </a:path>
            </a:pathLst>
          </a:custGeom>
          <a:solidFill>
            <a:srgbClr val="CABA58"/>
          </a:solidFill>
          <a:ln w="12700"/>
        </p:spPr>
        <p:style>
          <a:lnRef idx="2">
            <a:schemeClr val="lt1">
              <a:hueOff val="0"/>
              <a:satOff val="0"/>
              <a:lumOff val="0"/>
              <a:alphaOff val="0"/>
            </a:schemeClr>
          </a:lnRef>
          <a:fillRef idx="1">
            <a:schemeClr val="accent2">
              <a:hueOff val="2340759"/>
              <a:satOff val="-2919"/>
              <a:lumOff val="686"/>
              <a:alphaOff val="0"/>
            </a:schemeClr>
          </a:fillRef>
          <a:effectRef idx="0">
            <a:schemeClr val="accent2">
              <a:hueOff val="2340759"/>
              <a:satOff val="-2919"/>
              <a:lumOff val="686"/>
              <a:alphaOff val="0"/>
            </a:schemeClr>
          </a:effectRef>
          <a:fontRef idx="minor">
            <a:schemeClr val="lt1"/>
          </a:fontRef>
        </p:style>
        <p:txBody>
          <a:bodyPr spcFirstLastPara="0" vert="horz" wrap="square" lIns="197275" tIns="197275" rIns="197275" bIns="197275" numCol="1" spcCol="1270" anchor="ctr" anchorCtr="0">
            <a:noAutofit/>
          </a:bodyPr>
          <a:lstStyle/>
          <a:p>
            <a:pPr algn="ctr" defTabSz="533400">
              <a:lnSpc>
                <a:spcPct val="90000"/>
              </a:lnSpc>
              <a:spcBef>
                <a:spcPct val="0"/>
              </a:spcBef>
              <a:spcAft>
                <a:spcPct val="35000"/>
              </a:spcAft>
            </a:pPr>
            <a:r>
              <a:rPr lang="en-US" sz="2200" b="1" dirty="0" smtClean="0">
                <a:solidFill>
                  <a:prstClr val="white"/>
                </a:solidFill>
                <a:effectLst>
                  <a:outerShdw blurRad="38100" dist="38100" dir="2700000" algn="tl">
                    <a:srgbClr val="000000">
                      <a:alpha val="43137"/>
                    </a:srgbClr>
                  </a:outerShdw>
                </a:effectLst>
              </a:rPr>
              <a:t>Sustainability Goal</a:t>
            </a:r>
            <a:endParaRPr lang="en-US" sz="2200" b="1" dirty="0">
              <a:solidFill>
                <a:prstClr val="white"/>
              </a:solidFill>
              <a:effectLst>
                <a:outerShdw blurRad="38100" dist="38100" dir="2700000" algn="tl">
                  <a:srgbClr val="000000">
                    <a:alpha val="43137"/>
                  </a:srgbClr>
                </a:outerShdw>
              </a:effectLst>
            </a:endParaRPr>
          </a:p>
        </p:txBody>
      </p:sp>
      <p:sp>
        <p:nvSpPr>
          <p:cNvPr id="18" name="Freeform 17"/>
          <p:cNvSpPr/>
          <p:nvPr/>
        </p:nvSpPr>
        <p:spPr>
          <a:xfrm>
            <a:off x="3126009" y="952499"/>
            <a:ext cx="2743200" cy="2011680"/>
          </a:xfrm>
          <a:custGeom>
            <a:avLst/>
            <a:gdLst>
              <a:gd name="connsiteX0" fmla="*/ 0 w 1243012"/>
              <a:gd name="connsiteY0" fmla="*/ 621506 h 1243012"/>
              <a:gd name="connsiteX1" fmla="*/ 621506 w 1243012"/>
              <a:gd name="connsiteY1" fmla="*/ 0 h 1243012"/>
              <a:gd name="connsiteX2" fmla="*/ 1243012 w 1243012"/>
              <a:gd name="connsiteY2" fmla="*/ 621506 h 1243012"/>
              <a:gd name="connsiteX3" fmla="*/ 621506 w 1243012"/>
              <a:gd name="connsiteY3" fmla="*/ 1243012 h 1243012"/>
              <a:gd name="connsiteX4" fmla="*/ 0 w 1243012"/>
              <a:gd name="connsiteY4" fmla="*/ 621506 h 1243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3012" h="1243012">
                <a:moveTo>
                  <a:pt x="0" y="621506"/>
                </a:moveTo>
                <a:cubicBezTo>
                  <a:pt x="0" y="278258"/>
                  <a:pt x="278258" y="0"/>
                  <a:pt x="621506" y="0"/>
                </a:cubicBezTo>
                <a:cubicBezTo>
                  <a:pt x="964754" y="0"/>
                  <a:pt x="1243012" y="278258"/>
                  <a:pt x="1243012" y="621506"/>
                </a:cubicBezTo>
                <a:cubicBezTo>
                  <a:pt x="1243012" y="964754"/>
                  <a:pt x="964754" y="1243012"/>
                  <a:pt x="621506" y="1243012"/>
                </a:cubicBezTo>
                <a:cubicBezTo>
                  <a:pt x="278258" y="1243012"/>
                  <a:pt x="0" y="964754"/>
                  <a:pt x="0" y="621506"/>
                </a:cubicBezTo>
                <a:close/>
              </a:path>
            </a:pathLst>
          </a:custGeom>
          <a:solidFill>
            <a:schemeClr val="accent6">
              <a:lumMod val="60000"/>
              <a:lumOff val="40000"/>
            </a:schemeClr>
          </a:solidFill>
        </p:spPr>
        <p:style>
          <a:lnRef idx="2">
            <a:schemeClr val="lt1">
              <a:hueOff val="0"/>
              <a:satOff val="0"/>
              <a:lumOff val="0"/>
              <a:alphaOff val="0"/>
            </a:schemeClr>
          </a:lnRef>
          <a:fillRef idx="1">
            <a:schemeClr val="accent2">
              <a:hueOff val="4681519"/>
              <a:satOff val="-5839"/>
              <a:lumOff val="1373"/>
              <a:alphaOff val="0"/>
            </a:schemeClr>
          </a:fillRef>
          <a:effectRef idx="0">
            <a:schemeClr val="accent2">
              <a:hueOff val="4681519"/>
              <a:satOff val="-5839"/>
              <a:lumOff val="1373"/>
              <a:alphaOff val="0"/>
            </a:schemeClr>
          </a:effectRef>
          <a:fontRef idx="minor">
            <a:schemeClr val="lt1"/>
          </a:fontRef>
        </p:style>
        <p:txBody>
          <a:bodyPr spcFirstLastPara="0" vert="horz" wrap="square" lIns="197275" tIns="197275" rIns="197275" bIns="197275" numCol="1" spcCol="1270" anchor="ctr" anchorCtr="0">
            <a:noAutofit/>
          </a:bodyPr>
          <a:lstStyle/>
          <a:p>
            <a:pPr algn="ctr" defTabSz="533400">
              <a:lnSpc>
                <a:spcPct val="90000"/>
              </a:lnSpc>
              <a:spcBef>
                <a:spcPct val="0"/>
              </a:spcBef>
              <a:spcAft>
                <a:spcPct val="35000"/>
              </a:spcAft>
            </a:pPr>
            <a:r>
              <a:rPr lang="en-US" sz="2400" b="1" dirty="0" smtClean="0">
                <a:solidFill>
                  <a:prstClr val="white"/>
                </a:solidFill>
                <a:effectLst>
                  <a:outerShdw blurRad="38100" dist="38100" dir="2700000" algn="tl">
                    <a:srgbClr val="000000">
                      <a:alpha val="43137"/>
                    </a:srgbClr>
                  </a:outerShdw>
                </a:effectLst>
              </a:rPr>
              <a:t>Sustainable Management</a:t>
            </a:r>
            <a:endParaRPr lang="en-US" sz="2400" b="1" dirty="0">
              <a:solidFill>
                <a:prstClr val="white"/>
              </a:solidFill>
              <a:effectLst>
                <a:outerShdw blurRad="38100" dist="38100" dir="2700000" algn="tl">
                  <a:srgbClr val="000000">
                    <a:alpha val="43137"/>
                  </a:srgbClr>
                </a:outerShdw>
              </a:effectLst>
            </a:endParaRPr>
          </a:p>
        </p:txBody>
      </p:sp>
      <p:sp>
        <p:nvSpPr>
          <p:cNvPr id="5" name="Rectangle 4"/>
          <p:cNvSpPr/>
          <p:nvPr/>
        </p:nvSpPr>
        <p:spPr>
          <a:xfrm>
            <a:off x="1438275" y="4145133"/>
            <a:ext cx="1828800" cy="100584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1"/>
                </a:solidFill>
              </a:rPr>
              <a:t>Lowering of Groundwater Levels</a:t>
            </a:r>
            <a:endParaRPr lang="en-US" sz="2000" dirty="0">
              <a:solidFill>
                <a:schemeClr val="bg1"/>
              </a:solidFill>
            </a:endParaRPr>
          </a:p>
        </p:txBody>
      </p:sp>
      <p:sp>
        <p:nvSpPr>
          <p:cNvPr id="7" name="Rectangle 6"/>
          <p:cNvSpPr/>
          <p:nvPr/>
        </p:nvSpPr>
        <p:spPr>
          <a:xfrm>
            <a:off x="3724811" y="4145133"/>
            <a:ext cx="1828800" cy="100584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1"/>
                </a:solidFill>
              </a:rPr>
              <a:t>Reduction of Groundwater </a:t>
            </a:r>
            <a:r>
              <a:rPr lang="en-US" sz="2000" dirty="0">
                <a:solidFill>
                  <a:schemeClr val="bg1"/>
                </a:solidFill>
              </a:rPr>
              <a:t>Storage</a:t>
            </a:r>
          </a:p>
        </p:txBody>
      </p:sp>
      <p:sp>
        <p:nvSpPr>
          <p:cNvPr id="8" name="Rectangle 7"/>
          <p:cNvSpPr/>
          <p:nvPr/>
        </p:nvSpPr>
        <p:spPr>
          <a:xfrm>
            <a:off x="1438275" y="5255509"/>
            <a:ext cx="1828800" cy="100584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1"/>
                </a:solidFill>
              </a:rPr>
              <a:t>Water Quality Degradation</a:t>
            </a:r>
            <a:endParaRPr lang="en-US" sz="2000" dirty="0">
              <a:solidFill>
                <a:schemeClr val="bg1"/>
              </a:solidFill>
            </a:endParaRPr>
          </a:p>
        </p:txBody>
      </p:sp>
      <p:sp>
        <p:nvSpPr>
          <p:cNvPr id="9" name="Rectangle 8"/>
          <p:cNvSpPr/>
          <p:nvPr/>
        </p:nvSpPr>
        <p:spPr>
          <a:xfrm>
            <a:off x="5986597" y="4145133"/>
            <a:ext cx="1828800" cy="100584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1"/>
                </a:solidFill>
              </a:rPr>
              <a:t>Seawater Intrusion</a:t>
            </a:r>
            <a:endParaRPr lang="en-US" sz="2000" dirty="0">
              <a:solidFill>
                <a:schemeClr val="bg1"/>
              </a:solidFill>
            </a:endParaRPr>
          </a:p>
        </p:txBody>
      </p:sp>
      <p:sp>
        <p:nvSpPr>
          <p:cNvPr id="10" name="Rectangle 9"/>
          <p:cNvSpPr/>
          <p:nvPr/>
        </p:nvSpPr>
        <p:spPr>
          <a:xfrm>
            <a:off x="3724811" y="5289413"/>
            <a:ext cx="1828800" cy="100584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1"/>
                </a:solidFill>
              </a:rPr>
              <a:t>Land Subsidence</a:t>
            </a:r>
            <a:endParaRPr lang="en-US" sz="2000" dirty="0">
              <a:solidFill>
                <a:schemeClr val="bg1"/>
              </a:solidFill>
            </a:endParaRPr>
          </a:p>
        </p:txBody>
      </p:sp>
      <p:sp>
        <p:nvSpPr>
          <p:cNvPr id="11" name="Rectangle 10"/>
          <p:cNvSpPr/>
          <p:nvPr/>
        </p:nvSpPr>
        <p:spPr>
          <a:xfrm>
            <a:off x="5986597" y="5255509"/>
            <a:ext cx="1828800" cy="1005840"/>
          </a:xfrm>
          <a:prstGeom prst="rect">
            <a:avLst/>
          </a:prstGeom>
          <a:solidFill>
            <a:schemeClr val="tx1">
              <a:lumMod val="9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1"/>
                </a:solidFill>
              </a:rPr>
              <a:t>Depletions of Surface Water</a:t>
            </a:r>
            <a:endParaRPr lang="en-US" sz="2000" dirty="0">
              <a:solidFill>
                <a:schemeClr val="bg1"/>
              </a:solidFill>
            </a:endParaRPr>
          </a:p>
        </p:txBody>
      </p:sp>
      <p:cxnSp>
        <p:nvCxnSpPr>
          <p:cNvPr id="14" name="Straight Connector 13"/>
          <p:cNvCxnSpPr/>
          <p:nvPr/>
        </p:nvCxnSpPr>
        <p:spPr>
          <a:xfrm>
            <a:off x="476250" y="3305175"/>
            <a:ext cx="0"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Title 1"/>
          <p:cNvSpPr txBox="1">
            <a:spLocks/>
          </p:cNvSpPr>
          <p:nvPr/>
        </p:nvSpPr>
        <p:spPr>
          <a:xfrm>
            <a:off x="228600" y="109182"/>
            <a:ext cx="8763000" cy="95761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rgbClr val="FFC000"/>
                </a:solidFill>
                <a:effectLst>
                  <a:outerShdw blurRad="38100" dist="38100" dir="2700000" algn="tl">
                    <a:srgbClr val="000000">
                      <a:alpha val="43137"/>
                    </a:srgbClr>
                  </a:outerShdw>
                </a:effectLst>
              </a:rPr>
              <a:t>Groundwater Sustainability</a:t>
            </a:r>
            <a:endParaRPr lang="en-US" sz="4000" b="1" dirty="0">
              <a:solidFill>
                <a:srgbClr val="FFC000"/>
              </a:solidFill>
              <a:effectLst>
                <a:outerShdw blurRad="38100" dist="38100" dir="2700000" algn="tl">
                  <a:srgbClr val="000000">
                    <a:alpha val="43137"/>
                  </a:srgbClr>
                </a:outerShdw>
              </a:effectLst>
            </a:endParaRPr>
          </a:p>
        </p:txBody>
      </p:sp>
      <p:sp>
        <p:nvSpPr>
          <p:cNvPr id="2" name="Slide Number Placeholder 1"/>
          <p:cNvSpPr>
            <a:spLocks noGrp="1"/>
          </p:cNvSpPr>
          <p:nvPr>
            <p:ph type="sldNum" sz="quarter" idx="12"/>
          </p:nvPr>
        </p:nvSpPr>
        <p:spPr>
          <a:xfrm>
            <a:off x="8372104" y="6356353"/>
            <a:ext cx="314696" cy="365125"/>
          </a:xfrm>
        </p:spPr>
        <p:txBody>
          <a:bodyPr/>
          <a:lstStyle/>
          <a:p>
            <a:fld id="{400594A4-1631-48FE-A44C-4500BF8C4528}" type="slidenum">
              <a:rPr lang="en-US" smtClean="0"/>
              <a:pPr/>
              <a:t>46</a:t>
            </a:fld>
            <a:endParaRPr lang="en-US" dirty="0"/>
          </a:p>
        </p:txBody>
      </p:sp>
    </p:spTree>
    <p:extLst>
      <p:ext uri="{BB962C8B-B14F-4D97-AF65-F5344CB8AC3E}">
        <p14:creationId xmlns:p14="http://schemas.microsoft.com/office/powerpoint/2010/main" val="1720123252"/>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2421" t="6687" r="1391" b="6485"/>
          <a:stretch/>
        </p:blipFill>
        <p:spPr>
          <a:xfrm rot="-60000">
            <a:off x="209727" y="883854"/>
            <a:ext cx="2289399" cy="2674415"/>
          </a:xfrm>
          <a:prstGeom prst="rect">
            <a:avLst/>
          </a:prstGeom>
        </p:spPr>
      </p:pic>
      <p:sp>
        <p:nvSpPr>
          <p:cNvPr id="38" name="Content Placeholder 2"/>
          <p:cNvSpPr>
            <a:spLocks noGrp="1"/>
          </p:cNvSpPr>
          <p:nvPr>
            <p:ph idx="1"/>
          </p:nvPr>
        </p:nvSpPr>
        <p:spPr>
          <a:xfrm>
            <a:off x="2897578" y="2682365"/>
            <a:ext cx="5759533" cy="1022736"/>
          </a:xfrm>
        </p:spPr>
        <p:txBody>
          <a:bodyPr>
            <a:noAutofit/>
          </a:bodyPr>
          <a:lstStyle/>
          <a:p>
            <a:pPr>
              <a:spcAft>
                <a:spcPts val="600"/>
              </a:spcAft>
              <a:buClr>
                <a:schemeClr val="tx1"/>
              </a:buClr>
              <a:buFont typeface="Wingdings" panose="05000000000000000000" pitchFamily="2" charset="2"/>
              <a:buChar char="Ø"/>
              <a:defRPr/>
            </a:pPr>
            <a:r>
              <a:rPr lang="en-US" altLang="en-US" sz="2400" dirty="0" smtClean="0">
                <a:ea typeface="ＭＳ Ｐゴシック" pitchFamily="34" charset="-128"/>
              </a:rPr>
              <a:t>515 Groundwater Basins and </a:t>
            </a:r>
            <a:r>
              <a:rPr lang="en-US" altLang="en-US" sz="2400" dirty="0" err="1" smtClean="0">
                <a:ea typeface="ＭＳ Ｐゴシック" pitchFamily="34" charset="-128"/>
              </a:rPr>
              <a:t>Subbasins</a:t>
            </a:r>
            <a:r>
              <a:rPr lang="en-US" altLang="en-US" sz="2400" dirty="0" smtClean="0">
                <a:ea typeface="ＭＳ Ｐゴシック" pitchFamily="34" charset="-128"/>
              </a:rPr>
              <a:t> identified statewide</a:t>
            </a:r>
            <a:endParaRPr lang="en-US" sz="2000" dirty="0">
              <a:ea typeface="ＭＳ Ｐゴシック" pitchFamily="34" charset="-128"/>
            </a:endParaRPr>
          </a:p>
          <a:p>
            <a:pPr>
              <a:buClr>
                <a:schemeClr val="tx1"/>
              </a:buClr>
              <a:buFont typeface="Wingdings" panose="05000000000000000000" pitchFamily="2" charset="2"/>
              <a:buChar char="Ø"/>
              <a:defRPr/>
            </a:pPr>
            <a:endParaRPr lang="en-US" sz="1400" dirty="0" smtClean="0"/>
          </a:p>
        </p:txBody>
      </p:sp>
      <p:sp>
        <p:nvSpPr>
          <p:cNvPr id="62" name="Title 1"/>
          <p:cNvSpPr>
            <a:spLocks noGrp="1"/>
          </p:cNvSpPr>
          <p:nvPr>
            <p:ph type="title"/>
          </p:nvPr>
        </p:nvSpPr>
        <p:spPr>
          <a:xfrm>
            <a:off x="457200" y="15326"/>
            <a:ext cx="8229600" cy="890668"/>
          </a:xfrm>
        </p:spPr>
        <p:txBody>
          <a:bodyPr>
            <a:normAutofit fontScale="90000"/>
          </a:bodyPr>
          <a:lstStyle/>
          <a:p>
            <a:r>
              <a:rPr lang="en-US" b="1" dirty="0" smtClean="0">
                <a:solidFill>
                  <a:srgbClr val="FFC000"/>
                </a:solidFill>
              </a:rPr>
              <a:t>Bulletin 118 California’s Groundwater</a:t>
            </a:r>
            <a:endParaRPr lang="en-US" b="1" dirty="0">
              <a:solidFill>
                <a:srgbClr val="FFC000"/>
              </a:solidFill>
            </a:endParaRPr>
          </a:p>
        </p:txBody>
      </p:sp>
      <p:sp>
        <p:nvSpPr>
          <p:cNvPr id="2" name="Slide Number Placeholder 1"/>
          <p:cNvSpPr>
            <a:spLocks noGrp="1"/>
          </p:cNvSpPr>
          <p:nvPr>
            <p:ph type="sldNum" sz="quarter" idx="12"/>
          </p:nvPr>
        </p:nvSpPr>
        <p:spPr>
          <a:xfrm>
            <a:off x="7000240" y="6356353"/>
            <a:ext cx="2133600" cy="365125"/>
          </a:xfrm>
        </p:spPr>
        <p:txBody>
          <a:bodyPr/>
          <a:lstStyle/>
          <a:p>
            <a:fld id="{400594A4-1631-48FE-A44C-4500BF8C4528}" type="slidenum">
              <a:rPr lang="en-US" smtClean="0">
                <a:solidFill>
                  <a:prstClr val="white">
                    <a:tint val="75000"/>
                  </a:prstClr>
                </a:solidFill>
              </a:rPr>
              <a:pPr/>
              <a:t>5</a:t>
            </a:fld>
            <a:endParaRPr lang="en-US" dirty="0">
              <a:solidFill>
                <a:prstClr val="white">
                  <a:tint val="75000"/>
                </a:prstClr>
              </a:solidFill>
            </a:endParaRPr>
          </a:p>
        </p:txBody>
      </p:sp>
      <p:sp>
        <p:nvSpPr>
          <p:cNvPr id="21" name="Freeform 20"/>
          <p:cNvSpPr/>
          <p:nvPr/>
        </p:nvSpPr>
        <p:spPr>
          <a:xfrm>
            <a:off x="802554" y="5297555"/>
            <a:ext cx="702557" cy="479503"/>
          </a:xfrm>
          <a:custGeom>
            <a:avLst/>
            <a:gdLst>
              <a:gd name="connsiteX0" fmla="*/ 0 w 702557"/>
              <a:gd name="connsiteY0" fmla="*/ 479503 h 479503"/>
              <a:gd name="connsiteX1" fmla="*/ 55756 w 702557"/>
              <a:gd name="connsiteY1" fmla="*/ 457200 h 479503"/>
              <a:gd name="connsiteX2" fmla="*/ 100361 w 702557"/>
              <a:gd name="connsiteY2" fmla="*/ 412595 h 479503"/>
              <a:gd name="connsiteX3" fmla="*/ 189571 w 702557"/>
              <a:gd name="connsiteY3" fmla="*/ 401444 h 479503"/>
              <a:gd name="connsiteX4" fmla="*/ 223025 w 702557"/>
              <a:gd name="connsiteY4" fmla="*/ 379142 h 479503"/>
              <a:gd name="connsiteX5" fmla="*/ 234176 w 702557"/>
              <a:gd name="connsiteY5" fmla="*/ 345688 h 479503"/>
              <a:gd name="connsiteX6" fmla="*/ 301083 w 702557"/>
              <a:gd name="connsiteY6" fmla="*/ 323386 h 479503"/>
              <a:gd name="connsiteX7" fmla="*/ 356839 w 702557"/>
              <a:gd name="connsiteY7" fmla="*/ 267629 h 479503"/>
              <a:gd name="connsiteX8" fmla="*/ 367990 w 702557"/>
              <a:gd name="connsiteY8" fmla="*/ 223025 h 479503"/>
              <a:gd name="connsiteX9" fmla="*/ 412595 w 702557"/>
              <a:gd name="connsiteY9" fmla="*/ 211873 h 479503"/>
              <a:gd name="connsiteX10" fmla="*/ 479503 w 702557"/>
              <a:gd name="connsiteY10" fmla="*/ 189571 h 479503"/>
              <a:gd name="connsiteX11" fmla="*/ 557561 w 702557"/>
              <a:gd name="connsiteY11" fmla="*/ 133815 h 479503"/>
              <a:gd name="connsiteX12" fmla="*/ 591015 w 702557"/>
              <a:gd name="connsiteY12" fmla="*/ 122664 h 479503"/>
              <a:gd name="connsiteX13" fmla="*/ 635620 w 702557"/>
              <a:gd name="connsiteY13" fmla="*/ 78059 h 479503"/>
              <a:gd name="connsiteX14" fmla="*/ 657922 w 702557"/>
              <a:gd name="connsiteY14" fmla="*/ 55756 h 479503"/>
              <a:gd name="connsiteX15" fmla="*/ 691376 w 702557"/>
              <a:gd name="connsiteY15" fmla="*/ 44605 h 479503"/>
              <a:gd name="connsiteX16" fmla="*/ 702527 w 702557"/>
              <a:gd name="connsiteY16" fmla="*/ 0 h 47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2557" h="479503">
                <a:moveTo>
                  <a:pt x="0" y="479503"/>
                </a:moveTo>
                <a:cubicBezTo>
                  <a:pt x="18585" y="472069"/>
                  <a:pt x="39101" y="468304"/>
                  <a:pt x="55756" y="457200"/>
                </a:cubicBezTo>
                <a:cubicBezTo>
                  <a:pt x="73251" y="445536"/>
                  <a:pt x="79496" y="415203"/>
                  <a:pt x="100361" y="412595"/>
                </a:cubicBezTo>
                <a:lnTo>
                  <a:pt x="189571" y="401444"/>
                </a:lnTo>
                <a:cubicBezTo>
                  <a:pt x="200722" y="394010"/>
                  <a:pt x="214653" y="389607"/>
                  <a:pt x="223025" y="379142"/>
                </a:cubicBezTo>
                <a:cubicBezTo>
                  <a:pt x="230368" y="369963"/>
                  <a:pt x="224611" y="352520"/>
                  <a:pt x="234176" y="345688"/>
                </a:cubicBezTo>
                <a:cubicBezTo>
                  <a:pt x="253306" y="332024"/>
                  <a:pt x="301083" y="323386"/>
                  <a:pt x="301083" y="323386"/>
                </a:cubicBezTo>
                <a:cubicBezTo>
                  <a:pt x="330820" y="303561"/>
                  <a:pt x="341971" y="302323"/>
                  <a:pt x="356839" y="267629"/>
                </a:cubicBezTo>
                <a:cubicBezTo>
                  <a:pt x="362876" y="253543"/>
                  <a:pt x="357153" y="233862"/>
                  <a:pt x="367990" y="223025"/>
                </a:cubicBezTo>
                <a:cubicBezTo>
                  <a:pt x="378827" y="212188"/>
                  <a:pt x="397915" y="216277"/>
                  <a:pt x="412595" y="211873"/>
                </a:cubicBezTo>
                <a:cubicBezTo>
                  <a:pt x="435113" y="205118"/>
                  <a:pt x="479503" y="189571"/>
                  <a:pt x="479503" y="189571"/>
                </a:cubicBezTo>
                <a:cubicBezTo>
                  <a:pt x="498088" y="133815"/>
                  <a:pt x="479503" y="159834"/>
                  <a:pt x="557561" y="133815"/>
                </a:cubicBezTo>
                <a:lnTo>
                  <a:pt x="591015" y="122664"/>
                </a:lnTo>
                <a:lnTo>
                  <a:pt x="635620" y="78059"/>
                </a:lnTo>
                <a:cubicBezTo>
                  <a:pt x="643054" y="70625"/>
                  <a:pt x="647948" y="59081"/>
                  <a:pt x="657922" y="55756"/>
                </a:cubicBezTo>
                <a:lnTo>
                  <a:pt x="691376" y="44605"/>
                </a:lnTo>
                <a:cubicBezTo>
                  <a:pt x="703702" y="7625"/>
                  <a:pt x="702527" y="22906"/>
                  <a:pt x="702527" y="0"/>
                </a:cubicBezTo>
              </a:path>
            </a:pathLst>
          </a:custGeom>
          <a:noFill/>
          <a:ln w="2857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7033769" y="5252226"/>
            <a:ext cx="468686" cy="512956"/>
          </a:xfrm>
          <a:custGeom>
            <a:avLst/>
            <a:gdLst>
              <a:gd name="connsiteX0" fmla="*/ 434897 w 468686"/>
              <a:gd name="connsiteY0" fmla="*/ 512956 h 512956"/>
              <a:gd name="connsiteX1" fmla="*/ 446049 w 468686"/>
              <a:gd name="connsiteY1" fmla="*/ 446048 h 512956"/>
              <a:gd name="connsiteX2" fmla="*/ 468351 w 468686"/>
              <a:gd name="connsiteY2" fmla="*/ 412595 h 512956"/>
              <a:gd name="connsiteX3" fmla="*/ 434897 w 468686"/>
              <a:gd name="connsiteY3" fmla="*/ 401443 h 512956"/>
              <a:gd name="connsiteX4" fmla="*/ 401444 w 468686"/>
              <a:gd name="connsiteY4" fmla="*/ 379141 h 512956"/>
              <a:gd name="connsiteX5" fmla="*/ 200722 w 468686"/>
              <a:gd name="connsiteY5" fmla="*/ 278780 h 512956"/>
              <a:gd name="connsiteX6" fmla="*/ 178419 w 468686"/>
              <a:gd name="connsiteY6" fmla="*/ 211873 h 512956"/>
              <a:gd name="connsiteX7" fmla="*/ 156117 w 468686"/>
              <a:gd name="connsiteY7" fmla="*/ 189570 h 512956"/>
              <a:gd name="connsiteX8" fmla="*/ 100361 w 468686"/>
              <a:gd name="connsiteY8" fmla="*/ 100361 h 512956"/>
              <a:gd name="connsiteX9" fmla="*/ 44605 w 468686"/>
              <a:gd name="connsiteY9" fmla="*/ 89209 h 512956"/>
              <a:gd name="connsiteX10" fmla="*/ 0 w 468686"/>
              <a:gd name="connsiteY10" fmla="*/ 0 h 512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8686" h="512956">
                <a:moveTo>
                  <a:pt x="434897" y="512956"/>
                </a:moveTo>
                <a:cubicBezTo>
                  <a:pt x="438614" y="490653"/>
                  <a:pt x="438899" y="467498"/>
                  <a:pt x="446049" y="446048"/>
                </a:cubicBezTo>
                <a:cubicBezTo>
                  <a:pt x="450287" y="433334"/>
                  <a:pt x="471602" y="425597"/>
                  <a:pt x="468351" y="412595"/>
                </a:cubicBezTo>
                <a:cubicBezTo>
                  <a:pt x="465500" y="401191"/>
                  <a:pt x="445411" y="406700"/>
                  <a:pt x="434897" y="401443"/>
                </a:cubicBezTo>
                <a:cubicBezTo>
                  <a:pt x="422910" y="395449"/>
                  <a:pt x="412595" y="386575"/>
                  <a:pt x="401444" y="379141"/>
                </a:cubicBezTo>
                <a:cubicBezTo>
                  <a:pt x="378224" y="193396"/>
                  <a:pt x="429113" y="362924"/>
                  <a:pt x="200722" y="278780"/>
                </a:cubicBezTo>
                <a:cubicBezTo>
                  <a:pt x="178663" y="270653"/>
                  <a:pt x="195042" y="228497"/>
                  <a:pt x="178419" y="211873"/>
                </a:cubicBezTo>
                <a:lnTo>
                  <a:pt x="156117" y="189570"/>
                </a:lnTo>
                <a:cubicBezTo>
                  <a:pt x="139909" y="140946"/>
                  <a:pt x="147484" y="118032"/>
                  <a:pt x="100361" y="100361"/>
                </a:cubicBezTo>
                <a:cubicBezTo>
                  <a:pt x="82614" y="93706"/>
                  <a:pt x="63190" y="92926"/>
                  <a:pt x="44605" y="89209"/>
                </a:cubicBezTo>
                <a:cubicBezTo>
                  <a:pt x="18977" y="12328"/>
                  <a:pt x="38925" y="38925"/>
                  <a:pt x="0" y="0"/>
                </a:cubicBezTo>
              </a:path>
            </a:pathLst>
          </a:custGeom>
          <a:noFill/>
          <a:ln w="28575">
            <a:solidFill>
              <a:srgbClr val="42658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Arrow Connector 25"/>
          <p:cNvCxnSpPr>
            <a:stCxn id="24" idx="1"/>
          </p:cNvCxnSpPr>
          <p:nvPr/>
        </p:nvCxnSpPr>
        <p:spPr>
          <a:xfrm flipH="1">
            <a:off x="1481996" y="4513649"/>
            <a:ext cx="160334" cy="177161"/>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214985" y="4318563"/>
            <a:ext cx="3985795" cy="2040674"/>
            <a:chOff x="4430725" y="2061050"/>
            <a:chExt cx="3985795" cy="2040674"/>
          </a:xfrm>
        </p:grpSpPr>
        <p:grpSp>
          <p:nvGrpSpPr>
            <p:cNvPr id="33" name="Group 32"/>
            <p:cNvGrpSpPr/>
            <p:nvPr/>
          </p:nvGrpSpPr>
          <p:grpSpPr>
            <a:xfrm>
              <a:off x="4430725" y="2061050"/>
              <a:ext cx="3985795" cy="2040674"/>
              <a:chOff x="4430725" y="2061050"/>
              <a:chExt cx="3985795" cy="2040674"/>
            </a:xfrm>
          </p:grpSpPr>
          <p:pic>
            <p:nvPicPr>
              <p:cNvPr id="13" name="Picture 12" descr="http://ca.water.usgs.gov/news/images/ca3449_cover1.png"/>
              <p:cNvPicPr/>
              <p:nvPr/>
            </p:nvPicPr>
            <p:blipFill rotWithShape="1">
              <a:blip r:embed="rId4" cstate="print">
                <a:extLst>
                  <a:ext uri="{28A0092B-C50C-407E-A947-70E740481C1C}">
                    <a14:useLocalDpi xmlns:a14="http://schemas.microsoft.com/office/drawing/2010/main" val="0"/>
                  </a:ext>
                </a:extLst>
              </a:blip>
              <a:srcRect t="50234"/>
              <a:stretch/>
            </p:blipFill>
            <p:spPr bwMode="auto">
              <a:xfrm>
                <a:off x="4430725" y="2061050"/>
                <a:ext cx="3985795" cy="2040674"/>
              </a:xfrm>
              <a:prstGeom prst="rect">
                <a:avLst/>
              </a:prstGeom>
              <a:noFill/>
              <a:ln>
                <a:noFill/>
              </a:ln>
            </p:spPr>
          </p:pic>
          <p:sp>
            <p:nvSpPr>
              <p:cNvPr id="14" name="Freeform 13"/>
              <p:cNvSpPr/>
              <p:nvPr/>
            </p:nvSpPr>
            <p:spPr>
              <a:xfrm>
                <a:off x="4957146" y="2488745"/>
                <a:ext cx="675232" cy="512956"/>
              </a:xfrm>
              <a:custGeom>
                <a:avLst/>
                <a:gdLst>
                  <a:gd name="connsiteX0" fmla="*/ 0 w 702557"/>
                  <a:gd name="connsiteY0" fmla="*/ 479503 h 479503"/>
                  <a:gd name="connsiteX1" fmla="*/ 55756 w 702557"/>
                  <a:gd name="connsiteY1" fmla="*/ 457200 h 479503"/>
                  <a:gd name="connsiteX2" fmla="*/ 100361 w 702557"/>
                  <a:gd name="connsiteY2" fmla="*/ 412595 h 479503"/>
                  <a:gd name="connsiteX3" fmla="*/ 189571 w 702557"/>
                  <a:gd name="connsiteY3" fmla="*/ 401444 h 479503"/>
                  <a:gd name="connsiteX4" fmla="*/ 223025 w 702557"/>
                  <a:gd name="connsiteY4" fmla="*/ 379142 h 479503"/>
                  <a:gd name="connsiteX5" fmla="*/ 234176 w 702557"/>
                  <a:gd name="connsiteY5" fmla="*/ 345688 h 479503"/>
                  <a:gd name="connsiteX6" fmla="*/ 301083 w 702557"/>
                  <a:gd name="connsiteY6" fmla="*/ 323386 h 479503"/>
                  <a:gd name="connsiteX7" fmla="*/ 356839 w 702557"/>
                  <a:gd name="connsiteY7" fmla="*/ 267629 h 479503"/>
                  <a:gd name="connsiteX8" fmla="*/ 367990 w 702557"/>
                  <a:gd name="connsiteY8" fmla="*/ 223025 h 479503"/>
                  <a:gd name="connsiteX9" fmla="*/ 412595 w 702557"/>
                  <a:gd name="connsiteY9" fmla="*/ 211873 h 479503"/>
                  <a:gd name="connsiteX10" fmla="*/ 479503 w 702557"/>
                  <a:gd name="connsiteY10" fmla="*/ 189571 h 479503"/>
                  <a:gd name="connsiteX11" fmla="*/ 557561 w 702557"/>
                  <a:gd name="connsiteY11" fmla="*/ 133815 h 479503"/>
                  <a:gd name="connsiteX12" fmla="*/ 591015 w 702557"/>
                  <a:gd name="connsiteY12" fmla="*/ 122664 h 479503"/>
                  <a:gd name="connsiteX13" fmla="*/ 635620 w 702557"/>
                  <a:gd name="connsiteY13" fmla="*/ 78059 h 479503"/>
                  <a:gd name="connsiteX14" fmla="*/ 657922 w 702557"/>
                  <a:gd name="connsiteY14" fmla="*/ 55756 h 479503"/>
                  <a:gd name="connsiteX15" fmla="*/ 691376 w 702557"/>
                  <a:gd name="connsiteY15" fmla="*/ 44605 h 479503"/>
                  <a:gd name="connsiteX16" fmla="*/ 702527 w 702557"/>
                  <a:gd name="connsiteY16" fmla="*/ 0 h 47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2557" h="479503">
                    <a:moveTo>
                      <a:pt x="0" y="479503"/>
                    </a:moveTo>
                    <a:cubicBezTo>
                      <a:pt x="18585" y="472069"/>
                      <a:pt x="39101" y="468304"/>
                      <a:pt x="55756" y="457200"/>
                    </a:cubicBezTo>
                    <a:cubicBezTo>
                      <a:pt x="73251" y="445536"/>
                      <a:pt x="79496" y="415203"/>
                      <a:pt x="100361" y="412595"/>
                    </a:cubicBezTo>
                    <a:lnTo>
                      <a:pt x="189571" y="401444"/>
                    </a:lnTo>
                    <a:cubicBezTo>
                      <a:pt x="200722" y="394010"/>
                      <a:pt x="214653" y="389607"/>
                      <a:pt x="223025" y="379142"/>
                    </a:cubicBezTo>
                    <a:cubicBezTo>
                      <a:pt x="230368" y="369963"/>
                      <a:pt x="224611" y="352520"/>
                      <a:pt x="234176" y="345688"/>
                    </a:cubicBezTo>
                    <a:cubicBezTo>
                      <a:pt x="253306" y="332024"/>
                      <a:pt x="301083" y="323386"/>
                      <a:pt x="301083" y="323386"/>
                    </a:cubicBezTo>
                    <a:cubicBezTo>
                      <a:pt x="330820" y="303561"/>
                      <a:pt x="341971" y="302323"/>
                      <a:pt x="356839" y="267629"/>
                    </a:cubicBezTo>
                    <a:cubicBezTo>
                      <a:pt x="362876" y="253543"/>
                      <a:pt x="357153" y="233862"/>
                      <a:pt x="367990" y="223025"/>
                    </a:cubicBezTo>
                    <a:cubicBezTo>
                      <a:pt x="378827" y="212188"/>
                      <a:pt x="397915" y="216277"/>
                      <a:pt x="412595" y="211873"/>
                    </a:cubicBezTo>
                    <a:cubicBezTo>
                      <a:pt x="435113" y="205118"/>
                      <a:pt x="479503" y="189571"/>
                      <a:pt x="479503" y="189571"/>
                    </a:cubicBezTo>
                    <a:cubicBezTo>
                      <a:pt x="498088" y="133815"/>
                      <a:pt x="479503" y="159834"/>
                      <a:pt x="557561" y="133815"/>
                    </a:cubicBezTo>
                    <a:lnTo>
                      <a:pt x="591015" y="122664"/>
                    </a:lnTo>
                    <a:lnTo>
                      <a:pt x="635620" y="78059"/>
                    </a:lnTo>
                    <a:cubicBezTo>
                      <a:pt x="643054" y="70625"/>
                      <a:pt x="647948" y="59081"/>
                      <a:pt x="657922" y="55756"/>
                    </a:cubicBezTo>
                    <a:lnTo>
                      <a:pt x="691376" y="44605"/>
                    </a:lnTo>
                    <a:cubicBezTo>
                      <a:pt x="703702" y="7625"/>
                      <a:pt x="702527" y="22906"/>
                      <a:pt x="702527" y="0"/>
                    </a:cubicBezTo>
                  </a:path>
                </a:pathLst>
              </a:custGeom>
              <a:noFill/>
              <a:ln w="28575">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7020121" y="2488744"/>
                <a:ext cx="468686" cy="512956"/>
              </a:xfrm>
              <a:custGeom>
                <a:avLst/>
                <a:gdLst>
                  <a:gd name="connsiteX0" fmla="*/ 434897 w 468686"/>
                  <a:gd name="connsiteY0" fmla="*/ 512956 h 512956"/>
                  <a:gd name="connsiteX1" fmla="*/ 446049 w 468686"/>
                  <a:gd name="connsiteY1" fmla="*/ 446048 h 512956"/>
                  <a:gd name="connsiteX2" fmla="*/ 468351 w 468686"/>
                  <a:gd name="connsiteY2" fmla="*/ 412595 h 512956"/>
                  <a:gd name="connsiteX3" fmla="*/ 434897 w 468686"/>
                  <a:gd name="connsiteY3" fmla="*/ 401443 h 512956"/>
                  <a:gd name="connsiteX4" fmla="*/ 401444 w 468686"/>
                  <a:gd name="connsiteY4" fmla="*/ 379141 h 512956"/>
                  <a:gd name="connsiteX5" fmla="*/ 200722 w 468686"/>
                  <a:gd name="connsiteY5" fmla="*/ 278780 h 512956"/>
                  <a:gd name="connsiteX6" fmla="*/ 178419 w 468686"/>
                  <a:gd name="connsiteY6" fmla="*/ 211873 h 512956"/>
                  <a:gd name="connsiteX7" fmla="*/ 156117 w 468686"/>
                  <a:gd name="connsiteY7" fmla="*/ 189570 h 512956"/>
                  <a:gd name="connsiteX8" fmla="*/ 100361 w 468686"/>
                  <a:gd name="connsiteY8" fmla="*/ 100361 h 512956"/>
                  <a:gd name="connsiteX9" fmla="*/ 44605 w 468686"/>
                  <a:gd name="connsiteY9" fmla="*/ 89209 h 512956"/>
                  <a:gd name="connsiteX10" fmla="*/ 0 w 468686"/>
                  <a:gd name="connsiteY10" fmla="*/ 0 h 512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8686" h="512956">
                    <a:moveTo>
                      <a:pt x="434897" y="512956"/>
                    </a:moveTo>
                    <a:cubicBezTo>
                      <a:pt x="438614" y="490653"/>
                      <a:pt x="438899" y="467498"/>
                      <a:pt x="446049" y="446048"/>
                    </a:cubicBezTo>
                    <a:cubicBezTo>
                      <a:pt x="450287" y="433334"/>
                      <a:pt x="471602" y="425597"/>
                      <a:pt x="468351" y="412595"/>
                    </a:cubicBezTo>
                    <a:cubicBezTo>
                      <a:pt x="465500" y="401191"/>
                      <a:pt x="445411" y="406700"/>
                      <a:pt x="434897" y="401443"/>
                    </a:cubicBezTo>
                    <a:cubicBezTo>
                      <a:pt x="422910" y="395449"/>
                      <a:pt x="412595" y="386575"/>
                      <a:pt x="401444" y="379141"/>
                    </a:cubicBezTo>
                    <a:cubicBezTo>
                      <a:pt x="378224" y="193396"/>
                      <a:pt x="429113" y="362924"/>
                      <a:pt x="200722" y="278780"/>
                    </a:cubicBezTo>
                    <a:cubicBezTo>
                      <a:pt x="178663" y="270653"/>
                      <a:pt x="195042" y="228497"/>
                      <a:pt x="178419" y="211873"/>
                    </a:cubicBezTo>
                    <a:lnTo>
                      <a:pt x="156117" y="189570"/>
                    </a:lnTo>
                    <a:cubicBezTo>
                      <a:pt x="139909" y="140946"/>
                      <a:pt x="147484" y="118032"/>
                      <a:pt x="100361" y="100361"/>
                    </a:cubicBezTo>
                    <a:cubicBezTo>
                      <a:pt x="82614" y="93706"/>
                      <a:pt x="63190" y="92926"/>
                      <a:pt x="44605" y="89209"/>
                    </a:cubicBezTo>
                    <a:cubicBezTo>
                      <a:pt x="18977" y="12328"/>
                      <a:pt x="38925" y="38925"/>
                      <a:pt x="0" y="0"/>
                    </a:cubicBezTo>
                  </a:path>
                </a:pathLst>
              </a:custGeom>
              <a:noFill/>
              <a:ln w="28575">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5858070" y="2102247"/>
                <a:ext cx="902813" cy="307777"/>
              </a:xfrm>
              <a:prstGeom prst="rect">
                <a:avLst/>
              </a:prstGeom>
              <a:noFill/>
            </p:spPr>
            <p:txBody>
              <a:bodyPr wrap="square" rtlCol="0">
                <a:spAutoFit/>
              </a:bodyPr>
              <a:lstStyle/>
              <a:p>
                <a:pPr algn="ctr"/>
                <a:r>
                  <a:rPr lang="en-US" sz="1400" b="1" dirty="0"/>
                  <a:t>Scientific</a:t>
                </a:r>
              </a:p>
            </p:txBody>
          </p:sp>
        </p:grpSp>
        <p:sp>
          <p:nvSpPr>
            <p:cNvPr id="28" name="TextBox 27"/>
            <p:cNvSpPr txBox="1"/>
            <p:nvPr/>
          </p:nvSpPr>
          <p:spPr>
            <a:xfrm>
              <a:off x="7283615" y="3589136"/>
              <a:ext cx="835485" cy="230832"/>
            </a:xfrm>
            <a:prstGeom prst="rect">
              <a:avLst/>
            </a:prstGeom>
            <a:solidFill>
              <a:schemeClr val="bg1">
                <a:lumMod val="95000"/>
              </a:schemeClr>
            </a:solidFill>
            <a:ln>
              <a:noFill/>
            </a:ln>
          </p:spPr>
          <p:txBody>
            <a:bodyPr wrap="none" rtlCol="0">
              <a:spAutoFit/>
            </a:bodyPr>
            <a:lstStyle/>
            <a:p>
              <a:pPr algn="ctr"/>
              <a:r>
                <a:rPr lang="en-US" sz="900" i="1" dirty="0" smtClean="0"/>
                <a:t>Central Valley</a:t>
              </a:r>
              <a:endParaRPr lang="en-US" sz="900" i="1" dirty="0"/>
            </a:p>
          </p:txBody>
        </p:sp>
      </p:grpSp>
      <p:grpSp>
        <p:nvGrpSpPr>
          <p:cNvPr id="36" name="Group 35"/>
          <p:cNvGrpSpPr/>
          <p:nvPr/>
        </p:nvGrpSpPr>
        <p:grpSpPr>
          <a:xfrm>
            <a:off x="4751358" y="4171573"/>
            <a:ext cx="3985795" cy="2175789"/>
            <a:chOff x="226860" y="4682211"/>
            <a:chExt cx="3985795" cy="2175789"/>
          </a:xfrm>
        </p:grpSpPr>
        <p:grpSp>
          <p:nvGrpSpPr>
            <p:cNvPr id="32" name="Group 31"/>
            <p:cNvGrpSpPr/>
            <p:nvPr/>
          </p:nvGrpSpPr>
          <p:grpSpPr>
            <a:xfrm>
              <a:off x="226860" y="4682211"/>
              <a:ext cx="3985795" cy="2175789"/>
              <a:chOff x="4430725" y="4682211"/>
              <a:chExt cx="3985795" cy="2175789"/>
            </a:xfrm>
          </p:grpSpPr>
          <p:grpSp>
            <p:nvGrpSpPr>
              <p:cNvPr id="31" name="Group 30"/>
              <p:cNvGrpSpPr/>
              <p:nvPr/>
            </p:nvGrpSpPr>
            <p:grpSpPr>
              <a:xfrm>
                <a:off x="4430725" y="4682211"/>
                <a:ext cx="3985795" cy="2175789"/>
                <a:chOff x="4430725" y="4682211"/>
                <a:chExt cx="3985795" cy="2175789"/>
              </a:xfrm>
            </p:grpSpPr>
            <p:pic>
              <p:nvPicPr>
                <p:cNvPr id="17" name="Picture 16" descr="http://ca.water.usgs.gov/news/images/ca3449_cover1.png"/>
                <p:cNvPicPr/>
                <p:nvPr/>
              </p:nvPicPr>
              <p:blipFill rotWithShape="1">
                <a:blip r:embed="rId4" cstate="print">
                  <a:extLst>
                    <a:ext uri="{28A0092B-C50C-407E-A947-70E740481C1C}">
                      <a14:useLocalDpi xmlns:a14="http://schemas.microsoft.com/office/drawing/2010/main" val="0"/>
                    </a:ext>
                  </a:extLst>
                </a:blip>
                <a:srcRect t="50234"/>
                <a:stretch/>
              </p:blipFill>
              <p:spPr bwMode="auto">
                <a:xfrm>
                  <a:off x="4430725" y="4817326"/>
                  <a:ext cx="3985795" cy="2040674"/>
                </a:xfrm>
                <a:prstGeom prst="rect">
                  <a:avLst/>
                </a:prstGeom>
                <a:noFill/>
                <a:ln>
                  <a:noFill/>
                </a:ln>
              </p:spPr>
            </p:pic>
            <p:sp>
              <p:nvSpPr>
                <p:cNvPr id="18" name="Freeform 17"/>
                <p:cNvSpPr/>
                <p:nvPr/>
              </p:nvSpPr>
              <p:spPr>
                <a:xfrm>
                  <a:off x="6063613" y="5464099"/>
                  <a:ext cx="156117" cy="446049"/>
                </a:xfrm>
                <a:custGeom>
                  <a:avLst/>
                  <a:gdLst>
                    <a:gd name="connsiteX0" fmla="*/ 55756 w 156117"/>
                    <a:gd name="connsiteY0" fmla="*/ 446049 h 446049"/>
                    <a:gd name="connsiteX1" fmla="*/ 44605 w 156117"/>
                    <a:gd name="connsiteY1" fmla="*/ 278780 h 446049"/>
                    <a:gd name="connsiteX2" fmla="*/ 11151 w 156117"/>
                    <a:gd name="connsiteY2" fmla="*/ 267629 h 446049"/>
                    <a:gd name="connsiteX3" fmla="*/ 0 w 156117"/>
                    <a:gd name="connsiteY3" fmla="*/ 200722 h 446049"/>
                    <a:gd name="connsiteX4" fmla="*/ 11151 w 156117"/>
                    <a:gd name="connsiteY4" fmla="*/ 167268 h 446049"/>
                    <a:gd name="connsiteX5" fmla="*/ 78058 w 156117"/>
                    <a:gd name="connsiteY5" fmla="*/ 144966 h 446049"/>
                    <a:gd name="connsiteX6" fmla="*/ 100361 w 156117"/>
                    <a:gd name="connsiteY6" fmla="*/ 122663 h 446049"/>
                    <a:gd name="connsiteX7" fmla="*/ 133814 w 156117"/>
                    <a:gd name="connsiteY7" fmla="*/ 100361 h 446049"/>
                    <a:gd name="connsiteX8" fmla="*/ 156117 w 156117"/>
                    <a:gd name="connsiteY8" fmla="*/ 33453 h 446049"/>
                    <a:gd name="connsiteX9" fmla="*/ 144966 w 156117"/>
                    <a:gd name="connsiteY9" fmla="*/ 0 h 44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117" h="446049">
                      <a:moveTo>
                        <a:pt x="55756" y="446049"/>
                      </a:moveTo>
                      <a:cubicBezTo>
                        <a:pt x="52039" y="390293"/>
                        <a:pt x="58158" y="332992"/>
                        <a:pt x="44605" y="278780"/>
                      </a:cubicBezTo>
                      <a:cubicBezTo>
                        <a:pt x="41754" y="267376"/>
                        <a:pt x="16983" y="277835"/>
                        <a:pt x="11151" y="267629"/>
                      </a:cubicBezTo>
                      <a:cubicBezTo>
                        <a:pt x="-67" y="247998"/>
                        <a:pt x="3717" y="223024"/>
                        <a:pt x="0" y="200722"/>
                      </a:cubicBezTo>
                      <a:cubicBezTo>
                        <a:pt x="3717" y="189571"/>
                        <a:pt x="1586" y="174100"/>
                        <a:pt x="11151" y="167268"/>
                      </a:cubicBezTo>
                      <a:cubicBezTo>
                        <a:pt x="30281" y="153604"/>
                        <a:pt x="78058" y="144966"/>
                        <a:pt x="78058" y="144966"/>
                      </a:cubicBezTo>
                      <a:cubicBezTo>
                        <a:pt x="85492" y="137532"/>
                        <a:pt x="92151" y="129231"/>
                        <a:pt x="100361" y="122663"/>
                      </a:cubicBezTo>
                      <a:cubicBezTo>
                        <a:pt x="110826" y="114291"/>
                        <a:pt x="126711" y="111726"/>
                        <a:pt x="133814" y="100361"/>
                      </a:cubicBezTo>
                      <a:cubicBezTo>
                        <a:pt x="146274" y="80425"/>
                        <a:pt x="156117" y="33453"/>
                        <a:pt x="156117" y="33453"/>
                      </a:cubicBezTo>
                      <a:lnTo>
                        <a:pt x="144966" y="0"/>
                      </a:lnTo>
                    </a:path>
                  </a:pathLst>
                </a:cu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p:nvCxnSpPr>
              <p:spPr>
                <a:xfrm>
                  <a:off x="6219730" y="5441796"/>
                  <a:ext cx="880946"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494900" y="5441796"/>
                  <a:ext cx="724830"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823516" y="4682211"/>
                  <a:ext cx="1486930" cy="523220"/>
                </a:xfrm>
                <a:prstGeom prst="rect">
                  <a:avLst/>
                </a:prstGeom>
                <a:noFill/>
              </p:spPr>
              <p:txBody>
                <a:bodyPr wrap="square" rtlCol="0">
                  <a:spAutoFit/>
                </a:bodyPr>
                <a:lstStyle/>
                <a:p>
                  <a:pPr algn="ctr"/>
                  <a:r>
                    <a:rPr lang="en-US" sz="1400" b="1" dirty="0" smtClean="0"/>
                    <a:t>Scientific and/or Jurisdictional</a:t>
                  </a:r>
                  <a:endParaRPr lang="en-US" sz="1400" b="1" dirty="0"/>
                </a:p>
              </p:txBody>
            </p:sp>
          </p:grpSp>
          <p:cxnSp>
            <p:nvCxnSpPr>
              <p:cNvPr id="27" name="Straight Arrow Connector 26"/>
              <p:cNvCxnSpPr/>
              <p:nvPr/>
            </p:nvCxnSpPr>
            <p:spPr>
              <a:xfrm flipH="1">
                <a:off x="5673351" y="5017833"/>
                <a:ext cx="249264" cy="37519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3032249" y="6396467"/>
              <a:ext cx="835485" cy="230832"/>
            </a:xfrm>
            <a:prstGeom prst="rect">
              <a:avLst/>
            </a:prstGeom>
            <a:solidFill>
              <a:schemeClr val="bg1">
                <a:lumMod val="95000"/>
              </a:schemeClr>
            </a:solidFill>
            <a:ln>
              <a:noFill/>
            </a:ln>
          </p:spPr>
          <p:txBody>
            <a:bodyPr wrap="none" rtlCol="0">
              <a:spAutoFit/>
            </a:bodyPr>
            <a:lstStyle/>
            <a:p>
              <a:pPr algn="ctr"/>
              <a:r>
                <a:rPr lang="en-US" sz="900" i="1" dirty="0" smtClean="0"/>
                <a:t>Central Valley</a:t>
              </a:r>
              <a:endParaRPr lang="en-US" sz="900" i="1" dirty="0"/>
            </a:p>
          </p:txBody>
        </p:sp>
      </p:grpSp>
      <p:sp>
        <p:nvSpPr>
          <p:cNvPr id="3" name="TextBox 2"/>
          <p:cNvSpPr txBox="1"/>
          <p:nvPr/>
        </p:nvSpPr>
        <p:spPr>
          <a:xfrm>
            <a:off x="5772820" y="3612806"/>
            <a:ext cx="1917727" cy="523220"/>
          </a:xfrm>
          <a:prstGeom prst="rect">
            <a:avLst/>
          </a:prstGeom>
          <a:noFill/>
        </p:spPr>
        <p:txBody>
          <a:bodyPr wrap="square" rtlCol="0">
            <a:spAutoFit/>
          </a:bodyPr>
          <a:lstStyle/>
          <a:p>
            <a:pPr algn="ctr"/>
            <a:r>
              <a:rPr lang="en-US" sz="2800" b="1" dirty="0" smtClean="0">
                <a:solidFill>
                  <a:srgbClr val="FFC000"/>
                </a:solidFill>
              </a:rPr>
              <a:t>Subbasin</a:t>
            </a:r>
            <a:endParaRPr lang="en-US" sz="2800" b="1" dirty="0">
              <a:solidFill>
                <a:srgbClr val="FFC000"/>
              </a:solidFill>
            </a:endParaRPr>
          </a:p>
        </p:txBody>
      </p:sp>
      <p:sp>
        <p:nvSpPr>
          <p:cNvPr id="30" name="TextBox 29"/>
          <p:cNvSpPr txBox="1"/>
          <p:nvPr/>
        </p:nvSpPr>
        <p:spPr>
          <a:xfrm>
            <a:off x="953351" y="3680841"/>
            <a:ext cx="2331591" cy="523220"/>
          </a:xfrm>
          <a:prstGeom prst="rect">
            <a:avLst/>
          </a:prstGeom>
          <a:noFill/>
        </p:spPr>
        <p:txBody>
          <a:bodyPr wrap="square" rtlCol="0">
            <a:spAutoFit/>
          </a:bodyPr>
          <a:lstStyle/>
          <a:p>
            <a:pPr algn="ctr"/>
            <a:r>
              <a:rPr lang="en-US" sz="2800" b="1" dirty="0" smtClean="0">
                <a:solidFill>
                  <a:srgbClr val="FFC000"/>
                </a:solidFill>
              </a:rPr>
              <a:t>Basin</a:t>
            </a:r>
            <a:endParaRPr lang="en-US" sz="2800" b="1" dirty="0">
              <a:solidFill>
                <a:srgbClr val="FFC000"/>
              </a:solidFill>
            </a:endParaRPr>
          </a:p>
        </p:txBody>
      </p:sp>
      <p:sp>
        <p:nvSpPr>
          <p:cNvPr id="23" name="Title 1"/>
          <p:cNvSpPr txBox="1">
            <a:spLocks/>
          </p:cNvSpPr>
          <p:nvPr/>
        </p:nvSpPr>
        <p:spPr>
          <a:xfrm>
            <a:off x="1330033" y="926276"/>
            <a:ext cx="7243951" cy="161504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smtClean="0">
                <a:ln>
                  <a:noFill/>
                </a:ln>
                <a:effectLst/>
                <a:uLnTx/>
                <a:uFillTx/>
                <a:latin typeface="+mj-lt"/>
                <a:ea typeface="+mj-ea"/>
                <a:cs typeface="+mj-cs"/>
              </a:rPr>
              <a:t>Groundwater</a:t>
            </a:r>
            <a:r>
              <a:rPr kumimoji="0" lang="en-US" sz="2400" b="0" i="0" u="none" strike="noStrike" kern="1200" cap="none" spc="0" normalizeH="0" noProof="0" dirty="0" smtClean="0">
                <a:ln>
                  <a:noFill/>
                </a:ln>
                <a:effectLst/>
                <a:uLnTx/>
                <a:uFillTx/>
                <a:latin typeface="+mj-lt"/>
                <a:ea typeface="+mj-ea"/>
                <a:cs typeface="+mj-cs"/>
              </a:rPr>
              <a:t> Basin: </a:t>
            </a:r>
            <a:r>
              <a:rPr kumimoji="0" lang="en-US" sz="2400" b="0" i="1" u="none" strike="noStrike" kern="1200" cap="none" spc="0" normalizeH="0" noProof="0" dirty="0" smtClean="0">
                <a:ln>
                  <a:noFill/>
                </a:ln>
                <a:effectLst/>
                <a:uLnTx/>
                <a:uFillTx/>
                <a:latin typeface="+mj-lt"/>
                <a:ea typeface="+mj-ea"/>
                <a:cs typeface="+mj-cs"/>
              </a:rPr>
              <a:t>“…an alluvial aquifer or a stacked series of aquifers with reasonably well-defined boundaries in a lateral direction and a definable bottom.” </a:t>
            </a:r>
            <a:endParaRPr kumimoji="0" lang="en-US" sz="2400" b="0" i="0" u="none" strike="noStrike" kern="1200" cap="none" spc="0" normalizeH="0" baseline="0" noProof="0" dirty="0">
              <a:ln>
                <a:noFill/>
              </a:ln>
              <a:solidFill>
                <a:srgbClr val="FFC000"/>
              </a:solidFill>
              <a:effectLst/>
              <a:uLnTx/>
              <a:uFillTx/>
              <a:latin typeface="+mj-lt"/>
              <a:ea typeface="+mj-ea"/>
              <a:cs typeface="+mj-cs"/>
            </a:endParaRPr>
          </a:p>
        </p:txBody>
      </p:sp>
    </p:spTree>
    <p:extLst>
      <p:ext uri="{BB962C8B-B14F-4D97-AF65-F5344CB8AC3E}">
        <p14:creationId xmlns:p14="http://schemas.microsoft.com/office/powerpoint/2010/main" val="16384701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25" y="-54725"/>
            <a:ext cx="8964706" cy="1143000"/>
          </a:xfrm>
        </p:spPr>
        <p:txBody>
          <a:bodyPr>
            <a:noAutofit/>
          </a:bodyPr>
          <a:lstStyle/>
          <a:p>
            <a:r>
              <a:rPr lang="en-US" sz="3600" b="1" dirty="0">
                <a:solidFill>
                  <a:srgbClr val="FFC000"/>
                </a:solidFill>
              </a:rPr>
              <a:t>California’s Major Groundwater Milestones</a:t>
            </a:r>
          </a:p>
        </p:txBody>
      </p:sp>
      <p:sp>
        <p:nvSpPr>
          <p:cNvPr id="4" name="Rectangle 3"/>
          <p:cNvSpPr/>
          <p:nvPr/>
        </p:nvSpPr>
        <p:spPr>
          <a:xfrm>
            <a:off x="179295" y="2405525"/>
            <a:ext cx="582706" cy="277455"/>
          </a:xfrm>
          <a:prstGeom prst="rect">
            <a:avLst/>
          </a:prstGeom>
          <a:solidFill>
            <a:schemeClr val="tx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200" b="1" dirty="0"/>
          </a:p>
        </p:txBody>
      </p:sp>
      <p:sp>
        <p:nvSpPr>
          <p:cNvPr id="6" name="TextBox 5"/>
          <p:cNvSpPr txBox="1"/>
          <p:nvPr/>
        </p:nvSpPr>
        <p:spPr>
          <a:xfrm>
            <a:off x="228600" y="2410178"/>
            <a:ext cx="455253" cy="257763"/>
          </a:xfrm>
          <a:prstGeom prst="rect">
            <a:avLst/>
          </a:prstGeom>
          <a:noFill/>
          <a:ln>
            <a:noFill/>
          </a:ln>
        </p:spPr>
        <p:txBody>
          <a:bodyPr wrap="none" lIns="57150" tIns="28575" rIns="57150" bIns="28575" rtlCol="0">
            <a:spAutoFit/>
          </a:bodyPr>
          <a:lstStyle/>
          <a:p>
            <a:r>
              <a:rPr lang="en-US" sz="1300" b="1" dirty="0">
                <a:solidFill>
                  <a:schemeClr val="bg1"/>
                </a:solidFill>
              </a:rPr>
              <a:t>1992</a:t>
            </a:r>
          </a:p>
        </p:txBody>
      </p:sp>
      <p:sp>
        <p:nvSpPr>
          <p:cNvPr id="41" name="Rectangle 40"/>
          <p:cNvSpPr/>
          <p:nvPr/>
        </p:nvSpPr>
        <p:spPr>
          <a:xfrm>
            <a:off x="851647" y="2405525"/>
            <a:ext cx="1120588" cy="277455"/>
          </a:xfrm>
          <a:prstGeom prst="rect">
            <a:avLst/>
          </a:prstGeom>
          <a:solidFill>
            <a:schemeClr val="tx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200" b="1" dirty="0"/>
          </a:p>
        </p:txBody>
      </p:sp>
      <p:sp>
        <p:nvSpPr>
          <p:cNvPr id="42" name="Rectangle 41"/>
          <p:cNvSpPr/>
          <p:nvPr/>
        </p:nvSpPr>
        <p:spPr>
          <a:xfrm>
            <a:off x="3379246" y="2410692"/>
            <a:ext cx="2236693" cy="277455"/>
          </a:xfrm>
          <a:prstGeom prst="rect">
            <a:avLst/>
          </a:prstGeom>
          <a:solidFill>
            <a:schemeClr val="tx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200" b="1" dirty="0"/>
          </a:p>
        </p:txBody>
      </p:sp>
      <p:sp>
        <p:nvSpPr>
          <p:cNvPr id="43" name="TextBox 42"/>
          <p:cNvSpPr txBox="1"/>
          <p:nvPr/>
        </p:nvSpPr>
        <p:spPr>
          <a:xfrm>
            <a:off x="911683" y="2410692"/>
            <a:ext cx="455253" cy="257763"/>
          </a:xfrm>
          <a:prstGeom prst="rect">
            <a:avLst/>
          </a:prstGeom>
          <a:noFill/>
          <a:ln>
            <a:noFill/>
          </a:ln>
        </p:spPr>
        <p:txBody>
          <a:bodyPr wrap="none" lIns="57150" tIns="28575" rIns="57150" bIns="28575" rtlCol="0">
            <a:spAutoFit/>
          </a:bodyPr>
          <a:lstStyle/>
          <a:p>
            <a:r>
              <a:rPr lang="en-US" sz="1300" b="1" dirty="0">
                <a:solidFill>
                  <a:schemeClr val="bg1"/>
                </a:solidFill>
              </a:rPr>
              <a:t>2002</a:t>
            </a:r>
          </a:p>
        </p:txBody>
      </p:sp>
      <p:sp>
        <p:nvSpPr>
          <p:cNvPr id="50" name="TextBox 49"/>
          <p:cNvSpPr txBox="1"/>
          <p:nvPr/>
        </p:nvSpPr>
        <p:spPr>
          <a:xfrm>
            <a:off x="3379247" y="2410692"/>
            <a:ext cx="455253" cy="257763"/>
          </a:xfrm>
          <a:prstGeom prst="rect">
            <a:avLst/>
          </a:prstGeom>
          <a:noFill/>
          <a:ln>
            <a:noFill/>
          </a:ln>
        </p:spPr>
        <p:txBody>
          <a:bodyPr wrap="none" lIns="57150" tIns="28575" rIns="57150" bIns="28575" rtlCol="0">
            <a:spAutoFit/>
          </a:bodyPr>
          <a:lstStyle/>
          <a:p>
            <a:r>
              <a:rPr lang="en-US" sz="1300" b="1" dirty="0">
                <a:solidFill>
                  <a:schemeClr val="bg1"/>
                </a:solidFill>
              </a:rPr>
              <a:t>2013</a:t>
            </a:r>
          </a:p>
        </p:txBody>
      </p:sp>
      <p:sp>
        <p:nvSpPr>
          <p:cNvPr id="51" name="TextBox 50"/>
          <p:cNvSpPr txBox="1"/>
          <p:nvPr/>
        </p:nvSpPr>
        <p:spPr>
          <a:xfrm>
            <a:off x="4141247" y="2410692"/>
            <a:ext cx="455253" cy="257763"/>
          </a:xfrm>
          <a:prstGeom prst="rect">
            <a:avLst/>
          </a:prstGeom>
          <a:noFill/>
          <a:ln>
            <a:noFill/>
          </a:ln>
        </p:spPr>
        <p:txBody>
          <a:bodyPr wrap="none" lIns="57150" tIns="28575" rIns="57150" bIns="28575" rtlCol="0">
            <a:spAutoFit/>
          </a:bodyPr>
          <a:lstStyle/>
          <a:p>
            <a:r>
              <a:rPr lang="en-US" sz="1300" b="1" dirty="0">
                <a:solidFill>
                  <a:schemeClr val="bg1"/>
                </a:solidFill>
              </a:rPr>
              <a:t>2014</a:t>
            </a:r>
          </a:p>
        </p:txBody>
      </p:sp>
      <p:sp>
        <p:nvSpPr>
          <p:cNvPr id="52" name="TextBox 51"/>
          <p:cNvSpPr txBox="1"/>
          <p:nvPr/>
        </p:nvSpPr>
        <p:spPr>
          <a:xfrm>
            <a:off x="4903247" y="2410692"/>
            <a:ext cx="455253" cy="257763"/>
          </a:xfrm>
          <a:prstGeom prst="rect">
            <a:avLst/>
          </a:prstGeom>
          <a:noFill/>
          <a:ln>
            <a:noFill/>
          </a:ln>
        </p:spPr>
        <p:txBody>
          <a:bodyPr wrap="none" lIns="57150" tIns="28575" rIns="57150" bIns="28575" rtlCol="0">
            <a:spAutoFit/>
          </a:bodyPr>
          <a:lstStyle/>
          <a:p>
            <a:r>
              <a:rPr lang="en-US" sz="1300" b="1" dirty="0">
                <a:solidFill>
                  <a:schemeClr val="bg1"/>
                </a:solidFill>
              </a:rPr>
              <a:t>2015</a:t>
            </a:r>
          </a:p>
        </p:txBody>
      </p:sp>
      <p:sp>
        <p:nvSpPr>
          <p:cNvPr id="56" name="Rectangle 55"/>
          <p:cNvSpPr/>
          <p:nvPr/>
        </p:nvSpPr>
        <p:spPr>
          <a:xfrm>
            <a:off x="5705588" y="2410692"/>
            <a:ext cx="582706" cy="277455"/>
          </a:xfrm>
          <a:prstGeom prst="rect">
            <a:avLst/>
          </a:prstGeom>
          <a:solidFill>
            <a:schemeClr val="tx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200" b="1" dirty="0"/>
          </a:p>
        </p:txBody>
      </p:sp>
      <p:sp>
        <p:nvSpPr>
          <p:cNvPr id="57" name="TextBox 56"/>
          <p:cNvSpPr txBox="1"/>
          <p:nvPr/>
        </p:nvSpPr>
        <p:spPr>
          <a:xfrm>
            <a:off x="5765623" y="2415344"/>
            <a:ext cx="455253" cy="257763"/>
          </a:xfrm>
          <a:prstGeom prst="rect">
            <a:avLst/>
          </a:prstGeom>
          <a:noFill/>
          <a:ln>
            <a:noFill/>
          </a:ln>
        </p:spPr>
        <p:txBody>
          <a:bodyPr wrap="none" lIns="57150" tIns="28575" rIns="57150" bIns="28575" rtlCol="0">
            <a:spAutoFit/>
          </a:bodyPr>
          <a:lstStyle/>
          <a:p>
            <a:r>
              <a:rPr lang="en-US" sz="1300" b="1" dirty="0">
                <a:solidFill>
                  <a:schemeClr val="bg1"/>
                </a:solidFill>
              </a:rPr>
              <a:t>2020</a:t>
            </a:r>
          </a:p>
        </p:txBody>
      </p:sp>
      <p:sp>
        <p:nvSpPr>
          <p:cNvPr id="58" name="Rectangle 57"/>
          <p:cNvSpPr/>
          <p:nvPr/>
        </p:nvSpPr>
        <p:spPr>
          <a:xfrm>
            <a:off x="6377940" y="2410692"/>
            <a:ext cx="2452929" cy="277455"/>
          </a:xfrm>
          <a:prstGeom prst="rect">
            <a:avLst/>
          </a:prstGeom>
          <a:solidFill>
            <a:schemeClr val="tx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200" b="1" dirty="0"/>
          </a:p>
        </p:txBody>
      </p:sp>
      <p:sp>
        <p:nvSpPr>
          <p:cNvPr id="59" name="TextBox 58"/>
          <p:cNvSpPr txBox="1"/>
          <p:nvPr/>
        </p:nvSpPr>
        <p:spPr>
          <a:xfrm>
            <a:off x="6456087" y="2415858"/>
            <a:ext cx="455253" cy="257763"/>
          </a:xfrm>
          <a:prstGeom prst="rect">
            <a:avLst/>
          </a:prstGeom>
          <a:noFill/>
          <a:ln>
            <a:noFill/>
          </a:ln>
        </p:spPr>
        <p:txBody>
          <a:bodyPr wrap="none" lIns="57150" tIns="28575" rIns="57150" bIns="28575" rtlCol="0">
            <a:spAutoFit/>
          </a:bodyPr>
          <a:lstStyle/>
          <a:p>
            <a:r>
              <a:rPr lang="en-US" sz="1300" b="1" dirty="0">
                <a:solidFill>
                  <a:schemeClr val="bg1"/>
                </a:solidFill>
              </a:rPr>
              <a:t>2022</a:t>
            </a:r>
          </a:p>
        </p:txBody>
      </p:sp>
      <p:cxnSp>
        <p:nvCxnSpPr>
          <p:cNvPr id="61" name="Straight Arrow Connector 60"/>
          <p:cNvCxnSpPr/>
          <p:nvPr/>
        </p:nvCxnSpPr>
        <p:spPr>
          <a:xfrm>
            <a:off x="582707" y="2125980"/>
            <a:ext cx="0" cy="27954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H="1" flipV="1">
            <a:off x="6690567" y="2676814"/>
            <a:ext cx="1" cy="2949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2056912" y="2971769"/>
            <a:ext cx="1448288" cy="888705"/>
          </a:xfrm>
          <a:prstGeom prst="rect">
            <a:avLst/>
          </a:prstGeom>
          <a:noFill/>
        </p:spPr>
        <p:txBody>
          <a:bodyPr wrap="square" lIns="57150" tIns="28575" rIns="57150" bIns="28575" rtlCol="0">
            <a:spAutoFit/>
          </a:bodyPr>
          <a:lstStyle/>
          <a:p>
            <a:pPr algn="ctr"/>
            <a:r>
              <a:rPr lang="en-US" b="1" dirty="0">
                <a:effectLst>
                  <a:outerShdw blurRad="38100" dist="38100" dir="2700000" algn="tl">
                    <a:srgbClr val="000000">
                      <a:alpha val="43137"/>
                    </a:srgbClr>
                  </a:outerShdw>
                </a:effectLst>
              </a:rPr>
              <a:t>CASGEM </a:t>
            </a:r>
            <a:r>
              <a:rPr lang="en-US" b="1" dirty="0" smtClean="0">
                <a:effectLst>
                  <a:outerShdw blurRad="38100" dist="38100" dir="2700000" algn="tl">
                    <a:srgbClr val="000000">
                      <a:alpha val="43137"/>
                    </a:srgbClr>
                  </a:outerShdw>
                </a:effectLst>
              </a:rPr>
              <a:t>Program</a:t>
            </a:r>
          </a:p>
          <a:p>
            <a:pPr algn="ctr"/>
            <a:r>
              <a:rPr lang="en-US" b="1" dirty="0" smtClean="0">
                <a:effectLst>
                  <a:outerShdw blurRad="38100" dist="38100" dir="2700000" algn="tl">
                    <a:srgbClr val="000000">
                      <a:alpha val="43137"/>
                    </a:srgbClr>
                  </a:outerShdw>
                </a:effectLst>
              </a:rPr>
              <a:t>(SBX7-6)</a:t>
            </a:r>
            <a:endParaRPr lang="en-US" dirty="0">
              <a:effectLst>
                <a:outerShdw blurRad="38100" dist="38100" dir="2700000" algn="tl">
                  <a:srgbClr val="000000">
                    <a:alpha val="43137"/>
                  </a:srgbClr>
                </a:outerShdw>
              </a:effectLst>
            </a:endParaRPr>
          </a:p>
        </p:txBody>
      </p:sp>
      <p:sp>
        <p:nvSpPr>
          <p:cNvPr id="84" name="TextBox 83"/>
          <p:cNvSpPr txBox="1"/>
          <p:nvPr/>
        </p:nvSpPr>
        <p:spPr>
          <a:xfrm>
            <a:off x="1483660" y="2410692"/>
            <a:ext cx="455253" cy="257763"/>
          </a:xfrm>
          <a:prstGeom prst="rect">
            <a:avLst/>
          </a:prstGeom>
          <a:noFill/>
          <a:ln>
            <a:noFill/>
          </a:ln>
        </p:spPr>
        <p:txBody>
          <a:bodyPr wrap="none" lIns="57150" tIns="28575" rIns="57150" bIns="28575" rtlCol="0">
            <a:spAutoFit/>
          </a:bodyPr>
          <a:lstStyle/>
          <a:p>
            <a:r>
              <a:rPr lang="en-US" sz="1300" b="1" dirty="0">
                <a:solidFill>
                  <a:schemeClr val="bg1"/>
                </a:solidFill>
              </a:rPr>
              <a:t>2003</a:t>
            </a:r>
          </a:p>
        </p:txBody>
      </p:sp>
      <p:sp>
        <p:nvSpPr>
          <p:cNvPr id="86" name="TextBox 85"/>
          <p:cNvSpPr txBox="1"/>
          <p:nvPr/>
        </p:nvSpPr>
        <p:spPr>
          <a:xfrm>
            <a:off x="1291803" y="1486114"/>
            <a:ext cx="959657" cy="611706"/>
          </a:xfrm>
          <a:prstGeom prst="rect">
            <a:avLst/>
          </a:prstGeom>
          <a:noFill/>
        </p:spPr>
        <p:txBody>
          <a:bodyPr wrap="square" lIns="57150" tIns="28575" rIns="57150" bIns="28575" rtlCol="0">
            <a:spAutoFit/>
          </a:bodyPr>
          <a:lstStyle/>
          <a:p>
            <a:pPr algn="ctr"/>
            <a:r>
              <a:rPr lang="en-US" b="1" dirty="0">
                <a:effectLst>
                  <a:outerShdw blurRad="38100" dist="38100" dir="2700000" algn="tl">
                    <a:srgbClr val="000000">
                      <a:alpha val="43137"/>
                    </a:srgbClr>
                  </a:outerShdw>
                </a:effectLst>
              </a:rPr>
              <a:t>Bulletin </a:t>
            </a:r>
            <a:r>
              <a:rPr lang="en-US" b="1" dirty="0" smtClean="0">
                <a:effectLst>
                  <a:outerShdw blurRad="38100" dist="38100" dir="2700000" algn="tl">
                    <a:srgbClr val="000000">
                      <a:alpha val="43137"/>
                    </a:srgbClr>
                  </a:outerShdw>
                </a:effectLst>
              </a:rPr>
              <a:t>118 -03</a:t>
            </a:r>
            <a:endParaRPr lang="en-US" dirty="0">
              <a:effectLst>
                <a:outerShdw blurRad="38100" dist="38100" dir="2700000" algn="tl">
                  <a:srgbClr val="000000">
                    <a:alpha val="43137"/>
                  </a:srgbClr>
                </a:outerShdw>
              </a:effectLst>
            </a:endParaRPr>
          </a:p>
        </p:txBody>
      </p:sp>
      <p:sp>
        <p:nvSpPr>
          <p:cNvPr id="92" name="TextBox 91"/>
          <p:cNvSpPr txBox="1"/>
          <p:nvPr/>
        </p:nvSpPr>
        <p:spPr>
          <a:xfrm>
            <a:off x="82558" y="1764883"/>
            <a:ext cx="1030941" cy="334707"/>
          </a:xfrm>
          <a:prstGeom prst="rect">
            <a:avLst/>
          </a:prstGeom>
          <a:noFill/>
        </p:spPr>
        <p:txBody>
          <a:bodyPr wrap="square" lIns="57150" tIns="28575" rIns="57150" bIns="28575" rtlCol="0">
            <a:spAutoFit/>
          </a:bodyPr>
          <a:lstStyle/>
          <a:p>
            <a:pPr algn="ctr"/>
            <a:r>
              <a:rPr lang="en-US" b="1" dirty="0">
                <a:effectLst>
                  <a:outerShdw blurRad="38100" dist="38100" dir="2700000" algn="tl">
                    <a:srgbClr val="000000">
                      <a:alpha val="43137"/>
                    </a:srgbClr>
                  </a:outerShdw>
                </a:effectLst>
              </a:rPr>
              <a:t>AB </a:t>
            </a:r>
            <a:r>
              <a:rPr lang="en-US" b="1" dirty="0" smtClean="0">
                <a:effectLst>
                  <a:outerShdw blurRad="38100" dist="38100" dir="2700000" algn="tl">
                    <a:srgbClr val="000000">
                      <a:alpha val="43137"/>
                    </a:srgbClr>
                  </a:outerShdw>
                </a:effectLst>
              </a:rPr>
              <a:t>3030</a:t>
            </a:r>
          </a:p>
        </p:txBody>
      </p:sp>
      <p:sp>
        <p:nvSpPr>
          <p:cNvPr id="94" name="TextBox 93"/>
          <p:cNvSpPr txBox="1"/>
          <p:nvPr/>
        </p:nvSpPr>
        <p:spPr>
          <a:xfrm>
            <a:off x="605972" y="2971769"/>
            <a:ext cx="947612" cy="334707"/>
          </a:xfrm>
          <a:prstGeom prst="rect">
            <a:avLst/>
          </a:prstGeom>
          <a:noFill/>
        </p:spPr>
        <p:txBody>
          <a:bodyPr wrap="square" lIns="57150" tIns="28575" rIns="57150" bIns="28575" rtlCol="0">
            <a:spAutoFit/>
          </a:bodyPr>
          <a:lstStyle/>
          <a:p>
            <a:pPr algn="ctr"/>
            <a:r>
              <a:rPr lang="en-US" b="1" dirty="0">
                <a:effectLst>
                  <a:outerShdw blurRad="38100" dist="38100" dir="2700000" algn="tl">
                    <a:srgbClr val="000000">
                      <a:alpha val="43137"/>
                    </a:srgbClr>
                  </a:outerShdw>
                </a:effectLst>
              </a:rPr>
              <a:t>SB </a:t>
            </a:r>
            <a:r>
              <a:rPr lang="en-US" b="1" dirty="0" smtClean="0">
                <a:effectLst>
                  <a:outerShdw blurRad="38100" dist="38100" dir="2700000" algn="tl">
                    <a:srgbClr val="000000">
                      <a:alpha val="43137"/>
                    </a:srgbClr>
                  </a:outerShdw>
                </a:effectLst>
              </a:rPr>
              <a:t>1938</a:t>
            </a:r>
            <a:endParaRPr lang="en-US" dirty="0">
              <a:effectLst>
                <a:outerShdw blurRad="38100" dist="38100" dir="2700000" algn="tl">
                  <a:srgbClr val="000000">
                    <a:alpha val="43137"/>
                  </a:srgbClr>
                </a:outerShdw>
              </a:effectLst>
            </a:endParaRPr>
          </a:p>
        </p:txBody>
      </p:sp>
      <p:sp>
        <p:nvSpPr>
          <p:cNvPr id="111" name="TextBox 110"/>
          <p:cNvSpPr txBox="1"/>
          <p:nvPr/>
        </p:nvSpPr>
        <p:spPr>
          <a:xfrm>
            <a:off x="3386867" y="2971769"/>
            <a:ext cx="1390874" cy="888705"/>
          </a:xfrm>
          <a:prstGeom prst="rect">
            <a:avLst/>
          </a:prstGeom>
          <a:noFill/>
          <a:ln w="28575">
            <a:noFill/>
          </a:ln>
        </p:spPr>
        <p:txBody>
          <a:bodyPr wrap="square" lIns="57150" tIns="28575" rIns="57150" bIns="28575" rtlCol="0">
            <a:spAutoFit/>
          </a:bodyPr>
          <a:lstStyle/>
          <a:p>
            <a:pPr algn="ctr"/>
            <a:r>
              <a:rPr lang="en-US" b="1" dirty="0">
                <a:effectLst>
                  <a:outerShdw blurRad="38100" dist="38100" dir="2700000" algn="tl">
                    <a:srgbClr val="000000">
                      <a:alpha val="43137"/>
                    </a:srgbClr>
                  </a:outerShdw>
                </a:effectLst>
              </a:rPr>
              <a:t>California Water Action </a:t>
            </a:r>
            <a:r>
              <a:rPr lang="en-US" b="1" dirty="0" smtClean="0">
                <a:effectLst>
                  <a:outerShdw blurRad="38100" dist="38100" dir="2700000" algn="tl">
                    <a:srgbClr val="000000">
                      <a:alpha val="43137"/>
                    </a:srgbClr>
                  </a:outerShdw>
                </a:effectLst>
              </a:rPr>
              <a:t>Plan</a:t>
            </a:r>
            <a:endParaRPr lang="en-US" b="1" dirty="0">
              <a:effectLst>
                <a:outerShdw blurRad="38100" dist="38100" dir="2700000" algn="tl">
                  <a:srgbClr val="000000">
                    <a:alpha val="43137"/>
                  </a:srgbClr>
                </a:outerShdw>
              </a:effectLst>
            </a:endParaRPr>
          </a:p>
        </p:txBody>
      </p:sp>
      <p:sp>
        <p:nvSpPr>
          <p:cNvPr id="112" name="TextBox 111"/>
          <p:cNvSpPr txBox="1"/>
          <p:nvPr/>
        </p:nvSpPr>
        <p:spPr>
          <a:xfrm>
            <a:off x="3277854" y="1330226"/>
            <a:ext cx="1603970" cy="796372"/>
          </a:xfrm>
          <a:prstGeom prst="rect">
            <a:avLst/>
          </a:prstGeom>
          <a:noFill/>
        </p:spPr>
        <p:txBody>
          <a:bodyPr wrap="square" lIns="57150" tIns="28575" rIns="57150" bIns="28575" rtlCol="0">
            <a:spAutoFit/>
          </a:bodyPr>
          <a:lstStyle/>
          <a:p>
            <a:pPr algn="ctr"/>
            <a:r>
              <a:rPr lang="en-US" sz="1600" b="1" dirty="0">
                <a:effectLst>
                  <a:outerShdw blurRad="38100" dist="38100" dir="2700000" algn="tl">
                    <a:srgbClr val="000000">
                      <a:alpha val="43137"/>
                    </a:srgbClr>
                  </a:outerShdw>
                </a:effectLst>
              </a:rPr>
              <a:t>Governors </a:t>
            </a:r>
            <a:r>
              <a:rPr lang="en-US" sz="1600" b="1" dirty="0" smtClean="0">
                <a:effectLst>
                  <a:outerShdw blurRad="38100" dist="38100" dir="2700000" algn="tl">
                    <a:srgbClr val="000000">
                      <a:alpha val="43137"/>
                    </a:srgbClr>
                  </a:outerShdw>
                </a:effectLst>
              </a:rPr>
              <a:t>Drought Proclamations</a:t>
            </a:r>
            <a:endParaRPr lang="en-US" sz="1600" b="1" dirty="0">
              <a:effectLst>
                <a:outerShdw blurRad="38100" dist="38100" dir="2700000" algn="tl">
                  <a:srgbClr val="000000">
                    <a:alpha val="43137"/>
                  </a:srgbClr>
                </a:outerShdw>
              </a:effectLst>
            </a:endParaRPr>
          </a:p>
        </p:txBody>
      </p:sp>
      <p:sp>
        <p:nvSpPr>
          <p:cNvPr id="116" name="TextBox 115"/>
          <p:cNvSpPr txBox="1"/>
          <p:nvPr/>
        </p:nvSpPr>
        <p:spPr>
          <a:xfrm>
            <a:off x="5966460" y="2971769"/>
            <a:ext cx="1068747" cy="888705"/>
          </a:xfrm>
          <a:prstGeom prst="rect">
            <a:avLst/>
          </a:prstGeom>
          <a:noFill/>
        </p:spPr>
        <p:txBody>
          <a:bodyPr wrap="square" lIns="57150" tIns="28575" rIns="57150" bIns="28575" rtlCol="0">
            <a:spAutoFit/>
          </a:bodyPr>
          <a:lstStyle/>
          <a:p>
            <a:pPr algn="ctr"/>
            <a:r>
              <a:rPr lang="en-US" b="1" dirty="0" smtClean="0">
                <a:effectLst>
                  <a:outerShdw blurRad="38100" dist="38100" dir="2700000" algn="tl">
                    <a:srgbClr val="000000">
                      <a:alpha val="43137"/>
                    </a:srgbClr>
                  </a:outerShdw>
                </a:effectLst>
              </a:rPr>
              <a:t>GSPs</a:t>
            </a:r>
            <a:endParaRPr lang="en-US" b="1" dirty="0">
              <a:effectLst>
                <a:outerShdw blurRad="38100" dist="38100" dir="2700000" algn="tl">
                  <a:srgbClr val="000000">
                    <a:alpha val="43137"/>
                  </a:srgbClr>
                </a:outerShdw>
              </a:effectLst>
            </a:endParaRPr>
          </a:p>
          <a:p>
            <a:pPr algn="ctr"/>
            <a:r>
              <a:rPr lang="en-US" sz="1200" dirty="0" smtClean="0">
                <a:effectLst>
                  <a:outerShdw blurRad="38100" dist="38100" dir="2700000" algn="tl">
                    <a:srgbClr val="000000">
                      <a:alpha val="43137"/>
                    </a:srgbClr>
                  </a:outerShdw>
                </a:effectLst>
              </a:rPr>
              <a:t>(Non-Critically Overdraft Basins)</a:t>
            </a:r>
            <a:endParaRPr lang="en-US" sz="1200" dirty="0">
              <a:effectLst>
                <a:outerShdw blurRad="38100" dist="38100" dir="2700000" algn="tl">
                  <a:srgbClr val="000000">
                    <a:alpha val="43137"/>
                  </a:srgbClr>
                </a:outerShdw>
              </a:effectLst>
            </a:endParaRPr>
          </a:p>
        </p:txBody>
      </p:sp>
      <p:sp>
        <p:nvSpPr>
          <p:cNvPr id="117" name="TextBox 116"/>
          <p:cNvSpPr txBox="1"/>
          <p:nvPr/>
        </p:nvSpPr>
        <p:spPr>
          <a:xfrm>
            <a:off x="5318537" y="1417320"/>
            <a:ext cx="1631483" cy="704039"/>
          </a:xfrm>
          <a:prstGeom prst="rect">
            <a:avLst/>
          </a:prstGeom>
          <a:noFill/>
        </p:spPr>
        <p:txBody>
          <a:bodyPr wrap="square" lIns="57150" tIns="28575" rIns="57150" bIns="28575" rtlCol="0">
            <a:spAutoFit/>
          </a:bodyPr>
          <a:lstStyle/>
          <a:p>
            <a:pPr algn="ctr"/>
            <a:r>
              <a:rPr lang="en-US" b="1" dirty="0" smtClean="0">
                <a:effectLst>
                  <a:outerShdw blurRad="38100" dist="38100" dir="2700000" algn="tl">
                    <a:srgbClr val="000000">
                      <a:alpha val="43137"/>
                    </a:srgbClr>
                  </a:outerShdw>
                </a:effectLst>
              </a:rPr>
              <a:t>GSPs</a:t>
            </a:r>
          </a:p>
          <a:p>
            <a:pPr algn="ctr"/>
            <a:r>
              <a:rPr lang="en-US" sz="1200" dirty="0" smtClean="0">
                <a:effectLst>
                  <a:outerShdw blurRad="38100" dist="38100" dir="2700000" algn="tl">
                    <a:srgbClr val="000000">
                      <a:alpha val="43137"/>
                    </a:srgbClr>
                  </a:outerShdw>
                </a:effectLst>
              </a:rPr>
              <a:t>(Basins in Critically Overdraft)</a:t>
            </a:r>
            <a:endParaRPr lang="en-US" sz="1200" dirty="0">
              <a:effectLst>
                <a:outerShdw blurRad="38100" dist="38100" dir="2700000" algn="tl">
                  <a:srgbClr val="000000">
                    <a:alpha val="43137"/>
                  </a:srgbClr>
                </a:outerShdw>
              </a:effectLst>
            </a:endParaRPr>
          </a:p>
        </p:txBody>
      </p:sp>
      <p:sp>
        <p:nvSpPr>
          <p:cNvPr id="177" name="TextBox 176"/>
          <p:cNvSpPr txBox="1"/>
          <p:nvPr/>
        </p:nvSpPr>
        <p:spPr>
          <a:xfrm>
            <a:off x="4496918" y="1520802"/>
            <a:ext cx="1272540" cy="611706"/>
          </a:xfrm>
          <a:prstGeom prst="rect">
            <a:avLst/>
          </a:prstGeom>
          <a:noFill/>
        </p:spPr>
        <p:txBody>
          <a:bodyPr wrap="square" lIns="57150" tIns="28575" rIns="57150" bIns="28575" rtlCol="0">
            <a:spAutoFit/>
          </a:bodyPr>
          <a:lstStyle/>
          <a:p>
            <a:pPr algn="ctr"/>
            <a:r>
              <a:rPr lang="en-US" b="1" dirty="0" smtClean="0">
                <a:solidFill>
                  <a:srgbClr val="FF0000"/>
                </a:solidFill>
                <a:effectLst>
                  <a:outerShdw blurRad="38100" dist="38100" dir="2700000" algn="tl">
                    <a:srgbClr val="000000">
                      <a:alpha val="43137"/>
                    </a:srgbClr>
                  </a:outerShdw>
                </a:effectLst>
              </a:rPr>
              <a:t>SGMA</a:t>
            </a:r>
          </a:p>
          <a:p>
            <a:pPr algn="ctr"/>
            <a:r>
              <a:rPr lang="en-US" b="1" dirty="0" smtClean="0">
                <a:solidFill>
                  <a:srgbClr val="FF0000"/>
                </a:solidFill>
                <a:effectLst>
                  <a:outerShdw blurRad="38100" dist="38100" dir="2700000" algn="tl">
                    <a:srgbClr val="000000">
                      <a:alpha val="43137"/>
                    </a:srgbClr>
                  </a:outerShdw>
                </a:effectLst>
              </a:rPr>
              <a:t>Effective</a:t>
            </a:r>
            <a:endParaRPr lang="en-US" b="1" dirty="0">
              <a:solidFill>
                <a:srgbClr val="FF0000"/>
              </a:solidFill>
              <a:effectLst>
                <a:outerShdw blurRad="38100" dist="38100" dir="2700000" algn="tl">
                  <a:srgbClr val="000000">
                    <a:alpha val="43137"/>
                  </a:srgbClr>
                </a:outerShdw>
              </a:effectLst>
            </a:endParaRPr>
          </a:p>
        </p:txBody>
      </p:sp>
      <p:cxnSp>
        <p:nvCxnSpPr>
          <p:cNvPr id="55" name="Straight Arrow Connector 54"/>
          <p:cNvCxnSpPr/>
          <p:nvPr/>
        </p:nvCxnSpPr>
        <p:spPr>
          <a:xfrm flipH="1" flipV="1">
            <a:off x="4397561" y="2695007"/>
            <a:ext cx="1" cy="2949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H="1" flipV="1">
            <a:off x="2774835" y="2684433"/>
            <a:ext cx="1" cy="2949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flipV="1">
            <a:off x="1075765" y="2695007"/>
            <a:ext cx="1" cy="2949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1738103" y="2143583"/>
            <a:ext cx="0" cy="27954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4397561" y="2143583"/>
            <a:ext cx="0" cy="27954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4930639" y="2143583"/>
            <a:ext cx="0" cy="27954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6013417" y="2135799"/>
            <a:ext cx="0" cy="27954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930639" y="2842500"/>
            <a:ext cx="0" cy="3878978"/>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4" name="Rectangle 73"/>
          <p:cNvSpPr/>
          <p:nvPr/>
        </p:nvSpPr>
        <p:spPr>
          <a:xfrm>
            <a:off x="2096678" y="2406978"/>
            <a:ext cx="1120588" cy="277455"/>
          </a:xfrm>
          <a:prstGeom prst="rect">
            <a:avLst/>
          </a:prstGeom>
          <a:solidFill>
            <a:schemeClr val="tx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sz="1200" b="1" dirty="0"/>
          </a:p>
        </p:txBody>
      </p:sp>
      <p:sp>
        <p:nvSpPr>
          <p:cNvPr id="75" name="TextBox 74"/>
          <p:cNvSpPr txBox="1"/>
          <p:nvPr/>
        </p:nvSpPr>
        <p:spPr>
          <a:xfrm>
            <a:off x="2156714" y="2412145"/>
            <a:ext cx="455253" cy="257763"/>
          </a:xfrm>
          <a:prstGeom prst="rect">
            <a:avLst/>
          </a:prstGeom>
          <a:noFill/>
          <a:ln>
            <a:noFill/>
          </a:ln>
        </p:spPr>
        <p:txBody>
          <a:bodyPr wrap="none" lIns="57150" tIns="28575" rIns="57150" bIns="28575" rtlCol="0">
            <a:spAutoFit/>
          </a:bodyPr>
          <a:lstStyle/>
          <a:p>
            <a:r>
              <a:rPr lang="en-US" sz="1300" b="1" dirty="0" smtClean="0">
                <a:solidFill>
                  <a:schemeClr val="bg1"/>
                </a:solidFill>
              </a:rPr>
              <a:t>2009</a:t>
            </a:r>
            <a:endParaRPr lang="en-US" sz="1300" b="1" dirty="0">
              <a:solidFill>
                <a:schemeClr val="bg1"/>
              </a:solidFill>
            </a:endParaRPr>
          </a:p>
        </p:txBody>
      </p:sp>
      <p:sp>
        <p:nvSpPr>
          <p:cNvPr id="76" name="TextBox 75"/>
          <p:cNvSpPr txBox="1"/>
          <p:nvPr/>
        </p:nvSpPr>
        <p:spPr>
          <a:xfrm>
            <a:off x="2728691" y="2412145"/>
            <a:ext cx="455253" cy="257763"/>
          </a:xfrm>
          <a:prstGeom prst="rect">
            <a:avLst/>
          </a:prstGeom>
          <a:noFill/>
          <a:ln>
            <a:noFill/>
          </a:ln>
        </p:spPr>
        <p:txBody>
          <a:bodyPr wrap="none" lIns="57150" tIns="28575" rIns="57150" bIns="28575" rtlCol="0">
            <a:spAutoFit/>
          </a:bodyPr>
          <a:lstStyle/>
          <a:p>
            <a:r>
              <a:rPr lang="en-US" sz="1300" b="1" dirty="0" smtClean="0">
                <a:solidFill>
                  <a:schemeClr val="bg1"/>
                </a:solidFill>
              </a:rPr>
              <a:t>2010</a:t>
            </a:r>
            <a:endParaRPr lang="en-US" sz="1300" b="1" dirty="0">
              <a:solidFill>
                <a:schemeClr val="bg1"/>
              </a:solidFill>
            </a:endParaRPr>
          </a:p>
        </p:txBody>
      </p:sp>
      <p:sp>
        <p:nvSpPr>
          <p:cNvPr id="11" name="TextBox 10"/>
          <p:cNvSpPr txBox="1"/>
          <p:nvPr/>
        </p:nvSpPr>
        <p:spPr>
          <a:xfrm>
            <a:off x="428359" y="3874423"/>
            <a:ext cx="3526882" cy="2769989"/>
          </a:xfrm>
          <a:prstGeom prst="rect">
            <a:avLst/>
          </a:prstGeom>
          <a:noFill/>
        </p:spPr>
        <p:txBody>
          <a:bodyPr wrap="square" rtlCol="0">
            <a:spAutoFit/>
          </a:bodyPr>
          <a:lstStyle/>
          <a:p>
            <a:pPr algn="ctr"/>
            <a:r>
              <a:rPr lang="en-US" sz="2400" u="sng" dirty="0" smtClean="0"/>
              <a:t>Voluntary Groundwater Management</a:t>
            </a:r>
            <a:r>
              <a:rPr lang="en-US" dirty="0" smtClean="0"/>
              <a:t> </a:t>
            </a:r>
          </a:p>
          <a:p>
            <a:pPr algn="ctr"/>
            <a:endParaRPr lang="en-US" dirty="0"/>
          </a:p>
          <a:p>
            <a:pPr marL="742950" lvl="1" indent="-285750">
              <a:buFont typeface="Wingdings" panose="05000000000000000000" pitchFamily="2" charset="2"/>
              <a:buChar char="Ø"/>
            </a:pPr>
            <a:r>
              <a:rPr lang="en-US" dirty="0" smtClean="0"/>
              <a:t>Planning within service area</a:t>
            </a:r>
          </a:p>
          <a:p>
            <a:pPr marL="742950" lvl="1" indent="-285750">
              <a:buFont typeface="Wingdings" panose="05000000000000000000" pitchFamily="2" charset="2"/>
              <a:buChar char="Ø"/>
            </a:pPr>
            <a:r>
              <a:rPr lang="en-US" dirty="0" smtClean="0"/>
              <a:t>Minimal Implementation</a:t>
            </a:r>
          </a:p>
          <a:p>
            <a:pPr marL="742950" lvl="1" indent="-285750">
              <a:buFont typeface="Wingdings" panose="05000000000000000000" pitchFamily="2" charset="2"/>
              <a:buChar char="Ø"/>
            </a:pPr>
            <a:r>
              <a:rPr lang="en-US" dirty="0" smtClean="0"/>
              <a:t>Variable Authority</a:t>
            </a:r>
          </a:p>
          <a:p>
            <a:pPr marL="742950" lvl="1" indent="-285750">
              <a:buFont typeface="Wingdings" panose="05000000000000000000" pitchFamily="2" charset="2"/>
              <a:buChar char="Ø"/>
            </a:pPr>
            <a:r>
              <a:rPr lang="en-US" dirty="0" smtClean="0"/>
              <a:t>Grant </a:t>
            </a:r>
            <a:r>
              <a:rPr lang="en-US" dirty="0"/>
              <a:t>Incentives</a:t>
            </a:r>
          </a:p>
          <a:p>
            <a:pPr algn="ctr"/>
            <a:endParaRPr lang="en-US" dirty="0"/>
          </a:p>
        </p:txBody>
      </p:sp>
      <p:sp>
        <p:nvSpPr>
          <p:cNvPr id="77" name="TextBox 76"/>
          <p:cNvSpPr txBox="1"/>
          <p:nvPr/>
        </p:nvSpPr>
        <p:spPr>
          <a:xfrm>
            <a:off x="5271765" y="3835627"/>
            <a:ext cx="3547013" cy="2862322"/>
          </a:xfrm>
          <a:prstGeom prst="rect">
            <a:avLst/>
          </a:prstGeom>
          <a:noFill/>
        </p:spPr>
        <p:txBody>
          <a:bodyPr wrap="square" rtlCol="0">
            <a:spAutoFit/>
          </a:bodyPr>
          <a:lstStyle/>
          <a:p>
            <a:pPr algn="ctr"/>
            <a:r>
              <a:rPr lang="en-US" sz="2400" u="sng" dirty="0"/>
              <a:t>Required Groundwater Management </a:t>
            </a:r>
          </a:p>
          <a:p>
            <a:pPr algn="ctr"/>
            <a:endParaRPr lang="en-US" dirty="0"/>
          </a:p>
          <a:p>
            <a:pPr marL="742950" lvl="1" indent="-285750">
              <a:buFont typeface="Wingdings" panose="05000000000000000000" pitchFamily="2" charset="2"/>
              <a:buChar char="Ø"/>
            </a:pPr>
            <a:r>
              <a:rPr lang="en-US" dirty="0" smtClean="0"/>
              <a:t>Entire Basin Planning</a:t>
            </a:r>
          </a:p>
          <a:p>
            <a:pPr marL="742950" lvl="1" indent="-285750">
              <a:buFont typeface="Wingdings" panose="05000000000000000000" pitchFamily="2" charset="2"/>
              <a:buChar char="Ø"/>
            </a:pPr>
            <a:r>
              <a:rPr lang="en-US" dirty="0" smtClean="0"/>
              <a:t>Required Implementation</a:t>
            </a:r>
            <a:endParaRPr lang="en-US" dirty="0"/>
          </a:p>
          <a:p>
            <a:pPr marL="742950" lvl="1" indent="-285750">
              <a:buFont typeface="Wingdings" panose="05000000000000000000" pitchFamily="2" charset="2"/>
              <a:buChar char="Ø"/>
            </a:pPr>
            <a:r>
              <a:rPr lang="en-US" dirty="0" smtClean="0"/>
              <a:t>GSAs have </a:t>
            </a:r>
            <a:r>
              <a:rPr lang="en-US" dirty="0"/>
              <a:t>n</a:t>
            </a:r>
            <a:r>
              <a:rPr lang="en-US" dirty="0" smtClean="0"/>
              <a:t>ew:</a:t>
            </a:r>
          </a:p>
          <a:p>
            <a:pPr marL="1200150" lvl="2" indent="-285750">
              <a:spcBef>
                <a:spcPct val="20000"/>
              </a:spcBef>
              <a:buFont typeface="Arial" panose="020B0604020202020204" pitchFamily="34" charset="0"/>
              <a:buChar char="–"/>
            </a:pPr>
            <a:r>
              <a:rPr lang="en-US" sz="1600" dirty="0" smtClean="0"/>
              <a:t>Authorities</a:t>
            </a:r>
            <a:endParaRPr lang="en-US" sz="1600" dirty="0"/>
          </a:p>
          <a:p>
            <a:pPr marL="1200150" lvl="2" indent="-285750">
              <a:spcBef>
                <a:spcPct val="20000"/>
              </a:spcBef>
              <a:buFont typeface="Arial" panose="020B0604020202020204" pitchFamily="34" charset="0"/>
              <a:buChar char="–"/>
            </a:pPr>
            <a:r>
              <a:rPr lang="en-US" sz="1600" dirty="0" smtClean="0"/>
              <a:t>Responsibilities</a:t>
            </a:r>
          </a:p>
          <a:p>
            <a:pPr marL="742950" lvl="1" indent="-285750">
              <a:spcBef>
                <a:spcPct val="20000"/>
              </a:spcBef>
              <a:buFont typeface="Wingdings" panose="05000000000000000000" pitchFamily="2" charset="2"/>
              <a:buChar char="Ø"/>
            </a:pPr>
            <a:r>
              <a:rPr lang="en-US" dirty="0"/>
              <a:t>State </a:t>
            </a:r>
            <a:r>
              <a:rPr lang="en-US" dirty="0" smtClean="0"/>
              <a:t>Backstop</a:t>
            </a:r>
            <a:endParaRPr lang="en-US" dirty="0"/>
          </a:p>
        </p:txBody>
      </p:sp>
      <p:sp>
        <p:nvSpPr>
          <p:cNvPr id="79" name="TextBox 78"/>
          <p:cNvSpPr txBox="1"/>
          <p:nvPr/>
        </p:nvSpPr>
        <p:spPr>
          <a:xfrm>
            <a:off x="7951554" y="2420765"/>
            <a:ext cx="867225" cy="257763"/>
          </a:xfrm>
          <a:prstGeom prst="rect">
            <a:avLst/>
          </a:prstGeom>
          <a:noFill/>
          <a:ln>
            <a:noFill/>
          </a:ln>
        </p:spPr>
        <p:txBody>
          <a:bodyPr wrap="none" lIns="57150" tIns="28575" rIns="57150" bIns="28575" rtlCol="0">
            <a:spAutoFit/>
          </a:bodyPr>
          <a:lstStyle/>
          <a:p>
            <a:r>
              <a:rPr lang="en-US" sz="1300" b="1" dirty="0" smtClean="0">
                <a:solidFill>
                  <a:schemeClr val="bg1"/>
                </a:solidFill>
              </a:rPr>
              <a:t>2040/2042</a:t>
            </a:r>
            <a:endParaRPr lang="en-US" sz="1300" b="1" dirty="0">
              <a:solidFill>
                <a:schemeClr val="bg1"/>
              </a:solidFill>
            </a:endParaRPr>
          </a:p>
        </p:txBody>
      </p:sp>
      <p:sp>
        <p:nvSpPr>
          <p:cNvPr id="80" name="TextBox 79"/>
          <p:cNvSpPr txBox="1"/>
          <p:nvPr/>
        </p:nvSpPr>
        <p:spPr>
          <a:xfrm>
            <a:off x="7601590" y="1245959"/>
            <a:ext cx="1583183" cy="888705"/>
          </a:xfrm>
          <a:prstGeom prst="rect">
            <a:avLst/>
          </a:prstGeom>
          <a:noFill/>
        </p:spPr>
        <p:txBody>
          <a:bodyPr wrap="square" lIns="57150" tIns="28575" rIns="57150" bIns="28575" rtlCol="0">
            <a:spAutoFit/>
          </a:bodyPr>
          <a:lstStyle/>
          <a:p>
            <a:pPr algn="ctr"/>
            <a:r>
              <a:rPr lang="en-US" b="1" dirty="0" smtClean="0">
                <a:effectLst>
                  <a:outerShdw blurRad="38100" dist="38100" dir="2700000" algn="tl">
                    <a:srgbClr val="000000">
                      <a:alpha val="43137"/>
                    </a:srgbClr>
                  </a:outerShdw>
                </a:effectLst>
              </a:rPr>
              <a:t>Achieve</a:t>
            </a:r>
          </a:p>
          <a:p>
            <a:pPr algn="ctr"/>
            <a:r>
              <a:rPr lang="en-US" b="1" dirty="0">
                <a:effectLst>
                  <a:outerShdw blurRad="38100" dist="38100" dir="2700000" algn="tl">
                    <a:srgbClr val="000000">
                      <a:alpha val="43137"/>
                    </a:srgbClr>
                  </a:outerShdw>
                </a:effectLst>
              </a:rPr>
              <a:t>Sustainability</a:t>
            </a:r>
          </a:p>
          <a:p>
            <a:pPr algn="ctr"/>
            <a:r>
              <a:rPr lang="en-US" b="1" dirty="0">
                <a:effectLst>
                  <a:outerShdw blurRad="38100" dist="38100" dir="2700000" algn="tl">
                    <a:srgbClr val="000000">
                      <a:alpha val="43137"/>
                    </a:srgbClr>
                  </a:outerShdw>
                </a:effectLst>
              </a:rPr>
              <a:t>Goal</a:t>
            </a:r>
          </a:p>
        </p:txBody>
      </p:sp>
      <p:cxnSp>
        <p:nvCxnSpPr>
          <p:cNvPr id="81" name="Straight Arrow Connector 80"/>
          <p:cNvCxnSpPr/>
          <p:nvPr/>
        </p:nvCxnSpPr>
        <p:spPr>
          <a:xfrm>
            <a:off x="8394023" y="2151038"/>
            <a:ext cx="0" cy="27954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2"/>
          </p:nvPr>
        </p:nvSpPr>
        <p:spPr/>
        <p:txBody>
          <a:bodyPr/>
          <a:lstStyle/>
          <a:p>
            <a:fld id="{400594A4-1631-48FE-A44C-4500BF8C4528}" type="slidenum">
              <a:rPr lang="en-US" smtClean="0">
                <a:solidFill>
                  <a:prstClr val="white">
                    <a:tint val="75000"/>
                  </a:prstClr>
                </a:solidFill>
              </a:rPr>
              <a:pPr/>
              <a:t>6</a:t>
            </a:fld>
            <a:endParaRPr lang="en-US">
              <a:solidFill>
                <a:prstClr val="white">
                  <a:tint val="75000"/>
                </a:prstClr>
              </a:solidFill>
            </a:endParaRPr>
          </a:p>
        </p:txBody>
      </p:sp>
    </p:spTree>
    <p:extLst>
      <p:ext uri="{BB962C8B-B14F-4D97-AF65-F5344CB8AC3E}">
        <p14:creationId xmlns:p14="http://schemas.microsoft.com/office/powerpoint/2010/main" val="1152656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Legislative Intent of SGMA</a:t>
            </a:r>
            <a:r>
              <a:rPr lang="en-US" dirty="0" smtClean="0"/>
              <a:t/>
            </a:r>
            <a:br>
              <a:rPr lang="en-US" dirty="0" smtClean="0"/>
            </a:br>
            <a:r>
              <a:rPr lang="en-US" sz="2800" i="1" dirty="0" smtClean="0"/>
              <a:t>Water Code Section 10720.1</a:t>
            </a:r>
            <a:endParaRPr lang="en-US" sz="2800" i="1" dirty="0"/>
          </a:p>
        </p:txBody>
      </p:sp>
      <p:sp>
        <p:nvSpPr>
          <p:cNvPr id="3" name="Content Placeholder 2"/>
          <p:cNvSpPr>
            <a:spLocks noGrp="1"/>
          </p:cNvSpPr>
          <p:nvPr>
            <p:ph idx="1"/>
          </p:nvPr>
        </p:nvSpPr>
        <p:spPr>
          <a:xfrm>
            <a:off x="457200" y="1600203"/>
            <a:ext cx="8229600" cy="4978727"/>
          </a:xfrm>
        </p:spPr>
        <p:txBody>
          <a:bodyPr>
            <a:normAutofit/>
          </a:bodyPr>
          <a:lstStyle/>
          <a:p>
            <a:pPr lvl="0"/>
            <a:r>
              <a:rPr lang="en-US" sz="2400" dirty="0" smtClean="0"/>
              <a:t>To provide for the </a:t>
            </a:r>
            <a:r>
              <a:rPr lang="en-US" sz="2400" dirty="0" smtClean="0">
                <a:solidFill>
                  <a:srgbClr val="FFC000"/>
                </a:solidFill>
              </a:rPr>
              <a:t>sustainable management </a:t>
            </a:r>
            <a:r>
              <a:rPr lang="en-US" sz="2400" dirty="0" smtClean="0"/>
              <a:t>of groundwater basins</a:t>
            </a:r>
          </a:p>
          <a:p>
            <a:pPr lvl="0"/>
            <a:r>
              <a:rPr lang="en-US" sz="2400" dirty="0" smtClean="0"/>
              <a:t>To enhance </a:t>
            </a:r>
            <a:r>
              <a:rPr lang="en-US" sz="2400" dirty="0" smtClean="0">
                <a:solidFill>
                  <a:srgbClr val="FFC000"/>
                </a:solidFill>
              </a:rPr>
              <a:t>local management</a:t>
            </a:r>
            <a:endParaRPr lang="en-US" sz="2400" dirty="0" smtClean="0"/>
          </a:p>
          <a:p>
            <a:pPr lvl="0"/>
            <a:r>
              <a:rPr lang="en-US" sz="2400" dirty="0" smtClean="0"/>
              <a:t>To </a:t>
            </a:r>
            <a:r>
              <a:rPr lang="en-US" sz="2400" dirty="0" smtClean="0">
                <a:solidFill>
                  <a:srgbClr val="FFC000"/>
                </a:solidFill>
              </a:rPr>
              <a:t>establish minimum management standards</a:t>
            </a:r>
            <a:endParaRPr lang="en-US" sz="2400" dirty="0" smtClean="0"/>
          </a:p>
          <a:p>
            <a:pPr lvl="0"/>
            <a:r>
              <a:rPr lang="en-US" sz="2400" dirty="0" smtClean="0"/>
              <a:t>To provide local groundwater agencies with </a:t>
            </a:r>
            <a:r>
              <a:rPr lang="en-US" sz="2400" dirty="0" smtClean="0">
                <a:solidFill>
                  <a:srgbClr val="FFC000"/>
                </a:solidFill>
              </a:rPr>
              <a:t>authority</a:t>
            </a:r>
            <a:r>
              <a:rPr lang="en-US" sz="2400" dirty="0" smtClean="0"/>
              <a:t> and the necessary </a:t>
            </a:r>
            <a:r>
              <a:rPr lang="en-US" sz="2400" dirty="0" smtClean="0">
                <a:solidFill>
                  <a:srgbClr val="FFC000"/>
                </a:solidFill>
              </a:rPr>
              <a:t>technical and financial assistance</a:t>
            </a:r>
            <a:endParaRPr lang="en-US" sz="2400" dirty="0" smtClean="0"/>
          </a:p>
          <a:p>
            <a:pPr lvl="0"/>
            <a:r>
              <a:rPr lang="en-US" sz="2400" dirty="0" smtClean="0"/>
              <a:t>To avoid or </a:t>
            </a:r>
            <a:r>
              <a:rPr lang="en-US" sz="2400" dirty="0" smtClean="0">
                <a:solidFill>
                  <a:srgbClr val="FFC000"/>
                </a:solidFill>
              </a:rPr>
              <a:t>minimize subsidence</a:t>
            </a:r>
            <a:endParaRPr lang="en-US" sz="2400" dirty="0" smtClean="0"/>
          </a:p>
          <a:p>
            <a:pPr lvl="0"/>
            <a:r>
              <a:rPr lang="en-US" sz="2400" dirty="0" smtClean="0"/>
              <a:t>To </a:t>
            </a:r>
            <a:r>
              <a:rPr lang="en-US" sz="2400" dirty="0" smtClean="0">
                <a:solidFill>
                  <a:srgbClr val="FFC000"/>
                </a:solidFill>
              </a:rPr>
              <a:t>improve data</a:t>
            </a:r>
            <a:r>
              <a:rPr lang="en-US" sz="2400" dirty="0" smtClean="0"/>
              <a:t> </a:t>
            </a:r>
            <a:r>
              <a:rPr lang="en-US" sz="2400" dirty="0" smtClean="0">
                <a:solidFill>
                  <a:srgbClr val="FFC000"/>
                </a:solidFill>
              </a:rPr>
              <a:t>collection</a:t>
            </a:r>
            <a:endParaRPr lang="en-US" sz="2400" dirty="0" smtClean="0"/>
          </a:p>
          <a:p>
            <a:pPr lvl="0"/>
            <a:r>
              <a:rPr lang="en-US" sz="2400" dirty="0" smtClean="0"/>
              <a:t>To </a:t>
            </a:r>
            <a:r>
              <a:rPr lang="en-US" sz="2400" dirty="0" smtClean="0">
                <a:solidFill>
                  <a:srgbClr val="FFC000"/>
                </a:solidFill>
              </a:rPr>
              <a:t>increase</a:t>
            </a:r>
            <a:r>
              <a:rPr lang="en-US" sz="2400" dirty="0" smtClean="0"/>
              <a:t> </a:t>
            </a:r>
            <a:r>
              <a:rPr lang="en-US" sz="2400" dirty="0" smtClean="0">
                <a:solidFill>
                  <a:srgbClr val="FFC000"/>
                </a:solidFill>
              </a:rPr>
              <a:t>groundwater storage</a:t>
            </a:r>
            <a:endParaRPr lang="en-US" sz="2400" dirty="0" smtClean="0"/>
          </a:p>
          <a:p>
            <a:pPr lvl="0"/>
            <a:r>
              <a:rPr lang="en-US" sz="2400" dirty="0" smtClean="0"/>
              <a:t>To manage groundwater basins through the actions of local governmental agencies while </a:t>
            </a:r>
            <a:r>
              <a:rPr lang="en-US" sz="2400" dirty="0" smtClean="0">
                <a:solidFill>
                  <a:srgbClr val="FFC000"/>
                </a:solidFill>
              </a:rPr>
              <a:t>minimizing state intervention</a:t>
            </a:r>
            <a:endParaRPr lang="en-US" sz="2400" dirty="0" smtClean="0"/>
          </a:p>
        </p:txBody>
      </p:sp>
      <p:sp>
        <p:nvSpPr>
          <p:cNvPr id="5" name="Slide Number Placeholder 4"/>
          <p:cNvSpPr>
            <a:spLocks noGrp="1"/>
          </p:cNvSpPr>
          <p:nvPr>
            <p:ph type="sldNum" sz="quarter" idx="12"/>
          </p:nvPr>
        </p:nvSpPr>
        <p:spPr/>
        <p:txBody>
          <a:bodyPr/>
          <a:lstStyle/>
          <a:p>
            <a:fld id="{F53EE09F-FFB5-41D6-A098-47A7243546E5}" type="slidenum">
              <a:rPr lang="en-US" smtClean="0"/>
              <a:pPr/>
              <a:t>7</a:t>
            </a:fld>
            <a:endParaRPr lang="en-US" dirty="0"/>
          </a:p>
        </p:txBody>
      </p:sp>
    </p:spTree>
    <p:extLst>
      <p:ext uri="{BB962C8B-B14F-4D97-AF65-F5344CB8AC3E}">
        <p14:creationId xmlns:p14="http://schemas.microsoft.com/office/powerpoint/2010/main" val="8763398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125" y="231776"/>
            <a:ext cx="8277225" cy="1028245"/>
          </a:xfrm>
        </p:spPr>
        <p:txBody>
          <a:bodyPr>
            <a:noAutofit/>
          </a:bodyPr>
          <a:lstStyle/>
          <a:p>
            <a:r>
              <a:rPr lang="en-US" dirty="0" smtClean="0"/>
              <a:t>SGMA </a:t>
            </a:r>
            <a:r>
              <a:rPr lang="en-US" dirty="0" smtClean="0">
                <a:solidFill>
                  <a:srgbClr val="FFC000"/>
                </a:solidFill>
              </a:rPr>
              <a:t>Basin Prioritization</a:t>
            </a:r>
            <a:endParaRPr lang="en-US" dirty="0">
              <a:solidFill>
                <a:srgbClr val="FFC000"/>
              </a:solidFill>
            </a:endParaRPr>
          </a:p>
        </p:txBody>
      </p:sp>
      <p:sp>
        <p:nvSpPr>
          <p:cNvPr id="3" name="Content Placeholder 2"/>
          <p:cNvSpPr>
            <a:spLocks noGrp="1"/>
          </p:cNvSpPr>
          <p:nvPr>
            <p:ph idx="1"/>
          </p:nvPr>
        </p:nvSpPr>
        <p:spPr>
          <a:xfrm>
            <a:off x="150943" y="1269623"/>
            <a:ext cx="4580983" cy="2568473"/>
          </a:xfrm>
        </p:spPr>
        <p:txBody>
          <a:bodyPr>
            <a:noAutofit/>
          </a:bodyPr>
          <a:lstStyle/>
          <a:p>
            <a:r>
              <a:rPr lang="en-US" sz="2200" dirty="0" smtClean="0"/>
              <a:t>127 high &amp; medium priority basins account for:</a:t>
            </a:r>
          </a:p>
          <a:p>
            <a:pPr marL="457200" lvl="3"/>
            <a:r>
              <a:rPr lang="en-US" sz="2200" dirty="0" smtClean="0"/>
              <a:t>96% of average annual GW supply</a:t>
            </a:r>
          </a:p>
          <a:p>
            <a:pPr marL="457200" lvl="3"/>
            <a:r>
              <a:rPr lang="en-US" sz="2200" dirty="0" smtClean="0"/>
              <a:t>88% of 2010 population overlying GW basin area</a:t>
            </a:r>
          </a:p>
          <a:p>
            <a:pPr marL="457200" lvl="3"/>
            <a:r>
              <a:rPr lang="en-US" sz="2200" dirty="0" smtClean="0">
                <a:solidFill>
                  <a:srgbClr val="FFC000"/>
                </a:solidFill>
              </a:rPr>
              <a:t>Required to prepare GSPs</a:t>
            </a:r>
          </a:p>
          <a:p>
            <a:pPr marL="0" indent="0">
              <a:buNone/>
            </a:pPr>
            <a:endParaRPr lang="en-US" sz="2200" dirty="0"/>
          </a:p>
        </p:txBody>
      </p:sp>
      <p:pic>
        <p:nvPicPr>
          <p:cNvPr id="6147" name="Picture 3" descr="\\nasdpla\rio\Share\CA_GW_Report_Update2013_Graphics\Chapter02_Statewide\03_ReadytoPlace\CAGW2013_ch2_f07_BasinPrioritization_Statewide_draft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6897" y="1306583"/>
            <a:ext cx="4327103" cy="5097681"/>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F53EE09F-FFB5-41D6-A098-47A7243546E5}" type="slidenum">
              <a:rPr lang="en-US" smtClean="0"/>
              <a:pPr/>
              <a:t>8</a:t>
            </a:fld>
            <a:endParaRPr lang="en-US" dirty="0"/>
          </a:p>
        </p:txBody>
      </p:sp>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1983" y="3748895"/>
            <a:ext cx="4564967" cy="2645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34798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119743" y="97490"/>
            <a:ext cx="8822376" cy="1766935"/>
          </a:xfrm>
        </p:spPr>
        <p:txBody>
          <a:bodyPr>
            <a:normAutofit/>
          </a:bodyPr>
          <a:lstStyle/>
          <a:p>
            <a:r>
              <a:rPr lang="en-US" altLang="en-US" sz="4500" dirty="0" smtClean="0">
                <a:solidFill>
                  <a:srgbClr val="FFC000"/>
                </a:solidFill>
                <a:ea typeface="ＭＳ Ｐゴシック" pitchFamily="34" charset="-128"/>
              </a:rPr>
              <a:t>Sustainable Groundwater Management Act</a:t>
            </a:r>
            <a:endParaRPr lang="en-US" altLang="en-US" sz="4500" dirty="0">
              <a:solidFill>
                <a:srgbClr val="FFC000"/>
              </a:solidFill>
              <a:ea typeface="ＭＳ Ｐゴシック" pitchFamily="34" charset="-128"/>
            </a:endParaRPr>
          </a:p>
        </p:txBody>
      </p:sp>
      <p:sp>
        <p:nvSpPr>
          <p:cNvPr id="37891" name="Content Placeholder 2"/>
          <p:cNvSpPr>
            <a:spLocks noGrp="1"/>
          </p:cNvSpPr>
          <p:nvPr>
            <p:ph sz="half" idx="1"/>
          </p:nvPr>
        </p:nvSpPr>
        <p:spPr>
          <a:xfrm>
            <a:off x="175161" y="1888178"/>
            <a:ext cx="8565078" cy="4839190"/>
          </a:xfrm>
        </p:spPr>
        <p:txBody>
          <a:bodyPr>
            <a:normAutofit/>
          </a:bodyPr>
          <a:lstStyle/>
          <a:p>
            <a:pPr marL="414726" indent="-414726">
              <a:buFont typeface="Arial" charset="0"/>
              <a:buChar char="•"/>
            </a:pPr>
            <a:r>
              <a:rPr lang="en-US" altLang="en-US" sz="3200" dirty="0" smtClean="0">
                <a:ea typeface="ＭＳ Ｐゴシック" pitchFamily="34" charset="-128"/>
              </a:rPr>
              <a:t>Requires Groundwater Sustainability </a:t>
            </a:r>
            <a:r>
              <a:rPr lang="en-US" altLang="en-US" sz="3200" dirty="0">
                <a:ea typeface="ＭＳ Ｐゴシック" pitchFamily="34" charset="-128"/>
              </a:rPr>
              <a:t>P</a:t>
            </a:r>
            <a:r>
              <a:rPr lang="en-US" altLang="en-US" sz="3200" dirty="0" smtClean="0">
                <a:ea typeface="ＭＳ Ｐゴシック" pitchFamily="34" charset="-128"/>
              </a:rPr>
              <a:t>lans in </a:t>
            </a:r>
            <a:r>
              <a:rPr lang="en-US" altLang="en-US" sz="3200" dirty="0" smtClean="0">
                <a:solidFill>
                  <a:srgbClr val="FFC000"/>
                </a:solidFill>
                <a:ea typeface="ＭＳ Ｐゴシック" pitchFamily="34" charset="-128"/>
              </a:rPr>
              <a:t>127</a:t>
            </a:r>
            <a:r>
              <a:rPr lang="en-US" altLang="en-US" sz="3200" dirty="0" smtClean="0">
                <a:ea typeface="ＭＳ Ｐゴシック" pitchFamily="34" charset="-128"/>
              </a:rPr>
              <a:t> high- and medium-priority basins</a:t>
            </a:r>
          </a:p>
          <a:p>
            <a:pPr marL="414726" indent="-414726">
              <a:buFont typeface="Arial" charset="0"/>
              <a:buChar char="•"/>
            </a:pPr>
            <a:r>
              <a:rPr lang="en-US" altLang="en-US" sz="3200" dirty="0" smtClean="0">
                <a:ea typeface="ＭＳ Ｐゴシック" pitchFamily="34" charset="-128"/>
              </a:rPr>
              <a:t>Authorizes management tools for local agencies</a:t>
            </a:r>
          </a:p>
          <a:p>
            <a:pPr marL="414726" indent="-414726">
              <a:buFont typeface="Arial" charset="0"/>
              <a:buChar char="•"/>
            </a:pPr>
            <a:r>
              <a:rPr lang="en-US" altLang="en-US" sz="3200" dirty="0" smtClean="0">
                <a:ea typeface="ＭＳ Ｐゴシック" pitchFamily="34" charset="-128"/>
              </a:rPr>
              <a:t>Creates State “backstop”</a:t>
            </a:r>
          </a:p>
          <a:p>
            <a:pPr marL="414726" indent="-414726">
              <a:buFont typeface="Arial" charset="0"/>
              <a:buChar char="•"/>
            </a:pPr>
            <a:r>
              <a:rPr lang="en-US" altLang="en-US" sz="3200" dirty="0" smtClean="0">
                <a:ea typeface="ＭＳ Ｐゴシック" pitchFamily="34" charset="-128"/>
              </a:rPr>
              <a:t>Defines time frame for accomplishing goals</a:t>
            </a:r>
          </a:p>
          <a:p>
            <a:pPr marL="414726" indent="-414726">
              <a:buFont typeface="Arial" charset="0"/>
              <a:buChar char="•"/>
            </a:pPr>
            <a:r>
              <a:rPr lang="en-US" altLang="en-US" sz="3200" dirty="0" smtClean="0">
                <a:ea typeface="ＭＳ Ｐゴシック" pitchFamily="34" charset="-128"/>
              </a:rPr>
              <a:t>Does not apply to adjudicated basins</a:t>
            </a:r>
          </a:p>
          <a:p>
            <a:pPr marL="0" indent="0">
              <a:buNone/>
            </a:pPr>
            <a:endParaRPr lang="en-US" altLang="en-US" dirty="0" smtClean="0">
              <a:ea typeface="ＭＳ Ｐゴシック" pitchFamily="34" charset="-128"/>
            </a:endParaRPr>
          </a:p>
          <a:p>
            <a:pPr marL="414726" indent="-414726">
              <a:buNone/>
            </a:pPr>
            <a:endParaRPr lang="en-US" altLang="en-US" dirty="0" smtClean="0">
              <a:ea typeface="ＭＳ Ｐゴシック" pitchFamily="34" charset="-128"/>
            </a:endParaRPr>
          </a:p>
        </p:txBody>
      </p:sp>
      <p:sp>
        <p:nvSpPr>
          <p:cNvPr id="2" name="Slide Number Placeholder 1"/>
          <p:cNvSpPr>
            <a:spLocks noGrp="1"/>
          </p:cNvSpPr>
          <p:nvPr>
            <p:ph type="sldNum" sz="quarter" idx="12"/>
          </p:nvPr>
        </p:nvSpPr>
        <p:spPr/>
        <p:txBody>
          <a:bodyPr/>
          <a:lstStyle/>
          <a:p>
            <a:fld id="{400594A4-1631-48FE-A44C-4500BF8C4528}" type="slidenum">
              <a:rPr lang="en-US" smtClean="0"/>
              <a:pPr/>
              <a:t>9</a:t>
            </a:fld>
            <a:endParaRPr lang="en-US" dirty="0"/>
          </a:p>
        </p:txBody>
      </p:sp>
    </p:spTree>
    <p:extLst>
      <p:ext uri="{BB962C8B-B14F-4D97-AF65-F5344CB8AC3E}">
        <p14:creationId xmlns:p14="http://schemas.microsoft.com/office/powerpoint/2010/main" val="30439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9312</TotalTime>
  <Words>6271</Words>
  <Application>Microsoft Office PowerPoint</Application>
  <PresentationFormat>On-screen Show (4:3)</PresentationFormat>
  <Paragraphs>1168</Paragraphs>
  <Slides>46</Slides>
  <Notes>40</Notes>
  <HiddenSlides>9</HiddenSlides>
  <MMClips>0</MMClips>
  <ScaleCrop>false</ScaleCrop>
  <HeadingPairs>
    <vt:vector size="4" baseType="variant">
      <vt:variant>
        <vt:lpstr>Theme</vt:lpstr>
      </vt:variant>
      <vt:variant>
        <vt:i4>2</vt:i4>
      </vt:variant>
      <vt:variant>
        <vt:lpstr>Slide Titles</vt:lpstr>
      </vt:variant>
      <vt:variant>
        <vt:i4>46</vt:i4>
      </vt:variant>
    </vt:vector>
  </HeadingPairs>
  <TitlesOfParts>
    <vt:vector size="48" baseType="lpstr">
      <vt:lpstr>3_Office Theme</vt:lpstr>
      <vt:lpstr>Office Theme</vt:lpstr>
      <vt:lpstr>Sustainable Groundwater Management Act Implementation  ​</vt:lpstr>
      <vt:lpstr>Presentation Outline</vt:lpstr>
      <vt:lpstr>Acronyms</vt:lpstr>
      <vt:lpstr>Statewide Groundwater </vt:lpstr>
      <vt:lpstr>Bulletin 118 California’s Groundwater</vt:lpstr>
      <vt:lpstr>California’s Major Groundwater Milestones</vt:lpstr>
      <vt:lpstr>Legislative Intent of SGMA Water Code Section 10720.1</vt:lpstr>
      <vt:lpstr>SGMA Basin Prioritization</vt:lpstr>
      <vt:lpstr>Sustainable Groundwater Management Act</vt:lpstr>
      <vt:lpstr>Groundwater Sustainability Program Strategic Plan</vt:lpstr>
      <vt:lpstr>DWR Near-term Actions </vt:lpstr>
      <vt:lpstr>Critically Overdrafted Basins </vt:lpstr>
      <vt:lpstr>Basin Boundary Modification Regulations</vt:lpstr>
      <vt:lpstr>Types of Modification</vt:lpstr>
      <vt:lpstr>Modification Request Requirements</vt:lpstr>
      <vt:lpstr>Basin Boundary Regulation Timeline</vt:lpstr>
      <vt:lpstr>PowerPoint Presentation</vt:lpstr>
      <vt:lpstr>Authorization and Management Tools</vt:lpstr>
      <vt:lpstr>GSA and GSP (§ 10727)</vt:lpstr>
      <vt:lpstr>Development of Groundwater Sustainability Plan Regulations</vt:lpstr>
      <vt:lpstr>PowerPoint Presentation</vt:lpstr>
      <vt:lpstr>Potential Regulation Components</vt:lpstr>
      <vt:lpstr>Governance</vt:lpstr>
      <vt:lpstr>Coordination</vt:lpstr>
      <vt:lpstr>Land Use</vt:lpstr>
      <vt:lpstr>Basin Conditions</vt:lpstr>
      <vt:lpstr>PowerPoint Presentation</vt:lpstr>
      <vt:lpstr>Measurable Objectives</vt:lpstr>
      <vt:lpstr>Undesirable Results</vt:lpstr>
      <vt:lpstr>Monitoring Plan (§10727.2 (e)(f))</vt:lpstr>
      <vt:lpstr>Implementation &amp; Reporting</vt:lpstr>
      <vt:lpstr>GSP/Alternative Plans</vt:lpstr>
      <vt:lpstr>Fringe Areas</vt:lpstr>
      <vt:lpstr>PowerPoint Presentation</vt:lpstr>
      <vt:lpstr>Key Milestones of SGMA</vt:lpstr>
      <vt:lpstr>Web Resources</vt:lpstr>
      <vt:lpstr>South Central Region Office Contacts</vt:lpstr>
      <vt:lpstr>PowerPoint Presentation</vt:lpstr>
      <vt:lpstr>GSAs – Coordination Requirements</vt:lpstr>
      <vt:lpstr>SGMA GSP Requirements</vt:lpstr>
      <vt:lpstr>Sustainability Goal (Sustainable Yield and Sustainable Groundwater Management) </vt:lpstr>
      <vt:lpstr>Interim Milestones</vt:lpstr>
      <vt:lpstr>Undesirable Results (cont.)</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Basin Boundary Revision Process</dc:title>
  <dc:creator>mpascoal</dc:creator>
  <cp:lastModifiedBy>Walter Ward</cp:lastModifiedBy>
  <cp:revision>504</cp:revision>
  <cp:lastPrinted>2015-11-19T03:05:21Z</cp:lastPrinted>
  <dcterms:created xsi:type="dcterms:W3CDTF">2015-11-09T04:49:19Z</dcterms:created>
  <dcterms:modified xsi:type="dcterms:W3CDTF">2016-01-25T18:14:54Z</dcterms:modified>
</cp:coreProperties>
</file>