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4" r:id="rId3"/>
    <p:sldMasterId id="2147483666" r:id="rId4"/>
    <p:sldMasterId id="2147483668" r:id="rId5"/>
    <p:sldMasterId id="2147483670" r:id="rId6"/>
    <p:sldMasterId id="2147483678" r:id="rId7"/>
    <p:sldMasterId id="2147483680" r:id="rId8"/>
    <p:sldMasterId id="2147483682" r:id="rId9"/>
    <p:sldMasterId id="2147483684" r:id="rId10"/>
    <p:sldMasterId id="2147483686" r:id="rId11"/>
    <p:sldMasterId id="2147483688" r:id="rId12"/>
    <p:sldMasterId id="2147483690" r:id="rId13"/>
    <p:sldMasterId id="2147483692" r:id="rId14"/>
    <p:sldMasterId id="2147483694" r:id="rId15"/>
    <p:sldMasterId id="2147483696" r:id="rId16"/>
    <p:sldMasterId id="2147483698" r:id="rId17"/>
    <p:sldMasterId id="2147483700" r:id="rId18"/>
    <p:sldMasterId id="2147483702" r:id="rId19"/>
    <p:sldMasterId id="2147483704" r:id="rId20"/>
    <p:sldMasterId id="2147483706" r:id="rId21"/>
    <p:sldMasterId id="2147483708" r:id="rId22"/>
    <p:sldMasterId id="2147483710" r:id="rId23"/>
    <p:sldMasterId id="2147483712" r:id="rId24"/>
    <p:sldMasterId id="2147483714" r:id="rId25"/>
    <p:sldMasterId id="2147483716" r:id="rId26"/>
    <p:sldMasterId id="2147483718" r:id="rId27"/>
    <p:sldMasterId id="2147483720" r:id="rId28"/>
    <p:sldMasterId id="2147483722" r:id="rId29"/>
    <p:sldMasterId id="2147483724" r:id="rId30"/>
    <p:sldMasterId id="2147483726" r:id="rId31"/>
  </p:sldMasterIdLst>
  <p:notesMasterIdLst>
    <p:notesMasterId r:id="rId77"/>
  </p:notesMasterIdLst>
  <p:sldIdLst>
    <p:sldId id="285" r:id="rId32"/>
    <p:sldId id="284" r:id="rId33"/>
    <p:sldId id="286" r:id="rId34"/>
    <p:sldId id="287" r:id="rId35"/>
    <p:sldId id="288" r:id="rId36"/>
    <p:sldId id="322" r:id="rId37"/>
    <p:sldId id="320" r:id="rId38"/>
    <p:sldId id="321" r:id="rId39"/>
    <p:sldId id="319" r:id="rId40"/>
    <p:sldId id="293" r:id="rId41"/>
    <p:sldId id="294" r:id="rId42"/>
    <p:sldId id="318"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23" r:id="rId66"/>
    <p:sldId id="324" r:id="rId67"/>
    <p:sldId id="325" r:id="rId68"/>
    <p:sldId id="328" r:id="rId69"/>
    <p:sldId id="317" r:id="rId70"/>
    <p:sldId id="326" r:id="rId71"/>
    <p:sldId id="327" r:id="rId72"/>
    <p:sldId id="329" r:id="rId73"/>
    <p:sldId id="332" r:id="rId74"/>
    <p:sldId id="330" r:id="rId75"/>
    <p:sldId id="331" r:id="rId76"/>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4"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8.xml"/><Relationship Id="rId21" Type="http://schemas.openxmlformats.org/officeDocument/2006/relationships/slideMaster" Target="slideMasters/slideMaster21.xml"/><Relationship Id="rId34" Type="http://schemas.openxmlformats.org/officeDocument/2006/relationships/slide" Target="slides/slide3.xml"/><Relationship Id="rId42" Type="http://schemas.openxmlformats.org/officeDocument/2006/relationships/slide" Target="slides/slide11.xml"/><Relationship Id="rId47" Type="http://schemas.openxmlformats.org/officeDocument/2006/relationships/slide" Target="slides/slide16.xml"/><Relationship Id="rId50" Type="http://schemas.openxmlformats.org/officeDocument/2006/relationships/slide" Target="slides/slide19.xml"/><Relationship Id="rId55" Type="http://schemas.openxmlformats.org/officeDocument/2006/relationships/slide" Target="slides/slide24.xml"/><Relationship Id="rId63" Type="http://schemas.openxmlformats.org/officeDocument/2006/relationships/slide" Target="slides/slide32.xml"/><Relationship Id="rId68" Type="http://schemas.openxmlformats.org/officeDocument/2006/relationships/slide" Target="slides/slide37.xml"/><Relationship Id="rId76" Type="http://schemas.openxmlformats.org/officeDocument/2006/relationships/slide" Target="slides/slide45.xml"/><Relationship Id="rId7" Type="http://schemas.openxmlformats.org/officeDocument/2006/relationships/slideMaster" Target="slideMasters/slideMaster7.xml"/><Relationship Id="rId71"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1.xml"/><Relationship Id="rId37" Type="http://schemas.openxmlformats.org/officeDocument/2006/relationships/slide" Target="slides/slide6.xml"/><Relationship Id="rId40" Type="http://schemas.openxmlformats.org/officeDocument/2006/relationships/slide" Target="slides/slide9.xml"/><Relationship Id="rId45" Type="http://schemas.openxmlformats.org/officeDocument/2006/relationships/slide" Target="slides/slide14.xml"/><Relationship Id="rId53" Type="http://schemas.openxmlformats.org/officeDocument/2006/relationships/slide" Target="slides/slide22.xml"/><Relationship Id="rId58" Type="http://schemas.openxmlformats.org/officeDocument/2006/relationships/slide" Target="slides/slide27.xml"/><Relationship Id="rId66" Type="http://schemas.openxmlformats.org/officeDocument/2006/relationships/slide" Target="slides/slide35.xml"/><Relationship Id="rId74" Type="http://schemas.openxmlformats.org/officeDocument/2006/relationships/slide" Target="slides/slide43.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30.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13.xml"/><Relationship Id="rId52" Type="http://schemas.openxmlformats.org/officeDocument/2006/relationships/slide" Target="slides/slide21.xml"/><Relationship Id="rId60" Type="http://schemas.openxmlformats.org/officeDocument/2006/relationships/slide" Target="slides/slide29.xml"/><Relationship Id="rId65" Type="http://schemas.openxmlformats.org/officeDocument/2006/relationships/slide" Target="slides/slide34.xml"/><Relationship Id="rId73" Type="http://schemas.openxmlformats.org/officeDocument/2006/relationships/slide" Target="slides/slide4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4.xml"/><Relationship Id="rId43" Type="http://schemas.openxmlformats.org/officeDocument/2006/relationships/slide" Target="slides/slide12.xml"/><Relationship Id="rId48" Type="http://schemas.openxmlformats.org/officeDocument/2006/relationships/slide" Target="slides/slide17.xml"/><Relationship Id="rId56" Type="http://schemas.openxmlformats.org/officeDocument/2006/relationships/slide" Target="slides/slide25.xml"/><Relationship Id="rId64" Type="http://schemas.openxmlformats.org/officeDocument/2006/relationships/slide" Target="slides/slide33.xml"/><Relationship Id="rId69" Type="http://schemas.openxmlformats.org/officeDocument/2006/relationships/slide" Target="slides/slide38.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0.xml"/><Relationship Id="rId72" Type="http://schemas.openxmlformats.org/officeDocument/2006/relationships/slide" Target="slides/slide41.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2.xml"/><Relationship Id="rId38" Type="http://schemas.openxmlformats.org/officeDocument/2006/relationships/slide" Target="slides/slide7.xml"/><Relationship Id="rId46" Type="http://schemas.openxmlformats.org/officeDocument/2006/relationships/slide" Target="slides/slide15.xml"/><Relationship Id="rId59" Type="http://schemas.openxmlformats.org/officeDocument/2006/relationships/slide" Target="slides/slide28.xml"/><Relationship Id="rId67" Type="http://schemas.openxmlformats.org/officeDocument/2006/relationships/slide" Target="slides/slide36.xml"/><Relationship Id="rId20" Type="http://schemas.openxmlformats.org/officeDocument/2006/relationships/slideMaster" Target="slideMasters/slideMaster20.xml"/><Relationship Id="rId41" Type="http://schemas.openxmlformats.org/officeDocument/2006/relationships/slide" Target="slides/slide10.xml"/><Relationship Id="rId54" Type="http://schemas.openxmlformats.org/officeDocument/2006/relationships/slide" Target="slides/slide23.xml"/><Relationship Id="rId62" Type="http://schemas.openxmlformats.org/officeDocument/2006/relationships/slide" Target="slides/slide31.xml"/><Relationship Id="rId70" Type="http://schemas.openxmlformats.org/officeDocument/2006/relationships/slide" Target="slides/slide39.xml"/><Relationship Id="rId75" Type="http://schemas.openxmlformats.org/officeDocument/2006/relationships/slide" Target="slides/slide4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5.xml"/><Relationship Id="rId49" Type="http://schemas.openxmlformats.org/officeDocument/2006/relationships/slide" Target="slides/slide18.xml"/><Relationship Id="rId57"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1DC13158-6B12-4920-948A-F1F09573470D}" type="datetimeFigureOut">
              <a:rPr lang="en-US" smtClean="0"/>
              <a:t>5/19/2015</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82D21D00-F773-4F20-BC6D-35041AB6494D}" type="slidenum">
              <a:rPr lang="en-US" smtClean="0"/>
              <a:t>‹#›</a:t>
            </a:fld>
            <a:endParaRPr lang="en-US"/>
          </a:p>
        </p:txBody>
      </p:sp>
    </p:spTree>
    <p:extLst>
      <p:ext uri="{BB962C8B-B14F-4D97-AF65-F5344CB8AC3E}">
        <p14:creationId xmlns:p14="http://schemas.microsoft.com/office/powerpoint/2010/main" val="761591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DAB10292-BC03-4B76-98B0-1E3A6BD94876}" type="datetime1">
              <a:rPr lang="en-US" smtClean="0">
                <a:solidFill>
                  <a:srgbClr val="CCD1B9"/>
                </a:solidFill>
              </a:rPr>
              <a:pPr/>
              <a:t>5/19/2015</a:t>
            </a:fld>
            <a:endParaRPr lang="en-US">
              <a:solidFill>
                <a:srgbClr val="CCD1B9"/>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88B4103-A05A-4352-A10A-CA799470A08D}"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srgbClr val="CCD1B9"/>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DAB10292-BC03-4B76-98B0-1E3A6BD94876}" type="datetime1">
              <a:rPr lang="en-US" smtClean="0">
                <a:solidFill>
                  <a:srgbClr val="CCD1B9"/>
                </a:solidFill>
              </a:rPr>
              <a:pPr/>
              <a:t>5/19/2015</a:t>
            </a:fld>
            <a:endParaRPr lang="en-US">
              <a:solidFill>
                <a:srgbClr val="CCD1B9"/>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B88B4103-A05A-4352-A10A-CA799470A08D}"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srgbClr val="CCD1B9"/>
              </a:solidFill>
            </a:endParaRPr>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Date Placeholder 1"/>
          <p:cNvSpPr>
            <a:spLocks noGrp="1"/>
          </p:cNvSpPr>
          <p:nvPr>
            <p:ph type="dt" sz="half" idx="10"/>
          </p:nvPr>
        </p:nvSpPr>
        <p:spPr/>
        <p:txBody>
          <a:bodyPr/>
          <a:lstStyle/>
          <a:p>
            <a:fld id="{A03335CC-6F5E-495F-A2B6-8CB22FD6D3B6}" type="datetime1">
              <a:rPr lang="en-US" smtClean="0">
                <a:solidFill>
                  <a:srgbClr val="534949"/>
                </a:solidFill>
              </a:rPr>
              <a:pPr/>
              <a:t>5/19/2015</a:t>
            </a:fld>
            <a:endParaRPr lang="en-US">
              <a:solidFill>
                <a:srgbClr val="534949"/>
              </a:solidFill>
            </a:endParaRPr>
          </a:p>
        </p:txBody>
      </p:sp>
      <p:sp>
        <p:nvSpPr>
          <p:cNvPr id="3" name="Footer Placeholder 2"/>
          <p:cNvSpPr>
            <a:spLocks noGrp="1"/>
          </p:cNvSpPr>
          <p:nvPr>
            <p:ph type="ftr" sz="quarter" idx="11"/>
          </p:nvPr>
        </p:nvSpPr>
        <p:spPr/>
        <p:txBody>
          <a:bodyPr/>
          <a:lstStyle/>
          <a:p>
            <a:endParaRPr lang="en-US">
              <a:solidFill>
                <a:srgbClr val="534949"/>
              </a:solidFill>
            </a:endParaRPr>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620A3F-A4B8-4514-A7B3-FC7C2C8894F0}"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11"/>
          </p:nvPr>
        </p:nvSpPr>
        <p:spPr/>
        <p:txBody>
          <a:bodyPr/>
          <a:lstStyle/>
          <a:p>
            <a:endParaRPr lang="en-US">
              <a:solidFill>
                <a:srgbClr val="534949"/>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a:t>
            </a:fld>
            <a:endParaRPr lang="en-US">
              <a:solidFill>
                <a:srgbClr val="534949"/>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8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8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8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9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9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9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9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9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0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0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6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0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0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0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1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1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1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1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2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2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6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25"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72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67"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7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79"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CF21665-36C5-4AE2-ADA4-D67E257ACA36}" type="datetime1">
              <a:rPr lang="en-US" smtClean="0">
                <a:solidFill>
                  <a:srgbClr val="534949"/>
                </a:solidFill>
              </a:rPr>
              <a:pPr/>
              <a:t>5/19/2015</a:t>
            </a:fld>
            <a:endParaRPr lang="en-US">
              <a:solidFill>
                <a:srgbClr val="534949"/>
              </a:solidFill>
            </a:endParaRPr>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534949"/>
              </a:solidFill>
            </a:endParaRPr>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B88B4103-A05A-4352-A10A-CA799470A08D}" type="slidenum">
              <a:rPr lang="en-US" smtClean="0">
                <a:solidFill>
                  <a:srgbClr val="534949"/>
                </a:solidFill>
              </a:rPr>
              <a:pPr/>
              <a:t>‹#›</a:t>
            </a:fld>
            <a:endParaRPr lang="en-US">
              <a:solidFill>
                <a:srgbClr val="534949"/>
              </a:solidFill>
            </a:endParaRPr>
          </a:p>
        </p:txBody>
      </p:sp>
    </p:spTree>
  </p:cSld>
  <p:clrMap bg1="lt1" tx1="dk1" bg2="lt2" tx2="dk2" accent1="accent1" accent2="accent2" accent3="accent3" accent4="accent4" accent5="accent5" accent6="accent6" hlink="hlink" folHlink="folHlink"/>
  <p:sldLayoutIdLst>
    <p:sldLayoutId id="2147483683" r:id="rId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hyperlink" Target="mailto:jessica.bean@waterboards.ca.gov" TargetMode="External"/><Relationship Id="rId2" Type="http://schemas.openxmlformats.org/officeDocument/2006/relationships/hyperlink" Target="http://www.waterboards.ca.gov/waterrights/water" TargetMode="External"/><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562600"/>
            <a:ext cx="6400800" cy="914400"/>
          </a:xfrm>
        </p:spPr>
        <p:txBody>
          <a:bodyPr/>
          <a:lstStyle/>
          <a:p>
            <a:r>
              <a:rPr lang="en-US" dirty="0" smtClean="0"/>
              <a:t>April 2015</a:t>
            </a:r>
            <a:endParaRPr lang="en-US" dirty="0"/>
          </a:p>
        </p:txBody>
      </p:sp>
      <p:sp>
        <p:nvSpPr>
          <p:cNvPr id="2" name="Title 1"/>
          <p:cNvSpPr>
            <a:spLocks noGrp="1"/>
          </p:cNvSpPr>
          <p:nvPr>
            <p:ph type="title"/>
          </p:nvPr>
        </p:nvSpPr>
        <p:spPr>
          <a:xfrm>
            <a:off x="228600" y="1143001"/>
            <a:ext cx="8229600" cy="1981199"/>
          </a:xfrm>
        </p:spPr>
        <p:txBody>
          <a:bodyPr>
            <a:normAutofit fontScale="90000"/>
          </a:bodyPr>
          <a:lstStyle/>
          <a:p>
            <a:pPr algn="l"/>
            <a:r>
              <a:rPr lang="en-US" dirty="0" smtClean="0"/>
              <a:t/>
            </a:r>
            <a:br>
              <a:rPr lang="en-US" dirty="0" smtClean="0"/>
            </a:br>
            <a:r>
              <a:rPr lang="en-US" dirty="0"/>
              <a:t/>
            </a:r>
            <a:br>
              <a:rPr lang="en-US" dirty="0"/>
            </a:br>
            <a:r>
              <a:rPr lang="en-US" dirty="0" smtClean="0"/>
              <a:t>Governor Brown’s</a:t>
            </a:r>
            <a:br>
              <a:rPr lang="en-US" dirty="0" smtClean="0"/>
            </a:br>
            <a:r>
              <a:rPr lang="en-US" dirty="0" smtClean="0"/>
              <a:t>Executive Order</a:t>
            </a:r>
            <a:br>
              <a:rPr lang="en-US" dirty="0" smtClean="0"/>
            </a:br>
            <a:r>
              <a:rPr lang="en-US" dirty="0" smtClean="0"/>
              <a:t>Pertaining to the </a:t>
            </a:r>
            <a:br>
              <a:rPr lang="en-US" dirty="0" smtClean="0"/>
            </a:br>
            <a:r>
              <a:rPr lang="en-US" dirty="0" smtClean="0"/>
              <a:t>ONGOING California</a:t>
            </a:r>
            <a:br>
              <a:rPr lang="en-US" dirty="0" smtClean="0"/>
            </a:br>
            <a:r>
              <a:rPr lang="en-US" dirty="0" smtClean="0"/>
              <a:t>Drought</a:t>
            </a:r>
            <a:endParaRPr lang="en-US" dirty="0"/>
          </a:p>
        </p:txBody>
      </p:sp>
      <p:sp>
        <p:nvSpPr>
          <p:cNvPr id="4" name="Slide Number Placeholder 3"/>
          <p:cNvSpPr>
            <a:spLocks noGrp="1"/>
          </p:cNvSpPr>
          <p:nvPr>
            <p:ph type="sldNum" sz="quarter" idx="11"/>
          </p:nvPr>
        </p:nvSpPr>
        <p:spPr/>
        <p:txBody>
          <a:bodyPr/>
          <a:lstStyle/>
          <a:p>
            <a:fld id="{B88B4103-A05A-4352-A10A-CA799470A08D}" type="slidenum">
              <a:rPr lang="en-US" smtClean="0"/>
              <a:pPr/>
              <a:t>1</a:t>
            </a:fld>
            <a:endParaRPr lang="en-US"/>
          </a:p>
        </p:txBody>
      </p:sp>
    </p:spTree>
    <p:extLst>
      <p:ext uri="{BB962C8B-B14F-4D97-AF65-F5344CB8AC3E}">
        <p14:creationId xmlns:p14="http://schemas.microsoft.com/office/powerpoint/2010/main" val="14881343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76400"/>
            <a:ext cx="8610600" cy="4953000"/>
          </a:xfrm>
        </p:spPr>
        <p:txBody>
          <a:bodyPr>
            <a:normAutofit/>
          </a:bodyPr>
          <a:lstStyle/>
          <a:p>
            <a:endParaRPr lang="en-US" dirty="0"/>
          </a:p>
          <a:p>
            <a:pPr marL="45720" indent="0">
              <a:buNone/>
            </a:pPr>
            <a:r>
              <a:rPr lang="en-US" sz="2200" dirty="0" smtClean="0">
                <a:solidFill>
                  <a:schemeClr val="tx1"/>
                </a:solidFill>
                <a:latin typeface="Arial" panose="020B0604020202020204" pitchFamily="34" charset="0"/>
                <a:cs typeface="Arial" panose="020B0604020202020204" pitchFamily="34" charset="0"/>
              </a:rPr>
              <a:t>       </a:t>
            </a:r>
            <a:r>
              <a:rPr lang="en-US" sz="2200" b="1" u="sng" dirty="0" smtClean="0">
                <a:solidFill>
                  <a:schemeClr val="tx1"/>
                </a:solidFill>
                <a:latin typeface="Arial" panose="020B0604020202020204" pitchFamily="34" charset="0"/>
                <a:cs typeface="Arial" panose="020B0604020202020204" pitchFamily="34" charset="0"/>
              </a:rPr>
              <a:t>EXECUTIVE ORDER, EFFECTIVE IMMEDIATELY</a:t>
            </a:r>
          </a:p>
          <a:p>
            <a:pPr marL="45720" indent="0">
              <a:buNone/>
            </a:pPr>
            <a:endParaRPr lang="en-US" sz="2200" dirty="0">
              <a:solidFill>
                <a:schemeClr val="tx1"/>
              </a:solidFill>
              <a:latin typeface="Arial" panose="020B0604020202020204" pitchFamily="34" charset="0"/>
              <a:cs typeface="Arial" panose="020B0604020202020204" pitchFamily="34" charset="0"/>
            </a:endParaRPr>
          </a:p>
          <a:p>
            <a:r>
              <a:rPr lang="en-US" sz="2200" dirty="0" smtClean="0">
                <a:solidFill>
                  <a:schemeClr val="tx1"/>
                </a:solidFill>
                <a:latin typeface="Arial" panose="020B0604020202020204" pitchFamily="34" charset="0"/>
                <a:cs typeface="Arial" panose="020B0604020202020204" pitchFamily="34" charset="0"/>
              </a:rPr>
              <a:t>Conservation</a:t>
            </a:r>
          </a:p>
          <a:p>
            <a:endParaRPr lang="en-US" sz="2200" dirty="0" smtClean="0">
              <a:solidFill>
                <a:schemeClr val="tx1"/>
              </a:solidFill>
              <a:latin typeface="Arial" panose="020B0604020202020204" pitchFamily="34" charset="0"/>
              <a:cs typeface="Arial" panose="020B0604020202020204" pitchFamily="34" charset="0"/>
            </a:endParaRPr>
          </a:p>
          <a:p>
            <a:r>
              <a:rPr lang="en-US" sz="2200" dirty="0" smtClean="0">
                <a:solidFill>
                  <a:schemeClr val="tx1"/>
                </a:solidFill>
                <a:latin typeface="Arial" panose="020B0604020202020204" pitchFamily="34" charset="0"/>
                <a:cs typeface="Arial" panose="020B0604020202020204" pitchFamily="34" charset="0"/>
              </a:rPr>
              <a:t>Enforcement</a:t>
            </a:r>
            <a:endParaRPr lang="en-US" sz="2200" dirty="0">
              <a:solidFill>
                <a:schemeClr val="tx1"/>
              </a:solidFill>
              <a:latin typeface="Arial" panose="020B0604020202020204" pitchFamily="34" charset="0"/>
              <a:cs typeface="Arial" panose="020B0604020202020204" pitchFamily="34" charset="0"/>
            </a:endParaRPr>
          </a:p>
          <a:p>
            <a:pPr marL="45720" indent="0">
              <a:buNone/>
            </a:pPr>
            <a:r>
              <a:rPr lang="en-US" sz="2200" dirty="0">
                <a:solidFill>
                  <a:schemeClr val="tx1"/>
                </a:solidFill>
                <a:latin typeface="Arial" panose="020B0604020202020204" pitchFamily="34" charset="0"/>
                <a:cs typeface="Arial" panose="020B0604020202020204" pitchFamily="34" charset="0"/>
              </a:rPr>
              <a:t>	</a:t>
            </a:r>
            <a:endParaRPr lang="en-US" sz="2200" dirty="0" smtClean="0">
              <a:solidFill>
                <a:schemeClr val="tx1"/>
              </a:solidFill>
              <a:latin typeface="Arial" panose="020B0604020202020204" pitchFamily="34" charset="0"/>
              <a:cs typeface="Arial" panose="020B0604020202020204" pitchFamily="34" charset="0"/>
            </a:endParaRPr>
          </a:p>
          <a:p>
            <a:r>
              <a:rPr lang="en-US" sz="2200" dirty="0" smtClean="0">
                <a:solidFill>
                  <a:schemeClr val="tx1"/>
                </a:solidFill>
                <a:latin typeface="Arial" panose="020B0604020202020204" pitchFamily="34" charset="0"/>
                <a:cs typeface="Arial" panose="020B0604020202020204" pitchFamily="34" charset="0"/>
              </a:rPr>
              <a:t>Technology</a:t>
            </a:r>
            <a:endParaRPr lang="en-US" sz="2200" dirty="0">
              <a:solidFill>
                <a:schemeClr val="tx1"/>
              </a:solidFill>
              <a:latin typeface="Arial" panose="020B0604020202020204" pitchFamily="34" charset="0"/>
              <a:cs typeface="Arial" panose="020B0604020202020204" pitchFamily="34" charset="0"/>
            </a:endParaRPr>
          </a:p>
          <a:p>
            <a:pPr marL="45720" indent="0">
              <a:buNone/>
            </a:pPr>
            <a:r>
              <a:rPr lang="en-US" sz="2200" dirty="0">
                <a:solidFill>
                  <a:schemeClr val="tx1"/>
                </a:solidFill>
                <a:latin typeface="Arial" panose="020B0604020202020204" pitchFamily="34" charset="0"/>
                <a:cs typeface="Arial" panose="020B0604020202020204" pitchFamily="34" charset="0"/>
              </a:rPr>
              <a:t>	</a:t>
            </a:r>
            <a:r>
              <a:rPr lang="en-US" sz="2200" dirty="0" smtClean="0">
                <a:solidFill>
                  <a:schemeClr val="tx1"/>
                </a:solidFill>
                <a:latin typeface="Arial" panose="020B0604020202020204" pitchFamily="34" charset="0"/>
                <a:cs typeface="Arial" panose="020B0604020202020204" pitchFamily="34" charset="0"/>
              </a:rPr>
              <a:t>	</a:t>
            </a:r>
          </a:p>
          <a:p>
            <a:r>
              <a:rPr lang="en-US" dirty="0" smtClean="0">
                <a:solidFill>
                  <a:schemeClr val="tx1"/>
                </a:solidFill>
                <a:latin typeface="Arial" panose="020B0604020202020204" pitchFamily="34" charset="0"/>
                <a:cs typeface="Arial" panose="020B0604020202020204" pitchFamily="34" charset="0"/>
              </a:rPr>
              <a:t>Government </a:t>
            </a:r>
            <a:r>
              <a:rPr lang="en-US" dirty="0">
                <a:solidFill>
                  <a:schemeClr val="tx1"/>
                </a:solidFill>
                <a:latin typeface="Arial" panose="020B0604020202020204" pitchFamily="34" charset="0"/>
                <a:cs typeface="Arial" panose="020B0604020202020204" pitchFamily="34" charset="0"/>
              </a:rPr>
              <a:t>Response</a:t>
            </a:r>
          </a:p>
          <a:p>
            <a:pPr marL="45720" indent="0">
              <a:buNone/>
            </a:pPr>
            <a:r>
              <a:rPr lang="en-US" sz="2200" dirty="0">
                <a:solidFill>
                  <a:schemeClr val="tx1"/>
                </a:solidFill>
                <a:latin typeface="Arial" panose="020B0604020202020204" pitchFamily="34" charset="0"/>
                <a:cs typeface="Arial" panose="020B0604020202020204" pitchFamily="34" charset="0"/>
              </a:rPr>
              <a:t> </a:t>
            </a:r>
          </a:p>
        </p:txBody>
      </p:sp>
      <p:sp>
        <p:nvSpPr>
          <p:cNvPr id="3" name="Title 2"/>
          <p:cNvSpPr>
            <a:spLocks noGrp="1"/>
          </p:cNvSpPr>
          <p:nvPr>
            <p:ph type="title"/>
          </p:nvPr>
        </p:nvSpPr>
        <p:spPr/>
        <p:txBody>
          <a:bodyPr/>
          <a:lstStyle/>
          <a:p>
            <a:r>
              <a:rPr lang="en-US" dirty="0" smtClean="0"/>
              <a:t>EXECUTIVE ORDER B-29-15</a:t>
            </a:r>
            <a:endParaRPr lang="en-US" dirty="0"/>
          </a:p>
        </p:txBody>
      </p:sp>
      <p:sp>
        <p:nvSpPr>
          <p:cNvPr id="4" name="Right Arrow 3"/>
          <p:cNvSpPr/>
          <p:nvPr/>
        </p:nvSpPr>
        <p:spPr>
          <a:xfrm>
            <a:off x="304800" y="2057400"/>
            <a:ext cx="7620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ight Arrow 4"/>
          <p:cNvSpPr/>
          <p:nvPr/>
        </p:nvSpPr>
        <p:spPr>
          <a:xfrm rot="10800000">
            <a:off x="8229600" y="2057400"/>
            <a:ext cx="6858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p:txBody>
          <a:bodyPr/>
          <a:lstStyle/>
          <a:p>
            <a:fld id="{B88B4103-A05A-4352-A10A-CA799470A08D}" type="slidenum">
              <a:rPr lang="en-US" smtClean="0">
                <a:solidFill>
                  <a:srgbClr val="534949"/>
                </a:solidFill>
              </a:rPr>
              <a:pPr/>
              <a:t>10</a:t>
            </a:fld>
            <a:endParaRPr lang="en-US">
              <a:solidFill>
                <a:srgbClr val="534949"/>
              </a:solidFill>
            </a:endParaRPr>
          </a:p>
        </p:txBody>
      </p:sp>
    </p:spTree>
    <p:extLst>
      <p:ext uri="{BB962C8B-B14F-4D97-AF65-F5344CB8AC3E}">
        <p14:creationId xmlns:p14="http://schemas.microsoft.com/office/powerpoint/2010/main" val="42767286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910330"/>
          </a:xfrm>
        </p:spPr>
        <p:txBody>
          <a:bodyPr>
            <a:normAutofit/>
          </a:bodyPr>
          <a:lstStyle/>
          <a:p>
            <a:r>
              <a:rPr lang="en-US" dirty="0" smtClean="0">
                <a:solidFill>
                  <a:schemeClr val="tx1"/>
                </a:solidFill>
                <a:latin typeface="Arial" panose="020B0604020202020204" pitchFamily="34" charset="0"/>
                <a:cs typeface="Arial" panose="020B0604020202020204" pitchFamily="34" charset="0"/>
              </a:rPr>
              <a:t>State Water Resources Control Board (Water Board) shall impose restrictions to achieve a 25% reduction in </a:t>
            </a:r>
            <a:r>
              <a:rPr lang="en-US" b="1" dirty="0" smtClean="0">
                <a:solidFill>
                  <a:schemeClr val="tx1"/>
                </a:solidFill>
                <a:latin typeface="Arial" panose="020B0604020202020204" pitchFamily="34" charset="0"/>
                <a:cs typeface="Arial" panose="020B0604020202020204" pitchFamily="34" charset="0"/>
              </a:rPr>
              <a:t>potable</a:t>
            </a:r>
            <a:r>
              <a:rPr lang="en-US" dirty="0" smtClean="0">
                <a:solidFill>
                  <a:schemeClr val="tx1"/>
                </a:solidFill>
                <a:latin typeface="Arial" panose="020B0604020202020204" pitchFamily="34" charset="0"/>
                <a:cs typeface="Arial" panose="020B0604020202020204" pitchFamily="34" charset="0"/>
              </a:rPr>
              <a:t>, urban water (per capita use rate) </a:t>
            </a:r>
            <a:r>
              <a:rPr lang="en-US" u="sng" dirty="0" smtClean="0">
                <a:solidFill>
                  <a:schemeClr val="tx1"/>
                </a:solidFill>
                <a:latin typeface="Arial" panose="020B0604020202020204" pitchFamily="34" charset="0"/>
                <a:cs typeface="Arial" panose="020B0604020202020204" pitchFamily="34" charset="0"/>
              </a:rPr>
              <a:t>through February 28, 2016</a:t>
            </a:r>
          </a:p>
          <a:p>
            <a:pPr lvl="1"/>
            <a:r>
              <a:rPr lang="en-US" sz="2000" dirty="0" smtClean="0">
                <a:solidFill>
                  <a:schemeClr val="tx1"/>
                </a:solidFill>
                <a:latin typeface="Arial" panose="020B0604020202020204" pitchFamily="34" charset="0"/>
                <a:cs typeface="Arial" panose="020B0604020202020204" pitchFamily="34" charset="0"/>
              </a:rPr>
              <a:t>September 2014 R-GPCD comparisons </a:t>
            </a:r>
          </a:p>
          <a:p>
            <a:pPr lvl="1"/>
            <a:r>
              <a:rPr lang="en-US" sz="2000" dirty="0" smtClean="0">
                <a:solidFill>
                  <a:schemeClr val="tx1"/>
                </a:solidFill>
                <a:latin typeface="Arial" panose="020B0604020202020204" pitchFamily="34" charset="0"/>
                <a:cs typeface="Arial" panose="020B0604020202020204" pitchFamily="34" charset="0"/>
              </a:rPr>
              <a:t>Areas with higher use to achieve proportionally </a:t>
            </a:r>
            <a:r>
              <a:rPr lang="en-US" sz="2000" i="1" dirty="0" smtClean="0">
                <a:solidFill>
                  <a:schemeClr val="tx1"/>
                </a:solidFill>
                <a:latin typeface="Arial" panose="020B0604020202020204" pitchFamily="34" charset="0"/>
                <a:cs typeface="Arial" panose="020B0604020202020204" pitchFamily="34" charset="0"/>
              </a:rPr>
              <a:t>greater reductions</a:t>
            </a:r>
            <a:r>
              <a:rPr lang="en-US" sz="2000" dirty="0" smtClean="0">
                <a:solidFill>
                  <a:schemeClr val="tx1"/>
                </a:solidFill>
                <a:latin typeface="Arial" panose="020B0604020202020204" pitchFamily="34" charset="0"/>
                <a:cs typeface="Arial" panose="020B0604020202020204" pitchFamily="34" charset="0"/>
              </a:rPr>
              <a:t> than those areas with low usage</a:t>
            </a:r>
          </a:p>
          <a:p>
            <a:pPr lvl="1"/>
            <a:endParaRPr lang="en-US" sz="2000" dirty="0">
              <a:solidFill>
                <a:schemeClr val="tx1"/>
              </a:solidFill>
              <a:latin typeface="Arial" panose="020B0604020202020204" pitchFamily="34" charset="0"/>
              <a:cs typeface="Arial" panose="020B0604020202020204" pitchFamily="34" charset="0"/>
            </a:endParaRPr>
          </a:p>
          <a:p>
            <a:pPr lvl="1"/>
            <a:endParaRPr lang="en-US" sz="2000" dirty="0" smtClean="0">
              <a:solidFill>
                <a:schemeClr val="tx1"/>
              </a:solidFill>
              <a:latin typeface="Arial" panose="020B0604020202020204" pitchFamily="34" charset="0"/>
              <a:cs typeface="Arial" panose="020B0604020202020204" pitchFamily="34" charset="0"/>
            </a:endParaRPr>
          </a:p>
          <a:p>
            <a:pPr lvl="1"/>
            <a:endParaRPr lang="en-US" sz="2000" dirty="0">
              <a:solidFill>
                <a:schemeClr val="tx1"/>
              </a:solidFill>
              <a:latin typeface="Arial" panose="020B0604020202020204" pitchFamily="34" charset="0"/>
              <a:cs typeface="Arial" panose="020B0604020202020204" pitchFamily="34" charset="0"/>
            </a:endParaRPr>
          </a:p>
          <a:p>
            <a:pPr lvl="1"/>
            <a:endParaRPr lang="en-US" sz="2000" dirty="0" smtClean="0">
              <a:solidFill>
                <a:schemeClr val="tx1"/>
              </a:solidFill>
              <a:latin typeface="Arial" panose="020B0604020202020204" pitchFamily="34" charset="0"/>
              <a:cs typeface="Arial" panose="020B0604020202020204" pitchFamily="34" charset="0"/>
            </a:endParaRPr>
          </a:p>
          <a:p>
            <a:pPr lvl="1"/>
            <a:endParaRPr lang="en-US" sz="2000" dirty="0" smtClean="0">
              <a:solidFill>
                <a:schemeClr val="tx1"/>
              </a:solidFill>
              <a:latin typeface="Arial" panose="020B0604020202020204" pitchFamily="34" charset="0"/>
              <a:cs typeface="Arial" panose="020B0604020202020204" pitchFamily="34" charset="0"/>
            </a:endParaRPr>
          </a:p>
          <a:p>
            <a:pPr lvl="1"/>
            <a:endParaRPr lang="en-US" sz="2000" dirty="0" smtClean="0">
              <a:solidFill>
                <a:schemeClr val="tx1"/>
              </a:solidFill>
              <a:latin typeface="Arial" panose="020B0604020202020204" pitchFamily="34" charset="0"/>
              <a:cs typeface="Arial" panose="020B0604020202020204" pitchFamily="34" charset="0"/>
            </a:endParaRPr>
          </a:p>
          <a:p>
            <a:pPr lvl="1"/>
            <a:r>
              <a:rPr lang="en-US" sz="1400" dirty="0" smtClean="0">
                <a:solidFill>
                  <a:schemeClr val="tx1"/>
                </a:solidFill>
                <a:latin typeface="Arial" panose="020B0604020202020204" pitchFamily="34" charset="0"/>
                <a:cs typeface="Arial" panose="020B0604020202020204" pitchFamily="34" charset="0"/>
              </a:rPr>
              <a:t>CPUC requested to take similar actions with IOU’s</a:t>
            </a:r>
          </a:p>
        </p:txBody>
      </p:sp>
      <p:sp>
        <p:nvSpPr>
          <p:cNvPr id="3" name="Title 2"/>
          <p:cNvSpPr>
            <a:spLocks noGrp="1"/>
          </p:cNvSpPr>
          <p:nvPr>
            <p:ph type="title"/>
          </p:nvPr>
        </p:nvSpPr>
        <p:spPr/>
        <p:txBody>
          <a:bodyPr/>
          <a:lstStyle/>
          <a:p>
            <a:r>
              <a:rPr lang="en-US" dirty="0" smtClean="0"/>
              <a:t>SAVE WATER</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92990505"/>
              </p:ext>
            </p:extLst>
          </p:nvPr>
        </p:nvGraphicFramePr>
        <p:xfrm>
          <a:off x="685800" y="3886200"/>
          <a:ext cx="7238998" cy="2057400"/>
        </p:xfrm>
        <a:graphic>
          <a:graphicData uri="http://schemas.openxmlformats.org/drawingml/2006/table">
            <a:tbl>
              <a:tblPr>
                <a:tableStyleId>{5C22544A-7EE6-4342-B048-85BDC9FD1C3A}</a:tableStyleId>
              </a:tblPr>
              <a:tblGrid>
                <a:gridCol w="2417852"/>
                <a:gridCol w="2410573"/>
                <a:gridCol w="2410573"/>
              </a:tblGrid>
              <a:tr h="434128">
                <a:tc>
                  <a:txBody>
                    <a:bodyPr/>
                    <a:lstStyle/>
                    <a:p>
                      <a:pPr marL="0" marR="273685" algn="r" fontAlgn="base">
                        <a:lnSpc>
                          <a:spcPts val="1185"/>
                        </a:lnSpc>
                        <a:spcBef>
                          <a:spcPts val="185"/>
                        </a:spcBef>
                        <a:spcAft>
                          <a:spcPts val="40"/>
                        </a:spcAft>
                      </a:pPr>
                      <a:r>
                        <a:rPr lang="en-US" sz="1200" spc="-40" dirty="0">
                          <a:effectLst/>
                          <a:latin typeface="Arial" panose="020B0604020202020204" pitchFamily="34" charset="0"/>
                          <a:cs typeface="Arial" panose="020B0604020202020204" pitchFamily="34" charset="0"/>
                        </a:rPr>
                        <a:t>R-GPCD Range (Sept 2014)</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228600" algn="r" fontAlgn="base">
                        <a:lnSpc>
                          <a:spcPts val="1190"/>
                        </a:lnSpc>
                        <a:spcBef>
                          <a:spcPts val="175"/>
                        </a:spcBef>
                        <a:spcAft>
                          <a:spcPts val="45"/>
                        </a:spcAft>
                      </a:pPr>
                      <a:r>
                        <a:rPr lang="en-US" sz="1200" spc="-25" dirty="0" smtClean="0">
                          <a:effectLst/>
                          <a:latin typeface="Arial" panose="020B0604020202020204" pitchFamily="34" charset="0"/>
                          <a:cs typeface="Arial" panose="020B0604020202020204" pitchFamily="34" charset="0"/>
                        </a:rPr>
                        <a:t>No. of </a:t>
                      </a:r>
                      <a:r>
                        <a:rPr lang="en-US" sz="1200" spc="-25" dirty="0">
                          <a:effectLst/>
                          <a:latin typeface="Arial" panose="020B0604020202020204" pitchFamily="34" charset="0"/>
                          <a:cs typeface="Arial" panose="020B0604020202020204" pitchFamily="34" charset="0"/>
                        </a:rPr>
                        <a:t>Suppliers within Range</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490855" algn="r" fontAlgn="base">
                        <a:lnSpc>
                          <a:spcPts val="1185"/>
                        </a:lnSpc>
                        <a:spcBef>
                          <a:spcPts val="195"/>
                        </a:spcBef>
                        <a:spcAft>
                          <a:spcPts val="30"/>
                        </a:spcAft>
                      </a:pPr>
                      <a:r>
                        <a:rPr lang="en-US" sz="1200">
                          <a:effectLst/>
                          <a:latin typeface="Arial" panose="020B0604020202020204" pitchFamily="34" charset="0"/>
                          <a:cs typeface="Arial" panose="020B0604020202020204" pitchFamily="34" charset="0"/>
                        </a:rPr>
                        <a:t>Conservation Standard</a:t>
                      </a:r>
                      <a:endParaRPr lang="en-US" sz="1200">
                        <a:effectLst/>
                        <a:latin typeface="Arial" panose="020B0604020202020204" pitchFamily="34" charset="0"/>
                        <a:ea typeface="PMingLiU"/>
                        <a:cs typeface="Arial" panose="020B0604020202020204" pitchFamily="34" charset="0"/>
                      </a:endParaRPr>
                    </a:p>
                  </a:txBody>
                  <a:tcPr marL="0" marR="0" marT="0" marB="0" anchor="ctr"/>
                </a:tc>
              </a:tr>
              <a:tr h="419312">
                <a:tc>
                  <a:txBody>
                    <a:bodyPr/>
                    <a:lstStyle/>
                    <a:p>
                      <a:pPr marL="0" marR="673735" algn="r" fontAlgn="base">
                        <a:lnSpc>
                          <a:spcPts val="1185"/>
                        </a:lnSpc>
                        <a:spcBef>
                          <a:spcPts val="160"/>
                        </a:spcBef>
                        <a:spcAft>
                          <a:spcPts val="40"/>
                        </a:spcAft>
                      </a:pPr>
                      <a:r>
                        <a:rPr lang="en-US" sz="1200">
                          <a:effectLst/>
                          <a:latin typeface="Arial" panose="020B0604020202020204" pitchFamily="34" charset="0"/>
                          <a:cs typeface="Arial" panose="020B0604020202020204" pitchFamily="34" charset="0"/>
                        </a:rPr>
                        <a:t>Under 55</a:t>
                      </a:r>
                      <a:endParaRPr lang="en-US" sz="120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857250" algn="r" fontAlgn="base">
                        <a:lnSpc>
                          <a:spcPts val="1185"/>
                        </a:lnSpc>
                        <a:spcBef>
                          <a:spcPts val="0"/>
                        </a:spcBef>
                        <a:spcAft>
                          <a:spcPts val="55"/>
                        </a:spcAft>
                      </a:pPr>
                      <a:r>
                        <a:rPr lang="en-US" sz="1200" dirty="0">
                          <a:effectLst/>
                          <a:latin typeface="Arial" panose="020B0604020202020204" pitchFamily="34" charset="0"/>
                          <a:cs typeface="Arial" panose="020B0604020202020204" pitchFamily="34" charset="0"/>
                        </a:rPr>
                        <a:t>18</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776605" algn="r" fontAlgn="base">
                        <a:lnSpc>
                          <a:spcPts val="1185"/>
                        </a:lnSpc>
                        <a:spcBef>
                          <a:spcPts val="160"/>
                        </a:spcBef>
                        <a:spcAft>
                          <a:spcPts val="40"/>
                        </a:spcAft>
                      </a:pPr>
                      <a:r>
                        <a:rPr lang="en-US" sz="1200" dirty="0">
                          <a:effectLst/>
                          <a:latin typeface="Arial" panose="020B0604020202020204" pitchFamily="34" charset="0"/>
                          <a:cs typeface="Arial" panose="020B0604020202020204" pitchFamily="34" charset="0"/>
                        </a:rPr>
                        <a:t>10%</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r>
              <a:tr h="419312">
                <a:tc>
                  <a:txBody>
                    <a:bodyPr/>
                    <a:lstStyle/>
                    <a:p>
                      <a:pPr marL="0" marR="730885" algn="r" fontAlgn="base">
                        <a:lnSpc>
                          <a:spcPts val="1185"/>
                        </a:lnSpc>
                        <a:spcBef>
                          <a:spcPts val="160"/>
                        </a:spcBef>
                        <a:spcAft>
                          <a:spcPts val="65"/>
                        </a:spcAft>
                      </a:pPr>
                      <a:r>
                        <a:rPr lang="en-US" sz="1200" dirty="0">
                          <a:effectLst/>
                          <a:latin typeface="Arial" panose="020B0604020202020204" pitchFamily="34" charset="0"/>
                          <a:cs typeface="Arial" panose="020B0604020202020204" pitchFamily="34" charset="0"/>
                        </a:rPr>
                        <a:t>55-110</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800100" algn="r" fontAlgn="base">
                        <a:lnSpc>
                          <a:spcPts val="1185"/>
                        </a:lnSpc>
                        <a:spcBef>
                          <a:spcPts val="0"/>
                        </a:spcBef>
                        <a:spcAft>
                          <a:spcPts val="90"/>
                        </a:spcAft>
                      </a:pPr>
                      <a:r>
                        <a:rPr lang="en-US" sz="1200">
                          <a:effectLst/>
                          <a:latin typeface="Arial" panose="020B0604020202020204" pitchFamily="34" charset="0"/>
                          <a:cs typeface="Arial" panose="020B0604020202020204" pitchFamily="34" charset="0"/>
                        </a:rPr>
                        <a:t>126</a:t>
                      </a:r>
                      <a:endParaRPr lang="en-US" sz="120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776605" algn="r" fontAlgn="base">
                        <a:lnSpc>
                          <a:spcPts val="1185"/>
                        </a:lnSpc>
                        <a:spcBef>
                          <a:spcPts val="160"/>
                        </a:spcBef>
                        <a:spcAft>
                          <a:spcPts val="65"/>
                        </a:spcAft>
                      </a:pPr>
                      <a:r>
                        <a:rPr lang="en-US" sz="1200" dirty="0">
                          <a:effectLst/>
                          <a:latin typeface="Arial" panose="020B0604020202020204" pitchFamily="34" charset="0"/>
                          <a:cs typeface="Arial" panose="020B0604020202020204" pitchFamily="34" charset="0"/>
                        </a:rPr>
                        <a:t>20%</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r>
              <a:tr h="426720">
                <a:tc>
                  <a:txBody>
                    <a:bodyPr/>
                    <a:lstStyle/>
                    <a:p>
                      <a:pPr marL="0" marR="673735" algn="r" fontAlgn="base">
                        <a:lnSpc>
                          <a:spcPts val="1185"/>
                        </a:lnSpc>
                        <a:spcBef>
                          <a:spcPts val="160"/>
                        </a:spcBef>
                        <a:spcAft>
                          <a:spcPts val="90"/>
                        </a:spcAft>
                      </a:pPr>
                      <a:r>
                        <a:rPr lang="en-US" sz="1200">
                          <a:effectLst/>
                          <a:latin typeface="Arial" panose="020B0604020202020204" pitchFamily="34" charset="0"/>
                          <a:cs typeface="Arial" panose="020B0604020202020204" pitchFamily="34" charset="0"/>
                        </a:rPr>
                        <a:t>110-165</a:t>
                      </a:r>
                      <a:endParaRPr lang="en-US" sz="120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800100" algn="r" fontAlgn="base">
                        <a:lnSpc>
                          <a:spcPts val="1185"/>
                        </a:lnSpc>
                        <a:spcBef>
                          <a:spcPts val="0"/>
                        </a:spcBef>
                        <a:spcAft>
                          <a:spcPts val="115"/>
                        </a:spcAft>
                      </a:pPr>
                      <a:r>
                        <a:rPr lang="en-US" sz="1200">
                          <a:effectLst/>
                          <a:latin typeface="Arial" panose="020B0604020202020204" pitchFamily="34" charset="0"/>
                          <a:cs typeface="Arial" panose="020B0604020202020204" pitchFamily="34" charset="0"/>
                        </a:rPr>
                        <a:t>132</a:t>
                      </a:r>
                      <a:endParaRPr lang="en-US" sz="120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776605" algn="r" fontAlgn="base">
                        <a:lnSpc>
                          <a:spcPts val="1185"/>
                        </a:lnSpc>
                        <a:spcBef>
                          <a:spcPts val="160"/>
                        </a:spcBef>
                        <a:spcAft>
                          <a:spcPts val="90"/>
                        </a:spcAft>
                      </a:pPr>
                      <a:r>
                        <a:rPr lang="en-US" sz="1200" dirty="0">
                          <a:effectLst/>
                          <a:latin typeface="Arial" panose="020B0604020202020204" pitchFamily="34" charset="0"/>
                          <a:cs typeface="Arial" panose="020B0604020202020204" pitchFamily="34" charset="0"/>
                        </a:rPr>
                        <a:t>25%</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r>
              <a:tr h="357928">
                <a:tc>
                  <a:txBody>
                    <a:bodyPr/>
                    <a:lstStyle/>
                    <a:p>
                      <a:pPr marL="0" marR="673735" algn="r" fontAlgn="base">
                        <a:lnSpc>
                          <a:spcPts val="1185"/>
                        </a:lnSpc>
                        <a:spcBef>
                          <a:spcPts val="0"/>
                        </a:spcBef>
                        <a:spcAft>
                          <a:spcPts val="115"/>
                        </a:spcAft>
                      </a:pPr>
                      <a:r>
                        <a:rPr lang="en-US" sz="1200" dirty="0">
                          <a:effectLst/>
                          <a:latin typeface="Arial" panose="020B0604020202020204" pitchFamily="34" charset="0"/>
                          <a:cs typeface="Arial" panose="020B0604020202020204" pitchFamily="34" charset="0"/>
                        </a:rPr>
                        <a:t>Over 165</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800100" algn="r" fontAlgn="base">
                        <a:lnSpc>
                          <a:spcPts val="1185"/>
                        </a:lnSpc>
                        <a:spcBef>
                          <a:spcPts val="0"/>
                        </a:spcBef>
                        <a:spcAft>
                          <a:spcPts val="115"/>
                        </a:spcAft>
                      </a:pPr>
                      <a:r>
                        <a:rPr lang="en-US" sz="1200" dirty="0">
                          <a:effectLst/>
                          <a:latin typeface="Arial" panose="020B0604020202020204" pitchFamily="34" charset="0"/>
                          <a:cs typeface="Arial" panose="020B0604020202020204" pitchFamily="34" charset="0"/>
                        </a:rPr>
                        <a:t>135</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0" marR="776605" algn="r" fontAlgn="base">
                        <a:lnSpc>
                          <a:spcPts val="1185"/>
                        </a:lnSpc>
                        <a:spcBef>
                          <a:spcPts val="0"/>
                        </a:spcBef>
                        <a:spcAft>
                          <a:spcPts val="115"/>
                        </a:spcAft>
                      </a:pPr>
                      <a:r>
                        <a:rPr lang="en-US" sz="1200" dirty="0">
                          <a:effectLst/>
                          <a:latin typeface="Arial" panose="020B0604020202020204" pitchFamily="34" charset="0"/>
                          <a:cs typeface="Arial" panose="020B0604020202020204" pitchFamily="34" charset="0"/>
                        </a:rPr>
                        <a:t>35%</a:t>
                      </a:r>
                      <a:endParaRPr lang="en-US" sz="1200" dirty="0">
                        <a:effectLst/>
                        <a:latin typeface="Arial" panose="020B0604020202020204" pitchFamily="34" charset="0"/>
                        <a:ea typeface="PMingLiU"/>
                        <a:cs typeface="Arial" panose="020B0604020202020204" pitchFamily="34" charset="0"/>
                      </a:endParaRPr>
                    </a:p>
                  </a:txBody>
                  <a:tcPr marL="0" marR="0" marT="0" marB="0" anchor="ctr"/>
                </a:tc>
              </a:tr>
            </a:tbl>
          </a:graphicData>
        </a:graphic>
      </p:graphicFrame>
      <p:sp>
        <p:nvSpPr>
          <p:cNvPr id="5" name="Slide Number Placeholder 4"/>
          <p:cNvSpPr>
            <a:spLocks noGrp="1"/>
          </p:cNvSpPr>
          <p:nvPr>
            <p:ph type="sldNum" sz="quarter" idx="12"/>
          </p:nvPr>
        </p:nvSpPr>
        <p:spPr/>
        <p:txBody>
          <a:bodyPr/>
          <a:lstStyle/>
          <a:p>
            <a:fld id="{B88B4103-A05A-4352-A10A-CA799470A08D}" type="slidenum">
              <a:rPr lang="en-US" smtClean="0">
                <a:solidFill>
                  <a:srgbClr val="534949"/>
                </a:solidFill>
              </a:rPr>
              <a:pPr/>
              <a:t>11</a:t>
            </a:fld>
            <a:endParaRPr lang="en-US">
              <a:solidFill>
                <a:srgbClr val="534949"/>
              </a:solidFill>
            </a:endParaRPr>
          </a:p>
        </p:txBody>
      </p:sp>
    </p:spTree>
    <p:extLst>
      <p:ext uri="{BB962C8B-B14F-4D97-AF65-F5344CB8AC3E}">
        <p14:creationId xmlns:p14="http://schemas.microsoft.com/office/powerpoint/2010/main" val="13678737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719071"/>
            <a:ext cx="8686800" cy="4407408"/>
          </a:xfrm>
        </p:spPr>
        <p:txBody>
          <a:bodyPr>
            <a:normAutofit lnSpcReduction="10000"/>
          </a:bodyPr>
          <a:lstStyle/>
          <a:p>
            <a:r>
              <a:rPr lang="en-US" b="1" dirty="0"/>
              <a:t>R-GPCD </a:t>
            </a:r>
            <a:r>
              <a:rPr lang="en-US" b="1" dirty="0" smtClean="0"/>
              <a:t>Range* </a:t>
            </a:r>
            <a:r>
              <a:rPr lang="en-US" dirty="0"/>
              <a:t>	</a:t>
            </a:r>
            <a:r>
              <a:rPr lang="en-US" b="1" dirty="0" smtClean="0"/>
              <a:t># </a:t>
            </a:r>
            <a:r>
              <a:rPr lang="en-US" b="1" dirty="0"/>
              <a:t>of </a:t>
            </a:r>
            <a:r>
              <a:rPr lang="en-US" b="1" dirty="0" smtClean="0"/>
              <a:t>Suppliers	 </a:t>
            </a:r>
            <a:r>
              <a:rPr lang="en-US" dirty="0"/>
              <a:t>	</a:t>
            </a:r>
            <a:r>
              <a:rPr lang="en-US" b="1" dirty="0"/>
              <a:t>Conservation Standard </a:t>
            </a:r>
            <a:r>
              <a:rPr lang="en-US" dirty="0"/>
              <a:t>	</a:t>
            </a:r>
          </a:p>
          <a:p>
            <a:r>
              <a:rPr lang="en-US" dirty="0" smtClean="0"/>
              <a:t>1 </a:t>
            </a:r>
            <a:r>
              <a:rPr lang="en-US" dirty="0"/>
              <a:t>	reserved 	</a:t>
            </a:r>
            <a:r>
              <a:rPr lang="en-US" dirty="0" smtClean="0"/>
              <a:t>	0 </a:t>
            </a:r>
            <a:r>
              <a:rPr lang="en-US" dirty="0"/>
              <a:t>	</a:t>
            </a:r>
            <a:r>
              <a:rPr lang="en-US" dirty="0" smtClean="0"/>
              <a:t>			4</a:t>
            </a:r>
            <a:r>
              <a:rPr lang="en-US" dirty="0"/>
              <a:t>% 	</a:t>
            </a:r>
          </a:p>
          <a:p>
            <a:r>
              <a:rPr lang="en-US" dirty="0"/>
              <a:t>2 	0 	64.99 	</a:t>
            </a:r>
            <a:r>
              <a:rPr lang="en-US" dirty="0" smtClean="0"/>
              <a:t>	23 </a:t>
            </a:r>
            <a:r>
              <a:rPr lang="en-US" dirty="0"/>
              <a:t>	</a:t>
            </a:r>
            <a:r>
              <a:rPr lang="en-US" dirty="0" smtClean="0"/>
              <a:t>			8</a:t>
            </a:r>
            <a:r>
              <a:rPr lang="en-US" dirty="0"/>
              <a:t>% 	</a:t>
            </a:r>
          </a:p>
          <a:p>
            <a:r>
              <a:rPr lang="en-US" dirty="0"/>
              <a:t>3 	65 	79.99 	</a:t>
            </a:r>
            <a:r>
              <a:rPr lang="en-US" dirty="0" smtClean="0"/>
              <a:t>	21 </a:t>
            </a:r>
            <a:r>
              <a:rPr lang="en-US" dirty="0"/>
              <a:t>	</a:t>
            </a:r>
            <a:r>
              <a:rPr lang="en-US" dirty="0" smtClean="0"/>
              <a:t>			12</a:t>
            </a:r>
            <a:r>
              <a:rPr lang="en-US" dirty="0"/>
              <a:t>% 	</a:t>
            </a:r>
          </a:p>
          <a:p>
            <a:r>
              <a:rPr lang="en-US" dirty="0"/>
              <a:t>4 	80 	94.99 	</a:t>
            </a:r>
            <a:r>
              <a:rPr lang="en-US" dirty="0" smtClean="0"/>
              <a:t>	42 </a:t>
            </a:r>
            <a:r>
              <a:rPr lang="en-US" dirty="0"/>
              <a:t>	</a:t>
            </a:r>
            <a:r>
              <a:rPr lang="en-US" dirty="0" smtClean="0"/>
              <a:t>			16</a:t>
            </a:r>
            <a:r>
              <a:rPr lang="en-US" dirty="0"/>
              <a:t>% 	</a:t>
            </a:r>
          </a:p>
          <a:p>
            <a:r>
              <a:rPr lang="en-US" dirty="0"/>
              <a:t>5 	95 	109.99 	</a:t>
            </a:r>
            <a:r>
              <a:rPr lang="en-US" dirty="0" smtClean="0"/>
              <a:t>41 </a:t>
            </a:r>
            <a:r>
              <a:rPr lang="en-US" dirty="0"/>
              <a:t>	</a:t>
            </a:r>
            <a:r>
              <a:rPr lang="en-US" dirty="0" smtClean="0"/>
              <a:t>			20</a:t>
            </a:r>
            <a:r>
              <a:rPr lang="en-US" dirty="0"/>
              <a:t>% 	</a:t>
            </a:r>
          </a:p>
          <a:p>
            <a:r>
              <a:rPr lang="en-US" dirty="0"/>
              <a:t>6 	110 	129.99 	</a:t>
            </a:r>
            <a:r>
              <a:rPr lang="en-US" dirty="0" smtClean="0"/>
              <a:t>51 </a:t>
            </a:r>
            <a:r>
              <a:rPr lang="en-US" dirty="0"/>
              <a:t>	</a:t>
            </a:r>
            <a:r>
              <a:rPr lang="en-US" dirty="0" smtClean="0"/>
              <a:t>			24</a:t>
            </a:r>
            <a:r>
              <a:rPr lang="en-US" dirty="0"/>
              <a:t>% 	</a:t>
            </a:r>
          </a:p>
          <a:p>
            <a:r>
              <a:rPr lang="en-US" dirty="0"/>
              <a:t>7 	130 	169.99 	</a:t>
            </a:r>
            <a:r>
              <a:rPr lang="en-US" dirty="0" smtClean="0"/>
              <a:t>73 </a:t>
            </a:r>
            <a:r>
              <a:rPr lang="en-US" dirty="0"/>
              <a:t>	</a:t>
            </a:r>
            <a:r>
              <a:rPr lang="en-US" dirty="0" smtClean="0"/>
              <a:t>			28</a:t>
            </a:r>
            <a:r>
              <a:rPr lang="en-US" dirty="0"/>
              <a:t>% 	</a:t>
            </a:r>
          </a:p>
          <a:p>
            <a:r>
              <a:rPr lang="en-US" dirty="0"/>
              <a:t>8 	170 	214.99 	</a:t>
            </a:r>
            <a:r>
              <a:rPr lang="en-US" dirty="0" smtClean="0"/>
              <a:t>66 </a:t>
            </a:r>
            <a:r>
              <a:rPr lang="en-US" dirty="0"/>
              <a:t>	</a:t>
            </a:r>
            <a:r>
              <a:rPr lang="en-US" dirty="0" smtClean="0"/>
              <a:t>			32</a:t>
            </a:r>
            <a:r>
              <a:rPr lang="en-US" dirty="0"/>
              <a:t>% 	</a:t>
            </a:r>
          </a:p>
          <a:p>
            <a:r>
              <a:rPr lang="en-US" dirty="0"/>
              <a:t>9 	215 	612.00 	</a:t>
            </a:r>
            <a:r>
              <a:rPr lang="en-US" dirty="0" smtClean="0"/>
              <a:t>94 </a:t>
            </a:r>
            <a:r>
              <a:rPr lang="en-US" dirty="0"/>
              <a:t>	</a:t>
            </a:r>
            <a:r>
              <a:rPr lang="en-US" dirty="0" smtClean="0"/>
              <a:t>			36%</a:t>
            </a:r>
          </a:p>
          <a:p>
            <a:endParaRPr lang="en-US" dirty="0"/>
          </a:p>
          <a:p>
            <a:pPr marL="45720" indent="0">
              <a:buNone/>
            </a:pPr>
            <a:r>
              <a:rPr lang="en-US" sz="1100" smtClean="0"/>
              <a:t>*July-August-September </a:t>
            </a:r>
            <a:r>
              <a:rPr lang="en-US" sz="1100" dirty="0" smtClean="0"/>
              <a:t>2014 benchmarks </a:t>
            </a:r>
            <a:r>
              <a:rPr lang="en-US" dirty="0"/>
              <a:t>	</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12</a:t>
            </a:fld>
            <a:endParaRPr lang="en-US">
              <a:solidFill>
                <a:srgbClr val="534949"/>
              </a:solidFill>
            </a:endParaRPr>
          </a:p>
        </p:txBody>
      </p:sp>
      <p:sp>
        <p:nvSpPr>
          <p:cNvPr id="4" name="Title 3"/>
          <p:cNvSpPr>
            <a:spLocks noGrp="1"/>
          </p:cNvSpPr>
          <p:nvPr>
            <p:ph type="title"/>
          </p:nvPr>
        </p:nvSpPr>
        <p:spPr/>
        <p:txBody>
          <a:bodyPr/>
          <a:lstStyle/>
          <a:p>
            <a:r>
              <a:rPr lang="en-US" dirty="0" smtClean="0"/>
              <a:t>REVISED CONSERVATION TARGETS</a:t>
            </a:r>
            <a:endParaRPr lang="en-US" dirty="0"/>
          </a:p>
        </p:txBody>
      </p:sp>
    </p:spTree>
    <p:extLst>
      <p:ext uri="{BB962C8B-B14F-4D97-AF65-F5344CB8AC3E}">
        <p14:creationId xmlns:p14="http://schemas.microsoft.com/office/powerpoint/2010/main" val="697694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605529"/>
          </a:xfrm>
        </p:spPr>
        <p:txBody>
          <a:bodyPr>
            <a:normAutofit/>
          </a:bodyPr>
          <a:lstStyle/>
          <a:p>
            <a:pPr marL="434340" indent="-342900"/>
            <a:r>
              <a:rPr lang="en-US" dirty="0" smtClean="0">
                <a:solidFill>
                  <a:schemeClr val="tx1"/>
                </a:solidFill>
                <a:latin typeface="Arial" panose="020B0604020202020204" pitchFamily="34" charset="0"/>
                <a:cs typeface="Arial" panose="020B0604020202020204" pitchFamily="34" charset="0"/>
              </a:rPr>
              <a:t>DWR shall lead a state-wide initiative to replace 50 million square feet of lawns and ornamental turf with drought tolerant landscape</a:t>
            </a:r>
          </a:p>
          <a:p>
            <a:pPr marL="708660" lvl="1" indent="-342900"/>
            <a:endParaRPr lang="en-US" dirty="0" smtClean="0">
              <a:solidFill>
                <a:schemeClr val="tx1"/>
              </a:solidFill>
              <a:latin typeface="Arial" panose="020B0604020202020204" pitchFamily="34" charset="0"/>
              <a:cs typeface="Arial" panose="020B0604020202020204" pitchFamily="34" charset="0"/>
            </a:endParaRPr>
          </a:p>
          <a:p>
            <a:pPr marL="708660" lvl="1" indent="-342900"/>
            <a:r>
              <a:rPr lang="en-US" dirty="0" smtClean="0">
                <a:solidFill>
                  <a:schemeClr val="tx1"/>
                </a:solidFill>
                <a:latin typeface="Arial" panose="020B0604020202020204" pitchFamily="34" charset="0"/>
                <a:cs typeface="Arial" panose="020B0604020202020204" pitchFamily="34" charset="0"/>
              </a:rPr>
              <a:t>~</a:t>
            </a:r>
            <a:r>
              <a:rPr lang="en-US" dirty="0">
                <a:solidFill>
                  <a:schemeClr val="tx1"/>
                </a:solidFill>
                <a:latin typeface="Arial" panose="020B0604020202020204" pitchFamily="34" charset="0"/>
                <a:cs typeface="Arial" panose="020B0604020202020204" pitchFamily="34" charset="0"/>
              </a:rPr>
              <a:t>1,150 acres or 3,500 acre </a:t>
            </a:r>
            <a:r>
              <a:rPr lang="en-US" dirty="0" smtClean="0">
                <a:solidFill>
                  <a:schemeClr val="tx1"/>
                </a:solidFill>
                <a:latin typeface="Arial" panose="020B0604020202020204" pitchFamily="34" charset="0"/>
                <a:cs typeface="Arial" panose="020B0604020202020204" pitchFamily="34" charset="0"/>
              </a:rPr>
              <a:t>feet</a:t>
            </a:r>
            <a:endParaRPr lang="en-US" dirty="0">
              <a:solidFill>
                <a:schemeClr val="tx1"/>
              </a:solidFill>
              <a:latin typeface="Arial" panose="020B0604020202020204" pitchFamily="34" charset="0"/>
              <a:cs typeface="Arial" panose="020B0604020202020204" pitchFamily="34" charset="0"/>
            </a:endParaRPr>
          </a:p>
          <a:p>
            <a:pPr marL="434340" indent="-342900"/>
            <a:endParaRPr lang="en-US" dirty="0" smtClean="0">
              <a:solidFill>
                <a:schemeClr val="tx1"/>
              </a:solidFill>
              <a:latin typeface="Arial" panose="020B0604020202020204" pitchFamily="34" charset="0"/>
              <a:cs typeface="Arial" panose="020B0604020202020204" pitchFamily="34" charset="0"/>
            </a:endParaRPr>
          </a:p>
          <a:p>
            <a:pPr marL="708660" lvl="1" indent="-342900"/>
            <a:r>
              <a:rPr lang="en-US" smtClean="0">
                <a:solidFill>
                  <a:schemeClr val="tx1"/>
                </a:solidFill>
                <a:latin typeface="Arial" panose="020B0604020202020204" pitchFamily="34" charset="0"/>
                <a:cs typeface="Arial" panose="020B0604020202020204" pitchFamily="34" charset="0"/>
              </a:rPr>
              <a:t>~20 </a:t>
            </a:r>
            <a:r>
              <a:rPr lang="en-US" b="1" i="1" dirty="0" smtClean="0">
                <a:solidFill>
                  <a:schemeClr val="tx1"/>
                </a:solidFill>
                <a:latin typeface="Arial" panose="020B0604020202020204" pitchFamily="34" charset="0"/>
                <a:cs typeface="Arial" panose="020B0604020202020204" pitchFamily="34" charset="0"/>
              </a:rPr>
              <a:t>billion</a:t>
            </a:r>
            <a:r>
              <a:rPr lang="en-US" dirty="0" smtClean="0">
                <a:solidFill>
                  <a:schemeClr val="tx1"/>
                </a:solidFill>
                <a:latin typeface="Arial" panose="020B0604020202020204" pitchFamily="34" charset="0"/>
                <a:cs typeface="Arial" panose="020B0604020202020204" pitchFamily="34" charset="0"/>
              </a:rPr>
              <a:t> square feet </a:t>
            </a:r>
            <a:r>
              <a:rPr lang="en-US" smtClean="0">
                <a:solidFill>
                  <a:schemeClr val="tx1"/>
                </a:solidFill>
                <a:latin typeface="Arial" panose="020B0604020202020204" pitchFamily="34" charset="0"/>
                <a:cs typeface="Arial" panose="020B0604020202020204" pitchFamily="34" charset="0"/>
              </a:rPr>
              <a:t>=&gt; 1.3 </a:t>
            </a:r>
            <a:r>
              <a:rPr lang="en-US" dirty="0" smtClean="0">
                <a:solidFill>
                  <a:schemeClr val="tx1"/>
                </a:solidFill>
                <a:latin typeface="Arial" panose="020B0604020202020204" pitchFamily="34" charset="0"/>
                <a:cs typeface="Arial" panose="020B0604020202020204" pitchFamily="34" charset="0"/>
              </a:rPr>
              <a:t>million acre feet</a:t>
            </a:r>
          </a:p>
          <a:p>
            <a:pPr marL="434340" indent="-342900"/>
            <a:endParaRPr lang="en-US" dirty="0" smtClean="0">
              <a:solidFill>
                <a:schemeClr val="tx1"/>
              </a:solidFill>
              <a:latin typeface="Arial" panose="020B0604020202020204" pitchFamily="34" charset="0"/>
              <a:cs typeface="Arial" panose="020B0604020202020204" pitchFamily="34" charset="0"/>
            </a:endParaRPr>
          </a:p>
          <a:p>
            <a:pPr marL="434340" indent="-342900"/>
            <a:r>
              <a:rPr lang="en-US" dirty="0" smtClean="0">
                <a:solidFill>
                  <a:schemeClr val="tx1"/>
                </a:solidFill>
                <a:latin typeface="Arial" panose="020B0604020202020204" pitchFamily="34" charset="0"/>
                <a:cs typeface="Arial" panose="020B0604020202020204" pitchFamily="34" charset="0"/>
              </a:rPr>
              <a:t>Statewide appliance rebate program to provide monetary incentives for the replacement of inefficient household devices</a:t>
            </a:r>
          </a:p>
        </p:txBody>
      </p:sp>
      <p:sp>
        <p:nvSpPr>
          <p:cNvPr id="3" name="Title 2"/>
          <p:cNvSpPr>
            <a:spLocks noGrp="1"/>
          </p:cNvSpPr>
          <p:nvPr>
            <p:ph type="title"/>
          </p:nvPr>
        </p:nvSpPr>
        <p:spPr/>
        <p:txBody>
          <a:bodyPr/>
          <a:lstStyle/>
          <a:p>
            <a:r>
              <a:rPr lang="en-US" dirty="0" smtClean="0"/>
              <a:t>SAVE WATER</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13</a:t>
            </a:fld>
            <a:endParaRPr lang="en-US">
              <a:solidFill>
                <a:srgbClr val="534949"/>
              </a:solidFill>
            </a:endParaRPr>
          </a:p>
        </p:txBody>
      </p:sp>
    </p:spTree>
    <p:extLst>
      <p:ext uri="{BB962C8B-B14F-4D97-AF65-F5344CB8AC3E}">
        <p14:creationId xmlns:p14="http://schemas.microsoft.com/office/powerpoint/2010/main" val="35060097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a:bodyPr>
          <a:lstStyle/>
          <a:p>
            <a:pPr marL="434340" indent="-342900"/>
            <a:r>
              <a:rPr lang="en-US" dirty="0" smtClean="0">
                <a:solidFill>
                  <a:schemeClr val="tx1"/>
                </a:solidFill>
                <a:latin typeface="Arial" panose="020B0604020202020204" pitchFamily="34" charset="0"/>
                <a:cs typeface="Arial" panose="020B0604020202020204" pitchFamily="34" charset="0"/>
              </a:rPr>
              <a:t>Water </a:t>
            </a:r>
            <a:r>
              <a:rPr lang="en-US" dirty="0">
                <a:solidFill>
                  <a:schemeClr val="tx1"/>
                </a:solidFill>
                <a:latin typeface="Arial" panose="020B0604020202020204" pitchFamily="34" charset="0"/>
                <a:cs typeface="Arial" panose="020B0604020202020204" pitchFamily="34" charset="0"/>
              </a:rPr>
              <a:t>Board shall impose new restrictions </a:t>
            </a:r>
            <a:r>
              <a:rPr lang="en-US" dirty="0" smtClean="0">
                <a:solidFill>
                  <a:schemeClr val="tx1"/>
                </a:solidFill>
                <a:latin typeface="Arial" panose="020B0604020202020204" pitchFamily="34" charset="0"/>
                <a:cs typeface="Arial" panose="020B0604020202020204" pitchFamily="34" charset="0"/>
              </a:rPr>
              <a:t>on such properties as school campuses</a:t>
            </a:r>
            <a:r>
              <a:rPr lang="en-US" dirty="0">
                <a:solidFill>
                  <a:schemeClr val="tx1"/>
                </a:solidFill>
                <a:latin typeface="Arial" panose="020B0604020202020204" pitchFamily="34" charset="0"/>
                <a:cs typeface="Arial" panose="020B0604020202020204" pitchFamily="34" charset="0"/>
              </a:rPr>
              <a:t>, golf courses  and cemeteries </a:t>
            </a:r>
            <a:r>
              <a:rPr lang="en-US" dirty="0" smtClean="0">
                <a:solidFill>
                  <a:schemeClr val="tx1"/>
                </a:solidFill>
                <a:latin typeface="Arial" panose="020B0604020202020204" pitchFamily="34" charset="0"/>
                <a:cs typeface="Arial" panose="020B0604020202020204" pitchFamily="34" charset="0"/>
              </a:rPr>
              <a:t>to immediately </a:t>
            </a:r>
            <a:r>
              <a:rPr lang="en-US" dirty="0">
                <a:solidFill>
                  <a:schemeClr val="tx1"/>
                </a:solidFill>
                <a:latin typeface="Arial" panose="020B0604020202020204" pitchFamily="34" charset="0"/>
                <a:cs typeface="Arial" panose="020B0604020202020204" pitchFamily="34" charset="0"/>
              </a:rPr>
              <a:t>implement water efficiency measures to reduce </a:t>
            </a:r>
            <a:r>
              <a:rPr lang="en-US" b="1" dirty="0">
                <a:solidFill>
                  <a:schemeClr val="tx1"/>
                </a:solidFill>
                <a:latin typeface="Arial" panose="020B0604020202020204" pitchFamily="34" charset="0"/>
                <a:cs typeface="Arial" panose="020B0604020202020204" pitchFamily="34" charset="0"/>
              </a:rPr>
              <a:t>potable</a:t>
            </a:r>
            <a:r>
              <a:rPr lang="en-US" dirty="0">
                <a:solidFill>
                  <a:schemeClr val="tx1"/>
                </a:solidFill>
                <a:latin typeface="Arial" panose="020B0604020202020204" pitchFamily="34" charset="0"/>
                <a:cs typeface="Arial" panose="020B0604020202020204" pitchFamily="34" charset="0"/>
              </a:rPr>
              <a:t> water usage by 25%</a:t>
            </a:r>
          </a:p>
          <a:p>
            <a:pPr marL="434340" indent="-342900"/>
            <a:endParaRPr lang="en-US" dirty="0">
              <a:solidFill>
                <a:schemeClr val="tx1"/>
              </a:solidFill>
              <a:latin typeface="Arial" panose="020B0604020202020204" pitchFamily="34" charset="0"/>
              <a:cs typeface="Arial" panose="020B0604020202020204" pitchFamily="34" charset="0"/>
            </a:endParaRPr>
          </a:p>
          <a:p>
            <a:pPr marL="434340" indent="-342900"/>
            <a:r>
              <a:rPr lang="en-US" dirty="0" smtClean="0">
                <a:solidFill>
                  <a:schemeClr val="tx1"/>
                </a:solidFill>
                <a:latin typeface="Arial" panose="020B0604020202020204" pitchFamily="34" charset="0"/>
                <a:cs typeface="Arial" panose="020B0604020202020204" pitchFamily="34" charset="0"/>
              </a:rPr>
              <a:t>Prohibit </a:t>
            </a:r>
            <a:r>
              <a:rPr lang="en-US" dirty="0">
                <a:solidFill>
                  <a:schemeClr val="tx1"/>
                </a:solidFill>
                <a:latin typeface="Arial" panose="020B0604020202020204" pitchFamily="34" charset="0"/>
                <a:cs typeface="Arial" panose="020B0604020202020204" pitchFamily="34" charset="0"/>
              </a:rPr>
              <a:t>irrigation with </a:t>
            </a:r>
            <a:r>
              <a:rPr lang="en-US" b="1" dirty="0">
                <a:solidFill>
                  <a:schemeClr val="tx1"/>
                </a:solidFill>
                <a:latin typeface="Arial" panose="020B0604020202020204" pitchFamily="34" charset="0"/>
                <a:cs typeface="Arial" panose="020B0604020202020204" pitchFamily="34" charset="0"/>
              </a:rPr>
              <a:t>potable</a:t>
            </a:r>
            <a:r>
              <a:rPr lang="en-US" dirty="0">
                <a:solidFill>
                  <a:schemeClr val="tx1"/>
                </a:solidFill>
                <a:latin typeface="Arial" panose="020B0604020202020204" pitchFamily="34" charset="0"/>
                <a:cs typeface="Arial" panose="020B0604020202020204" pitchFamily="34" charset="0"/>
              </a:rPr>
              <a:t> water of ornamental turf on public street </a:t>
            </a:r>
            <a:r>
              <a:rPr lang="en-US" dirty="0" smtClean="0">
                <a:solidFill>
                  <a:schemeClr val="tx1"/>
                </a:solidFill>
                <a:latin typeface="Arial" panose="020B0604020202020204" pitchFamily="34" charset="0"/>
                <a:cs typeface="Arial" panose="020B0604020202020204" pitchFamily="34" charset="0"/>
              </a:rPr>
              <a:t>medians </a:t>
            </a:r>
            <a:endParaRPr lang="en-US" dirty="0">
              <a:solidFill>
                <a:schemeClr val="tx1"/>
              </a:solidFill>
              <a:latin typeface="Arial" panose="020B0604020202020204" pitchFamily="34" charset="0"/>
              <a:cs typeface="Arial" panose="020B0604020202020204" pitchFamily="34" charset="0"/>
            </a:endParaRPr>
          </a:p>
          <a:p>
            <a:pPr marL="708660" lvl="1" indent="-342900"/>
            <a:endParaRPr lang="en-US" sz="2000" dirty="0" smtClean="0">
              <a:solidFill>
                <a:schemeClr val="tx1"/>
              </a:solidFill>
              <a:latin typeface="Arial" panose="020B0604020202020204" pitchFamily="34" charset="0"/>
              <a:cs typeface="Arial" panose="020B0604020202020204" pitchFamily="34" charset="0"/>
            </a:endParaRPr>
          </a:p>
          <a:p>
            <a:pPr marL="434340" indent="-342900"/>
            <a:r>
              <a:rPr lang="en-US" dirty="0" smtClean="0">
                <a:solidFill>
                  <a:schemeClr val="tx1"/>
                </a:solidFill>
                <a:latin typeface="Arial" panose="020B0604020202020204" pitchFamily="34" charset="0"/>
                <a:cs typeface="Arial" panose="020B0604020202020204" pitchFamily="34" charset="0"/>
              </a:rPr>
              <a:t>Prohibit </a:t>
            </a:r>
            <a:r>
              <a:rPr lang="en-US" dirty="0">
                <a:solidFill>
                  <a:schemeClr val="tx1"/>
                </a:solidFill>
                <a:latin typeface="Arial" panose="020B0604020202020204" pitchFamily="34" charset="0"/>
                <a:cs typeface="Arial" panose="020B0604020202020204" pitchFamily="34" charset="0"/>
              </a:rPr>
              <a:t>irrigation with </a:t>
            </a:r>
            <a:r>
              <a:rPr lang="en-US" b="1" dirty="0">
                <a:solidFill>
                  <a:schemeClr val="tx1"/>
                </a:solidFill>
                <a:latin typeface="Arial" panose="020B0604020202020204" pitchFamily="34" charset="0"/>
                <a:cs typeface="Arial" panose="020B0604020202020204" pitchFamily="34" charset="0"/>
              </a:rPr>
              <a:t>potable</a:t>
            </a:r>
            <a:r>
              <a:rPr lang="en-US" dirty="0">
                <a:solidFill>
                  <a:schemeClr val="tx1"/>
                </a:solidFill>
                <a:latin typeface="Arial" panose="020B0604020202020204" pitchFamily="34" charset="0"/>
                <a:cs typeface="Arial" panose="020B0604020202020204" pitchFamily="34" charset="0"/>
              </a:rPr>
              <a:t> water of newly construction homes and buildings that is not delivered by drip or micro-spray </a:t>
            </a:r>
            <a:r>
              <a:rPr lang="en-US" dirty="0" smtClean="0">
                <a:solidFill>
                  <a:schemeClr val="tx1"/>
                </a:solidFill>
                <a:latin typeface="Arial" panose="020B0604020202020204" pitchFamily="34" charset="0"/>
                <a:cs typeface="Arial" panose="020B0604020202020204" pitchFamily="34" charset="0"/>
              </a:rPr>
              <a:t>systems</a:t>
            </a:r>
          </a:p>
          <a:p>
            <a:pPr marL="365760" lvl="1" indent="0">
              <a:buNone/>
            </a:pPr>
            <a:endParaRPr lang="en-US" sz="2000" dirty="0">
              <a:solidFill>
                <a:schemeClr val="tx1"/>
              </a:solidFill>
              <a:latin typeface="Arial" panose="020B0604020202020204" pitchFamily="34" charset="0"/>
              <a:cs typeface="Arial" panose="020B0604020202020204" pitchFamily="34" charset="0"/>
            </a:endParaRPr>
          </a:p>
          <a:p>
            <a:pPr marL="365760" lvl="1" indent="0">
              <a:buNone/>
            </a:pPr>
            <a:endParaRPr lang="en-US" dirty="0"/>
          </a:p>
          <a:p>
            <a:endParaRPr lang="en-US" dirty="0"/>
          </a:p>
        </p:txBody>
      </p:sp>
      <p:sp>
        <p:nvSpPr>
          <p:cNvPr id="3" name="Title 2"/>
          <p:cNvSpPr>
            <a:spLocks noGrp="1"/>
          </p:cNvSpPr>
          <p:nvPr>
            <p:ph type="title"/>
          </p:nvPr>
        </p:nvSpPr>
        <p:spPr/>
        <p:txBody>
          <a:bodyPr/>
          <a:lstStyle/>
          <a:p>
            <a:r>
              <a:rPr lang="en-US" dirty="0" smtClean="0"/>
              <a:t>SAVE WATER</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14</a:t>
            </a:fld>
            <a:endParaRPr lang="en-US">
              <a:solidFill>
                <a:srgbClr val="534949"/>
              </a:solidFill>
            </a:endParaRPr>
          </a:p>
        </p:txBody>
      </p:sp>
    </p:spTree>
    <p:extLst>
      <p:ext uri="{BB962C8B-B14F-4D97-AF65-F5344CB8AC3E}">
        <p14:creationId xmlns:p14="http://schemas.microsoft.com/office/powerpoint/2010/main" val="8816531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a:bodyPr>
          <a:lstStyle/>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Water Board shall direct urban water suppliers to develop rate structures and other pricing mechanisms to maximize water </a:t>
            </a:r>
            <a:r>
              <a:rPr lang="en-US" dirty="0" smtClean="0">
                <a:solidFill>
                  <a:schemeClr val="tx1"/>
                </a:solidFill>
                <a:latin typeface="Arial" panose="020B0604020202020204" pitchFamily="34" charset="0"/>
                <a:cs typeface="Arial" panose="020B0604020202020204" pitchFamily="34" charset="0"/>
              </a:rPr>
              <a:t>conservation including, but not limited, to:</a:t>
            </a:r>
            <a:endParaRPr lang="en-US" dirty="0">
              <a:solidFill>
                <a:schemeClr val="tx1"/>
              </a:solidFill>
              <a:latin typeface="Arial" panose="020B0604020202020204" pitchFamily="34" charset="0"/>
              <a:cs typeface="Arial" panose="020B0604020202020204" pitchFamily="34" charset="0"/>
            </a:endParaRPr>
          </a:p>
          <a:p>
            <a:pPr lvl="1"/>
            <a:endParaRPr lang="en-US" sz="2000" dirty="0" smtClean="0">
              <a:solidFill>
                <a:schemeClr val="tx1"/>
              </a:solidFill>
              <a:latin typeface="Arial" panose="020B0604020202020204" pitchFamily="34" charset="0"/>
              <a:cs typeface="Arial" panose="020B0604020202020204" pitchFamily="34" charset="0"/>
            </a:endParaRPr>
          </a:p>
          <a:p>
            <a:pPr lvl="1"/>
            <a:r>
              <a:rPr lang="en-US" sz="2000" dirty="0" smtClean="0">
                <a:solidFill>
                  <a:schemeClr val="tx1"/>
                </a:solidFill>
                <a:latin typeface="Arial" panose="020B0604020202020204" pitchFamily="34" charset="0"/>
                <a:cs typeface="Arial" panose="020B0604020202020204" pitchFamily="34" charset="0"/>
              </a:rPr>
              <a:t>Surcharges</a:t>
            </a:r>
            <a:endParaRPr lang="en-US" sz="2000" dirty="0">
              <a:solidFill>
                <a:schemeClr val="tx1"/>
              </a:solidFill>
              <a:latin typeface="Arial" panose="020B0604020202020204" pitchFamily="34" charset="0"/>
              <a:cs typeface="Arial" panose="020B0604020202020204" pitchFamily="34" charset="0"/>
            </a:endParaRPr>
          </a:p>
          <a:p>
            <a:pPr lvl="1"/>
            <a:r>
              <a:rPr lang="en-US" sz="2000" dirty="0">
                <a:solidFill>
                  <a:schemeClr val="tx1"/>
                </a:solidFill>
                <a:latin typeface="Arial" panose="020B0604020202020204" pitchFamily="34" charset="0"/>
                <a:cs typeface="Arial" panose="020B0604020202020204" pitchFamily="34" charset="0"/>
              </a:rPr>
              <a:t>Fees</a:t>
            </a:r>
          </a:p>
          <a:p>
            <a:pPr lvl="1"/>
            <a:r>
              <a:rPr lang="en-US" sz="2000" dirty="0">
                <a:solidFill>
                  <a:schemeClr val="tx1"/>
                </a:solidFill>
                <a:latin typeface="Arial" panose="020B0604020202020204" pitchFamily="34" charset="0"/>
                <a:cs typeface="Arial" panose="020B0604020202020204" pitchFamily="34" charset="0"/>
              </a:rPr>
              <a:t>Penalties</a:t>
            </a:r>
          </a:p>
          <a:p>
            <a:pPr lvl="1"/>
            <a:r>
              <a:rPr lang="en-US" sz="2000" dirty="0" smtClean="0">
                <a:solidFill>
                  <a:schemeClr val="tx1"/>
                </a:solidFill>
                <a:latin typeface="Arial" panose="020B0604020202020204" pitchFamily="34" charset="0"/>
                <a:cs typeface="Arial" panose="020B0604020202020204" pitchFamily="34" charset="0"/>
              </a:rPr>
              <a:t>Override Proposition </a:t>
            </a:r>
            <a:r>
              <a:rPr lang="en-US" sz="2000" dirty="0">
                <a:solidFill>
                  <a:schemeClr val="tx1"/>
                </a:solidFill>
                <a:latin typeface="Arial" panose="020B0604020202020204" pitchFamily="34" charset="0"/>
                <a:cs typeface="Arial" panose="020B0604020202020204" pitchFamily="34" charset="0"/>
              </a:rPr>
              <a:t>218?</a:t>
            </a:r>
          </a:p>
          <a:p>
            <a:pPr marL="365760" lvl="1" indent="0">
              <a:buNone/>
            </a:pPr>
            <a:endParaRPr lang="en-US" sz="2200" dirty="0">
              <a:solidFill>
                <a:schemeClr val="tx1"/>
              </a:solidFill>
              <a:latin typeface="Arial" panose="020B0604020202020204" pitchFamily="34" charset="0"/>
              <a:cs typeface="Arial" panose="020B0604020202020204" pitchFamily="34" charset="0"/>
            </a:endParaRPr>
          </a:p>
          <a:p>
            <a:pPr marL="365760" lvl="1" indent="0">
              <a:buNone/>
            </a:pPr>
            <a:endParaRPr lang="en-US" dirty="0"/>
          </a:p>
          <a:p>
            <a:endParaRPr lang="en-US" dirty="0"/>
          </a:p>
        </p:txBody>
      </p:sp>
      <p:sp>
        <p:nvSpPr>
          <p:cNvPr id="3" name="Title 2"/>
          <p:cNvSpPr>
            <a:spLocks noGrp="1"/>
          </p:cNvSpPr>
          <p:nvPr>
            <p:ph type="title"/>
          </p:nvPr>
        </p:nvSpPr>
        <p:spPr/>
        <p:txBody>
          <a:bodyPr/>
          <a:lstStyle/>
          <a:p>
            <a:r>
              <a:rPr lang="en-US" dirty="0" smtClean="0"/>
              <a:t>SAVE WATER</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15</a:t>
            </a:fld>
            <a:endParaRPr lang="en-US">
              <a:solidFill>
                <a:srgbClr val="534949"/>
              </a:solidFill>
            </a:endParaRPr>
          </a:p>
        </p:txBody>
      </p:sp>
    </p:spTree>
    <p:extLst>
      <p:ext uri="{BB962C8B-B14F-4D97-AF65-F5344CB8AC3E}">
        <p14:creationId xmlns:p14="http://schemas.microsoft.com/office/powerpoint/2010/main" val="27789554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0"/>
            <a:endParaRPr lang="en-US" sz="1600"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Save water</a:t>
            </a:r>
            <a:endParaRPr lang="en-US" dirty="0"/>
          </a:p>
        </p:txBody>
      </p:sp>
      <p:sp>
        <p:nvSpPr>
          <p:cNvPr id="4" name="Rectangle 3"/>
          <p:cNvSpPr/>
          <p:nvPr/>
        </p:nvSpPr>
        <p:spPr>
          <a:xfrm>
            <a:off x="381000" y="1676400"/>
            <a:ext cx="8458200" cy="5016758"/>
          </a:xfrm>
          <a:prstGeom prst="rect">
            <a:avLst/>
          </a:prstGeom>
        </p:spPr>
        <p:txBody>
          <a:bodyPr wrap="square">
            <a:spAutoFit/>
          </a:bodyPr>
          <a:lstStyle/>
          <a:p>
            <a:pPr fontAlgn="base"/>
            <a:r>
              <a:rPr lang="en-US" sz="2000" u="sng" dirty="0" smtClean="0">
                <a:solidFill>
                  <a:prstClr val="black"/>
                </a:solidFill>
                <a:latin typeface="Arial" panose="020B0604020202020204" pitchFamily="34" charset="0"/>
                <a:cs typeface="Arial" panose="020B0604020202020204" pitchFamily="34" charset="0"/>
              </a:rPr>
              <a:t>Small Water Suppliers</a:t>
            </a:r>
          </a:p>
          <a:p>
            <a:pPr fontAlgn="base"/>
            <a:endParaRPr lang="en-US" sz="2000" dirty="0">
              <a:solidFill>
                <a:prstClr val="black"/>
              </a:solidFill>
              <a:latin typeface="Arial" panose="020B0604020202020204" pitchFamily="34" charset="0"/>
              <a:cs typeface="Arial" panose="020B0604020202020204" pitchFamily="34" charset="0"/>
            </a:endParaRPr>
          </a:p>
          <a:p>
            <a:pPr fontAlgn="base"/>
            <a:r>
              <a:rPr lang="en-US" sz="2000" dirty="0" smtClean="0">
                <a:solidFill>
                  <a:prstClr val="black"/>
                </a:solidFill>
                <a:latin typeface="Arial" panose="020B0604020202020204" pitchFamily="34" charset="0"/>
                <a:cs typeface="Arial" panose="020B0604020202020204" pitchFamily="34" charset="0"/>
              </a:rPr>
              <a:t>There </a:t>
            </a:r>
            <a:r>
              <a:rPr lang="en-US" sz="2000" dirty="0">
                <a:solidFill>
                  <a:prstClr val="black"/>
                </a:solidFill>
                <a:latin typeface="Arial" panose="020B0604020202020204" pitchFamily="34" charset="0"/>
                <a:cs typeface="Arial" panose="020B0604020202020204" pitchFamily="34" charset="0"/>
              </a:rPr>
              <a:t>are over 2,600 small water suppliers </a:t>
            </a:r>
            <a:r>
              <a:rPr lang="en-US" sz="2000" dirty="0" smtClean="0">
                <a:solidFill>
                  <a:prstClr val="black"/>
                </a:solidFill>
                <a:latin typeface="Arial" panose="020B0604020202020204" pitchFamily="34" charset="0"/>
                <a:cs typeface="Arial" panose="020B0604020202020204" pitchFamily="34" charset="0"/>
              </a:rPr>
              <a:t>(less than 3,000 </a:t>
            </a:r>
            <a:r>
              <a:rPr lang="en-US" sz="2000" dirty="0">
                <a:solidFill>
                  <a:prstClr val="black"/>
                </a:solidFill>
                <a:latin typeface="Arial" panose="020B0604020202020204" pitchFamily="34" charset="0"/>
                <a:cs typeface="Arial" panose="020B0604020202020204" pitchFamily="34" charset="0"/>
              </a:rPr>
              <a:t>service connections) that provide water to over 1.5 million </a:t>
            </a:r>
            <a:r>
              <a:rPr lang="en-US" sz="2000" dirty="0" smtClean="0">
                <a:solidFill>
                  <a:prstClr val="black"/>
                </a:solidFill>
                <a:latin typeface="Arial" panose="020B0604020202020204" pitchFamily="34" charset="0"/>
                <a:cs typeface="Arial" panose="020B0604020202020204" pitchFamily="34" charset="0"/>
              </a:rPr>
              <a:t>Californians </a:t>
            </a:r>
          </a:p>
          <a:p>
            <a:pPr marL="342900" indent="-342900" fontAlgn="base">
              <a:buFont typeface="Arial" panose="020B0604020202020204" pitchFamily="34" charset="0"/>
              <a:buChar char="•"/>
            </a:pPr>
            <a:endParaRPr lang="en-US" sz="2000" dirty="0" smtClean="0">
              <a:solidFill>
                <a:prstClr val="black"/>
              </a:solidFill>
              <a:latin typeface="Arial" panose="020B0604020202020204" pitchFamily="34" charset="0"/>
              <a:cs typeface="Arial" panose="020B0604020202020204" pitchFamily="34" charset="0"/>
            </a:endParaRPr>
          </a:p>
          <a:p>
            <a:pPr marL="342900" indent="-342900" fontAlgn="base">
              <a:buFont typeface="Arial" panose="020B0604020202020204" pitchFamily="34" charset="0"/>
              <a:buChar char="•"/>
            </a:pPr>
            <a:r>
              <a:rPr lang="en-US" sz="2000" dirty="0" smtClean="0">
                <a:solidFill>
                  <a:prstClr val="black"/>
                </a:solidFill>
                <a:latin typeface="Arial" panose="020B0604020202020204" pitchFamily="34" charset="0"/>
                <a:cs typeface="Arial" panose="020B0604020202020204" pitchFamily="34" charset="0"/>
              </a:rPr>
              <a:t>Under the existing </a:t>
            </a:r>
            <a:r>
              <a:rPr lang="en-US" sz="2000" dirty="0">
                <a:solidFill>
                  <a:prstClr val="black"/>
                </a:solidFill>
                <a:latin typeface="Arial" panose="020B0604020202020204" pitchFamily="34" charset="0"/>
                <a:cs typeface="Arial" panose="020B0604020202020204" pitchFamily="34" charset="0"/>
              </a:rPr>
              <a:t>Emergency </a:t>
            </a:r>
            <a:r>
              <a:rPr lang="en-US" sz="2000" dirty="0" smtClean="0">
                <a:solidFill>
                  <a:prstClr val="black"/>
                </a:solidFill>
                <a:latin typeface="Arial" panose="020B0604020202020204" pitchFamily="34" charset="0"/>
                <a:cs typeface="Arial" panose="020B0604020202020204" pitchFamily="34" charset="0"/>
              </a:rPr>
              <a:t>Regulation, these </a:t>
            </a:r>
            <a:r>
              <a:rPr lang="en-US" sz="2000" dirty="0">
                <a:solidFill>
                  <a:prstClr val="black"/>
                </a:solidFill>
                <a:latin typeface="Arial" panose="020B0604020202020204" pitchFamily="34" charset="0"/>
                <a:cs typeface="Arial" panose="020B0604020202020204" pitchFamily="34" charset="0"/>
              </a:rPr>
              <a:t>suppliers are required to either limit outdoor irrigation to no more than two times per week or to institute measures that achieve a 20% reduction in </a:t>
            </a:r>
            <a:r>
              <a:rPr lang="en-US" sz="2000" dirty="0" smtClean="0">
                <a:solidFill>
                  <a:prstClr val="black"/>
                </a:solidFill>
                <a:latin typeface="Arial" panose="020B0604020202020204" pitchFamily="34" charset="0"/>
                <a:cs typeface="Arial" panose="020B0604020202020204" pitchFamily="34" charset="0"/>
              </a:rPr>
              <a:t>use </a:t>
            </a:r>
          </a:p>
          <a:p>
            <a:pPr marL="800100" lvl="1" indent="-342900" fontAlgn="base">
              <a:buFont typeface="Arial" panose="020B0604020202020204" pitchFamily="34" charset="0"/>
              <a:buChar char="•"/>
            </a:pPr>
            <a:endParaRPr lang="en-US" sz="2000" dirty="0" smtClean="0">
              <a:solidFill>
                <a:prstClr val="black"/>
              </a:solidFill>
              <a:latin typeface="Arial" panose="020B0604020202020204" pitchFamily="34" charset="0"/>
              <a:cs typeface="Arial" panose="020B0604020202020204" pitchFamily="34" charset="0"/>
            </a:endParaRPr>
          </a:p>
          <a:p>
            <a:pPr marL="800100" lvl="1" indent="-342900" fontAlgn="base">
              <a:buFont typeface="Arial" panose="020B0604020202020204" pitchFamily="34" charset="0"/>
              <a:buChar char="•"/>
            </a:pPr>
            <a:r>
              <a:rPr lang="en-US" sz="2000" dirty="0" smtClean="0">
                <a:solidFill>
                  <a:prstClr val="black"/>
                </a:solidFill>
                <a:latin typeface="Arial" panose="020B0604020202020204" pitchFamily="34" charset="0"/>
                <a:cs typeface="Arial" panose="020B0604020202020204" pitchFamily="34" charset="0"/>
              </a:rPr>
              <a:t>To date, small </a:t>
            </a:r>
            <a:r>
              <a:rPr lang="en-US" sz="2000" dirty="0">
                <a:solidFill>
                  <a:prstClr val="black"/>
                </a:solidFill>
                <a:latin typeface="Arial" panose="020B0604020202020204" pitchFamily="34" charset="0"/>
                <a:cs typeface="Arial" panose="020B0604020202020204" pitchFamily="34" charset="0"/>
              </a:rPr>
              <a:t>suppliers </a:t>
            </a:r>
            <a:r>
              <a:rPr lang="en-US" sz="2000" dirty="0" smtClean="0">
                <a:solidFill>
                  <a:prstClr val="black"/>
                </a:solidFill>
                <a:latin typeface="Arial" panose="020B0604020202020204" pitchFamily="34" charset="0"/>
                <a:cs typeface="Arial" panose="020B0604020202020204" pitchFamily="34" charset="0"/>
              </a:rPr>
              <a:t>have not been required </a:t>
            </a:r>
            <a:r>
              <a:rPr lang="en-US" sz="2000" dirty="0">
                <a:solidFill>
                  <a:prstClr val="black"/>
                </a:solidFill>
                <a:latin typeface="Arial" panose="020B0604020202020204" pitchFamily="34" charset="0"/>
                <a:cs typeface="Arial" panose="020B0604020202020204" pitchFamily="34" charset="0"/>
              </a:rPr>
              <a:t>to report their water production to the Board, but are expected to have the data available on </a:t>
            </a:r>
            <a:r>
              <a:rPr lang="en-US" sz="2000" dirty="0" smtClean="0">
                <a:solidFill>
                  <a:prstClr val="black"/>
                </a:solidFill>
                <a:latin typeface="Arial" panose="020B0604020202020204" pitchFamily="34" charset="0"/>
                <a:cs typeface="Arial" panose="020B0604020202020204" pitchFamily="34" charset="0"/>
              </a:rPr>
              <a:t>request </a:t>
            </a:r>
          </a:p>
          <a:p>
            <a:pPr marL="342900" indent="-342900" fontAlgn="base">
              <a:buFont typeface="Arial" panose="020B0604020202020204" pitchFamily="34" charset="0"/>
              <a:buChar char="•"/>
            </a:pPr>
            <a:endParaRPr lang="en-US" sz="2000" dirty="0" smtClean="0">
              <a:solidFill>
                <a:prstClr val="black"/>
              </a:solidFill>
              <a:latin typeface="Arial" panose="020B0604020202020204" pitchFamily="34" charset="0"/>
              <a:cs typeface="Arial" panose="020B0604020202020204" pitchFamily="34" charset="0"/>
            </a:endParaRPr>
          </a:p>
          <a:p>
            <a:pPr marL="342900" indent="-342900" fontAlgn="base">
              <a:buFont typeface="Arial" panose="020B0604020202020204" pitchFamily="34" charset="0"/>
              <a:buChar char="•"/>
            </a:pPr>
            <a:r>
              <a:rPr lang="en-US" sz="2000" dirty="0" smtClean="0">
                <a:solidFill>
                  <a:prstClr val="black"/>
                </a:solidFill>
                <a:latin typeface="Arial" panose="020B0604020202020204" pitchFamily="34" charset="0"/>
                <a:cs typeface="Arial" panose="020B0604020202020204" pitchFamily="34" charset="0"/>
              </a:rPr>
              <a:t>Small </a:t>
            </a:r>
            <a:r>
              <a:rPr lang="en-US" sz="2000" dirty="0">
                <a:solidFill>
                  <a:prstClr val="black"/>
                </a:solidFill>
                <a:latin typeface="Arial" panose="020B0604020202020204" pitchFamily="34" charset="0"/>
                <a:cs typeface="Arial" panose="020B0604020202020204" pitchFamily="34" charset="0"/>
              </a:rPr>
              <a:t>suppliers </a:t>
            </a:r>
            <a:r>
              <a:rPr lang="en-US" sz="2000" dirty="0" smtClean="0">
                <a:solidFill>
                  <a:prstClr val="black"/>
                </a:solidFill>
                <a:latin typeface="Arial" panose="020B0604020202020204" pitchFamily="34" charset="0"/>
                <a:cs typeface="Arial" panose="020B0604020202020204" pitchFamily="34" charset="0"/>
              </a:rPr>
              <a:t>are now required to </a:t>
            </a:r>
            <a:r>
              <a:rPr lang="en-US" sz="2000" dirty="0">
                <a:solidFill>
                  <a:prstClr val="black"/>
                </a:solidFill>
                <a:latin typeface="Arial" panose="020B0604020202020204" pitchFamily="34" charset="0"/>
                <a:cs typeface="Arial" panose="020B0604020202020204" pitchFamily="34" charset="0"/>
              </a:rPr>
              <a:t>contribute to achieving the statewide 25% potable urban water use reduction called for in the Executive Order.</a:t>
            </a:r>
          </a:p>
        </p:txBody>
      </p:sp>
      <p:sp>
        <p:nvSpPr>
          <p:cNvPr id="5" name="Slide Number Placeholder 4"/>
          <p:cNvSpPr>
            <a:spLocks noGrp="1"/>
          </p:cNvSpPr>
          <p:nvPr>
            <p:ph type="sldNum" sz="quarter" idx="12"/>
          </p:nvPr>
        </p:nvSpPr>
        <p:spPr/>
        <p:txBody>
          <a:bodyPr/>
          <a:lstStyle/>
          <a:p>
            <a:fld id="{B88B4103-A05A-4352-A10A-CA799470A08D}" type="slidenum">
              <a:rPr lang="en-US" smtClean="0">
                <a:solidFill>
                  <a:srgbClr val="534949"/>
                </a:solidFill>
              </a:rPr>
              <a:pPr/>
              <a:t>16</a:t>
            </a:fld>
            <a:endParaRPr lang="en-US">
              <a:solidFill>
                <a:srgbClr val="534949"/>
              </a:solidFill>
            </a:endParaRPr>
          </a:p>
        </p:txBody>
      </p:sp>
    </p:spTree>
    <p:extLst>
      <p:ext uri="{BB962C8B-B14F-4D97-AF65-F5344CB8AC3E}">
        <p14:creationId xmlns:p14="http://schemas.microsoft.com/office/powerpoint/2010/main" val="25069747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447800"/>
            <a:ext cx="8407893" cy="5105400"/>
          </a:xfrm>
        </p:spPr>
        <p:txBody>
          <a:bodyPr>
            <a:normAutofit/>
          </a:bodyPr>
          <a:lstStyle/>
          <a:p>
            <a:pPr marL="365760" lvl="1" indent="0">
              <a:buNone/>
            </a:pPr>
            <a:endParaRPr lang="en-US" dirty="0"/>
          </a:p>
          <a:p>
            <a:pPr lvl="0"/>
            <a:r>
              <a:rPr lang="en-US" dirty="0" smtClean="0">
                <a:solidFill>
                  <a:schemeClr val="tx1"/>
                </a:solidFill>
                <a:latin typeface="Arial" panose="020B0604020202020204" pitchFamily="34" charset="0"/>
                <a:cs typeface="Arial" panose="020B0604020202020204" pitchFamily="34" charset="0"/>
              </a:rPr>
              <a:t>Update the State </a:t>
            </a:r>
            <a:r>
              <a:rPr lang="en-US" dirty="0">
                <a:solidFill>
                  <a:schemeClr val="tx1"/>
                </a:solidFill>
                <a:latin typeface="Arial" panose="020B0604020202020204" pitchFamily="34" charset="0"/>
                <a:cs typeface="Arial" panose="020B0604020202020204" pitchFamily="34" charset="0"/>
              </a:rPr>
              <a:t>Model Water Efficient Landscape </a:t>
            </a:r>
            <a:r>
              <a:rPr lang="en-US" dirty="0" smtClean="0">
                <a:solidFill>
                  <a:schemeClr val="tx1"/>
                </a:solidFill>
                <a:latin typeface="Arial" panose="020B0604020202020204" pitchFamily="34" charset="0"/>
                <a:cs typeface="Arial" panose="020B0604020202020204" pitchFamily="34" charset="0"/>
              </a:rPr>
              <a:t>Ordinance</a:t>
            </a:r>
          </a:p>
          <a:p>
            <a:pPr lvl="1"/>
            <a:r>
              <a:rPr lang="en-US" dirty="0" smtClean="0">
                <a:solidFill>
                  <a:schemeClr val="tx1"/>
                </a:solidFill>
                <a:latin typeface="Arial" panose="020B0604020202020204" pitchFamily="34" charset="0"/>
                <a:cs typeface="Arial" panose="020B0604020202020204" pitchFamily="34" charset="0"/>
              </a:rPr>
              <a:t>Increase </a:t>
            </a:r>
            <a:r>
              <a:rPr lang="en-US" dirty="0">
                <a:solidFill>
                  <a:schemeClr val="tx1"/>
                </a:solidFill>
                <a:latin typeface="Arial" panose="020B0604020202020204" pitchFamily="34" charset="0"/>
                <a:cs typeface="Arial" panose="020B0604020202020204" pitchFamily="34" charset="0"/>
              </a:rPr>
              <a:t>water efficiency standards for new and existing </a:t>
            </a:r>
            <a:r>
              <a:rPr lang="en-US" dirty="0" smtClean="0">
                <a:solidFill>
                  <a:schemeClr val="tx1"/>
                </a:solidFill>
                <a:latin typeface="Arial" panose="020B0604020202020204" pitchFamily="34" charset="0"/>
                <a:cs typeface="Arial" panose="020B0604020202020204" pitchFamily="34" charset="0"/>
              </a:rPr>
              <a:t>landscapes</a:t>
            </a:r>
          </a:p>
          <a:p>
            <a:pPr lvl="1"/>
            <a:endParaRPr lang="en-US" dirty="0" smtClean="0">
              <a:solidFill>
                <a:schemeClr val="tx1"/>
              </a:solidFill>
              <a:latin typeface="Arial" panose="020B0604020202020204" pitchFamily="34" charset="0"/>
              <a:cs typeface="Arial" panose="020B0604020202020204" pitchFamily="34" charset="0"/>
            </a:endParaRPr>
          </a:p>
          <a:p>
            <a:pPr lvl="2"/>
            <a:r>
              <a:rPr lang="en-US" dirty="0" smtClean="0">
                <a:solidFill>
                  <a:schemeClr val="tx1"/>
                </a:solidFill>
                <a:latin typeface="Arial" panose="020B0604020202020204" pitchFamily="34" charset="0"/>
                <a:cs typeface="Arial" panose="020B0604020202020204" pitchFamily="34" charset="0"/>
              </a:rPr>
              <a:t>more </a:t>
            </a:r>
            <a:r>
              <a:rPr lang="en-US" dirty="0">
                <a:solidFill>
                  <a:schemeClr val="tx1"/>
                </a:solidFill>
                <a:latin typeface="Arial" panose="020B0604020202020204" pitchFamily="34" charset="0"/>
                <a:cs typeface="Arial" panose="020B0604020202020204" pitchFamily="34" charset="0"/>
              </a:rPr>
              <a:t>efficient irrigation </a:t>
            </a:r>
            <a:r>
              <a:rPr lang="en-US" dirty="0" smtClean="0">
                <a:solidFill>
                  <a:schemeClr val="tx1"/>
                </a:solidFill>
                <a:latin typeface="Arial" panose="020B0604020202020204" pitchFamily="34" charset="0"/>
                <a:cs typeface="Arial" panose="020B0604020202020204" pitchFamily="34" charset="0"/>
              </a:rPr>
              <a:t>systems</a:t>
            </a:r>
          </a:p>
          <a:p>
            <a:pPr lvl="2"/>
            <a:r>
              <a:rPr lang="en-US" dirty="0" smtClean="0">
                <a:solidFill>
                  <a:schemeClr val="tx1"/>
                </a:solidFill>
                <a:latin typeface="Arial" panose="020B0604020202020204" pitchFamily="34" charset="0"/>
                <a:cs typeface="Arial" panose="020B0604020202020204" pitchFamily="34" charset="0"/>
              </a:rPr>
              <a:t>greywater usage</a:t>
            </a:r>
          </a:p>
          <a:p>
            <a:pPr lvl="2"/>
            <a:r>
              <a:rPr lang="en-US" dirty="0" smtClean="0">
                <a:solidFill>
                  <a:schemeClr val="tx1"/>
                </a:solidFill>
                <a:latin typeface="Arial" panose="020B0604020202020204" pitchFamily="34" charset="0"/>
                <a:cs typeface="Arial" panose="020B0604020202020204" pitchFamily="34" charset="0"/>
              </a:rPr>
              <a:t>onsite </a:t>
            </a:r>
            <a:r>
              <a:rPr lang="en-US" dirty="0">
                <a:solidFill>
                  <a:schemeClr val="tx1"/>
                </a:solidFill>
                <a:latin typeface="Arial" panose="020B0604020202020204" pitchFamily="34" charset="0"/>
                <a:cs typeface="Arial" panose="020B0604020202020204" pitchFamily="34" charset="0"/>
              </a:rPr>
              <a:t>storm water </a:t>
            </a:r>
            <a:r>
              <a:rPr lang="en-US" dirty="0" smtClean="0">
                <a:solidFill>
                  <a:schemeClr val="tx1"/>
                </a:solidFill>
                <a:latin typeface="Arial" panose="020B0604020202020204" pitchFamily="34" charset="0"/>
                <a:cs typeface="Arial" panose="020B0604020202020204" pitchFamily="34" charset="0"/>
              </a:rPr>
              <a:t>capture</a:t>
            </a:r>
          </a:p>
          <a:p>
            <a:pPr lvl="2"/>
            <a:r>
              <a:rPr lang="en-US" dirty="0" smtClean="0">
                <a:solidFill>
                  <a:schemeClr val="tx1"/>
                </a:solidFill>
                <a:latin typeface="Arial" panose="020B0604020202020204" pitchFamily="34" charset="0"/>
                <a:cs typeface="Arial" panose="020B0604020202020204" pitchFamily="34" charset="0"/>
              </a:rPr>
              <a:t>limiting </a:t>
            </a:r>
            <a:r>
              <a:rPr lang="en-US" dirty="0">
                <a:solidFill>
                  <a:schemeClr val="tx1"/>
                </a:solidFill>
                <a:latin typeface="Arial" panose="020B0604020202020204" pitchFamily="34" charset="0"/>
                <a:cs typeface="Arial" panose="020B0604020202020204" pitchFamily="34" charset="0"/>
              </a:rPr>
              <a:t>the portion of landscapes that can be covered in </a:t>
            </a:r>
            <a:r>
              <a:rPr lang="en-US" dirty="0" smtClean="0">
                <a:solidFill>
                  <a:schemeClr val="tx1"/>
                </a:solidFill>
                <a:latin typeface="Arial" panose="020B0604020202020204" pitchFamily="34" charset="0"/>
                <a:cs typeface="Arial" panose="020B0604020202020204" pitchFamily="34" charset="0"/>
              </a:rPr>
              <a:t>turf</a:t>
            </a:r>
          </a:p>
          <a:p>
            <a:endParaRPr lang="en-US" dirty="0" smtClean="0">
              <a:solidFill>
                <a:schemeClr val="tx1"/>
              </a:solidFill>
              <a:latin typeface="Arial" panose="020B0604020202020204" pitchFamily="34" charset="0"/>
              <a:cs typeface="Arial" panose="020B0604020202020204" pitchFamily="34" charset="0"/>
            </a:endParaRPr>
          </a:p>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California Energy Commission shall adopt emergency regulations establishing standards that improve the efficiency of water appliances, including toilets, urinals, and faucets available for sale and installation in new and existing </a:t>
            </a:r>
            <a:r>
              <a:rPr lang="en-US" dirty="0" smtClean="0">
                <a:solidFill>
                  <a:schemeClr val="tx1"/>
                </a:solidFill>
                <a:latin typeface="Arial" panose="020B0604020202020204" pitchFamily="34" charset="0"/>
                <a:cs typeface="Arial" panose="020B0604020202020204" pitchFamily="34" charset="0"/>
              </a:rPr>
              <a:t>buildings</a:t>
            </a:r>
            <a:endParaRPr lang="en-US" dirty="0">
              <a:solidFill>
                <a:schemeClr val="tx1"/>
              </a:solidFill>
              <a:latin typeface="Arial" panose="020B0604020202020204" pitchFamily="34" charset="0"/>
              <a:cs typeface="Arial" panose="020B0604020202020204" pitchFamily="34" charset="0"/>
            </a:endParaRPr>
          </a:p>
          <a:p>
            <a:pPr lvl="0"/>
            <a:endParaRPr lang="en-US" sz="2400" dirty="0" smtClean="0">
              <a:solidFill>
                <a:schemeClr val="tx1"/>
              </a:solidFill>
              <a:latin typeface="Arial" panose="020B0604020202020204" pitchFamily="34" charset="0"/>
              <a:cs typeface="Arial" panose="020B0604020202020204" pitchFamily="34" charset="0"/>
            </a:endParaRPr>
          </a:p>
          <a:p>
            <a:pPr lvl="0"/>
            <a:endParaRPr lang="en-US" sz="2400" dirty="0">
              <a:solidFill>
                <a:schemeClr val="tx1"/>
              </a:solidFill>
              <a:latin typeface="Arial" panose="020B0604020202020204" pitchFamily="34" charset="0"/>
              <a:cs typeface="Arial" panose="020B0604020202020204" pitchFamily="34" charset="0"/>
            </a:endParaRPr>
          </a:p>
          <a:p>
            <a:endParaRPr lang="en-US" sz="2400" dirty="0">
              <a:solidFill>
                <a:schemeClr val="tx1"/>
              </a:solidFill>
            </a:endParaRPr>
          </a:p>
        </p:txBody>
      </p:sp>
      <p:sp>
        <p:nvSpPr>
          <p:cNvPr id="3" name="Title 2"/>
          <p:cNvSpPr>
            <a:spLocks noGrp="1"/>
          </p:cNvSpPr>
          <p:nvPr>
            <p:ph type="title"/>
          </p:nvPr>
        </p:nvSpPr>
        <p:spPr/>
        <p:txBody>
          <a:bodyPr/>
          <a:lstStyle/>
          <a:p>
            <a:r>
              <a:rPr lang="en-US" dirty="0" smtClean="0"/>
              <a:t>Save water</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17</a:t>
            </a:fld>
            <a:endParaRPr lang="en-US">
              <a:solidFill>
                <a:srgbClr val="534949"/>
              </a:solidFill>
            </a:endParaRPr>
          </a:p>
        </p:txBody>
      </p:sp>
    </p:spTree>
    <p:extLst>
      <p:ext uri="{BB962C8B-B14F-4D97-AF65-F5344CB8AC3E}">
        <p14:creationId xmlns:p14="http://schemas.microsoft.com/office/powerpoint/2010/main" val="25188400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65760" lvl="1" indent="0">
              <a:buNone/>
            </a:pPr>
            <a:endParaRPr lang="en-US" dirty="0"/>
          </a:p>
          <a:p>
            <a:pPr lvl="0"/>
            <a:r>
              <a:rPr lang="en-US" dirty="0">
                <a:solidFill>
                  <a:schemeClr val="tx1"/>
                </a:solidFill>
                <a:latin typeface="Arial" panose="020B0604020202020204" pitchFamily="34" charset="0"/>
                <a:cs typeface="Arial" panose="020B0604020202020204" pitchFamily="34" charset="0"/>
              </a:rPr>
              <a:t>The Water Board shall require urban water suppliers to provide monthly information on water usage, conservation, and enforcement </a:t>
            </a:r>
            <a:r>
              <a:rPr lang="en-US" i="1" u="sng" dirty="0">
                <a:solidFill>
                  <a:schemeClr val="tx1"/>
                </a:solidFill>
                <a:latin typeface="Arial" panose="020B0604020202020204" pitchFamily="34" charset="0"/>
                <a:cs typeface="Arial" panose="020B0604020202020204" pitchFamily="34" charset="0"/>
              </a:rPr>
              <a:t>on a permanent </a:t>
            </a:r>
            <a:r>
              <a:rPr lang="en-US" i="1" u="sng" dirty="0" smtClean="0">
                <a:solidFill>
                  <a:schemeClr val="tx1"/>
                </a:solidFill>
                <a:latin typeface="Arial" panose="020B0604020202020204" pitchFamily="34" charset="0"/>
                <a:cs typeface="Arial" panose="020B0604020202020204" pitchFamily="34" charset="0"/>
              </a:rPr>
              <a:t>basis</a:t>
            </a:r>
            <a:endParaRPr lang="en-US" i="1" u="sng" dirty="0">
              <a:solidFill>
                <a:schemeClr val="tx1"/>
              </a:solidFill>
              <a:latin typeface="Arial" panose="020B0604020202020204" pitchFamily="34" charset="0"/>
              <a:cs typeface="Arial" panose="020B0604020202020204" pitchFamily="34" charset="0"/>
            </a:endParaRPr>
          </a:p>
          <a:p>
            <a:endParaRPr lang="en-US" dirty="0">
              <a:solidFill>
                <a:schemeClr val="tx1"/>
              </a:solidFill>
              <a:latin typeface="Arial" panose="020B0604020202020204" pitchFamily="34" charset="0"/>
              <a:cs typeface="Arial" panose="020B0604020202020204" pitchFamily="34" charset="0"/>
            </a:endParaRPr>
          </a:p>
          <a:p>
            <a:pPr lvl="0"/>
            <a:r>
              <a:rPr lang="en-US" dirty="0">
                <a:solidFill>
                  <a:schemeClr val="tx1"/>
                </a:solidFill>
                <a:latin typeface="Arial" panose="020B0604020202020204" pitchFamily="34" charset="0"/>
                <a:cs typeface="Arial" panose="020B0604020202020204" pitchFamily="34" charset="0"/>
              </a:rPr>
              <a:t>The Water Board shall </a:t>
            </a:r>
            <a:r>
              <a:rPr lang="en-US" dirty="0" smtClean="0">
                <a:solidFill>
                  <a:schemeClr val="tx1"/>
                </a:solidFill>
                <a:latin typeface="Arial" panose="020B0604020202020204" pitchFamily="34" charset="0"/>
                <a:cs typeface="Arial" panose="020B0604020202020204" pitchFamily="34" charset="0"/>
              </a:rPr>
              <a:t>require:</a:t>
            </a:r>
          </a:p>
          <a:p>
            <a:pPr lvl="1"/>
            <a:r>
              <a:rPr lang="en-US" dirty="0" smtClean="0">
                <a:solidFill>
                  <a:schemeClr val="tx1"/>
                </a:solidFill>
                <a:latin typeface="Arial" panose="020B0604020202020204" pitchFamily="34" charset="0"/>
                <a:cs typeface="Arial" panose="020B0604020202020204" pitchFamily="34" charset="0"/>
              </a:rPr>
              <a:t>More frequent reporting </a:t>
            </a:r>
            <a:r>
              <a:rPr lang="en-US" dirty="0">
                <a:solidFill>
                  <a:schemeClr val="tx1"/>
                </a:solidFill>
                <a:latin typeface="Arial" panose="020B0604020202020204" pitchFamily="34" charset="0"/>
                <a:cs typeface="Arial" panose="020B0604020202020204" pitchFamily="34" charset="0"/>
              </a:rPr>
              <a:t>of water diversion and use by water right </a:t>
            </a:r>
            <a:r>
              <a:rPr lang="en-US" dirty="0" smtClean="0">
                <a:solidFill>
                  <a:schemeClr val="tx1"/>
                </a:solidFill>
                <a:latin typeface="Arial" panose="020B0604020202020204" pitchFamily="34" charset="0"/>
                <a:cs typeface="Arial" panose="020B0604020202020204" pitchFamily="34" charset="0"/>
              </a:rPr>
              <a:t>holders</a:t>
            </a:r>
          </a:p>
          <a:p>
            <a:pPr lvl="1"/>
            <a:r>
              <a:rPr lang="en-US" dirty="0" smtClean="0">
                <a:solidFill>
                  <a:schemeClr val="tx1"/>
                </a:solidFill>
                <a:latin typeface="Arial" panose="020B0604020202020204" pitchFamily="34" charset="0"/>
                <a:cs typeface="Arial" panose="020B0604020202020204" pitchFamily="34" charset="0"/>
              </a:rPr>
              <a:t>Conduct </a:t>
            </a:r>
            <a:r>
              <a:rPr lang="en-US" dirty="0">
                <a:solidFill>
                  <a:schemeClr val="tx1"/>
                </a:solidFill>
                <a:latin typeface="Arial" panose="020B0604020202020204" pitchFamily="34" charset="0"/>
                <a:cs typeface="Arial" panose="020B0604020202020204" pitchFamily="34" charset="0"/>
              </a:rPr>
              <a:t>inspections to determine whether illegal diversions or wasteful and unreasonable use of water are </a:t>
            </a:r>
            <a:r>
              <a:rPr lang="en-US" dirty="0" smtClean="0">
                <a:solidFill>
                  <a:schemeClr val="tx1"/>
                </a:solidFill>
                <a:latin typeface="Arial" panose="020B0604020202020204" pitchFamily="34" charset="0"/>
                <a:cs typeface="Arial" panose="020B0604020202020204" pitchFamily="34" charset="0"/>
              </a:rPr>
              <a:t>occurring</a:t>
            </a:r>
          </a:p>
          <a:p>
            <a:pPr lvl="1"/>
            <a:r>
              <a:rPr lang="en-US" dirty="0" smtClean="0">
                <a:solidFill>
                  <a:schemeClr val="tx1"/>
                </a:solidFill>
                <a:latin typeface="Arial" panose="020B0604020202020204" pitchFamily="34" charset="0"/>
                <a:cs typeface="Arial" panose="020B0604020202020204" pitchFamily="34" charset="0"/>
              </a:rPr>
              <a:t>Bring </a:t>
            </a:r>
            <a:r>
              <a:rPr lang="en-US" dirty="0">
                <a:solidFill>
                  <a:schemeClr val="tx1"/>
                </a:solidFill>
                <a:latin typeface="Arial" panose="020B0604020202020204" pitchFamily="34" charset="0"/>
                <a:cs typeface="Arial" panose="020B0604020202020204" pitchFamily="34" charset="0"/>
              </a:rPr>
              <a:t>enforcement actions against illegal diverters and those engaging in the wasteful and unreasonable use of </a:t>
            </a:r>
            <a:r>
              <a:rPr lang="en-US" dirty="0" smtClean="0">
                <a:solidFill>
                  <a:schemeClr val="tx1"/>
                </a:solidFill>
                <a:latin typeface="Arial" panose="020B0604020202020204" pitchFamily="34" charset="0"/>
                <a:cs typeface="Arial" panose="020B0604020202020204" pitchFamily="34" charset="0"/>
              </a:rPr>
              <a:t>water   </a:t>
            </a:r>
            <a:endParaRPr lang="en-US" dirty="0">
              <a:solidFill>
                <a:schemeClr val="tx1"/>
              </a:solidFill>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18</a:t>
            </a:fld>
            <a:endParaRPr lang="en-US">
              <a:solidFill>
                <a:srgbClr val="534949"/>
              </a:solidFill>
            </a:endParaRPr>
          </a:p>
        </p:txBody>
      </p:sp>
    </p:spTree>
    <p:extLst>
      <p:ext uri="{BB962C8B-B14F-4D97-AF65-F5344CB8AC3E}">
        <p14:creationId xmlns:p14="http://schemas.microsoft.com/office/powerpoint/2010/main" val="35623158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447800"/>
            <a:ext cx="8407893" cy="5105400"/>
          </a:xfrm>
        </p:spPr>
        <p:txBody>
          <a:bodyPr>
            <a:normAutofit fontScale="85000" lnSpcReduction="10000"/>
          </a:bodyPr>
          <a:lstStyle/>
          <a:p>
            <a:pPr marL="365760" lvl="1" indent="0">
              <a:buNone/>
            </a:pPr>
            <a:endParaRPr lang="en-US" dirty="0"/>
          </a:p>
          <a:p>
            <a:pPr lvl="0"/>
            <a:r>
              <a:rPr lang="en-US" sz="2100" dirty="0" smtClean="0">
                <a:solidFill>
                  <a:schemeClr val="tx1"/>
                </a:solidFill>
                <a:latin typeface="Arial" panose="020B0604020202020204" pitchFamily="34" charset="0"/>
                <a:cs typeface="Arial" panose="020B0604020202020204" pitchFamily="34" charset="0"/>
              </a:rPr>
              <a:t>Mandatory reports on </a:t>
            </a:r>
            <a:r>
              <a:rPr lang="en-US" sz="2100" dirty="0">
                <a:solidFill>
                  <a:schemeClr val="tx1"/>
                </a:solidFill>
                <a:latin typeface="Arial" panose="020B0604020202020204" pitchFamily="34" charset="0"/>
                <a:cs typeface="Arial" panose="020B0604020202020204" pitchFamily="34" charset="0"/>
              </a:rPr>
              <a:t>the implementation and enforcement of local </a:t>
            </a:r>
            <a:r>
              <a:rPr lang="en-US" sz="2100" dirty="0" smtClean="0">
                <a:solidFill>
                  <a:schemeClr val="tx1"/>
                </a:solidFill>
                <a:latin typeface="Arial" panose="020B0604020202020204" pitchFamily="34" charset="0"/>
                <a:cs typeface="Arial" panose="020B0604020202020204" pitchFamily="34" charset="0"/>
              </a:rPr>
              <a:t>ordinances are due </a:t>
            </a:r>
            <a:r>
              <a:rPr lang="en-US" sz="2100" dirty="0">
                <a:solidFill>
                  <a:schemeClr val="tx1"/>
                </a:solidFill>
                <a:latin typeface="Arial" panose="020B0604020202020204" pitchFamily="34" charset="0"/>
                <a:cs typeface="Arial" panose="020B0604020202020204" pitchFamily="34" charset="0"/>
              </a:rPr>
              <a:t>by December 31, </a:t>
            </a:r>
            <a:r>
              <a:rPr lang="en-US" sz="2100" dirty="0" smtClean="0">
                <a:solidFill>
                  <a:schemeClr val="tx1"/>
                </a:solidFill>
                <a:latin typeface="Arial" panose="020B0604020202020204" pitchFamily="34" charset="0"/>
                <a:cs typeface="Arial" panose="020B0604020202020204" pitchFamily="34" charset="0"/>
              </a:rPr>
              <a:t>2015</a:t>
            </a:r>
          </a:p>
          <a:p>
            <a:pPr lvl="0"/>
            <a:endParaRPr lang="en-US" sz="2100" dirty="0">
              <a:solidFill>
                <a:schemeClr val="tx1"/>
              </a:solidFill>
              <a:latin typeface="Arial" panose="020B0604020202020204" pitchFamily="34" charset="0"/>
              <a:cs typeface="Arial" panose="020B0604020202020204" pitchFamily="34" charset="0"/>
            </a:endParaRPr>
          </a:p>
          <a:p>
            <a:pPr lvl="1"/>
            <a:r>
              <a:rPr lang="en-US" sz="1900" dirty="0" smtClean="0">
                <a:solidFill>
                  <a:schemeClr val="tx1"/>
                </a:solidFill>
                <a:latin typeface="Arial" panose="020B0604020202020204" pitchFamily="34" charset="0"/>
                <a:cs typeface="Arial" panose="020B0604020202020204" pitchFamily="34" charset="0"/>
              </a:rPr>
              <a:t>DWR shall provide information on local compliance to the Water Board, which shall consider adopting regulations or taking appropriate enforcement actions to promote compliance</a:t>
            </a:r>
          </a:p>
          <a:p>
            <a:pPr marL="365760" lvl="1" indent="0">
              <a:buNone/>
            </a:pPr>
            <a:endParaRPr lang="en-US" sz="2100" dirty="0">
              <a:solidFill>
                <a:schemeClr val="tx1"/>
              </a:solidFill>
              <a:latin typeface="Arial" panose="020B0604020202020204" pitchFamily="34" charset="0"/>
              <a:cs typeface="Arial" panose="020B0604020202020204" pitchFamily="34" charset="0"/>
            </a:endParaRPr>
          </a:p>
          <a:p>
            <a:pPr marL="434340" indent="-342900"/>
            <a:r>
              <a:rPr lang="en-US" sz="2100" dirty="0" smtClean="0">
                <a:solidFill>
                  <a:schemeClr val="tx1"/>
                </a:solidFill>
                <a:latin typeface="Arial" panose="020B0604020202020204" pitchFamily="34" charset="0"/>
                <a:cs typeface="Arial" panose="020B0604020202020204" pitchFamily="34" charset="0"/>
              </a:rPr>
              <a:t>To </a:t>
            </a:r>
            <a:r>
              <a:rPr lang="en-US" sz="2100" dirty="0">
                <a:solidFill>
                  <a:schemeClr val="tx1"/>
                </a:solidFill>
                <a:latin typeface="Arial" panose="020B0604020202020204" pitchFamily="34" charset="0"/>
                <a:cs typeface="Arial" panose="020B0604020202020204" pitchFamily="34" charset="0"/>
              </a:rPr>
              <a:t>determine if urban water suppliers are meeting required use reductions, </a:t>
            </a:r>
            <a:r>
              <a:rPr lang="en-US" sz="2100" i="1" dirty="0">
                <a:solidFill>
                  <a:schemeClr val="tx1"/>
                </a:solidFill>
                <a:latin typeface="Arial" panose="020B0604020202020204" pitchFamily="34" charset="0"/>
                <a:cs typeface="Arial" panose="020B0604020202020204" pitchFamily="34" charset="0"/>
              </a:rPr>
              <a:t>water production data</a:t>
            </a:r>
            <a:r>
              <a:rPr lang="en-US" sz="2100" dirty="0">
                <a:solidFill>
                  <a:schemeClr val="tx1"/>
                </a:solidFill>
                <a:latin typeface="Arial" panose="020B0604020202020204" pitchFamily="34" charset="0"/>
                <a:cs typeface="Arial" panose="020B0604020202020204" pitchFamily="34" charset="0"/>
              </a:rPr>
              <a:t>, as reported by each individual water supplier for the months of June 2015 through February 2016, will be compared to the same period(s) in </a:t>
            </a:r>
            <a:r>
              <a:rPr lang="en-US" sz="2100" dirty="0" smtClean="0">
                <a:solidFill>
                  <a:schemeClr val="tx1"/>
                </a:solidFill>
                <a:latin typeface="Arial" panose="020B0604020202020204" pitchFamily="34" charset="0"/>
                <a:cs typeface="Arial" panose="020B0604020202020204" pitchFamily="34" charset="0"/>
              </a:rPr>
              <a:t>2013-2014 </a:t>
            </a:r>
          </a:p>
          <a:p>
            <a:pPr lvl="1"/>
            <a:endParaRPr lang="en-US" sz="1900" dirty="0">
              <a:solidFill>
                <a:schemeClr val="tx1"/>
              </a:solidFill>
              <a:latin typeface="Arial" panose="020B0604020202020204" pitchFamily="34" charset="0"/>
              <a:cs typeface="Arial" panose="020B0604020202020204" pitchFamily="34" charset="0"/>
            </a:endParaRPr>
          </a:p>
          <a:p>
            <a:pPr lvl="2"/>
            <a:r>
              <a:rPr lang="en-US" sz="1700" dirty="0" smtClean="0">
                <a:solidFill>
                  <a:schemeClr val="tx1"/>
                </a:solidFill>
                <a:latin typeface="Arial" panose="020B0604020202020204" pitchFamily="34" charset="0"/>
                <a:cs typeface="Arial" panose="020B0604020202020204" pitchFamily="34" charset="0"/>
              </a:rPr>
              <a:t>Given </a:t>
            </a:r>
            <a:r>
              <a:rPr lang="en-US" sz="1700" dirty="0">
                <a:solidFill>
                  <a:schemeClr val="tx1"/>
                </a:solidFill>
                <a:latin typeface="Arial" panose="020B0604020202020204" pitchFamily="34" charset="0"/>
                <a:cs typeface="Arial" panose="020B0604020202020204" pitchFamily="34" charset="0"/>
              </a:rPr>
              <a:t>the severity of the current drought, the State Water Board will assess suppliers' compliance for both monthly and cumulative water usage </a:t>
            </a:r>
            <a:r>
              <a:rPr lang="en-US" sz="1700" dirty="0" smtClean="0">
                <a:solidFill>
                  <a:schemeClr val="tx1"/>
                </a:solidFill>
                <a:latin typeface="Arial" panose="020B0604020202020204" pitchFamily="34" charset="0"/>
                <a:cs typeface="Arial" panose="020B0604020202020204" pitchFamily="34" charset="0"/>
              </a:rPr>
              <a:t>reductions</a:t>
            </a:r>
            <a:endParaRPr lang="en-US" sz="1700" dirty="0">
              <a:solidFill>
                <a:schemeClr val="tx1"/>
              </a:solidFill>
              <a:latin typeface="Arial" panose="020B0604020202020204" pitchFamily="34" charset="0"/>
              <a:cs typeface="Arial" panose="020B0604020202020204" pitchFamily="34" charset="0"/>
            </a:endParaRPr>
          </a:p>
          <a:p>
            <a:pPr lvl="0"/>
            <a:endParaRPr lang="en-US" sz="2100" dirty="0" smtClean="0">
              <a:solidFill>
                <a:schemeClr val="tx1"/>
              </a:solidFill>
              <a:latin typeface="Arial" panose="020B0604020202020204" pitchFamily="34" charset="0"/>
              <a:cs typeface="Arial" panose="020B0604020202020204" pitchFamily="34" charset="0"/>
            </a:endParaRPr>
          </a:p>
          <a:p>
            <a:pPr lvl="0"/>
            <a:r>
              <a:rPr lang="en-US" sz="2100" dirty="0" smtClean="0">
                <a:solidFill>
                  <a:schemeClr val="tx1"/>
                </a:solidFill>
                <a:latin typeface="Arial" panose="020B0604020202020204" pitchFamily="34" charset="0"/>
                <a:cs typeface="Arial" panose="020B0604020202020204" pitchFamily="34" charset="0"/>
              </a:rPr>
              <a:t>DWR shall provide technical assistance and </a:t>
            </a:r>
            <a:r>
              <a:rPr lang="en-US" sz="2100" i="1" dirty="0" smtClean="0">
                <a:solidFill>
                  <a:schemeClr val="tx1"/>
                </a:solidFill>
                <a:latin typeface="Arial" panose="020B0604020202020204" pitchFamily="34" charset="0"/>
                <a:cs typeface="Arial" panose="020B0604020202020204" pitchFamily="34" charset="0"/>
              </a:rPr>
              <a:t>give priority in grant funding</a:t>
            </a:r>
            <a:r>
              <a:rPr lang="en-US" sz="2100" dirty="0" smtClean="0">
                <a:solidFill>
                  <a:schemeClr val="tx1"/>
                </a:solidFill>
                <a:latin typeface="Arial" panose="020B0604020202020204" pitchFamily="34" charset="0"/>
                <a:cs typeface="Arial" panose="020B0604020202020204" pitchFamily="34" charset="0"/>
              </a:rPr>
              <a:t> to public agencies for actions necessary to comply with local ordinances</a:t>
            </a:r>
          </a:p>
          <a:p>
            <a:endParaRPr lang="en-US" sz="2100" dirty="0">
              <a:solidFill>
                <a:schemeClr val="tx1"/>
              </a:solidFill>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19</a:t>
            </a:fld>
            <a:endParaRPr lang="en-US">
              <a:solidFill>
                <a:srgbClr val="534949"/>
              </a:solidFill>
            </a:endParaRPr>
          </a:p>
        </p:txBody>
      </p:sp>
    </p:spTree>
    <p:extLst>
      <p:ext uri="{BB962C8B-B14F-4D97-AF65-F5344CB8AC3E}">
        <p14:creationId xmlns:p14="http://schemas.microsoft.com/office/powerpoint/2010/main" val="25679608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lnSpcReduction="10000"/>
          </a:bodyPr>
          <a:lstStyle/>
          <a:p>
            <a:r>
              <a:rPr lang="en-US" dirty="0" smtClean="0">
                <a:solidFill>
                  <a:schemeClr val="tx1"/>
                </a:solidFill>
                <a:latin typeface="Arial" panose="020B0604020202020204" pitchFamily="34" charset="0"/>
                <a:cs typeface="Arial" panose="020B0604020202020204" pitchFamily="34" charset="0"/>
              </a:rPr>
              <a:t>California's </a:t>
            </a:r>
            <a:r>
              <a:rPr lang="en-US" dirty="0">
                <a:solidFill>
                  <a:schemeClr val="tx1"/>
                </a:solidFill>
                <a:latin typeface="Arial" panose="020B0604020202020204" pitchFamily="34" charset="0"/>
                <a:cs typeface="Arial" panose="020B0604020202020204" pitchFamily="34" charset="0"/>
              </a:rPr>
              <a:t>water supplies continue to be severely depleted despite a limited amount of rain and snowfall this winter, with record low snowpack in the Sierra Nevada mountains, decreased water levels in most of California's reservoirs, reduced flows in the state's rivers and shrinking supplies in underground water </a:t>
            </a:r>
            <a:r>
              <a:rPr lang="en-US" dirty="0" smtClean="0">
                <a:solidFill>
                  <a:schemeClr val="tx1"/>
                </a:solidFill>
                <a:latin typeface="Arial" panose="020B0604020202020204" pitchFamily="34" charset="0"/>
                <a:cs typeface="Arial" panose="020B0604020202020204" pitchFamily="34" charset="0"/>
              </a:rPr>
              <a:t>basins</a:t>
            </a:r>
          </a:p>
          <a:p>
            <a:pPr marL="45720" indent="0">
              <a:buNone/>
            </a:pPr>
            <a:r>
              <a:rPr lang="en-US" dirty="0">
                <a:solidFill>
                  <a:schemeClr val="tx1"/>
                </a:solidFill>
                <a:latin typeface="Arial" panose="020B0604020202020204" pitchFamily="34" charset="0"/>
                <a:cs typeface="Arial" panose="020B0604020202020204" pitchFamily="34" charset="0"/>
              </a:rPr>
              <a:t> </a:t>
            </a:r>
          </a:p>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severe drought conditions continue to present urgent challenges including</a:t>
            </a:r>
            <a:r>
              <a:rPr lang="en-US" dirty="0" smtClean="0">
                <a:solidFill>
                  <a:schemeClr val="tx1"/>
                </a:solidFill>
                <a:latin typeface="Arial" panose="020B0604020202020204" pitchFamily="34" charset="0"/>
                <a:cs typeface="Arial" panose="020B0604020202020204" pitchFamily="34" charset="0"/>
              </a:rPr>
              <a:t>:</a:t>
            </a:r>
          </a:p>
          <a:p>
            <a:pPr lvl="1"/>
            <a:endParaRPr lang="en-US" dirty="0" smtClean="0">
              <a:solidFill>
                <a:schemeClr val="tx1"/>
              </a:solidFill>
              <a:latin typeface="Arial" panose="020B0604020202020204" pitchFamily="34" charset="0"/>
              <a:cs typeface="Arial" panose="020B0604020202020204" pitchFamily="34" charset="0"/>
            </a:endParaRPr>
          </a:p>
          <a:p>
            <a:pPr lvl="1"/>
            <a:r>
              <a:rPr lang="en-US" dirty="0" smtClean="0">
                <a:solidFill>
                  <a:schemeClr val="tx1"/>
                </a:solidFill>
                <a:latin typeface="Arial" panose="020B0604020202020204" pitchFamily="34" charset="0"/>
                <a:cs typeface="Arial" panose="020B0604020202020204" pitchFamily="34" charset="0"/>
              </a:rPr>
              <a:t>drinking </a:t>
            </a:r>
            <a:r>
              <a:rPr lang="en-US" dirty="0">
                <a:solidFill>
                  <a:schemeClr val="tx1"/>
                </a:solidFill>
                <a:latin typeface="Arial" panose="020B0604020202020204" pitchFamily="34" charset="0"/>
                <a:cs typeface="Arial" panose="020B0604020202020204" pitchFamily="34" charset="0"/>
              </a:rPr>
              <a:t>water shortages </a:t>
            </a:r>
            <a:endParaRPr lang="en-US" dirty="0" smtClean="0">
              <a:solidFill>
                <a:schemeClr val="tx1"/>
              </a:solidFill>
              <a:latin typeface="Arial" panose="020B0604020202020204" pitchFamily="34" charset="0"/>
              <a:cs typeface="Arial" panose="020B0604020202020204" pitchFamily="34" charset="0"/>
            </a:endParaRPr>
          </a:p>
          <a:p>
            <a:pPr lvl="1"/>
            <a:r>
              <a:rPr lang="en-US" dirty="0" smtClean="0">
                <a:solidFill>
                  <a:schemeClr val="tx1"/>
                </a:solidFill>
                <a:latin typeface="Arial" panose="020B0604020202020204" pitchFamily="34" charset="0"/>
                <a:cs typeface="Arial" panose="020B0604020202020204" pitchFamily="34" charset="0"/>
              </a:rPr>
              <a:t>diminished </a:t>
            </a:r>
            <a:r>
              <a:rPr lang="en-US" dirty="0">
                <a:solidFill>
                  <a:schemeClr val="tx1"/>
                </a:solidFill>
                <a:latin typeface="Arial" panose="020B0604020202020204" pitchFamily="34" charset="0"/>
                <a:cs typeface="Arial" panose="020B0604020202020204" pitchFamily="34" charset="0"/>
              </a:rPr>
              <a:t>water for agricultural </a:t>
            </a:r>
            <a:r>
              <a:rPr lang="en-US" dirty="0" smtClean="0">
                <a:solidFill>
                  <a:schemeClr val="tx1"/>
                </a:solidFill>
                <a:latin typeface="Arial" panose="020B0604020202020204" pitchFamily="34" charset="0"/>
                <a:cs typeface="Arial" panose="020B0604020202020204" pitchFamily="34" charset="0"/>
              </a:rPr>
              <a:t>production</a:t>
            </a:r>
          </a:p>
          <a:p>
            <a:pPr lvl="1"/>
            <a:r>
              <a:rPr lang="en-US" dirty="0" smtClean="0">
                <a:solidFill>
                  <a:schemeClr val="tx1"/>
                </a:solidFill>
                <a:latin typeface="Arial" panose="020B0604020202020204" pitchFamily="34" charset="0"/>
                <a:cs typeface="Arial" panose="020B0604020202020204" pitchFamily="34" charset="0"/>
              </a:rPr>
              <a:t>degraded  </a:t>
            </a:r>
            <a:r>
              <a:rPr lang="en-US" dirty="0">
                <a:solidFill>
                  <a:schemeClr val="tx1"/>
                </a:solidFill>
                <a:latin typeface="Arial" panose="020B0604020202020204" pitchFamily="34" charset="0"/>
                <a:cs typeface="Arial" panose="020B0604020202020204" pitchFamily="34" charset="0"/>
              </a:rPr>
              <a:t>habitat for many fish and wildlife </a:t>
            </a:r>
            <a:r>
              <a:rPr lang="en-US" dirty="0" smtClean="0">
                <a:solidFill>
                  <a:schemeClr val="tx1"/>
                </a:solidFill>
                <a:latin typeface="Arial" panose="020B0604020202020204" pitchFamily="34" charset="0"/>
                <a:cs typeface="Arial" panose="020B0604020202020204" pitchFamily="34" charset="0"/>
              </a:rPr>
              <a:t>species</a:t>
            </a:r>
          </a:p>
          <a:p>
            <a:pPr lvl="1"/>
            <a:r>
              <a:rPr lang="en-US" dirty="0" smtClean="0">
                <a:solidFill>
                  <a:schemeClr val="tx1"/>
                </a:solidFill>
                <a:latin typeface="Arial" panose="020B0604020202020204" pitchFamily="34" charset="0"/>
                <a:cs typeface="Arial" panose="020B0604020202020204" pitchFamily="34" charset="0"/>
              </a:rPr>
              <a:t>increased </a:t>
            </a:r>
            <a:r>
              <a:rPr lang="en-US" dirty="0">
                <a:solidFill>
                  <a:schemeClr val="tx1"/>
                </a:solidFill>
                <a:latin typeface="Arial" panose="020B0604020202020204" pitchFamily="34" charset="0"/>
                <a:cs typeface="Arial" panose="020B0604020202020204" pitchFamily="34" charset="0"/>
              </a:rPr>
              <a:t>wildfire risk, </a:t>
            </a:r>
            <a:r>
              <a:rPr lang="en-US" dirty="0" smtClean="0">
                <a:solidFill>
                  <a:schemeClr val="tx1"/>
                </a:solidFill>
                <a:latin typeface="Arial" panose="020B0604020202020204" pitchFamily="34" charset="0"/>
                <a:cs typeface="Arial" panose="020B0604020202020204" pitchFamily="34" charset="0"/>
              </a:rPr>
              <a:t>and</a:t>
            </a:r>
          </a:p>
          <a:p>
            <a:pPr lvl="1"/>
            <a:r>
              <a:rPr lang="en-US" dirty="0" smtClean="0">
                <a:solidFill>
                  <a:schemeClr val="tx1"/>
                </a:solidFill>
                <a:latin typeface="Arial" panose="020B0604020202020204" pitchFamily="34" charset="0"/>
                <a:cs typeface="Arial" panose="020B0604020202020204" pitchFamily="34" charset="0"/>
              </a:rPr>
              <a:t>threat </a:t>
            </a:r>
            <a:r>
              <a:rPr lang="en-US" dirty="0">
                <a:solidFill>
                  <a:schemeClr val="tx1"/>
                </a:solidFill>
                <a:latin typeface="Arial" panose="020B0604020202020204" pitchFamily="34" charset="0"/>
                <a:cs typeface="Arial" panose="020B0604020202020204" pitchFamily="34" charset="0"/>
              </a:rPr>
              <a:t>of saltwater contamination to fresh water supplies in the Sacramento-San Joaquin Bay </a:t>
            </a:r>
            <a:r>
              <a:rPr lang="en-US" dirty="0" smtClean="0">
                <a:solidFill>
                  <a:schemeClr val="tx1"/>
                </a:solidFill>
                <a:latin typeface="Arial" panose="020B0604020202020204" pitchFamily="34" charset="0"/>
                <a:cs typeface="Arial" panose="020B0604020202020204" pitchFamily="34" charset="0"/>
              </a:rPr>
              <a:t>Delta</a:t>
            </a:r>
            <a:endParaRPr lang="en-US" dirty="0">
              <a:solidFill>
                <a:schemeClr val="tx1"/>
              </a:solidFill>
              <a:latin typeface="Arial" panose="020B0604020202020204" pitchFamily="34" charset="0"/>
              <a:cs typeface="Arial" panose="020B0604020202020204" pitchFamily="34" charset="0"/>
            </a:endParaRPr>
          </a:p>
          <a:p>
            <a:pPr marL="45720" indent="0">
              <a:buNone/>
            </a:pPr>
            <a:endParaRPr lang="en-US" dirty="0">
              <a:solidFill>
                <a:schemeClr val="tx1"/>
              </a:solidFill>
            </a:endParaRPr>
          </a:p>
        </p:txBody>
      </p:sp>
      <p:sp>
        <p:nvSpPr>
          <p:cNvPr id="3" name="Title 2"/>
          <p:cNvSpPr>
            <a:spLocks noGrp="1"/>
          </p:cNvSpPr>
          <p:nvPr>
            <p:ph type="title"/>
          </p:nvPr>
        </p:nvSpPr>
        <p:spPr/>
        <p:txBody>
          <a:bodyPr/>
          <a:lstStyle/>
          <a:p>
            <a:r>
              <a:rPr lang="en-US" dirty="0" smtClean="0"/>
              <a:t>EXECUTIVE ORDER B-29-15</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a:t>
            </a:fld>
            <a:endParaRPr lang="en-US">
              <a:solidFill>
                <a:srgbClr val="534949"/>
              </a:solidFill>
            </a:endParaRPr>
          </a:p>
        </p:txBody>
      </p:sp>
    </p:spTree>
    <p:extLst>
      <p:ext uri="{BB962C8B-B14F-4D97-AF65-F5344CB8AC3E}">
        <p14:creationId xmlns:p14="http://schemas.microsoft.com/office/powerpoint/2010/main" val="3569059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910329"/>
          </a:xfrm>
        </p:spPr>
        <p:txBody>
          <a:bodyPr>
            <a:noAutofit/>
          </a:bodyPr>
          <a:lstStyle/>
          <a:p>
            <a:pPr fontAlgn="base"/>
            <a:r>
              <a:rPr lang="en-US" b="1" u="sng" dirty="0" smtClean="0">
                <a:solidFill>
                  <a:schemeClr val="tx1"/>
                </a:solidFill>
                <a:latin typeface="Arial" panose="020B0604020202020204" pitchFamily="34" charset="0"/>
                <a:cs typeface="Arial" panose="020B0604020202020204" pitchFamily="34" charset="0"/>
              </a:rPr>
              <a:t>Small Water Suppliers</a:t>
            </a:r>
          </a:p>
          <a:p>
            <a:pPr lvl="1" fontAlgn="base"/>
            <a:r>
              <a:rPr lang="en-US" dirty="0" smtClean="0">
                <a:solidFill>
                  <a:schemeClr val="tx1"/>
                </a:solidFill>
                <a:latin typeface="Arial" panose="020B0604020202020204" pitchFamily="34" charset="0"/>
                <a:cs typeface="Arial" panose="020B0604020202020204" pitchFamily="34" charset="0"/>
              </a:rPr>
              <a:t>Small </a:t>
            </a:r>
            <a:r>
              <a:rPr lang="en-US" dirty="0">
                <a:solidFill>
                  <a:schemeClr val="tx1"/>
                </a:solidFill>
                <a:latin typeface="Arial" panose="020B0604020202020204" pitchFamily="34" charset="0"/>
                <a:cs typeface="Arial" panose="020B0604020202020204" pitchFamily="34" charset="0"/>
              </a:rPr>
              <a:t>suppliers would now be directed to provide a one-time report to the State Water Board, 180 days after the effective date of the new emergency regulation, addressing at a minimum:</a:t>
            </a:r>
          </a:p>
          <a:p>
            <a:pPr lvl="0" fontAlgn="base"/>
            <a:endParaRPr lang="en-US" sz="1800" dirty="0" smtClean="0">
              <a:solidFill>
                <a:schemeClr val="tx1"/>
              </a:solidFill>
              <a:latin typeface="Arial" panose="020B0604020202020204" pitchFamily="34" charset="0"/>
              <a:cs typeface="Arial" panose="020B0604020202020204" pitchFamily="34" charset="0"/>
            </a:endParaRPr>
          </a:p>
          <a:p>
            <a:pPr lvl="2" fontAlgn="base"/>
            <a:r>
              <a:rPr lang="en-US" dirty="0" smtClean="0">
                <a:solidFill>
                  <a:schemeClr val="tx1"/>
                </a:solidFill>
                <a:latin typeface="Arial" panose="020B0604020202020204" pitchFamily="34" charset="0"/>
                <a:cs typeface="Arial" panose="020B0604020202020204" pitchFamily="34" charset="0"/>
              </a:rPr>
              <a:t>Potable </a:t>
            </a:r>
            <a:r>
              <a:rPr lang="en-US" dirty="0">
                <a:solidFill>
                  <a:schemeClr val="tx1"/>
                </a:solidFill>
                <a:latin typeface="Arial" panose="020B0604020202020204" pitchFamily="34" charset="0"/>
                <a:cs typeface="Arial" panose="020B0604020202020204" pitchFamily="34" charset="0"/>
              </a:rPr>
              <a:t>water production from June-November 2013 and June-November 2015</a:t>
            </a:r>
            <a:r>
              <a:rPr lang="en-US" dirty="0" smtClean="0">
                <a:solidFill>
                  <a:schemeClr val="tx1"/>
                </a:solidFill>
                <a:latin typeface="Arial" panose="020B0604020202020204" pitchFamily="34" charset="0"/>
                <a:cs typeface="Arial" panose="020B0604020202020204" pitchFamily="34" charset="0"/>
              </a:rPr>
              <a:t>;</a:t>
            </a:r>
            <a:endParaRPr lang="en-US" sz="1800" dirty="0" smtClean="0">
              <a:solidFill>
                <a:schemeClr val="tx1"/>
              </a:solidFill>
              <a:latin typeface="Arial" panose="020B0604020202020204" pitchFamily="34" charset="0"/>
              <a:cs typeface="Arial" panose="020B0604020202020204" pitchFamily="34" charset="0"/>
            </a:endParaRPr>
          </a:p>
          <a:p>
            <a:pPr lvl="2" fontAlgn="base"/>
            <a:endParaRPr lang="en-US" dirty="0" smtClean="0">
              <a:solidFill>
                <a:schemeClr val="tx1"/>
              </a:solidFill>
              <a:latin typeface="Arial" panose="020B0604020202020204" pitchFamily="34" charset="0"/>
              <a:cs typeface="Arial" panose="020B0604020202020204" pitchFamily="34" charset="0"/>
            </a:endParaRPr>
          </a:p>
          <a:p>
            <a:pPr lvl="2" fontAlgn="base"/>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number of days per week outdoor irrigation is allowed and other restrictions implemented to achieve a 25% water use reduction; </a:t>
            </a:r>
            <a:r>
              <a:rPr lang="en-US" dirty="0" smtClean="0">
                <a:solidFill>
                  <a:schemeClr val="tx1"/>
                </a:solidFill>
                <a:latin typeface="Arial" panose="020B0604020202020204" pitchFamily="34" charset="0"/>
                <a:cs typeface="Arial" panose="020B0604020202020204" pitchFamily="34" charset="0"/>
              </a:rPr>
              <a:t>and</a:t>
            </a:r>
            <a:endParaRPr lang="en-US" dirty="0">
              <a:solidFill>
                <a:schemeClr val="tx1"/>
              </a:solidFill>
              <a:latin typeface="Arial" panose="020B0604020202020204" pitchFamily="34" charset="0"/>
              <a:cs typeface="Arial" panose="020B0604020202020204" pitchFamily="34" charset="0"/>
            </a:endParaRPr>
          </a:p>
          <a:p>
            <a:pPr lvl="2" fontAlgn="base"/>
            <a:endParaRPr lang="en-US" dirty="0">
              <a:solidFill>
                <a:schemeClr val="tx1"/>
              </a:solidFill>
              <a:latin typeface="Arial" panose="020B0604020202020204" pitchFamily="34" charset="0"/>
              <a:cs typeface="Arial" panose="020B0604020202020204" pitchFamily="34" charset="0"/>
            </a:endParaRPr>
          </a:p>
          <a:p>
            <a:pPr lvl="2" fontAlgn="base"/>
            <a:r>
              <a:rPr lang="en-US" dirty="0" smtClean="0">
                <a:solidFill>
                  <a:schemeClr val="tx1"/>
                </a:solidFill>
                <a:latin typeface="Arial" panose="020B0604020202020204" pitchFamily="34" charset="0"/>
                <a:cs typeface="Arial" panose="020B0604020202020204" pitchFamily="34" charset="0"/>
              </a:rPr>
              <a:t>Specific </a:t>
            </a:r>
            <a:r>
              <a:rPr lang="en-US" dirty="0">
                <a:solidFill>
                  <a:schemeClr val="tx1"/>
                </a:solidFill>
                <a:latin typeface="Arial" panose="020B0604020202020204" pitchFamily="34" charset="0"/>
                <a:cs typeface="Arial" panose="020B0604020202020204" pitchFamily="34" charset="0"/>
              </a:rPr>
              <a:t>restrictions on CII sector use</a:t>
            </a:r>
            <a:r>
              <a:rPr lang="en-US" dirty="0" smtClean="0">
                <a:solidFill>
                  <a:schemeClr val="tx1"/>
                </a:solidFill>
                <a:latin typeface="Arial" panose="020B0604020202020204" pitchFamily="34" charset="0"/>
                <a:cs typeface="Arial" panose="020B0604020202020204" pitchFamily="34" charset="0"/>
              </a:rPr>
              <a:t>.</a:t>
            </a:r>
          </a:p>
          <a:p>
            <a:pPr lvl="2" fontAlgn="base"/>
            <a:endParaRPr lang="en-US" dirty="0">
              <a:solidFill>
                <a:schemeClr val="tx1"/>
              </a:solidFill>
              <a:latin typeface="Arial" panose="020B0604020202020204" pitchFamily="34" charset="0"/>
              <a:cs typeface="Arial" panose="020B0604020202020204" pitchFamily="34" charset="0"/>
            </a:endParaRPr>
          </a:p>
          <a:p>
            <a:pPr lvl="1"/>
            <a:r>
              <a:rPr lang="en-US" dirty="0">
                <a:solidFill>
                  <a:schemeClr val="tx1"/>
                </a:solidFill>
                <a:latin typeface="Arial" panose="020B0604020202020204" pitchFamily="34" charset="0"/>
                <a:cs typeface="Arial" panose="020B0604020202020204" pitchFamily="34" charset="0"/>
              </a:rPr>
              <a:t>Compliance would be based upon whether small suppliers submitted the required data and met the 25% water use reduction requirement</a:t>
            </a:r>
            <a:r>
              <a:rPr lang="en-US" dirty="0" smtClean="0">
                <a:solidFill>
                  <a:schemeClr val="tx1"/>
                </a:solidFill>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20</a:t>
            </a:fld>
            <a:endParaRPr lang="en-US">
              <a:solidFill>
                <a:srgbClr val="534949"/>
              </a:solidFill>
            </a:endParaRPr>
          </a:p>
        </p:txBody>
      </p:sp>
    </p:spTree>
    <p:extLst>
      <p:ext uri="{BB962C8B-B14F-4D97-AF65-F5344CB8AC3E}">
        <p14:creationId xmlns:p14="http://schemas.microsoft.com/office/powerpoint/2010/main" val="4167043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0"/>
            <a:r>
              <a:rPr lang="en-US" dirty="0" smtClean="0">
                <a:solidFill>
                  <a:schemeClr val="tx1"/>
                </a:solidFill>
                <a:latin typeface="Arial" panose="020B0604020202020204" pitchFamily="34" charset="0"/>
                <a:cs typeface="Arial" panose="020B0604020202020204" pitchFamily="34" charset="0"/>
              </a:rPr>
              <a:t>Other Actions:</a:t>
            </a:r>
            <a:endParaRPr lang="en-US"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Rectangle 3"/>
          <p:cNvSpPr/>
          <p:nvPr/>
        </p:nvSpPr>
        <p:spPr>
          <a:xfrm>
            <a:off x="762000" y="2259448"/>
            <a:ext cx="8001000" cy="1938992"/>
          </a:xfrm>
          <a:prstGeom prst="rect">
            <a:avLst/>
          </a:prstGeom>
        </p:spPr>
        <p:txBody>
          <a:bodyPr wrap="square">
            <a:spAutoFit/>
          </a:bodyPr>
          <a:lstStyle/>
          <a:p>
            <a:pPr marL="285750" indent="-285750" fontAlgn="base">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The State Water Board will also consider adding requirements for large landscape users (e.g. commercial, industrial, institutional) not served by either type of water supplier discussed above </a:t>
            </a:r>
            <a:r>
              <a:rPr lang="en-US" sz="2000" dirty="0" smtClean="0">
                <a:solidFill>
                  <a:prstClr val="black"/>
                </a:solidFill>
                <a:latin typeface="Arial" panose="020B0604020202020204" pitchFamily="34" charset="0"/>
                <a:cs typeface="Arial" panose="020B0604020202020204" pitchFamily="34" charset="0"/>
              </a:rPr>
              <a:t>to help  </a:t>
            </a:r>
            <a:r>
              <a:rPr lang="en-US" sz="2000" dirty="0">
                <a:solidFill>
                  <a:prstClr val="black"/>
                </a:solidFill>
                <a:latin typeface="Arial" panose="020B0604020202020204" pitchFamily="34" charset="0"/>
                <a:cs typeface="Arial" panose="020B0604020202020204" pitchFamily="34" charset="0"/>
              </a:rPr>
              <a:t>achieve the </a:t>
            </a:r>
            <a:r>
              <a:rPr lang="en-US" sz="2000" dirty="0" smtClean="0">
                <a:solidFill>
                  <a:prstClr val="black"/>
                </a:solidFill>
                <a:latin typeface="Arial" panose="020B0604020202020204" pitchFamily="34" charset="0"/>
                <a:cs typeface="Arial" panose="020B0604020202020204" pitchFamily="34" charset="0"/>
              </a:rPr>
              <a:t>overall 25</a:t>
            </a:r>
            <a:r>
              <a:rPr lang="en-US" sz="2000" dirty="0">
                <a:solidFill>
                  <a:prstClr val="black"/>
                </a:solidFill>
                <a:latin typeface="Arial" panose="020B0604020202020204" pitchFamily="34" charset="0"/>
                <a:cs typeface="Arial" panose="020B0604020202020204" pitchFamily="34" charset="0"/>
              </a:rPr>
              <a:t>% statewide reduction in potable urban water use.</a:t>
            </a:r>
          </a:p>
          <a:p>
            <a:pPr fontAlgn="base"/>
            <a:endParaRPr lang="en-US" sz="2000" dirty="0">
              <a:solidFill>
                <a:prstClr val="black"/>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B88B4103-A05A-4352-A10A-CA799470A08D}" type="slidenum">
              <a:rPr lang="en-US" smtClean="0">
                <a:solidFill>
                  <a:srgbClr val="534949"/>
                </a:solidFill>
              </a:rPr>
              <a:pPr/>
              <a:t>21</a:t>
            </a:fld>
            <a:endParaRPr lang="en-US">
              <a:solidFill>
                <a:srgbClr val="534949"/>
              </a:solidFill>
            </a:endParaRPr>
          </a:p>
        </p:txBody>
      </p:sp>
    </p:spTree>
    <p:extLst>
      <p:ext uri="{BB962C8B-B14F-4D97-AF65-F5344CB8AC3E}">
        <p14:creationId xmlns:p14="http://schemas.microsoft.com/office/powerpoint/2010/main" val="9932588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0"/>
            <a:r>
              <a:rPr lang="en-US" dirty="0">
                <a:solidFill>
                  <a:schemeClr val="tx1"/>
                </a:solidFill>
                <a:latin typeface="Arial" panose="020B0604020202020204" pitchFamily="34" charset="0"/>
                <a:cs typeface="Arial" panose="020B0604020202020204" pitchFamily="34" charset="0"/>
              </a:rPr>
              <a:t>Agricultural water suppliers that supply water to 10,000 to 25,000 acres of irrigated lands shall develop Agricultural Water Management Plans and submit the plans to the Department by July 1, </a:t>
            </a:r>
            <a:r>
              <a:rPr lang="en-US" dirty="0" smtClean="0">
                <a:solidFill>
                  <a:schemeClr val="tx1"/>
                </a:solidFill>
                <a:latin typeface="Arial" panose="020B0604020202020204" pitchFamily="34" charset="0"/>
                <a:cs typeface="Arial" panose="020B0604020202020204" pitchFamily="34" charset="0"/>
              </a:rPr>
              <a:t>2016 </a:t>
            </a:r>
          </a:p>
          <a:p>
            <a:pPr lvl="0"/>
            <a:endParaRPr lang="en-US" dirty="0">
              <a:solidFill>
                <a:schemeClr val="tx1"/>
              </a:solidFill>
              <a:latin typeface="Arial" panose="020B0604020202020204" pitchFamily="34" charset="0"/>
              <a:cs typeface="Arial" panose="020B0604020202020204" pitchFamily="34" charset="0"/>
            </a:endParaRPr>
          </a:p>
          <a:p>
            <a:pPr lvl="0"/>
            <a:r>
              <a:rPr lang="en-US" dirty="0" smtClean="0">
                <a:solidFill>
                  <a:schemeClr val="tx1"/>
                </a:solidFill>
                <a:latin typeface="Arial" panose="020B0604020202020204" pitchFamily="34" charset="0"/>
                <a:cs typeface="Arial" panose="020B0604020202020204" pitchFamily="34" charset="0"/>
              </a:rPr>
              <a:t>These </a:t>
            </a:r>
            <a:r>
              <a:rPr lang="en-US" dirty="0">
                <a:solidFill>
                  <a:schemeClr val="tx1"/>
                </a:solidFill>
                <a:latin typeface="Arial" panose="020B0604020202020204" pitchFamily="34" charset="0"/>
                <a:cs typeface="Arial" panose="020B0604020202020204" pitchFamily="34" charset="0"/>
              </a:rPr>
              <a:t>plans shall include a detailed drought management plan and quantification of water supplies and demands in 2013, 2014, and 2015, to the extent that data is </a:t>
            </a:r>
            <a:r>
              <a:rPr lang="en-US" dirty="0" smtClean="0">
                <a:solidFill>
                  <a:schemeClr val="tx1"/>
                </a:solidFill>
                <a:latin typeface="Arial" panose="020B0604020202020204" pitchFamily="34" charset="0"/>
                <a:cs typeface="Arial" panose="020B0604020202020204" pitchFamily="34" charset="0"/>
              </a:rPr>
              <a:t>available </a:t>
            </a:r>
          </a:p>
          <a:p>
            <a:pPr lvl="0"/>
            <a:endParaRPr lang="en-US" sz="1600"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22</a:t>
            </a:fld>
            <a:endParaRPr lang="en-US">
              <a:solidFill>
                <a:srgbClr val="534949"/>
              </a:solidFill>
            </a:endParaRPr>
          </a:p>
        </p:txBody>
      </p:sp>
    </p:spTree>
    <p:extLst>
      <p:ext uri="{BB962C8B-B14F-4D97-AF65-F5344CB8AC3E}">
        <p14:creationId xmlns:p14="http://schemas.microsoft.com/office/powerpoint/2010/main" val="2522692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lvl="0"/>
            <a:endParaRPr lang="en-US" sz="1600" dirty="0">
              <a:solidFill>
                <a:schemeClr val="tx1"/>
              </a:solidFill>
              <a:latin typeface="Arial" panose="020B0604020202020204" pitchFamily="34" charset="0"/>
              <a:cs typeface="Arial" panose="020B0604020202020204" pitchFamily="34" charset="0"/>
            </a:endParaRPr>
          </a:p>
          <a:p>
            <a:pPr lvl="0"/>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Department shall give priority in grant funding to agricultural water suppliers that supply water to 10,000 to 25,000 acres of land for development and implementation of Agricultural Water Management </a:t>
            </a:r>
            <a:r>
              <a:rPr lang="en-US" dirty="0" smtClean="0">
                <a:solidFill>
                  <a:schemeClr val="tx1"/>
                </a:solidFill>
                <a:latin typeface="Arial" panose="020B0604020202020204" pitchFamily="34" charset="0"/>
                <a:cs typeface="Arial" panose="020B0604020202020204" pitchFamily="34" charset="0"/>
              </a:rPr>
              <a:t>Plans</a:t>
            </a:r>
            <a:endParaRPr lang="en-US" dirty="0">
              <a:solidFill>
                <a:schemeClr val="tx1"/>
              </a:solidFill>
              <a:latin typeface="Arial" panose="020B0604020202020204" pitchFamily="34" charset="0"/>
              <a:cs typeface="Arial" panose="020B0604020202020204" pitchFamily="34" charset="0"/>
            </a:endParaRPr>
          </a:p>
          <a:p>
            <a:pPr marL="45720" indent="0">
              <a:buNone/>
            </a:pPr>
            <a:endParaRPr lang="en-US" dirty="0">
              <a:solidFill>
                <a:schemeClr val="tx1"/>
              </a:solidFill>
              <a:latin typeface="Arial" panose="020B0604020202020204" pitchFamily="34" charset="0"/>
              <a:cs typeface="Arial" panose="020B0604020202020204" pitchFamily="34" charset="0"/>
            </a:endParaRPr>
          </a:p>
          <a:p>
            <a:pPr lvl="0"/>
            <a:r>
              <a:rPr lang="en-US" dirty="0">
                <a:solidFill>
                  <a:schemeClr val="tx1"/>
                </a:solidFill>
                <a:latin typeface="Arial" panose="020B0604020202020204" pitchFamily="34" charset="0"/>
                <a:cs typeface="Arial" panose="020B0604020202020204" pitchFamily="34" charset="0"/>
              </a:rPr>
              <a:t>The Department shall report to Water Board on the status of the Agricultural Water Management Plan submittals within one month of receipt of those </a:t>
            </a:r>
            <a:r>
              <a:rPr lang="en-US" dirty="0" smtClean="0">
                <a:solidFill>
                  <a:schemeClr val="tx1"/>
                </a:solidFill>
                <a:latin typeface="Arial" panose="020B0604020202020204" pitchFamily="34" charset="0"/>
                <a:cs typeface="Arial" panose="020B0604020202020204" pitchFamily="34" charset="0"/>
              </a:rPr>
              <a:t>reports</a:t>
            </a:r>
            <a:endParaRPr lang="en-US"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23</a:t>
            </a:fld>
            <a:endParaRPr lang="en-US">
              <a:solidFill>
                <a:srgbClr val="534949"/>
              </a:solidFill>
            </a:endParaRPr>
          </a:p>
        </p:txBody>
      </p:sp>
    </p:spTree>
    <p:extLst>
      <p:ext uri="{BB962C8B-B14F-4D97-AF65-F5344CB8AC3E}">
        <p14:creationId xmlns:p14="http://schemas.microsoft.com/office/powerpoint/2010/main" val="3678130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1"/>
            <a:r>
              <a:rPr lang="en-US" sz="2000" dirty="0">
                <a:solidFill>
                  <a:schemeClr val="tx1"/>
                </a:solidFill>
                <a:latin typeface="Arial" panose="020B0604020202020204" pitchFamily="34" charset="0"/>
                <a:cs typeface="Arial" panose="020B0604020202020204" pitchFamily="34" charset="0"/>
              </a:rPr>
              <a:t>Agricultural water suppliers that supply water to more than 25,000 acres shall include in their required 2015 Agricultural Water  Management Plans a detailed drought management plan that </a:t>
            </a:r>
            <a:r>
              <a:rPr lang="en-US" sz="2000" dirty="0" smtClean="0">
                <a:solidFill>
                  <a:schemeClr val="tx1"/>
                </a:solidFill>
                <a:latin typeface="Arial" panose="020B0604020202020204" pitchFamily="34" charset="0"/>
                <a:cs typeface="Arial" panose="020B0604020202020204" pitchFamily="34" charset="0"/>
              </a:rPr>
              <a:t>describes the </a:t>
            </a:r>
            <a:r>
              <a:rPr lang="en-US" sz="2000" dirty="0">
                <a:solidFill>
                  <a:schemeClr val="tx1"/>
                </a:solidFill>
                <a:latin typeface="Arial" panose="020B0604020202020204" pitchFamily="34" charset="0"/>
                <a:cs typeface="Arial" panose="020B0604020202020204" pitchFamily="34" charset="0"/>
              </a:rPr>
              <a:t>actions and measures the supplier will take to manage water demand during </a:t>
            </a:r>
            <a:r>
              <a:rPr lang="en-US" sz="2000" dirty="0" smtClean="0">
                <a:solidFill>
                  <a:schemeClr val="tx1"/>
                </a:solidFill>
                <a:latin typeface="Arial" panose="020B0604020202020204" pitchFamily="34" charset="0"/>
                <a:cs typeface="Arial" panose="020B0604020202020204" pitchFamily="34" charset="0"/>
              </a:rPr>
              <a:t>drought </a:t>
            </a:r>
          </a:p>
          <a:p>
            <a:pPr lvl="1"/>
            <a:endParaRPr lang="en-US" sz="2000" dirty="0">
              <a:solidFill>
                <a:schemeClr val="tx1"/>
              </a:solidFill>
              <a:latin typeface="Arial" panose="020B0604020202020204" pitchFamily="34" charset="0"/>
              <a:cs typeface="Arial" panose="020B0604020202020204" pitchFamily="34" charset="0"/>
            </a:endParaRPr>
          </a:p>
          <a:p>
            <a:pPr lvl="1"/>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Department shall require those plans to include quantification of water supplies and demands for 2013, 2014, and 2015 to the extent data is </a:t>
            </a:r>
            <a:r>
              <a:rPr lang="en-US" sz="2000" dirty="0" smtClean="0">
                <a:solidFill>
                  <a:schemeClr val="tx1"/>
                </a:solidFill>
                <a:latin typeface="Arial" panose="020B0604020202020204" pitchFamily="34" charset="0"/>
                <a:cs typeface="Arial" panose="020B0604020202020204" pitchFamily="34" charset="0"/>
              </a:rPr>
              <a:t>available  </a:t>
            </a:r>
          </a:p>
          <a:p>
            <a:pPr lvl="1"/>
            <a:endParaRPr lang="en-US" sz="2000" dirty="0">
              <a:solidFill>
                <a:schemeClr val="tx1"/>
              </a:solidFill>
              <a:latin typeface="Arial" panose="020B0604020202020204" pitchFamily="34" charset="0"/>
              <a:cs typeface="Arial" panose="020B0604020202020204" pitchFamily="34" charset="0"/>
            </a:endParaRPr>
          </a:p>
          <a:p>
            <a:pPr lvl="1"/>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Department will provide technical assistance to water  suppliers in preparing the </a:t>
            </a:r>
            <a:r>
              <a:rPr lang="en-US" sz="2000" dirty="0" smtClean="0">
                <a:solidFill>
                  <a:schemeClr val="tx1"/>
                </a:solidFill>
                <a:latin typeface="Arial" panose="020B0604020202020204" pitchFamily="34" charset="0"/>
                <a:cs typeface="Arial" panose="020B0604020202020204" pitchFamily="34" charset="0"/>
              </a:rPr>
              <a:t>plans</a:t>
            </a:r>
            <a:endParaRPr lang="en-US" sz="2000" dirty="0">
              <a:solidFill>
                <a:schemeClr val="tx1"/>
              </a:solidFill>
              <a:latin typeface="Arial" panose="020B0604020202020204" pitchFamily="34" charset="0"/>
              <a:cs typeface="Arial" panose="020B0604020202020204" pitchFamily="34" charset="0"/>
            </a:endParaRPr>
          </a:p>
          <a:p>
            <a:pPr marL="365760" lvl="1" indent="0">
              <a:buNone/>
            </a:pPr>
            <a:endParaRPr lang="en-US" dirty="0">
              <a:solidFill>
                <a:schemeClr val="tx1"/>
              </a:solidFill>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24</a:t>
            </a:fld>
            <a:endParaRPr lang="en-US">
              <a:solidFill>
                <a:srgbClr val="534949"/>
              </a:solidFill>
            </a:endParaRPr>
          </a:p>
        </p:txBody>
      </p:sp>
    </p:spTree>
    <p:extLst>
      <p:ext uri="{BB962C8B-B14F-4D97-AF65-F5344CB8AC3E}">
        <p14:creationId xmlns:p14="http://schemas.microsoft.com/office/powerpoint/2010/main" val="3865587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Autofit/>
          </a:bodyPr>
          <a:lstStyle/>
          <a:p>
            <a:pPr lvl="0"/>
            <a:r>
              <a:rPr lang="en-US" dirty="0">
                <a:solidFill>
                  <a:schemeClr val="tx1"/>
                </a:solidFill>
                <a:latin typeface="Arial" panose="020B0604020202020204" pitchFamily="34" charset="0"/>
                <a:cs typeface="Arial" panose="020B0604020202020204" pitchFamily="34" charset="0"/>
              </a:rPr>
              <a:t>Local water agencies in high and medium priority groundwater basins </a:t>
            </a:r>
            <a:r>
              <a:rPr lang="en-US" i="1" u="sng" dirty="0">
                <a:solidFill>
                  <a:schemeClr val="tx1"/>
                </a:solidFill>
                <a:latin typeface="Arial" panose="020B0604020202020204" pitchFamily="34" charset="0"/>
                <a:cs typeface="Arial" panose="020B0604020202020204" pitchFamily="34" charset="0"/>
              </a:rPr>
              <a:t>shall immediately implement all requirements of the California Statewide Groundwater Elevation Monitoring </a:t>
            </a:r>
            <a:r>
              <a:rPr lang="en-US" i="1" u="sng" dirty="0" smtClean="0">
                <a:solidFill>
                  <a:schemeClr val="tx1"/>
                </a:solidFill>
                <a:latin typeface="Arial" panose="020B0604020202020204" pitchFamily="34" charset="0"/>
                <a:cs typeface="Arial" panose="020B0604020202020204" pitchFamily="34" charset="0"/>
              </a:rPr>
              <a:t>Program</a:t>
            </a:r>
            <a:r>
              <a:rPr lang="en-US" dirty="0" smtClean="0">
                <a:solidFill>
                  <a:schemeClr val="tx1"/>
                </a:solidFill>
                <a:latin typeface="Arial" panose="020B0604020202020204" pitchFamily="34" charset="0"/>
                <a:cs typeface="Arial" panose="020B0604020202020204" pitchFamily="34" charset="0"/>
              </a:rPr>
              <a:t>.</a:t>
            </a:r>
          </a:p>
          <a:p>
            <a:pPr lvl="0"/>
            <a:endParaRPr lang="en-US" dirty="0">
              <a:solidFill>
                <a:schemeClr val="tx1"/>
              </a:solidFill>
              <a:latin typeface="Arial" panose="020B0604020202020204" pitchFamily="34" charset="0"/>
              <a:cs typeface="Arial" panose="020B0604020202020204" pitchFamily="34" charset="0"/>
            </a:endParaRPr>
          </a:p>
          <a:p>
            <a:pPr lvl="0"/>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Department shall refer noncompliant local water agencies within high and medium priority groundwater basins to the Water Board by December 31, 2015, which shall consider adopting regulations or taking appropriate enforcement to promote compliance.</a:t>
            </a:r>
          </a:p>
          <a:p>
            <a:pPr marL="45720" indent="0">
              <a:buNone/>
            </a:pPr>
            <a:endParaRPr lang="en-US"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solidFill>
                <a:schemeClr val="tx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25</a:t>
            </a:fld>
            <a:endParaRPr lang="en-US">
              <a:solidFill>
                <a:srgbClr val="534949"/>
              </a:solidFill>
            </a:endParaRPr>
          </a:p>
        </p:txBody>
      </p:sp>
    </p:spTree>
    <p:extLst>
      <p:ext uri="{BB962C8B-B14F-4D97-AF65-F5344CB8AC3E}">
        <p14:creationId xmlns:p14="http://schemas.microsoft.com/office/powerpoint/2010/main" val="37833653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Autofit/>
          </a:bodyPr>
          <a:lstStyle/>
          <a:p>
            <a:pPr fontAlgn="base"/>
            <a:r>
              <a:rPr lang="en-US" dirty="0">
                <a:solidFill>
                  <a:schemeClr val="tx1"/>
                </a:solidFill>
                <a:latin typeface="Arial" panose="020B0604020202020204" pitchFamily="34" charset="0"/>
                <a:cs typeface="Arial" panose="020B0604020202020204" pitchFamily="34" charset="0"/>
              </a:rPr>
              <a:t>The State Water Board has a variety of tools available to enforce its regulations</a:t>
            </a:r>
            <a:r>
              <a:rPr lang="en-US" dirty="0" smtClean="0">
                <a:solidFill>
                  <a:schemeClr val="tx1"/>
                </a:solidFill>
                <a:latin typeface="Arial" panose="020B0604020202020204" pitchFamily="34" charset="0"/>
                <a:cs typeface="Arial" panose="020B0604020202020204" pitchFamily="34" charset="0"/>
              </a:rPr>
              <a:t>:</a:t>
            </a:r>
          </a:p>
          <a:p>
            <a:pPr marL="45720" indent="0" fontAlgn="base">
              <a:buNone/>
            </a:pPr>
            <a:endParaRPr lang="en-US" dirty="0">
              <a:solidFill>
                <a:schemeClr val="tx1"/>
              </a:solidFill>
              <a:latin typeface="Arial" panose="020B0604020202020204" pitchFamily="34" charset="0"/>
              <a:cs typeface="Arial" panose="020B0604020202020204" pitchFamily="34" charset="0"/>
            </a:endParaRPr>
          </a:p>
          <a:p>
            <a:pPr lvl="1" fontAlgn="base"/>
            <a:r>
              <a:rPr lang="en-US" dirty="0" smtClean="0">
                <a:solidFill>
                  <a:schemeClr val="tx1"/>
                </a:solidFill>
                <a:latin typeface="Arial" panose="020B0604020202020204" pitchFamily="34" charset="0"/>
                <a:cs typeface="Arial" panose="020B0604020202020204" pitchFamily="34" charset="0"/>
              </a:rPr>
              <a:t>Informal enforcement such </a:t>
            </a:r>
            <a:r>
              <a:rPr lang="en-US" dirty="0">
                <a:solidFill>
                  <a:schemeClr val="tx1"/>
                </a:solidFill>
                <a:latin typeface="Arial" panose="020B0604020202020204" pitchFamily="34" charset="0"/>
                <a:cs typeface="Arial" panose="020B0604020202020204" pitchFamily="34" charset="0"/>
              </a:rPr>
              <a:t>as warning </a:t>
            </a:r>
            <a:r>
              <a:rPr lang="en-US" dirty="0" smtClean="0">
                <a:solidFill>
                  <a:schemeClr val="tx1"/>
                </a:solidFill>
                <a:latin typeface="Arial" panose="020B0604020202020204" pitchFamily="34" charset="0"/>
                <a:cs typeface="Arial" panose="020B0604020202020204" pitchFamily="34" charset="0"/>
              </a:rPr>
              <a:t>letters</a:t>
            </a:r>
          </a:p>
          <a:p>
            <a:pPr lvl="2" fontAlgn="base"/>
            <a:r>
              <a:rPr lang="en-US" dirty="0" smtClean="0">
                <a:solidFill>
                  <a:schemeClr val="tx1"/>
                </a:solidFill>
                <a:latin typeface="Arial" panose="020B0604020202020204" pitchFamily="34" charset="0"/>
                <a:cs typeface="Arial" panose="020B0604020202020204" pitchFamily="34" charset="0"/>
              </a:rPr>
              <a:t>Generally </a:t>
            </a:r>
            <a:r>
              <a:rPr lang="en-US" dirty="0">
                <a:solidFill>
                  <a:schemeClr val="tx1"/>
                </a:solidFill>
                <a:latin typeface="Arial" panose="020B0604020202020204" pitchFamily="34" charset="0"/>
                <a:cs typeface="Arial" panose="020B0604020202020204" pitchFamily="34" charset="0"/>
              </a:rPr>
              <a:t>not be accompanied by monetary penalties</a:t>
            </a:r>
          </a:p>
          <a:p>
            <a:pPr lvl="1" fontAlgn="base"/>
            <a:endParaRPr lang="en-US" dirty="0" smtClean="0">
              <a:solidFill>
                <a:schemeClr val="tx1"/>
              </a:solidFill>
              <a:latin typeface="Arial" panose="020B0604020202020204" pitchFamily="34" charset="0"/>
              <a:cs typeface="Arial" panose="020B0604020202020204" pitchFamily="34" charset="0"/>
            </a:endParaRPr>
          </a:p>
          <a:p>
            <a:pPr lvl="1" fontAlgn="base"/>
            <a:r>
              <a:rPr lang="en-US" dirty="0" smtClean="0">
                <a:solidFill>
                  <a:schemeClr val="tx1"/>
                </a:solidFill>
                <a:latin typeface="Arial" panose="020B0604020202020204" pitchFamily="34" charset="0"/>
                <a:cs typeface="Arial" panose="020B0604020202020204" pitchFamily="34" charset="0"/>
              </a:rPr>
              <a:t>Formal enforcement</a:t>
            </a:r>
          </a:p>
          <a:p>
            <a:pPr marL="365760" lvl="1" indent="0" fontAlgn="base">
              <a:buNone/>
            </a:pPr>
            <a:r>
              <a:rPr lang="en-US" dirty="0" smtClean="0">
                <a:solidFill>
                  <a:schemeClr val="tx1"/>
                </a:solidFill>
                <a:latin typeface="Arial" panose="020B0604020202020204" pitchFamily="34" charset="0"/>
                <a:cs typeface="Arial" panose="020B0604020202020204" pitchFamily="34" charset="0"/>
              </a:rPr>
              <a:t> </a:t>
            </a:r>
          </a:p>
          <a:p>
            <a:pPr lvl="2" fontAlgn="base"/>
            <a:r>
              <a:rPr lang="en-US" dirty="0" smtClean="0">
                <a:solidFill>
                  <a:schemeClr val="tx1"/>
                </a:solidFill>
                <a:latin typeface="Arial" panose="020B0604020202020204" pitchFamily="34" charset="0"/>
                <a:cs typeface="Arial" panose="020B0604020202020204" pitchFamily="34" charset="0"/>
              </a:rPr>
              <a:t>Cease </a:t>
            </a:r>
            <a:r>
              <a:rPr lang="en-US" dirty="0">
                <a:solidFill>
                  <a:schemeClr val="tx1"/>
                </a:solidFill>
                <a:latin typeface="Arial" panose="020B0604020202020204" pitchFamily="34" charset="0"/>
                <a:cs typeface="Arial" panose="020B0604020202020204" pitchFamily="34" charset="0"/>
              </a:rPr>
              <a:t>and Desist Orders (</a:t>
            </a:r>
            <a:r>
              <a:rPr lang="en-US" dirty="0" smtClean="0">
                <a:solidFill>
                  <a:schemeClr val="tx1"/>
                </a:solidFill>
                <a:latin typeface="Arial" panose="020B0604020202020204" pitchFamily="34" charset="0"/>
                <a:cs typeface="Arial" panose="020B0604020202020204" pitchFamily="34" charset="0"/>
              </a:rPr>
              <a:t>CDO) </a:t>
            </a:r>
          </a:p>
          <a:p>
            <a:pPr marL="640080" lvl="2" indent="0" fontAlgn="base">
              <a:buNone/>
            </a:pPr>
            <a:endParaRPr lang="en-US" dirty="0" smtClean="0">
              <a:solidFill>
                <a:schemeClr val="tx1"/>
              </a:solidFill>
              <a:latin typeface="Arial" panose="020B0604020202020204" pitchFamily="34" charset="0"/>
              <a:cs typeface="Arial" panose="020B0604020202020204" pitchFamily="34" charset="0"/>
            </a:endParaRPr>
          </a:p>
          <a:p>
            <a:pPr lvl="3" fontAlgn="base"/>
            <a:r>
              <a:rPr lang="en-US" sz="1600" dirty="0" smtClean="0">
                <a:solidFill>
                  <a:schemeClr val="tx1"/>
                </a:solidFill>
                <a:latin typeface="Arial" panose="020B0604020202020204" pitchFamily="34" charset="0"/>
                <a:cs typeface="Arial" panose="020B0604020202020204" pitchFamily="34" charset="0"/>
              </a:rPr>
              <a:t>CDO’s contain </a:t>
            </a:r>
            <a:r>
              <a:rPr lang="en-US" sz="1600" dirty="0">
                <a:solidFill>
                  <a:schemeClr val="tx1"/>
                </a:solidFill>
                <a:latin typeface="Arial" panose="020B0604020202020204" pitchFamily="34" charset="0"/>
                <a:cs typeface="Arial" panose="020B0604020202020204" pitchFamily="34" charset="0"/>
              </a:rPr>
              <a:t>a description of the specific actions, and a timeline for implementing them, required for the recipient to return to compliance</a:t>
            </a:r>
            <a:r>
              <a:rPr lang="en-US" sz="1600" dirty="0" smtClean="0">
                <a:solidFill>
                  <a:schemeClr val="tx1"/>
                </a:solidFill>
                <a:latin typeface="Arial" panose="020B0604020202020204" pitchFamily="34" charset="0"/>
                <a:cs typeface="Arial" panose="020B0604020202020204" pitchFamily="34" charset="0"/>
              </a:rPr>
              <a:t>.</a:t>
            </a:r>
          </a:p>
          <a:p>
            <a:pPr marL="914400" lvl="3" indent="0" fontAlgn="base">
              <a:buNone/>
            </a:pPr>
            <a:endParaRPr lang="en-US" sz="1600" dirty="0" smtClean="0">
              <a:solidFill>
                <a:schemeClr val="tx1"/>
              </a:solidFill>
              <a:latin typeface="Arial" panose="020B0604020202020204" pitchFamily="34" charset="0"/>
              <a:cs typeface="Arial" panose="020B0604020202020204" pitchFamily="34" charset="0"/>
            </a:endParaRPr>
          </a:p>
          <a:p>
            <a:pPr lvl="3" fontAlgn="base"/>
            <a:r>
              <a:rPr lang="en-US" sz="1600" dirty="0" smtClean="0">
                <a:solidFill>
                  <a:schemeClr val="tx1"/>
                </a:solidFill>
                <a:latin typeface="Arial" panose="020B0604020202020204" pitchFamily="34" charset="0"/>
                <a:cs typeface="Arial" panose="020B0604020202020204" pitchFamily="34" charset="0"/>
              </a:rPr>
              <a:t>Non-compliance </a:t>
            </a:r>
            <a:r>
              <a:rPr lang="en-US" sz="1600" dirty="0">
                <a:solidFill>
                  <a:schemeClr val="tx1"/>
                </a:solidFill>
                <a:latin typeface="Arial" panose="020B0604020202020204" pitchFamily="34" charset="0"/>
                <a:cs typeface="Arial" panose="020B0604020202020204" pitchFamily="34" charset="0"/>
              </a:rPr>
              <a:t>with a CDO during a drought </a:t>
            </a:r>
            <a:r>
              <a:rPr lang="en-US" sz="1600" dirty="0" smtClean="0">
                <a:solidFill>
                  <a:schemeClr val="tx1"/>
                </a:solidFill>
                <a:latin typeface="Arial" panose="020B0604020202020204" pitchFamily="34" charset="0"/>
                <a:cs typeface="Arial" panose="020B0604020202020204" pitchFamily="34" charset="0"/>
              </a:rPr>
              <a:t>emergency can result </a:t>
            </a:r>
            <a:r>
              <a:rPr lang="en-US" sz="1600" dirty="0">
                <a:solidFill>
                  <a:schemeClr val="tx1"/>
                </a:solidFill>
                <a:latin typeface="Arial" panose="020B0604020202020204" pitchFamily="34" charset="0"/>
                <a:cs typeface="Arial" panose="020B0604020202020204" pitchFamily="34" charset="0"/>
              </a:rPr>
              <a:t>in </a:t>
            </a:r>
            <a:r>
              <a:rPr lang="en-US" sz="1600" dirty="0" smtClean="0">
                <a:solidFill>
                  <a:schemeClr val="tx1"/>
                </a:solidFill>
                <a:latin typeface="Arial" panose="020B0604020202020204" pitchFamily="34" charset="0"/>
                <a:cs typeface="Arial" panose="020B0604020202020204" pitchFamily="34" charset="0"/>
              </a:rPr>
              <a:t>fines up to $10,000/day for </a:t>
            </a:r>
            <a:r>
              <a:rPr lang="en-US" sz="1600" dirty="0">
                <a:solidFill>
                  <a:schemeClr val="tx1"/>
                </a:solidFill>
                <a:latin typeface="Arial" panose="020B0604020202020204" pitchFamily="34" charset="0"/>
                <a:cs typeface="Arial" panose="020B0604020202020204" pitchFamily="34" charset="0"/>
              </a:rPr>
              <a:t>each day of </a:t>
            </a:r>
            <a:r>
              <a:rPr lang="en-US" sz="1600" dirty="0" smtClean="0">
                <a:solidFill>
                  <a:schemeClr val="tx1"/>
                </a:solidFill>
                <a:latin typeface="Arial" panose="020B0604020202020204" pitchFamily="34" charset="0"/>
                <a:cs typeface="Arial" panose="020B0604020202020204" pitchFamily="34" charset="0"/>
              </a:rPr>
              <a:t>non-compliance</a:t>
            </a:r>
            <a:endParaRPr lang="en-US" sz="1600"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solidFill>
                <a:schemeClr val="tx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26</a:t>
            </a:fld>
            <a:endParaRPr lang="en-US">
              <a:solidFill>
                <a:srgbClr val="534949"/>
              </a:solidFill>
            </a:endParaRPr>
          </a:p>
        </p:txBody>
      </p:sp>
    </p:spTree>
    <p:extLst>
      <p:ext uri="{BB962C8B-B14F-4D97-AF65-F5344CB8AC3E}">
        <p14:creationId xmlns:p14="http://schemas.microsoft.com/office/powerpoint/2010/main" val="1072773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407893" cy="4834129"/>
          </a:xfrm>
        </p:spPr>
        <p:txBody>
          <a:bodyPr>
            <a:noAutofit/>
          </a:bodyPr>
          <a:lstStyle/>
          <a:p>
            <a:pPr marL="45720" indent="0">
              <a:buNone/>
            </a:pPr>
            <a:endParaRPr lang="en-US" dirty="0">
              <a:solidFill>
                <a:schemeClr val="tx1"/>
              </a:solidFill>
              <a:latin typeface="Arial" panose="020B0604020202020204" pitchFamily="34" charset="0"/>
              <a:cs typeface="Arial" panose="020B0604020202020204" pitchFamily="34" charset="0"/>
            </a:endParaRPr>
          </a:p>
          <a:p>
            <a:pPr fontAlgn="base"/>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tools will be used alone, or in combination, to address the following compliance problems:</a:t>
            </a:r>
          </a:p>
          <a:p>
            <a:pPr lvl="0" fontAlgn="base"/>
            <a:endParaRPr lang="en-US" dirty="0" smtClean="0">
              <a:solidFill>
                <a:schemeClr val="tx1"/>
              </a:solidFill>
              <a:latin typeface="Arial" panose="020B0604020202020204" pitchFamily="34" charset="0"/>
              <a:cs typeface="Arial" panose="020B0604020202020204" pitchFamily="34" charset="0"/>
            </a:endParaRPr>
          </a:p>
          <a:p>
            <a:pPr lvl="1" fontAlgn="base"/>
            <a:r>
              <a:rPr lang="en-US" sz="2000" dirty="0" smtClean="0">
                <a:solidFill>
                  <a:schemeClr val="tx1"/>
                </a:solidFill>
                <a:latin typeface="Arial" panose="020B0604020202020204" pitchFamily="34" charset="0"/>
                <a:cs typeface="Arial" panose="020B0604020202020204" pitchFamily="34" charset="0"/>
              </a:rPr>
              <a:t>Failure </a:t>
            </a:r>
            <a:r>
              <a:rPr lang="en-US" sz="2000" dirty="0">
                <a:solidFill>
                  <a:schemeClr val="tx1"/>
                </a:solidFill>
                <a:latin typeface="Arial" panose="020B0604020202020204" pitchFamily="34" charset="0"/>
                <a:cs typeface="Arial" panose="020B0604020202020204" pitchFamily="34" charset="0"/>
              </a:rPr>
              <a:t>of water suppliers to </a:t>
            </a:r>
            <a:r>
              <a:rPr lang="en-US" sz="2000" u="sng" dirty="0">
                <a:solidFill>
                  <a:schemeClr val="tx1"/>
                </a:solidFill>
                <a:latin typeface="Arial" panose="020B0604020202020204" pitchFamily="34" charset="0"/>
                <a:cs typeface="Arial" panose="020B0604020202020204" pitchFamily="34" charset="0"/>
              </a:rPr>
              <a:t>file reports </a:t>
            </a:r>
            <a:r>
              <a:rPr lang="en-US" sz="2000" dirty="0">
                <a:solidFill>
                  <a:schemeClr val="tx1"/>
                </a:solidFill>
                <a:latin typeface="Arial" panose="020B0604020202020204" pitchFamily="34" charset="0"/>
                <a:cs typeface="Arial" panose="020B0604020202020204" pitchFamily="34" charset="0"/>
              </a:rPr>
              <a:t>as required by the </a:t>
            </a:r>
            <a:r>
              <a:rPr lang="en-US" sz="2000" dirty="0" smtClean="0">
                <a:solidFill>
                  <a:schemeClr val="tx1"/>
                </a:solidFill>
                <a:latin typeface="Arial" panose="020B0604020202020204" pitchFamily="34" charset="0"/>
                <a:cs typeface="Arial" panose="020B0604020202020204" pitchFamily="34" charset="0"/>
              </a:rPr>
              <a:t>regulation</a:t>
            </a:r>
            <a:endParaRPr lang="en-US" sz="2000" dirty="0">
              <a:solidFill>
                <a:schemeClr val="tx1"/>
              </a:solidFill>
              <a:latin typeface="Arial" panose="020B0604020202020204" pitchFamily="34" charset="0"/>
              <a:cs typeface="Arial" panose="020B0604020202020204" pitchFamily="34" charset="0"/>
            </a:endParaRPr>
          </a:p>
          <a:p>
            <a:pPr lvl="1" fontAlgn="base"/>
            <a:endParaRPr lang="en-US" sz="2000" dirty="0" smtClean="0">
              <a:solidFill>
                <a:schemeClr val="tx1"/>
              </a:solidFill>
              <a:latin typeface="Arial" panose="020B0604020202020204" pitchFamily="34" charset="0"/>
              <a:cs typeface="Arial" panose="020B0604020202020204" pitchFamily="34" charset="0"/>
            </a:endParaRPr>
          </a:p>
          <a:p>
            <a:pPr lvl="1" fontAlgn="base"/>
            <a:r>
              <a:rPr lang="en-US" sz="2000" dirty="0" smtClean="0">
                <a:solidFill>
                  <a:schemeClr val="tx1"/>
                </a:solidFill>
                <a:latin typeface="Arial" panose="020B0604020202020204" pitchFamily="34" charset="0"/>
                <a:cs typeface="Arial" panose="020B0604020202020204" pitchFamily="34" charset="0"/>
              </a:rPr>
              <a:t>Failure </a:t>
            </a:r>
            <a:r>
              <a:rPr lang="en-US" sz="2000" dirty="0">
                <a:solidFill>
                  <a:schemeClr val="tx1"/>
                </a:solidFill>
                <a:latin typeface="Arial" panose="020B0604020202020204" pitchFamily="34" charset="0"/>
                <a:cs typeface="Arial" panose="020B0604020202020204" pitchFamily="34" charset="0"/>
              </a:rPr>
              <a:t>to </a:t>
            </a:r>
            <a:r>
              <a:rPr lang="en-US" sz="2000" u="sng" dirty="0">
                <a:solidFill>
                  <a:schemeClr val="tx1"/>
                </a:solidFill>
                <a:latin typeface="Arial" panose="020B0604020202020204" pitchFamily="34" charset="0"/>
                <a:cs typeface="Arial" panose="020B0604020202020204" pitchFamily="34" charset="0"/>
              </a:rPr>
              <a:t>implement prohibitions </a:t>
            </a:r>
            <a:r>
              <a:rPr lang="en-US" sz="2000" dirty="0">
                <a:solidFill>
                  <a:schemeClr val="tx1"/>
                </a:solidFill>
                <a:latin typeface="Arial" panose="020B0604020202020204" pitchFamily="34" charset="0"/>
                <a:cs typeface="Arial" panose="020B0604020202020204" pitchFamily="34" charset="0"/>
              </a:rPr>
              <a:t>and restrictions </a:t>
            </a:r>
          </a:p>
          <a:p>
            <a:pPr lvl="1" fontAlgn="base"/>
            <a:endParaRPr lang="en-US" sz="2000" dirty="0" smtClean="0">
              <a:solidFill>
                <a:schemeClr val="tx1"/>
              </a:solidFill>
              <a:latin typeface="Arial" panose="020B0604020202020204" pitchFamily="34" charset="0"/>
              <a:cs typeface="Arial" panose="020B0604020202020204" pitchFamily="34" charset="0"/>
            </a:endParaRPr>
          </a:p>
          <a:p>
            <a:pPr lvl="1" fontAlgn="base"/>
            <a:r>
              <a:rPr lang="en-US" sz="2000" dirty="0" smtClean="0">
                <a:solidFill>
                  <a:schemeClr val="tx1"/>
                </a:solidFill>
                <a:latin typeface="Arial" panose="020B0604020202020204" pitchFamily="34" charset="0"/>
                <a:cs typeface="Arial" panose="020B0604020202020204" pitchFamily="34" charset="0"/>
              </a:rPr>
              <a:t>Failure </a:t>
            </a:r>
            <a:r>
              <a:rPr lang="en-US" sz="2000" dirty="0">
                <a:solidFill>
                  <a:schemeClr val="tx1"/>
                </a:solidFill>
                <a:latin typeface="Arial" panose="020B0604020202020204" pitchFamily="34" charset="0"/>
                <a:cs typeface="Arial" panose="020B0604020202020204" pitchFamily="34" charset="0"/>
              </a:rPr>
              <a:t>of water suppliers to meet the assigned water use </a:t>
            </a:r>
            <a:r>
              <a:rPr lang="en-US" sz="2000" u="sng" dirty="0">
                <a:solidFill>
                  <a:schemeClr val="tx1"/>
                </a:solidFill>
                <a:latin typeface="Arial" panose="020B0604020202020204" pitchFamily="34" charset="0"/>
                <a:cs typeface="Arial" panose="020B0604020202020204" pitchFamily="34" charset="0"/>
              </a:rPr>
              <a:t>reduction </a:t>
            </a:r>
            <a:r>
              <a:rPr lang="en-US" sz="2000" u="sng" dirty="0" smtClean="0">
                <a:solidFill>
                  <a:schemeClr val="tx1"/>
                </a:solidFill>
                <a:latin typeface="Arial" panose="020B0604020202020204" pitchFamily="34" charset="0"/>
                <a:cs typeface="Arial" panose="020B0604020202020204" pitchFamily="34" charset="0"/>
              </a:rPr>
              <a:t>target</a:t>
            </a:r>
            <a:endParaRPr lang="en-US" sz="2000" u="sng" dirty="0">
              <a:solidFill>
                <a:schemeClr val="tx1"/>
              </a:solidFill>
              <a:latin typeface="Arial" panose="020B0604020202020204" pitchFamily="34" charset="0"/>
              <a:cs typeface="Arial" panose="020B0604020202020204" pitchFamily="34" charset="0"/>
            </a:endParaRPr>
          </a:p>
          <a:p>
            <a:pPr marL="365760" lvl="1" indent="0">
              <a:buNone/>
            </a:pPr>
            <a:endParaRPr lang="en-US" sz="2000" dirty="0">
              <a:solidFill>
                <a:schemeClr val="tx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Enforcement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27</a:t>
            </a:fld>
            <a:endParaRPr lang="en-US">
              <a:solidFill>
                <a:srgbClr val="534949"/>
              </a:solidFill>
            </a:endParaRPr>
          </a:p>
        </p:txBody>
      </p:sp>
    </p:spTree>
    <p:extLst>
      <p:ext uri="{BB962C8B-B14F-4D97-AF65-F5344CB8AC3E}">
        <p14:creationId xmlns:p14="http://schemas.microsoft.com/office/powerpoint/2010/main" val="14946318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dirty="0">
                <a:solidFill>
                  <a:schemeClr val="tx1"/>
                </a:solidFill>
                <a:latin typeface="Arial" panose="020B0604020202020204" pitchFamily="34" charset="0"/>
                <a:cs typeface="Arial" panose="020B0604020202020204" pitchFamily="34" charset="0"/>
              </a:rPr>
              <a:t>The California Energy Commission, jointly with the Department and the Water Board, shall implement a Water Energy Technology (WET) program to deploy innovative water management technologies for businesses, residents, industries, and agriculture. </a:t>
            </a:r>
            <a:endParaRPr lang="en-US" dirty="0" smtClean="0">
              <a:solidFill>
                <a:schemeClr val="tx1"/>
              </a:solidFill>
              <a:latin typeface="Arial" panose="020B0604020202020204" pitchFamily="34" charset="0"/>
              <a:cs typeface="Arial" panose="020B0604020202020204" pitchFamily="34" charset="0"/>
            </a:endParaRPr>
          </a:p>
          <a:p>
            <a:pPr lvl="0"/>
            <a:endParaRPr lang="en-US" dirty="0">
              <a:solidFill>
                <a:schemeClr val="tx1"/>
              </a:solidFill>
              <a:latin typeface="Arial" panose="020B0604020202020204" pitchFamily="34" charset="0"/>
              <a:cs typeface="Arial" panose="020B0604020202020204" pitchFamily="34" charset="0"/>
            </a:endParaRPr>
          </a:p>
          <a:p>
            <a:pPr lvl="0"/>
            <a:r>
              <a:rPr lang="en-US" dirty="0" smtClean="0">
                <a:solidFill>
                  <a:schemeClr val="tx1"/>
                </a:solidFill>
                <a:latin typeface="Arial" panose="020B0604020202020204" pitchFamily="34" charset="0"/>
                <a:cs typeface="Arial" panose="020B0604020202020204" pitchFamily="34" charset="0"/>
              </a:rPr>
              <a:t>This </a:t>
            </a:r>
            <a:r>
              <a:rPr lang="en-US" dirty="0">
                <a:solidFill>
                  <a:schemeClr val="tx1"/>
                </a:solidFill>
                <a:latin typeface="Arial" panose="020B0604020202020204" pitchFamily="34" charset="0"/>
                <a:cs typeface="Arial" panose="020B0604020202020204" pitchFamily="34" charset="0"/>
              </a:rPr>
              <a:t>program will achieve water and energy savings and greenhouse gas reductions by accelerating use of cutting-edge </a:t>
            </a:r>
            <a:r>
              <a:rPr lang="en-US" dirty="0" smtClean="0">
                <a:solidFill>
                  <a:schemeClr val="tx1"/>
                </a:solidFill>
                <a:latin typeface="Arial" panose="020B0604020202020204" pitchFamily="34" charset="0"/>
                <a:cs typeface="Arial" panose="020B0604020202020204" pitchFamily="34" charset="0"/>
              </a:rPr>
              <a:t>technologies such as:</a:t>
            </a:r>
          </a:p>
          <a:p>
            <a:pPr lvl="1"/>
            <a:r>
              <a:rPr lang="en-US" dirty="0" smtClean="0">
                <a:solidFill>
                  <a:schemeClr val="tx1"/>
                </a:solidFill>
                <a:latin typeface="Arial" panose="020B0604020202020204" pitchFamily="34" charset="0"/>
                <a:cs typeface="Arial" panose="020B0604020202020204" pitchFamily="34" charset="0"/>
              </a:rPr>
              <a:t>renewable energy-powered desalination</a:t>
            </a:r>
          </a:p>
          <a:p>
            <a:pPr lvl="1"/>
            <a:r>
              <a:rPr lang="en-US" dirty="0" smtClean="0">
                <a:solidFill>
                  <a:schemeClr val="tx1"/>
                </a:solidFill>
                <a:latin typeface="Arial" panose="020B0604020202020204" pitchFamily="34" charset="0"/>
                <a:cs typeface="Arial" panose="020B0604020202020204" pitchFamily="34" charset="0"/>
              </a:rPr>
              <a:t>integrated on-site reuse systems</a:t>
            </a:r>
          </a:p>
          <a:p>
            <a:pPr lvl="1"/>
            <a:r>
              <a:rPr lang="en-US" dirty="0" smtClean="0">
                <a:solidFill>
                  <a:schemeClr val="tx1"/>
                </a:solidFill>
                <a:latin typeface="Arial" panose="020B0604020202020204" pitchFamily="34" charset="0"/>
                <a:cs typeface="Arial" panose="020B0604020202020204" pitchFamily="34" charset="0"/>
              </a:rPr>
              <a:t>water use monitoring software</a:t>
            </a:r>
          </a:p>
          <a:p>
            <a:pPr lvl="1"/>
            <a:r>
              <a:rPr lang="en-US" dirty="0" smtClean="0">
                <a:solidFill>
                  <a:schemeClr val="tx1"/>
                </a:solidFill>
                <a:latin typeface="Arial" panose="020B0604020202020204" pitchFamily="34" charset="0"/>
                <a:cs typeface="Arial" panose="020B0604020202020204" pitchFamily="34" charset="0"/>
              </a:rPr>
              <a:t>irrigation system timing and precision technology </a:t>
            </a:r>
            <a:endParaRPr lang="en-US" dirty="0">
              <a:solidFill>
                <a:schemeClr val="tx1"/>
              </a:solidFill>
            </a:endParaRPr>
          </a:p>
        </p:txBody>
      </p:sp>
      <p:sp>
        <p:nvSpPr>
          <p:cNvPr id="3" name="Title 2"/>
          <p:cNvSpPr>
            <a:spLocks noGrp="1"/>
          </p:cNvSpPr>
          <p:nvPr>
            <p:ph type="title"/>
          </p:nvPr>
        </p:nvSpPr>
        <p:spPr/>
        <p:txBody>
          <a:bodyPr/>
          <a:lstStyle/>
          <a:p>
            <a:r>
              <a:rPr lang="en-US" dirty="0" smtClean="0"/>
              <a:t>New technologies</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28</a:t>
            </a:fld>
            <a:endParaRPr lang="en-US">
              <a:solidFill>
                <a:srgbClr val="534949"/>
              </a:solidFill>
            </a:endParaRPr>
          </a:p>
        </p:txBody>
      </p:sp>
    </p:spTree>
    <p:extLst>
      <p:ext uri="{BB962C8B-B14F-4D97-AF65-F5344CB8AC3E}">
        <p14:creationId xmlns:p14="http://schemas.microsoft.com/office/powerpoint/2010/main" val="18707632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447800"/>
            <a:ext cx="8407893" cy="4834129"/>
          </a:xfrm>
        </p:spPr>
        <p:txBody>
          <a:bodyPr>
            <a:normAutofit fontScale="77500" lnSpcReduction="20000"/>
          </a:bodyPr>
          <a:lstStyle/>
          <a:p>
            <a:endParaRPr lang="en-US" dirty="0" smtClean="0"/>
          </a:p>
          <a:p>
            <a:pPr lvl="0"/>
            <a:r>
              <a:rPr lang="en-US" sz="2100" dirty="0">
                <a:solidFill>
                  <a:schemeClr val="tx1"/>
                </a:solidFill>
                <a:latin typeface="Arial" panose="020B0604020202020204" pitchFamily="34" charset="0"/>
                <a:cs typeface="Arial" panose="020B0604020202020204" pitchFamily="34" charset="0"/>
              </a:rPr>
              <a:t>The Office of Emergency Services and the Department of Housing and Community Development shall work jointly with counties to provide temporary assistance for persons moving from housing units due to a lack of </a:t>
            </a:r>
            <a:r>
              <a:rPr lang="en-US" sz="2100" b="1" dirty="0">
                <a:solidFill>
                  <a:schemeClr val="tx1"/>
                </a:solidFill>
                <a:latin typeface="Arial" panose="020B0604020202020204" pitchFamily="34" charset="0"/>
                <a:cs typeface="Arial" panose="020B0604020202020204" pitchFamily="34" charset="0"/>
              </a:rPr>
              <a:t>potable</a:t>
            </a:r>
            <a:r>
              <a:rPr lang="en-US" sz="2100" dirty="0">
                <a:solidFill>
                  <a:schemeClr val="tx1"/>
                </a:solidFill>
                <a:latin typeface="Arial" panose="020B0604020202020204" pitchFamily="34" charset="0"/>
                <a:cs typeface="Arial" panose="020B0604020202020204" pitchFamily="34" charset="0"/>
              </a:rPr>
              <a:t> water who are served by a private well or water utility with less than 15 connections, and where all reasonable attempts to find a </a:t>
            </a:r>
            <a:r>
              <a:rPr lang="en-US" sz="2100" b="1" dirty="0">
                <a:solidFill>
                  <a:schemeClr val="tx1"/>
                </a:solidFill>
                <a:latin typeface="Arial" panose="020B0604020202020204" pitchFamily="34" charset="0"/>
                <a:cs typeface="Arial" panose="020B0604020202020204" pitchFamily="34" charset="0"/>
              </a:rPr>
              <a:t>potable</a:t>
            </a:r>
            <a:r>
              <a:rPr lang="en-US" sz="2100" dirty="0">
                <a:solidFill>
                  <a:schemeClr val="tx1"/>
                </a:solidFill>
                <a:latin typeface="Arial" panose="020B0604020202020204" pitchFamily="34" charset="0"/>
                <a:cs typeface="Arial" panose="020B0604020202020204" pitchFamily="34" charset="0"/>
              </a:rPr>
              <a:t> water source have been </a:t>
            </a:r>
            <a:r>
              <a:rPr lang="en-US" sz="2100" dirty="0" smtClean="0">
                <a:solidFill>
                  <a:schemeClr val="tx1"/>
                </a:solidFill>
                <a:latin typeface="Arial" panose="020B0604020202020204" pitchFamily="34" charset="0"/>
                <a:cs typeface="Arial" panose="020B0604020202020204" pitchFamily="34" charset="0"/>
              </a:rPr>
              <a:t>exhausted</a:t>
            </a:r>
            <a:endParaRPr lang="en-US" sz="2100" dirty="0">
              <a:solidFill>
                <a:schemeClr val="tx1"/>
              </a:solidFill>
              <a:latin typeface="Arial" panose="020B0604020202020204" pitchFamily="34" charset="0"/>
              <a:cs typeface="Arial" panose="020B0604020202020204" pitchFamily="34" charset="0"/>
            </a:endParaRPr>
          </a:p>
          <a:p>
            <a:endParaRPr lang="en-US" sz="2100" dirty="0">
              <a:solidFill>
                <a:schemeClr val="tx1"/>
              </a:solidFill>
              <a:latin typeface="Arial" panose="020B0604020202020204" pitchFamily="34" charset="0"/>
              <a:cs typeface="Arial" panose="020B0604020202020204" pitchFamily="34" charset="0"/>
            </a:endParaRPr>
          </a:p>
          <a:p>
            <a:pPr lvl="0"/>
            <a:r>
              <a:rPr lang="en-US" sz="2100" dirty="0">
                <a:solidFill>
                  <a:schemeClr val="tx1"/>
                </a:solidFill>
                <a:latin typeface="Arial" panose="020B0604020202020204" pitchFamily="34" charset="0"/>
                <a:cs typeface="Arial" panose="020B0604020202020204" pitchFamily="34" charset="0"/>
              </a:rPr>
              <a:t>State permitting agencies shall prioritize review and approval of water infrastructure projects and programs that increase local water supplies, </a:t>
            </a:r>
            <a:r>
              <a:rPr lang="en-US" sz="2100" dirty="0" smtClean="0">
                <a:solidFill>
                  <a:schemeClr val="tx1"/>
                </a:solidFill>
                <a:latin typeface="Arial" panose="020B0604020202020204" pitchFamily="34" charset="0"/>
                <a:cs typeface="Arial" panose="020B0604020202020204" pitchFamily="34" charset="0"/>
              </a:rPr>
              <a:t>including:</a:t>
            </a:r>
          </a:p>
          <a:p>
            <a:pPr lvl="0"/>
            <a:endParaRPr lang="en-US" sz="2100" dirty="0" smtClean="0">
              <a:solidFill>
                <a:schemeClr val="tx1"/>
              </a:solidFill>
              <a:latin typeface="Arial" panose="020B0604020202020204" pitchFamily="34" charset="0"/>
              <a:cs typeface="Arial" panose="020B0604020202020204" pitchFamily="34" charset="0"/>
            </a:endParaRPr>
          </a:p>
          <a:p>
            <a:pPr lvl="1"/>
            <a:r>
              <a:rPr lang="en-US" sz="2100" dirty="0" smtClean="0">
                <a:solidFill>
                  <a:schemeClr val="tx1"/>
                </a:solidFill>
                <a:latin typeface="Arial" panose="020B0604020202020204" pitchFamily="34" charset="0"/>
                <a:cs typeface="Arial" panose="020B0604020202020204" pitchFamily="34" charset="0"/>
              </a:rPr>
              <a:t>Water </a:t>
            </a:r>
            <a:r>
              <a:rPr lang="en-US" sz="2100" dirty="0">
                <a:solidFill>
                  <a:schemeClr val="tx1"/>
                </a:solidFill>
                <a:latin typeface="Arial" panose="020B0604020202020204" pitchFamily="34" charset="0"/>
                <a:cs typeface="Arial" panose="020B0604020202020204" pitchFamily="34" charset="0"/>
              </a:rPr>
              <a:t>recycling </a:t>
            </a:r>
            <a:r>
              <a:rPr lang="en-US" sz="2100" dirty="0" smtClean="0">
                <a:solidFill>
                  <a:schemeClr val="tx1"/>
                </a:solidFill>
                <a:latin typeface="Arial" panose="020B0604020202020204" pitchFamily="34" charset="0"/>
                <a:cs typeface="Arial" panose="020B0604020202020204" pitchFamily="34" charset="0"/>
              </a:rPr>
              <a:t>facilities</a:t>
            </a:r>
          </a:p>
          <a:p>
            <a:pPr lvl="1"/>
            <a:r>
              <a:rPr lang="en-US" sz="2100" dirty="0" smtClean="0">
                <a:solidFill>
                  <a:schemeClr val="tx1"/>
                </a:solidFill>
                <a:latin typeface="Arial" panose="020B0604020202020204" pitchFamily="34" charset="0"/>
                <a:cs typeface="Arial" panose="020B0604020202020204" pitchFamily="34" charset="0"/>
              </a:rPr>
              <a:t>Reservoir </a:t>
            </a:r>
            <a:r>
              <a:rPr lang="en-US" sz="2100" dirty="0">
                <a:solidFill>
                  <a:schemeClr val="tx1"/>
                </a:solidFill>
                <a:latin typeface="Arial" panose="020B0604020202020204" pitchFamily="34" charset="0"/>
                <a:cs typeface="Arial" panose="020B0604020202020204" pitchFamily="34" charset="0"/>
              </a:rPr>
              <a:t>improvement </a:t>
            </a:r>
            <a:r>
              <a:rPr lang="en-US" sz="2100" dirty="0" smtClean="0">
                <a:solidFill>
                  <a:schemeClr val="tx1"/>
                </a:solidFill>
                <a:latin typeface="Arial" panose="020B0604020202020204" pitchFamily="34" charset="0"/>
                <a:cs typeface="Arial" panose="020B0604020202020204" pitchFamily="34" charset="0"/>
              </a:rPr>
              <a:t>projects</a:t>
            </a:r>
          </a:p>
          <a:p>
            <a:pPr lvl="1"/>
            <a:r>
              <a:rPr lang="en-US" sz="2100" dirty="0" smtClean="0">
                <a:solidFill>
                  <a:schemeClr val="tx1"/>
                </a:solidFill>
                <a:latin typeface="Arial" panose="020B0604020202020204" pitchFamily="34" charset="0"/>
                <a:cs typeface="Arial" panose="020B0604020202020204" pitchFamily="34" charset="0"/>
              </a:rPr>
              <a:t>Surface </a:t>
            </a:r>
            <a:r>
              <a:rPr lang="en-US" sz="2100" dirty="0">
                <a:solidFill>
                  <a:schemeClr val="tx1"/>
                </a:solidFill>
                <a:latin typeface="Arial" panose="020B0604020202020204" pitchFamily="34" charset="0"/>
                <a:cs typeface="Arial" panose="020B0604020202020204" pitchFamily="34" charset="0"/>
              </a:rPr>
              <a:t>water treatment </a:t>
            </a:r>
            <a:r>
              <a:rPr lang="en-US" sz="2100" dirty="0" smtClean="0">
                <a:solidFill>
                  <a:schemeClr val="tx1"/>
                </a:solidFill>
                <a:latin typeface="Arial" panose="020B0604020202020204" pitchFamily="34" charset="0"/>
                <a:cs typeface="Arial" panose="020B0604020202020204" pitchFamily="34" charset="0"/>
              </a:rPr>
              <a:t>plants</a:t>
            </a:r>
          </a:p>
          <a:p>
            <a:pPr lvl="1"/>
            <a:r>
              <a:rPr lang="en-US" sz="2100" dirty="0" smtClean="0">
                <a:solidFill>
                  <a:schemeClr val="tx1"/>
                </a:solidFill>
                <a:latin typeface="Arial" panose="020B0604020202020204" pitchFamily="34" charset="0"/>
                <a:cs typeface="Arial" panose="020B0604020202020204" pitchFamily="34" charset="0"/>
              </a:rPr>
              <a:t>Desalination plants</a:t>
            </a:r>
          </a:p>
          <a:p>
            <a:pPr lvl="1"/>
            <a:r>
              <a:rPr lang="en-US" sz="2100" dirty="0" err="1" smtClean="0">
                <a:solidFill>
                  <a:schemeClr val="tx1"/>
                </a:solidFill>
                <a:latin typeface="Arial" panose="020B0604020202020204" pitchFamily="34" charset="0"/>
                <a:cs typeface="Arial" panose="020B0604020202020204" pitchFamily="34" charset="0"/>
              </a:rPr>
              <a:t>Stormwater</a:t>
            </a:r>
            <a:r>
              <a:rPr lang="en-US" sz="2100" dirty="0" smtClean="0">
                <a:solidFill>
                  <a:schemeClr val="tx1"/>
                </a:solidFill>
                <a:latin typeface="Arial" panose="020B0604020202020204" pitchFamily="34" charset="0"/>
                <a:cs typeface="Arial" panose="020B0604020202020204" pitchFamily="34" charset="0"/>
              </a:rPr>
              <a:t> </a:t>
            </a:r>
            <a:r>
              <a:rPr lang="en-US" sz="2100" dirty="0">
                <a:solidFill>
                  <a:schemeClr val="tx1"/>
                </a:solidFill>
                <a:latin typeface="Arial" panose="020B0604020202020204" pitchFamily="34" charset="0"/>
                <a:cs typeface="Arial" panose="020B0604020202020204" pitchFamily="34" charset="0"/>
              </a:rPr>
              <a:t>capture, </a:t>
            </a:r>
            <a:r>
              <a:rPr lang="en-US" sz="2100" dirty="0" smtClean="0">
                <a:solidFill>
                  <a:schemeClr val="tx1"/>
                </a:solidFill>
                <a:latin typeface="Arial" panose="020B0604020202020204" pitchFamily="34" charset="0"/>
                <a:cs typeface="Arial" panose="020B0604020202020204" pitchFamily="34" charset="0"/>
              </a:rPr>
              <a:t>and</a:t>
            </a:r>
          </a:p>
          <a:p>
            <a:pPr lvl="1"/>
            <a:r>
              <a:rPr lang="en-US" sz="2100" dirty="0" smtClean="0">
                <a:solidFill>
                  <a:schemeClr val="tx1"/>
                </a:solidFill>
                <a:latin typeface="Arial" panose="020B0604020202020204" pitchFamily="34" charset="0"/>
                <a:cs typeface="Arial" panose="020B0604020202020204" pitchFamily="34" charset="0"/>
              </a:rPr>
              <a:t>Greywater </a:t>
            </a:r>
            <a:r>
              <a:rPr lang="en-US" sz="2100" dirty="0">
                <a:solidFill>
                  <a:schemeClr val="tx1"/>
                </a:solidFill>
                <a:latin typeface="Arial" panose="020B0604020202020204" pitchFamily="34" charset="0"/>
                <a:cs typeface="Arial" panose="020B0604020202020204" pitchFamily="34" charset="0"/>
              </a:rPr>
              <a:t>systems. </a:t>
            </a:r>
            <a:endParaRPr lang="en-US" sz="2100" dirty="0" smtClean="0">
              <a:solidFill>
                <a:schemeClr val="tx1"/>
              </a:solidFill>
              <a:latin typeface="Arial" panose="020B0604020202020204" pitchFamily="34" charset="0"/>
              <a:cs typeface="Arial" panose="020B0604020202020204" pitchFamily="34" charset="0"/>
            </a:endParaRPr>
          </a:p>
          <a:p>
            <a:pPr lvl="0"/>
            <a:endParaRPr lang="en-US" sz="2100" dirty="0">
              <a:solidFill>
                <a:schemeClr val="tx1"/>
              </a:solidFill>
              <a:latin typeface="Arial" panose="020B0604020202020204" pitchFamily="34" charset="0"/>
              <a:cs typeface="Arial" panose="020B0604020202020204" pitchFamily="34" charset="0"/>
            </a:endParaRPr>
          </a:p>
          <a:p>
            <a:pPr lvl="0"/>
            <a:r>
              <a:rPr lang="en-US" sz="2100" dirty="0" smtClean="0">
                <a:solidFill>
                  <a:schemeClr val="tx1"/>
                </a:solidFill>
                <a:latin typeface="Arial" panose="020B0604020202020204" pitchFamily="34" charset="0"/>
                <a:cs typeface="Arial" panose="020B0604020202020204" pitchFamily="34" charset="0"/>
              </a:rPr>
              <a:t>Agencies </a:t>
            </a:r>
            <a:r>
              <a:rPr lang="en-US" sz="2100" dirty="0">
                <a:solidFill>
                  <a:schemeClr val="tx1"/>
                </a:solidFill>
                <a:latin typeface="Arial" panose="020B0604020202020204" pitchFamily="34" charset="0"/>
                <a:cs typeface="Arial" panose="020B0604020202020204" pitchFamily="34" charset="0"/>
              </a:rPr>
              <a:t>shall report to the Governor's Office on applications that have been pending for longer than 90 </a:t>
            </a:r>
            <a:r>
              <a:rPr lang="en-US" sz="2100" dirty="0" smtClean="0">
                <a:solidFill>
                  <a:schemeClr val="tx1"/>
                </a:solidFill>
                <a:latin typeface="Arial" panose="020B0604020202020204" pitchFamily="34" charset="0"/>
                <a:cs typeface="Arial" panose="020B0604020202020204" pitchFamily="34" charset="0"/>
              </a:rPr>
              <a:t>days</a:t>
            </a:r>
            <a:endParaRPr lang="en-US" sz="2100" dirty="0">
              <a:solidFill>
                <a:schemeClr val="tx1"/>
              </a:solidFill>
              <a:latin typeface="Arial" panose="020B0604020202020204" pitchFamily="34" charset="0"/>
              <a:cs typeface="Arial" panose="020B0604020202020204" pitchFamily="34" charset="0"/>
            </a:endParaRPr>
          </a:p>
          <a:p>
            <a:pPr marL="365760" lvl="1" indent="0">
              <a:buNone/>
            </a:pPr>
            <a:endParaRPr lang="en-US" dirty="0">
              <a:solidFill>
                <a:schemeClr val="tx1"/>
              </a:solidFill>
            </a:endParaRPr>
          </a:p>
          <a:p>
            <a:endParaRPr lang="en-US" dirty="0">
              <a:solidFill>
                <a:schemeClr val="tx1"/>
              </a:solidFill>
            </a:endParaRPr>
          </a:p>
        </p:txBody>
      </p:sp>
      <p:sp>
        <p:nvSpPr>
          <p:cNvPr id="3" name="Title 2"/>
          <p:cNvSpPr>
            <a:spLocks noGrp="1"/>
          </p:cNvSpPr>
          <p:nvPr>
            <p:ph type="title"/>
          </p:nvPr>
        </p:nvSpPr>
        <p:spPr/>
        <p:txBody>
          <a:bodyPr/>
          <a:lstStyle/>
          <a:p>
            <a:r>
              <a:rPr lang="en-US" dirty="0" smtClean="0"/>
              <a:t>Streamline government response</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29</a:t>
            </a:fld>
            <a:endParaRPr lang="en-US">
              <a:solidFill>
                <a:srgbClr val="534949"/>
              </a:solidFill>
            </a:endParaRPr>
          </a:p>
        </p:txBody>
      </p:sp>
    </p:spTree>
    <p:extLst>
      <p:ext uri="{BB962C8B-B14F-4D97-AF65-F5344CB8AC3E}">
        <p14:creationId xmlns:p14="http://schemas.microsoft.com/office/powerpoint/2010/main" val="3457778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lnSpcReduction="10000"/>
          </a:bodyPr>
          <a:lstStyle/>
          <a:p>
            <a:r>
              <a:rPr lang="en-US" dirty="0" smtClean="0">
                <a:solidFill>
                  <a:schemeClr val="tx1"/>
                </a:solidFill>
                <a:latin typeface="Arial" panose="020B0604020202020204" pitchFamily="34" charset="0"/>
                <a:cs typeface="Arial" panose="020B0604020202020204" pitchFamily="34" charset="0"/>
              </a:rPr>
              <a:t>California's </a:t>
            </a:r>
            <a:r>
              <a:rPr lang="en-US" dirty="0">
                <a:solidFill>
                  <a:schemeClr val="tx1"/>
                </a:solidFill>
                <a:latin typeface="Arial" panose="020B0604020202020204" pitchFamily="34" charset="0"/>
                <a:cs typeface="Arial" panose="020B0604020202020204" pitchFamily="34" charset="0"/>
              </a:rPr>
              <a:t>water supplies continue to be severely depleted despite a limited amount of rain and snowfall this winter, with record low snowpack in the Sierra Nevada mountains, decreased water levels in most of California's reservoirs, reduced flows in the state's rivers and shrinking supplies in underground water </a:t>
            </a:r>
            <a:r>
              <a:rPr lang="en-US" dirty="0" smtClean="0">
                <a:solidFill>
                  <a:schemeClr val="tx1"/>
                </a:solidFill>
                <a:latin typeface="Arial" panose="020B0604020202020204" pitchFamily="34" charset="0"/>
                <a:cs typeface="Arial" panose="020B0604020202020204" pitchFamily="34" charset="0"/>
              </a:rPr>
              <a:t>basins</a:t>
            </a:r>
          </a:p>
          <a:p>
            <a:pPr marL="45720" indent="0">
              <a:buNone/>
            </a:pPr>
            <a:r>
              <a:rPr lang="en-US" dirty="0">
                <a:solidFill>
                  <a:schemeClr val="tx1"/>
                </a:solidFill>
                <a:latin typeface="Arial" panose="020B0604020202020204" pitchFamily="34" charset="0"/>
                <a:cs typeface="Arial" panose="020B0604020202020204" pitchFamily="34" charset="0"/>
              </a:rPr>
              <a:t> </a:t>
            </a:r>
          </a:p>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severe drought conditions continue to present urgent challenges including</a:t>
            </a:r>
            <a:r>
              <a:rPr lang="en-US" dirty="0" smtClean="0">
                <a:solidFill>
                  <a:schemeClr val="tx1"/>
                </a:solidFill>
                <a:latin typeface="Arial" panose="020B0604020202020204" pitchFamily="34" charset="0"/>
                <a:cs typeface="Arial" panose="020B0604020202020204" pitchFamily="34" charset="0"/>
              </a:rPr>
              <a:t>:</a:t>
            </a:r>
          </a:p>
          <a:p>
            <a:pPr lvl="1"/>
            <a:endParaRPr lang="en-US" dirty="0" smtClean="0">
              <a:solidFill>
                <a:schemeClr val="tx1"/>
              </a:solidFill>
              <a:latin typeface="Arial" panose="020B0604020202020204" pitchFamily="34" charset="0"/>
              <a:cs typeface="Arial" panose="020B0604020202020204" pitchFamily="34" charset="0"/>
            </a:endParaRPr>
          </a:p>
          <a:p>
            <a:pPr lvl="1"/>
            <a:r>
              <a:rPr lang="en-US" dirty="0" smtClean="0">
                <a:solidFill>
                  <a:schemeClr val="tx1"/>
                </a:solidFill>
                <a:latin typeface="Arial" panose="020B0604020202020204" pitchFamily="34" charset="0"/>
                <a:cs typeface="Arial" panose="020B0604020202020204" pitchFamily="34" charset="0"/>
              </a:rPr>
              <a:t>drinking </a:t>
            </a:r>
            <a:r>
              <a:rPr lang="en-US" dirty="0">
                <a:solidFill>
                  <a:schemeClr val="tx1"/>
                </a:solidFill>
                <a:latin typeface="Arial" panose="020B0604020202020204" pitchFamily="34" charset="0"/>
                <a:cs typeface="Arial" panose="020B0604020202020204" pitchFamily="34" charset="0"/>
              </a:rPr>
              <a:t>water shortages </a:t>
            </a:r>
            <a:endParaRPr lang="en-US" dirty="0" smtClean="0">
              <a:solidFill>
                <a:schemeClr val="tx1"/>
              </a:solidFill>
              <a:latin typeface="Arial" panose="020B0604020202020204" pitchFamily="34" charset="0"/>
              <a:cs typeface="Arial" panose="020B0604020202020204" pitchFamily="34" charset="0"/>
            </a:endParaRPr>
          </a:p>
          <a:p>
            <a:pPr lvl="1"/>
            <a:r>
              <a:rPr lang="en-US" dirty="0" smtClean="0">
                <a:solidFill>
                  <a:schemeClr val="tx1"/>
                </a:solidFill>
                <a:latin typeface="Arial" panose="020B0604020202020204" pitchFamily="34" charset="0"/>
                <a:cs typeface="Arial" panose="020B0604020202020204" pitchFamily="34" charset="0"/>
              </a:rPr>
              <a:t>diminished </a:t>
            </a:r>
            <a:r>
              <a:rPr lang="en-US" dirty="0">
                <a:solidFill>
                  <a:schemeClr val="tx1"/>
                </a:solidFill>
                <a:latin typeface="Arial" panose="020B0604020202020204" pitchFamily="34" charset="0"/>
                <a:cs typeface="Arial" panose="020B0604020202020204" pitchFamily="34" charset="0"/>
              </a:rPr>
              <a:t>water for agricultural </a:t>
            </a:r>
            <a:r>
              <a:rPr lang="en-US" dirty="0" smtClean="0">
                <a:solidFill>
                  <a:schemeClr val="tx1"/>
                </a:solidFill>
                <a:latin typeface="Arial" panose="020B0604020202020204" pitchFamily="34" charset="0"/>
                <a:cs typeface="Arial" panose="020B0604020202020204" pitchFamily="34" charset="0"/>
              </a:rPr>
              <a:t>production</a:t>
            </a:r>
          </a:p>
          <a:p>
            <a:pPr lvl="1"/>
            <a:r>
              <a:rPr lang="en-US" dirty="0" smtClean="0">
                <a:solidFill>
                  <a:schemeClr val="tx1"/>
                </a:solidFill>
                <a:latin typeface="Arial" panose="020B0604020202020204" pitchFamily="34" charset="0"/>
                <a:cs typeface="Arial" panose="020B0604020202020204" pitchFamily="34" charset="0"/>
              </a:rPr>
              <a:t>degraded  </a:t>
            </a:r>
            <a:r>
              <a:rPr lang="en-US" dirty="0">
                <a:solidFill>
                  <a:schemeClr val="tx1"/>
                </a:solidFill>
                <a:latin typeface="Arial" panose="020B0604020202020204" pitchFamily="34" charset="0"/>
                <a:cs typeface="Arial" panose="020B0604020202020204" pitchFamily="34" charset="0"/>
              </a:rPr>
              <a:t>habitat for many fish and wildlife </a:t>
            </a:r>
            <a:r>
              <a:rPr lang="en-US" dirty="0" smtClean="0">
                <a:solidFill>
                  <a:schemeClr val="tx1"/>
                </a:solidFill>
                <a:latin typeface="Arial" panose="020B0604020202020204" pitchFamily="34" charset="0"/>
                <a:cs typeface="Arial" panose="020B0604020202020204" pitchFamily="34" charset="0"/>
              </a:rPr>
              <a:t>species</a:t>
            </a:r>
          </a:p>
          <a:p>
            <a:pPr lvl="1"/>
            <a:r>
              <a:rPr lang="en-US" dirty="0" smtClean="0">
                <a:solidFill>
                  <a:schemeClr val="tx1"/>
                </a:solidFill>
                <a:latin typeface="Arial" panose="020B0604020202020204" pitchFamily="34" charset="0"/>
                <a:cs typeface="Arial" panose="020B0604020202020204" pitchFamily="34" charset="0"/>
              </a:rPr>
              <a:t>increased </a:t>
            </a:r>
            <a:r>
              <a:rPr lang="en-US" dirty="0">
                <a:solidFill>
                  <a:schemeClr val="tx1"/>
                </a:solidFill>
                <a:latin typeface="Arial" panose="020B0604020202020204" pitchFamily="34" charset="0"/>
                <a:cs typeface="Arial" panose="020B0604020202020204" pitchFamily="34" charset="0"/>
              </a:rPr>
              <a:t>wildfire risk, </a:t>
            </a:r>
            <a:r>
              <a:rPr lang="en-US" dirty="0" smtClean="0">
                <a:solidFill>
                  <a:schemeClr val="tx1"/>
                </a:solidFill>
                <a:latin typeface="Arial" panose="020B0604020202020204" pitchFamily="34" charset="0"/>
                <a:cs typeface="Arial" panose="020B0604020202020204" pitchFamily="34" charset="0"/>
              </a:rPr>
              <a:t>and</a:t>
            </a:r>
          </a:p>
          <a:p>
            <a:pPr lvl="1"/>
            <a:r>
              <a:rPr lang="en-US" dirty="0" smtClean="0">
                <a:solidFill>
                  <a:schemeClr val="tx1"/>
                </a:solidFill>
                <a:latin typeface="Arial" panose="020B0604020202020204" pitchFamily="34" charset="0"/>
                <a:cs typeface="Arial" panose="020B0604020202020204" pitchFamily="34" charset="0"/>
              </a:rPr>
              <a:t>threat </a:t>
            </a:r>
            <a:r>
              <a:rPr lang="en-US" dirty="0">
                <a:solidFill>
                  <a:schemeClr val="tx1"/>
                </a:solidFill>
                <a:latin typeface="Arial" panose="020B0604020202020204" pitchFamily="34" charset="0"/>
                <a:cs typeface="Arial" panose="020B0604020202020204" pitchFamily="34" charset="0"/>
              </a:rPr>
              <a:t>of saltwater contamination to fresh water supplies in the Sacramento-San Joaquin Bay </a:t>
            </a:r>
            <a:r>
              <a:rPr lang="en-US" dirty="0" smtClean="0">
                <a:solidFill>
                  <a:schemeClr val="tx1"/>
                </a:solidFill>
                <a:latin typeface="Arial" panose="020B0604020202020204" pitchFamily="34" charset="0"/>
                <a:cs typeface="Arial" panose="020B0604020202020204" pitchFamily="34" charset="0"/>
              </a:rPr>
              <a:t>Delta</a:t>
            </a:r>
            <a:endParaRPr lang="en-US" dirty="0">
              <a:solidFill>
                <a:schemeClr val="tx1"/>
              </a:solidFill>
              <a:latin typeface="Arial" panose="020B0604020202020204" pitchFamily="34" charset="0"/>
              <a:cs typeface="Arial" panose="020B0604020202020204" pitchFamily="34" charset="0"/>
            </a:endParaRPr>
          </a:p>
          <a:p>
            <a:pPr marL="45720" indent="0">
              <a:buNone/>
            </a:pPr>
            <a:endParaRPr lang="en-US" dirty="0">
              <a:solidFill>
                <a:schemeClr val="tx1"/>
              </a:solidFill>
            </a:endParaRPr>
          </a:p>
        </p:txBody>
      </p:sp>
      <p:sp>
        <p:nvSpPr>
          <p:cNvPr id="3" name="Title 2"/>
          <p:cNvSpPr>
            <a:spLocks noGrp="1"/>
          </p:cNvSpPr>
          <p:nvPr>
            <p:ph type="title"/>
          </p:nvPr>
        </p:nvSpPr>
        <p:spPr/>
        <p:txBody>
          <a:bodyPr/>
          <a:lstStyle/>
          <a:p>
            <a:r>
              <a:rPr lang="en-US" dirty="0" smtClean="0"/>
              <a:t>EXECUTIVE ORDER B-29-15</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3</a:t>
            </a:fld>
            <a:endParaRPr lang="en-US">
              <a:solidFill>
                <a:srgbClr val="534949"/>
              </a:solidFill>
            </a:endParaRPr>
          </a:p>
        </p:txBody>
      </p:sp>
    </p:spTree>
    <p:extLst>
      <p:ext uri="{BB962C8B-B14F-4D97-AF65-F5344CB8AC3E}">
        <p14:creationId xmlns:p14="http://schemas.microsoft.com/office/powerpoint/2010/main" val="35690597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30"/>
          </a:xfrm>
        </p:spPr>
        <p:txBody>
          <a:bodyPr>
            <a:normAutofit fontScale="77500" lnSpcReduction="20000"/>
          </a:bodyPr>
          <a:lstStyle/>
          <a:p>
            <a:pPr lvl="0"/>
            <a:r>
              <a:rPr lang="en-US" sz="2600" dirty="0" smtClean="0">
                <a:solidFill>
                  <a:schemeClr val="tx1"/>
                </a:solidFill>
                <a:latin typeface="Arial" panose="020B0604020202020204" pitchFamily="34" charset="0"/>
                <a:cs typeface="Arial" panose="020B0604020202020204" pitchFamily="34" charset="0"/>
              </a:rPr>
              <a:t>The </a:t>
            </a:r>
            <a:r>
              <a:rPr lang="en-US" sz="2600" dirty="0">
                <a:solidFill>
                  <a:schemeClr val="tx1"/>
                </a:solidFill>
                <a:latin typeface="Arial" panose="020B0604020202020204" pitchFamily="34" charset="0"/>
                <a:cs typeface="Arial" panose="020B0604020202020204" pitchFamily="34" charset="0"/>
              </a:rPr>
              <a:t>Department shall take actions required to plan and, if necessary, implement Emergency Drought Salinity Barriers in coordination and consultation with the Water Board and the Department of Fish and Wildlife at locations within the </a:t>
            </a:r>
            <a:r>
              <a:rPr lang="en-US" sz="2600" dirty="0" smtClean="0">
                <a:solidFill>
                  <a:schemeClr val="tx1"/>
                </a:solidFill>
                <a:latin typeface="Arial" panose="020B0604020202020204" pitchFamily="34" charset="0"/>
                <a:cs typeface="Arial" panose="020B0604020202020204" pitchFamily="34" charset="0"/>
              </a:rPr>
              <a:t>Sacramento-San </a:t>
            </a:r>
            <a:r>
              <a:rPr lang="en-US" sz="2600" dirty="0">
                <a:solidFill>
                  <a:schemeClr val="tx1"/>
                </a:solidFill>
                <a:latin typeface="Arial" panose="020B0604020202020204" pitchFamily="34" charset="0"/>
                <a:cs typeface="Arial" panose="020B0604020202020204" pitchFamily="34" charset="0"/>
              </a:rPr>
              <a:t>Joaquin delta </a:t>
            </a:r>
            <a:r>
              <a:rPr lang="en-US" sz="2600" dirty="0" smtClean="0">
                <a:solidFill>
                  <a:schemeClr val="tx1"/>
                </a:solidFill>
                <a:latin typeface="Arial" panose="020B0604020202020204" pitchFamily="34" charset="0"/>
                <a:cs typeface="Arial" panose="020B0604020202020204" pitchFamily="34" charset="0"/>
              </a:rPr>
              <a:t>estuary</a:t>
            </a:r>
          </a:p>
          <a:p>
            <a:pPr marL="45720" lvl="0" indent="0">
              <a:buNone/>
            </a:pPr>
            <a:r>
              <a:rPr lang="en-US" sz="2600" dirty="0" smtClean="0">
                <a:solidFill>
                  <a:schemeClr val="tx1"/>
                </a:solidFill>
                <a:latin typeface="Arial" panose="020B0604020202020204" pitchFamily="34" charset="0"/>
                <a:cs typeface="Arial" panose="020B0604020202020204" pitchFamily="34" charset="0"/>
              </a:rPr>
              <a:t> </a:t>
            </a:r>
          </a:p>
          <a:p>
            <a:pPr lvl="0"/>
            <a:r>
              <a:rPr lang="en-US" sz="2600" dirty="0">
                <a:solidFill>
                  <a:schemeClr val="tx1"/>
                </a:solidFill>
                <a:latin typeface="Arial" panose="020B0604020202020204" pitchFamily="34" charset="0"/>
                <a:cs typeface="Arial" panose="020B0604020202020204" pitchFamily="34" charset="0"/>
              </a:rPr>
              <a:t>The Department shall immediately consider voluntary crop idling water transfer and water exchange proposals of one year or less in duration that are initiated by local public agencies and approved in 2015</a:t>
            </a:r>
          </a:p>
          <a:p>
            <a:pPr lvl="0"/>
            <a:endParaRPr lang="en-US" sz="2600" dirty="0">
              <a:solidFill>
                <a:schemeClr val="tx1"/>
              </a:solidFill>
              <a:latin typeface="Arial" panose="020B0604020202020204" pitchFamily="34" charset="0"/>
              <a:cs typeface="Arial" panose="020B0604020202020204" pitchFamily="34" charset="0"/>
            </a:endParaRPr>
          </a:p>
          <a:p>
            <a:pPr lvl="0"/>
            <a:r>
              <a:rPr lang="en-US" sz="2600" dirty="0">
                <a:solidFill>
                  <a:schemeClr val="tx1"/>
                </a:solidFill>
                <a:latin typeface="Arial" panose="020B0604020202020204" pitchFamily="34" charset="0"/>
                <a:cs typeface="Arial" panose="020B0604020202020204" pitchFamily="34" charset="0"/>
              </a:rPr>
              <a:t>The Water Board will prioritize new and amended safe drinking water permits that enhance water supply and reliability for community water systems facing water shortages or that expand service connections to include existing residences facing water shortages.  </a:t>
            </a:r>
            <a:endParaRPr lang="en-US" sz="2600" dirty="0"/>
          </a:p>
          <a:p>
            <a:pPr lvl="0"/>
            <a:endParaRPr lang="en-US" sz="2600" dirty="0" smtClean="0">
              <a:solidFill>
                <a:schemeClr val="tx1"/>
              </a:solidFill>
              <a:latin typeface="Arial" panose="020B0604020202020204" pitchFamily="34" charset="0"/>
              <a:cs typeface="Arial" panose="020B0604020202020204" pitchFamily="34" charset="0"/>
            </a:endParaRPr>
          </a:p>
          <a:p>
            <a:pPr lvl="0"/>
            <a:endParaRPr lang="en-US" sz="2600" dirty="0" smtClean="0">
              <a:solidFill>
                <a:schemeClr val="tx1"/>
              </a:solidFill>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a:p>
            <a:pPr marL="365760" lvl="1" indent="0">
              <a:buNone/>
            </a:pPr>
            <a:endParaRPr lang="en-US" sz="2200" dirty="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Streamline government response</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30</a:t>
            </a:fld>
            <a:endParaRPr lang="en-US">
              <a:solidFill>
                <a:srgbClr val="534949"/>
              </a:solidFill>
            </a:endParaRPr>
          </a:p>
        </p:txBody>
      </p:sp>
    </p:spTree>
    <p:extLst>
      <p:ext uri="{BB962C8B-B14F-4D97-AF65-F5344CB8AC3E}">
        <p14:creationId xmlns:p14="http://schemas.microsoft.com/office/powerpoint/2010/main" val="22188617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pPr marL="365760" lvl="1" indent="0">
              <a:buNone/>
            </a:pPr>
            <a:endParaRPr lang="en-US" dirty="0"/>
          </a:p>
          <a:p>
            <a:endParaRPr lang="en-US" dirty="0"/>
          </a:p>
        </p:txBody>
      </p:sp>
      <p:sp>
        <p:nvSpPr>
          <p:cNvPr id="3" name="Title 2"/>
          <p:cNvSpPr>
            <a:spLocks noGrp="1"/>
          </p:cNvSpPr>
          <p:nvPr>
            <p:ph type="title"/>
          </p:nvPr>
        </p:nvSpPr>
        <p:spPr/>
        <p:txBody>
          <a:bodyPr/>
          <a:lstStyle/>
          <a:p>
            <a:r>
              <a:rPr lang="en-US" dirty="0" smtClean="0"/>
              <a:t>Proposed schedule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888288323"/>
              </p:ext>
            </p:extLst>
          </p:nvPr>
        </p:nvGraphicFramePr>
        <p:xfrm>
          <a:off x="914400" y="1697359"/>
          <a:ext cx="7467600" cy="4929722"/>
        </p:xfrm>
        <a:graphic>
          <a:graphicData uri="http://schemas.openxmlformats.org/drawingml/2006/table">
            <a:tbl>
              <a:tblPr>
                <a:tableStyleId>{5C22544A-7EE6-4342-B048-85BDC9FD1C3A}</a:tableStyleId>
              </a:tblPr>
              <a:tblGrid>
                <a:gridCol w="3922149"/>
                <a:gridCol w="3545451"/>
              </a:tblGrid>
              <a:tr h="1285020">
                <a:tc>
                  <a:txBody>
                    <a:bodyPr/>
                    <a:lstStyle/>
                    <a:p>
                      <a:pPr marL="82550" marR="0" fontAlgn="base">
                        <a:lnSpc>
                          <a:spcPts val="1090"/>
                        </a:lnSpc>
                        <a:spcBef>
                          <a:spcPts val="830"/>
                        </a:spcBef>
                        <a:spcAft>
                          <a:spcPts val="455"/>
                        </a:spcAft>
                      </a:pPr>
                      <a:r>
                        <a:rPr lang="en-US" sz="1600" dirty="0">
                          <a:effectLst/>
                          <a:latin typeface="Arial" panose="020B0604020202020204" pitchFamily="34" charset="0"/>
                          <a:cs typeface="Arial" panose="020B0604020202020204" pitchFamily="34" charset="0"/>
                        </a:rPr>
                        <a:t>Governor issues Drought Executive Order</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289560" marR="0" fontAlgn="base">
                        <a:lnSpc>
                          <a:spcPts val="1070"/>
                        </a:lnSpc>
                        <a:spcBef>
                          <a:spcPts val="875"/>
                        </a:spcBef>
                        <a:spcAft>
                          <a:spcPts val="430"/>
                        </a:spcAft>
                      </a:pPr>
                      <a:endParaRPr lang="en-US" sz="1600" dirty="0" smtClean="0">
                        <a:effectLst/>
                        <a:latin typeface="Arial" panose="020B0604020202020204" pitchFamily="34" charset="0"/>
                        <a:cs typeface="Arial" panose="020B0604020202020204" pitchFamily="34" charset="0"/>
                      </a:endParaRPr>
                    </a:p>
                    <a:p>
                      <a:pPr marL="289560" marR="0" fontAlgn="base">
                        <a:lnSpc>
                          <a:spcPts val="1070"/>
                        </a:lnSpc>
                        <a:spcBef>
                          <a:spcPts val="875"/>
                        </a:spcBef>
                        <a:spcAft>
                          <a:spcPts val="430"/>
                        </a:spcAft>
                      </a:pPr>
                      <a:endParaRPr lang="en-US" sz="1600" dirty="0" smtClean="0">
                        <a:effectLst/>
                        <a:latin typeface="Arial" panose="020B0604020202020204" pitchFamily="34" charset="0"/>
                        <a:cs typeface="Arial" panose="020B0604020202020204" pitchFamily="34" charset="0"/>
                      </a:endParaRPr>
                    </a:p>
                    <a:p>
                      <a:pPr marL="289560" marR="0" fontAlgn="base">
                        <a:lnSpc>
                          <a:spcPts val="1070"/>
                        </a:lnSpc>
                        <a:spcBef>
                          <a:spcPts val="875"/>
                        </a:spcBef>
                        <a:spcAft>
                          <a:spcPts val="430"/>
                        </a:spcAft>
                      </a:pPr>
                      <a:r>
                        <a:rPr lang="en-US" sz="1600" dirty="0" smtClean="0">
                          <a:effectLst/>
                          <a:latin typeface="Arial" panose="020B0604020202020204" pitchFamily="34" charset="0"/>
                          <a:cs typeface="Arial" panose="020B0604020202020204" pitchFamily="34" charset="0"/>
                        </a:rPr>
                        <a:t>April </a:t>
                      </a:r>
                      <a:r>
                        <a:rPr lang="en-US" sz="1600" dirty="0">
                          <a:effectLst/>
                          <a:latin typeface="Arial" panose="020B0604020202020204" pitchFamily="34" charset="0"/>
                          <a:cs typeface="Arial" panose="020B0604020202020204" pitchFamily="34" charset="0"/>
                        </a:rPr>
                        <a:t>1, </a:t>
                      </a:r>
                      <a:r>
                        <a:rPr lang="en-US" sz="1600" dirty="0" smtClean="0">
                          <a:effectLst/>
                          <a:latin typeface="Arial" panose="020B0604020202020204" pitchFamily="34" charset="0"/>
                          <a:cs typeface="Arial" panose="020B0604020202020204" pitchFamily="34" charset="0"/>
                        </a:rPr>
                        <a:t>2015</a:t>
                      </a:r>
                    </a:p>
                    <a:p>
                      <a:pPr marL="289560" marR="0" fontAlgn="base">
                        <a:lnSpc>
                          <a:spcPts val="1070"/>
                        </a:lnSpc>
                        <a:spcBef>
                          <a:spcPts val="875"/>
                        </a:spcBef>
                        <a:spcAft>
                          <a:spcPts val="430"/>
                        </a:spcAft>
                      </a:pPr>
                      <a:endParaRPr lang="en-US" sz="1600" dirty="0" smtClean="0">
                        <a:effectLst/>
                        <a:latin typeface="Arial" panose="020B0604020202020204" pitchFamily="34" charset="0"/>
                        <a:ea typeface="PMingLiU"/>
                        <a:cs typeface="Arial" panose="020B0604020202020204" pitchFamily="34" charset="0"/>
                      </a:endParaRPr>
                    </a:p>
                    <a:p>
                      <a:pPr marL="289560" marR="0" fontAlgn="base">
                        <a:lnSpc>
                          <a:spcPts val="1070"/>
                        </a:lnSpc>
                        <a:spcBef>
                          <a:spcPts val="875"/>
                        </a:spcBef>
                        <a:spcAft>
                          <a:spcPts val="430"/>
                        </a:spcAft>
                      </a:pPr>
                      <a:endParaRPr lang="en-US" sz="1600" dirty="0">
                        <a:effectLst/>
                        <a:latin typeface="Arial" panose="020B0604020202020204" pitchFamily="34" charset="0"/>
                        <a:ea typeface="PMingLiU"/>
                        <a:cs typeface="Arial" panose="020B0604020202020204" pitchFamily="34" charset="0"/>
                      </a:endParaRPr>
                    </a:p>
                  </a:txBody>
                  <a:tcPr marL="0" marR="0" marT="0" marB="0" anchor="ctr"/>
                </a:tc>
              </a:tr>
              <a:tr h="1134976">
                <a:tc>
                  <a:txBody>
                    <a:bodyPr/>
                    <a:lstStyle/>
                    <a:p>
                      <a:pPr marL="91440" marR="297180" fontAlgn="base">
                        <a:lnSpc>
                          <a:spcPts val="1450"/>
                        </a:lnSpc>
                        <a:spcBef>
                          <a:spcPts val="0"/>
                        </a:spcBef>
                        <a:spcAft>
                          <a:spcPts val="455"/>
                        </a:spcAft>
                      </a:pPr>
                      <a:r>
                        <a:rPr lang="en-US" sz="1600" dirty="0">
                          <a:effectLst/>
                          <a:latin typeface="Arial" panose="020B0604020202020204" pitchFamily="34" charset="0"/>
                          <a:cs typeface="Arial" panose="020B0604020202020204" pitchFamily="34" charset="0"/>
                        </a:rPr>
                        <a:t>Notice announcing release of draft regulatory framework and request for public comment</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289560" marR="0" fontAlgn="base">
                        <a:lnSpc>
                          <a:spcPts val="1070"/>
                        </a:lnSpc>
                        <a:spcBef>
                          <a:spcPts val="490"/>
                        </a:spcBef>
                        <a:spcAft>
                          <a:spcPts val="1870"/>
                        </a:spcAft>
                      </a:pPr>
                      <a:endParaRPr lang="en-US" sz="1600" dirty="0" smtClean="0">
                        <a:effectLst/>
                        <a:latin typeface="Arial" panose="020B0604020202020204" pitchFamily="34" charset="0"/>
                        <a:cs typeface="Arial" panose="020B0604020202020204" pitchFamily="34" charset="0"/>
                      </a:endParaRPr>
                    </a:p>
                    <a:p>
                      <a:pPr marL="289560" marR="0" fontAlgn="base">
                        <a:lnSpc>
                          <a:spcPts val="1070"/>
                        </a:lnSpc>
                        <a:spcBef>
                          <a:spcPts val="490"/>
                        </a:spcBef>
                        <a:spcAft>
                          <a:spcPts val="1870"/>
                        </a:spcAft>
                      </a:pPr>
                      <a:r>
                        <a:rPr lang="en-US" sz="1600" dirty="0" smtClean="0">
                          <a:effectLst/>
                          <a:latin typeface="Arial" panose="020B0604020202020204" pitchFamily="34" charset="0"/>
                          <a:cs typeface="Arial" panose="020B0604020202020204" pitchFamily="34" charset="0"/>
                        </a:rPr>
                        <a:t>April </a:t>
                      </a:r>
                      <a:r>
                        <a:rPr lang="en-US" sz="1600" dirty="0">
                          <a:effectLst/>
                          <a:latin typeface="Arial" panose="020B0604020202020204" pitchFamily="34" charset="0"/>
                          <a:cs typeface="Arial" panose="020B0604020202020204" pitchFamily="34" charset="0"/>
                        </a:rPr>
                        <a:t>7, 2015</a:t>
                      </a:r>
                      <a:endParaRPr lang="en-US" sz="1600" dirty="0">
                        <a:effectLst/>
                        <a:latin typeface="Arial" panose="020B0604020202020204" pitchFamily="34" charset="0"/>
                        <a:ea typeface="PMingLiU"/>
                        <a:cs typeface="Arial" panose="020B0604020202020204" pitchFamily="34" charset="0"/>
                      </a:endParaRPr>
                    </a:p>
                  </a:txBody>
                  <a:tcPr marL="0" marR="0" marT="0" marB="0"/>
                </a:tc>
              </a:tr>
              <a:tr h="1134976">
                <a:tc>
                  <a:txBody>
                    <a:bodyPr/>
                    <a:lstStyle/>
                    <a:p>
                      <a:pPr marL="91440" marR="617220" fontAlgn="base">
                        <a:lnSpc>
                          <a:spcPts val="1450"/>
                        </a:lnSpc>
                        <a:spcBef>
                          <a:spcPts val="0"/>
                        </a:spcBef>
                        <a:spcAft>
                          <a:spcPts val="430"/>
                        </a:spcAft>
                      </a:pPr>
                      <a:r>
                        <a:rPr lang="en-US" sz="1600" dirty="0">
                          <a:effectLst/>
                          <a:latin typeface="Arial" panose="020B0604020202020204" pitchFamily="34" charset="0"/>
                          <a:cs typeface="Arial" panose="020B0604020202020204" pitchFamily="34" charset="0"/>
                        </a:rPr>
                        <a:t>Notice announcing release of draft regulation for informal public comment</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289560" marR="0" fontAlgn="base">
                        <a:lnSpc>
                          <a:spcPts val="1065"/>
                        </a:lnSpc>
                        <a:spcBef>
                          <a:spcPts val="495"/>
                        </a:spcBef>
                        <a:spcAft>
                          <a:spcPts val="1870"/>
                        </a:spcAft>
                      </a:pPr>
                      <a:endParaRPr lang="en-US" sz="1600" dirty="0" smtClean="0">
                        <a:effectLst/>
                        <a:latin typeface="Arial" panose="020B0604020202020204" pitchFamily="34" charset="0"/>
                        <a:cs typeface="Arial" panose="020B0604020202020204" pitchFamily="34" charset="0"/>
                      </a:endParaRPr>
                    </a:p>
                    <a:p>
                      <a:pPr marL="289560" marR="0" fontAlgn="base">
                        <a:lnSpc>
                          <a:spcPts val="1065"/>
                        </a:lnSpc>
                        <a:spcBef>
                          <a:spcPts val="495"/>
                        </a:spcBef>
                        <a:spcAft>
                          <a:spcPts val="1870"/>
                        </a:spcAft>
                      </a:pPr>
                      <a:r>
                        <a:rPr lang="en-US" sz="1600" dirty="0" smtClean="0">
                          <a:effectLst/>
                          <a:latin typeface="Arial" panose="020B0604020202020204" pitchFamily="34" charset="0"/>
                          <a:cs typeface="Arial" panose="020B0604020202020204" pitchFamily="34" charset="0"/>
                        </a:rPr>
                        <a:t>April </a:t>
                      </a:r>
                      <a:r>
                        <a:rPr lang="en-US" sz="1600" dirty="0">
                          <a:effectLst/>
                          <a:latin typeface="Arial" panose="020B0604020202020204" pitchFamily="34" charset="0"/>
                          <a:cs typeface="Arial" panose="020B0604020202020204" pitchFamily="34" charset="0"/>
                        </a:rPr>
                        <a:t>17, 2015</a:t>
                      </a:r>
                      <a:endParaRPr lang="en-US" sz="1600" dirty="0">
                        <a:effectLst/>
                        <a:latin typeface="Arial" panose="020B0604020202020204" pitchFamily="34" charset="0"/>
                        <a:ea typeface="PMingLiU"/>
                        <a:cs typeface="Arial" panose="020B0604020202020204" pitchFamily="34" charset="0"/>
                      </a:endParaRPr>
                    </a:p>
                  </a:txBody>
                  <a:tcPr marL="0" marR="0" marT="0" marB="0"/>
                </a:tc>
              </a:tr>
              <a:tr h="663575">
                <a:tc>
                  <a:txBody>
                    <a:bodyPr/>
                    <a:lstStyle/>
                    <a:p>
                      <a:pPr marL="82550" marR="0" fontAlgn="base">
                        <a:lnSpc>
                          <a:spcPts val="1075"/>
                        </a:lnSpc>
                        <a:spcBef>
                          <a:spcPts val="465"/>
                        </a:spcBef>
                        <a:spcAft>
                          <a:spcPts val="450"/>
                        </a:spcAft>
                      </a:pPr>
                      <a:r>
                        <a:rPr lang="en-US" sz="1600" dirty="0">
                          <a:effectLst/>
                          <a:latin typeface="Arial" panose="020B0604020202020204" pitchFamily="34" charset="0"/>
                          <a:cs typeface="Arial" panose="020B0604020202020204" pitchFamily="34" charset="0"/>
                        </a:rPr>
                        <a:t>Emergency rulemaking formal notice</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289560" marR="0" fontAlgn="base">
                        <a:lnSpc>
                          <a:spcPts val="1065"/>
                        </a:lnSpc>
                        <a:spcBef>
                          <a:spcPts val="495"/>
                        </a:spcBef>
                        <a:spcAft>
                          <a:spcPts val="430"/>
                        </a:spcAft>
                      </a:pPr>
                      <a:r>
                        <a:rPr lang="en-US" sz="1600" dirty="0">
                          <a:effectLst/>
                          <a:latin typeface="Arial" panose="020B0604020202020204" pitchFamily="34" charset="0"/>
                          <a:cs typeface="Arial" panose="020B0604020202020204" pitchFamily="34" charset="0"/>
                        </a:rPr>
                        <a:t>April 28, 2015</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r>
              <a:tr h="637295">
                <a:tc>
                  <a:txBody>
                    <a:bodyPr/>
                    <a:lstStyle/>
                    <a:p>
                      <a:pPr marL="82550" marR="0" fontAlgn="base">
                        <a:lnSpc>
                          <a:spcPts val="1100"/>
                        </a:lnSpc>
                        <a:spcBef>
                          <a:spcPts val="460"/>
                        </a:spcBef>
                        <a:spcAft>
                          <a:spcPts val="355"/>
                        </a:spcAft>
                      </a:pPr>
                      <a:r>
                        <a:rPr lang="en-US" sz="1600">
                          <a:effectLst/>
                          <a:latin typeface="Arial" panose="020B0604020202020204" pitchFamily="34" charset="0"/>
                          <a:cs typeface="Arial" panose="020B0604020202020204" pitchFamily="34" charset="0"/>
                        </a:rPr>
                        <a:t>Board hearing and adoption</a:t>
                      </a:r>
                      <a:endParaRPr lang="en-US" sz="1600">
                        <a:effectLst/>
                        <a:latin typeface="Arial" panose="020B0604020202020204" pitchFamily="34" charset="0"/>
                        <a:ea typeface="PMingLiU"/>
                        <a:cs typeface="Arial" panose="020B0604020202020204" pitchFamily="34" charset="0"/>
                      </a:endParaRPr>
                    </a:p>
                  </a:txBody>
                  <a:tcPr marL="0" marR="0" marT="0" marB="0" anchor="ctr"/>
                </a:tc>
                <a:tc>
                  <a:txBody>
                    <a:bodyPr/>
                    <a:lstStyle/>
                    <a:p>
                      <a:pPr marL="289560" marR="0" fontAlgn="base">
                        <a:lnSpc>
                          <a:spcPts val="1070"/>
                        </a:lnSpc>
                        <a:spcBef>
                          <a:spcPts val="490"/>
                        </a:spcBef>
                        <a:spcAft>
                          <a:spcPts val="355"/>
                        </a:spcAft>
                      </a:pPr>
                      <a:r>
                        <a:rPr lang="en-US" sz="1600" dirty="0">
                          <a:effectLst/>
                          <a:latin typeface="Arial" panose="020B0604020202020204" pitchFamily="34" charset="0"/>
                          <a:cs typeface="Arial" panose="020B0604020202020204" pitchFamily="34" charset="0"/>
                        </a:rPr>
                        <a:t>May 5 or 6, 2015</a:t>
                      </a:r>
                      <a:endParaRPr lang="en-US" sz="1600" dirty="0">
                        <a:effectLst/>
                        <a:latin typeface="Arial" panose="020B0604020202020204" pitchFamily="34" charset="0"/>
                        <a:ea typeface="PMingLiU"/>
                        <a:cs typeface="Arial" panose="020B0604020202020204" pitchFamily="34" charset="0"/>
                      </a:endParaRPr>
                    </a:p>
                  </a:txBody>
                  <a:tcPr marL="0" marR="0" marT="0" marB="0" anchor="ctr"/>
                </a:tc>
              </a:tr>
            </a:tbl>
          </a:graphicData>
        </a:graphic>
      </p:graphicFrame>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31</a:t>
            </a:fld>
            <a:endParaRPr lang="en-US">
              <a:solidFill>
                <a:srgbClr val="534949"/>
              </a:solidFill>
            </a:endParaRPr>
          </a:p>
        </p:txBody>
      </p:sp>
    </p:spTree>
    <p:extLst>
      <p:ext uri="{BB962C8B-B14F-4D97-AF65-F5344CB8AC3E}">
        <p14:creationId xmlns:p14="http://schemas.microsoft.com/office/powerpoint/2010/main" val="11258104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pPr marL="365760" lvl="1" indent="0">
              <a:buNone/>
            </a:pPr>
            <a:endParaRPr lang="en-US" dirty="0"/>
          </a:p>
          <a:p>
            <a:endParaRPr lang="en-US" dirty="0"/>
          </a:p>
        </p:txBody>
      </p:sp>
      <p:sp>
        <p:nvSpPr>
          <p:cNvPr id="3" name="Title 2"/>
          <p:cNvSpPr>
            <a:spLocks noGrp="1"/>
          </p:cNvSpPr>
          <p:nvPr>
            <p:ph type="title"/>
          </p:nvPr>
        </p:nvSpPr>
        <p:spPr/>
        <p:txBody>
          <a:bodyPr/>
          <a:lstStyle/>
          <a:p>
            <a:r>
              <a:rPr lang="en-US" dirty="0" smtClean="0"/>
              <a:t>How you can help</a:t>
            </a:r>
            <a:endParaRPr lang="en-US" dirty="0"/>
          </a:p>
        </p:txBody>
      </p:sp>
      <p:sp>
        <p:nvSpPr>
          <p:cNvPr id="4" name="Rectangle 3"/>
          <p:cNvSpPr/>
          <p:nvPr/>
        </p:nvSpPr>
        <p:spPr>
          <a:xfrm>
            <a:off x="228600" y="1981200"/>
            <a:ext cx="8534399" cy="4247317"/>
          </a:xfrm>
          <a:prstGeom prst="rect">
            <a:avLst/>
          </a:prstGeom>
        </p:spPr>
        <p:txBody>
          <a:bodyPr wrap="square">
            <a:spAutoFit/>
          </a:bodyPr>
          <a:lstStyle/>
          <a:p>
            <a:pPr fontAlgn="base"/>
            <a:r>
              <a:rPr lang="en-US" dirty="0">
                <a:solidFill>
                  <a:prstClr val="black"/>
                </a:solidFill>
                <a:latin typeface="Arial" panose="020B0604020202020204" pitchFamily="34" charset="0"/>
                <a:cs typeface="Arial" panose="020B0604020202020204" pitchFamily="34" charset="0"/>
              </a:rPr>
              <a:t>To meet a mid-May to June 1 timeline for implementation of the emergency regulation, interested persons and organizations will be requested to provide input within one week of a document's release. To assist the Board in most thoughtfully addressing this dire situation, please consider the following general questions as you prepare your comments:</a:t>
            </a:r>
          </a:p>
          <a:p>
            <a:pPr lvl="1" fontAlgn="base"/>
            <a:endParaRPr lang="en-US" dirty="0">
              <a:solidFill>
                <a:prstClr val="black"/>
              </a:solidFill>
              <a:latin typeface="Arial" panose="020B0604020202020204" pitchFamily="34" charset="0"/>
              <a:cs typeface="Arial" panose="020B0604020202020204" pitchFamily="34" charset="0"/>
            </a:endParaRPr>
          </a:p>
          <a:p>
            <a:pPr marL="342900" indent="-342900" fontAlgn="base">
              <a:buFontTx/>
              <a:buAutoNum type="arabicPeriod"/>
            </a:pPr>
            <a:r>
              <a:rPr lang="en-US" dirty="0" smtClean="0">
                <a:solidFill>
                  <a:prstClr val="black"/>
                </a:solidFill>
                <a:latin typeface="Arial" panose="020B0604020202020204" pitchFamily="34" charset="0"/>
                <a:cs typeface="Arial" panose="020B0604020202020204" pitchFamily="34" charset="0"/>
              </a:rPr>
              <a:t>Are </a:t>
            </a:r>
            <a:r>
              <a:rPr lang="en-US" dirty="0">
                <a:solidFill>
                  <a:prstClr val="black"/>
                </a:solidFill>
                <a:latin typeface="Arial" panose="020B0604020202020204" pitchFamily="34" charset="0"/>
                <a:cs typeface="Arial" panose="020B0604020202020204" pitchFamily="34" charset="0"/>
              </a:rPr>
              <a:t>there other approaches to achieve a 25% statewide reduction </a:t>
            </a:r>
            <a:r>
              <a:rPr lang="en-US" dirty="0" smtClean="0">
                <a:solidFill>
                  <a:prstClr val="black"/>
                </a:solidFill>
                <a:latin typeface="Arial" panose="020B0604020202020204" pitchFamily="34" charset="0"/>
                <a:cs typeface="Arial" panose="020B0604020202020204" pitchFamily="34" charset="0"/>
              </a:rPr>
              <a:t>in </a:t>
            </a:r>
            <a:r>
              <a:rPr lang="en-US" dirty="0">
                <a:solidFill>
                  <a:prstClr val="black"/>
                </a:solidFill>
                <a:latin typeface="Arial" panose="020B0604020202020204" pitchFamily="34" charset="0"/>
                <a:cs typeface="Arial" panose="020B0604020202020204" pitchFamily="34" charset="0"/>
              </a:rPr>
              <a:t>potable urban water use that would also impose a greater </a:t>
            </a:r>
            <a:r>
              <a:rPr lang="en-US" dirty="0" smtClean="0">
                <a:solidFill>
                  <a:prstClr val="black"/>
                </a:solidFill>
                <a:latin typeface="Arial" panose="020B0604020202020204" pitchFamily="34" charset="0"/>
                <a:cs typeface="Arial" panose="020B0604020202020204" pitchFamily="34" charset="0"/>
              </a:rPr>
              <a:t>	responsibility </a:t>
            </a:r>
            <a:r>
              <a:rPr lang="en-US" dirty="0">
                <a:solidFill>
                  <a:prstClr val="black"/>
                </a:solidFill>
                <a:latin typeface="Arial" panose="020B0604020202020204" pitchFamily="34" charset="0"/>
                <a:cs typeface="Arial" panose="020B0604020202020204" pitchFamily="34" charset="0"/>
              </a:rPr>
              <a:t>on water suppliers with higher per capita water use </a:t>
            </a:r>
            <a:r>
              <a:rPr lang="en-US" dirty="0" smtClean="0">
                <a:solidFill>
                  <a:prstClr val="black"/>
                </a:solidFill>
                <a:latin typeface="Arial" panose="020B0604020202020204" pitchFamily="34" charset="0"/>
                <a:cs typeface="Arial" panose="020B0604020202020204" pitchFamily="34" charset="0"/>
              </a:rPr>
              <a:t>than </a:t>
            </a:r>
            <a:r>
              <a:rPr lang="en-US" dirty="0">
                <a:solidFill>
                  <a:prstClr val="black"/>
                </a:solidFill>
                <a:latin typeface="Arial" panose="020B0604020202020204" pitchFamily="34" charset="0"/>
                <a:cs typeface="Arial" panose="020B0604020202020204" pitchFamily="34" charset="0"/>
              </a:rPr>
              <a:t>those that use less</a:t>
            </a:r>
            <a:r>
              <a:rPr lang="en-US" dirty="0" smtClean="0">
                <a:solidFill>
                  <a:prstClr val="black"/>
                </a:solidFill>
                <a:latin typeface="Arial" panose="020B0604020202020204" pitchFamily="34" charset="0"/>
                <a:cs typeface="Arial" panose="020B0604020202020204" pitchFamily="34" charset="0"/>
              </a:rPr>
              <a:t>?</a:t>
            </a:r>
          </a:p>
          <a:p>
            <a:pPr marL="342900" indent="-342900" fontAlgn="base">
              <a:buFontTx/>
              <a:buAutoNum type="arabicPeriod"/>
            </a:pPr>
            <a:endParaRPr lang="en-US" dirty="0">
              <a:solidFill>
                <a:prstClr val="black"/>
              </a:solidFill>
              <a:latin typeface="Arial" panose="020B0604020202020204" pitchFamily="34" charset="0"/>
              <a:cs typeface="Arial" panose="020B0604020202020204" pitchFamily="34" charset="0"/>
            </a:endParaRPr>
          </a:p>
          <a:p>
            <a:pPr marL="342900" indent="-342900" fontAlgn="base">
              <a:buFontTx/>
              <a:buAutoNum type="arabicPeriod" startAt="2"/>
            </a:pPr>
            <a:r>
              <a:rPr lang="en-US" dirty="0" smtClean="0">
                <a:solidFill>
                  <a:prstClr val="black"/>
                </a:solidFill>
                <a:latin typeface="Arial" panose="020B0604020202020204" pitchFamily="34" charset="0"/>
                <a:cs typeface="Arial" panose="020B0604020202020204" pitchFamily="34" charset="0"/>
              </a:rPr>
              <a:t>How </a:t>
            </a:r>
            <a:r>
              <a:rPr lang="en-US" dirty="0">
                <a:solidFill>
                  <a:prstClr val="black"/>
                </a:solidFill>
                <a:latin typeface="Arial" panose="020B0604020202020204" pitchFamily="34" charset="0"/>
                <a:cs typeface="Arial" panose="020B0604020202020204" pitchFamily="34" charset="0"/>
              </a:rPr>
              <a:t>should the regulation differentiate between tiers of high, </a:t>
            </a:r>
            <a:r>
              <a:rPr lang="en-US" dirty="0" smtClean="0">
                <a:solidFill>
                  <a:prstClr val="black"/>
                </a:solidFill>
                <a:latin typeface="Arial" panose="020B0604020202020204" pitchFamily="34" charset="0"/>
                <a:cs typeface="Arial" panose="020B0604020202020204" pitchFamily="34" charset="0"/>
              </a:rPr>
              <a:t>medium and </a:t>
            </a:r>
            <a:r>
              <a:rPr lang="en-US" dirty="0">
                <a:solidFill>
                  <a:prstClr val="black"/>
                </a:solidFill>
                <a:latin typeface="Arial" panose="020B0604020202020204" pitchFamily="34" charset="0"/>
                <a:cs typeface="Arial" panose="020B0604020202020204" pitchFamily="34" charset="0"/>
              </a:rPr>
              <a:t>low per capita water users</a:t>
            </a:r>
            <a:r>
              <a:rPr lang="en-US" dirty="0" smtClean="0">
                <a:solidFill>
                  <a:prstClr val="black"/>
                </a:solidFill>
                <a:latin typeface="Arial" panose="020B0604020202020204" pitchFamily="34" charset="0"/>
                <a:cs typeface="Arial" panose="020B0604020202020204" pitchFamily="34" charset="0"/>
              </a:rPr>
              <a:t>?</a:t>
            </a:r>
          </a:p>
          <a:p>
            <a:pPr fontAlgn="base"/>
            <a:endParaRPr lang="en-US" dirty="0" smtClean="0">
              <a:solidFill>
                <a:prstClr val="black"/>
              </a:solidFill>
              <a:latin typeface="Arial" panose="020B0604020202020204" pitchFamily="34" charset="0"/>
              <a:cs typeface="Arial" panose="020B0604020202020204" pitchFamily="34" charset="0"/>
            </a:endParaRPr>
          </a:p>
          <a:p>
            <a:pPr marL="342900" indent="-342900" fontAlgn="base">
              <a:buFontTx/>
              <a:buAutoNum type="arabicPeriod" startAt="3"/>
            </a:pPr>
            <a:r>
              <a:rPr lang="en-US" dirty="0" smtClean="0">
                <a:solidFill>
                  <a:prstClr val="black"/>
                </a:solidFill>
                <a:latin typeface="Arial" panose="020B0604020202020204" pitchFamily="34" charset="0"/>
                <a:cs typeface="Arial" panose="020B0604020202020204" pitchFamily="34" charset="0"/>
              </a:rPr>
              <a:t>Should </a:t>
            </a:r>
            <a:r>
              <a:rPr lang="en-US" dirty="0">
                <a:solidFill>
                  <a:prstClr val="black"/>
                </a:solidFill>
                <a:latin typeface="Arial" panose="020B0604020202020204" pitchFamily="34" charset="0"/>
                <a:cs typeface="Arial" panose="020B0604020202020204" pitchFamily="34" charset="0"/>
              </a:rPr>
              <a:t>water suppliers disclose their list of actions to achieve the </a:t>
            </a:r>
            <a:r>
              <a:rPr lang="en-US" dirty="0" smtClean="0">
                <a:solidFill>
                  <a:prstClr val="black"/>
                </a:solidFill>
                <a:latin typeface="Arial" panose="020B0604020202020204" pitchFamily="34" charset="0"/>
                <a:cs typeface="Arial" panose="020B0604020202020204" pitchFamily="34" charset="0"/>
              </a:rPr>
              <a:t>required</a:t>
            </a:r>
          </a:p>
          <a:p>
            <a:pPr fontAlgn="base"/>
            <a:r>
              <a:rPr lang="en-US" dirty="0">
                <a:solidFill>
                  <a:prstClr val="black"/>
                </a:solidFill>
                <a:latin typeface="Arial" panose="020B0604020202020204" pitchFamily="34" charset="0"/>
                <a:cs typeface="Arial" panose="020B0604020202020204" pitchFamily="34" charset="0"/>
              </a:rPr>
              <a:t> </a:t>
            </a:r>
            <a:r>
              <a:rPr lang="en-US" dirty="0" smtClean="0">
                <a:solidFill>
                  <a:prstClr val="black"/>
                </a:solidFill>
                <a:latin typeface="Arial" panose="020B0604020202020204" pitchFamily="34" charset="0"/>
                <a:cs typeface="Arial" panose="020B0604020202020204" pitchFamily="34" charset="0"/>
              </a:rPr>
              <a:t>     water </a:t>
            </a:r>
            <a:r>
              <a:rPr lang="en-US" dirty="0">
                <a:solidFill>
                  <a:prstClr val="black"/>
                </a:solidFill>
                <a:latin typeface="Arial" panose="020B0604020202020204" pitchFamily="34" charset="0"/>
                <a:cs typeface="Arial" panose="020B0604020202020204" pitchFamily="34" charset="0"/>
              </a:rPr>
              <a:t>reductions</a:t>
            </a:r>
            <a:r>
              <a:rPr lang="en-US" dirty="0" smtClean="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B88B4103-A05A-4352-A10A-CA799470A08D}" type="slidenum">
              <a:rPr lang="en-US" smtClean="0">
                <a:solidFill>
                  <a:srgbClr val="534949"/>
                </a:solidFill>
              </a:rPr>
              <a:pPr/>
              <a:t>32</a:t>
            </a:fld>
            <a:endParaRPr lang="en-US">
              <a:solidFill>
                <a:srgbClr val="534949"/>
              </a:solidFill>
            </a:endParaRPr>
          </a:p>
        </p:txBody>
      </p:sp>
    </p:spTree>
    <p:extLst>
      <p:ext uri="{BB962C8B-B14F-4D97-AF65-F5344CB8AC3E}">
        <p14:creationId xmlns:p14="http://schemas.microsoft.com/office/powerpoint/2010/main" val="34786185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pPr marL="365760" lvl="1" indent="0">
              <a:buNone/>
            </a:pPr>
            <a:endParaRPr lang="en-US" dirty="0"/>
          </a:p>
          <a:p>
            <a:endParaRPr lang="en-US" dirty="0"/>
          </a:p>
        </p:txBody>
      </p:sp>
      <p:sp>
        <p:nvSpPr>
          <p:cNvPr id="3" name="Title 2"/>
          <p:cNvSpPr>
            <a:spLocks noGrp="1"/>
          </p:cNvSpPr>
          <p:nvPr>
            <p:ph type="title"/>
          </p:nvPr>
        </p:nvSpPr>
        <p:spPr/>
        <p:txBody>
          <a:bodyPr/>
          <a:lstStyle/>
          <a:p>
            <a:r>
              <a:rPr lang="en-US" dirty="0" smtClean="0"/>
              <a:t>How you can help</a:t>
            </a:r>
            <a:endParaRPr lang="en-US" dirty="0"/>
          </a:p>
        </p:txBody>
      </p:sp>
      <p:sp>
        <p:nvSpPr>
          <p:cNvPr id="4" name="Rectangle 3"/>
          <p:cNvSpPr/>
          <p:nvPr/>
        </p:nvSpPr>
        <p:spPr>
          <a:xfrm>
            <a:off x="228600" y="1981200"/>
            <a:ext cx="8534399" cy="3416320"/>
          </a:xfrm>
          <a:prstGeom prst="rect">
            <a:avLst/>
          </a:prstGeom>
        </p:spPr>
        <p:txBody>
          <a:bodyPr wrap="square">
            <a:spAutoFit/>
          </a:bodyPr>
          <a:lstStyle/>
          <a:p>
            <a:pPr marL="342900" indent="-342900" fontAlgn="base">
              <a:buFontTx/>
              <a:buAutoNum type="arabicPeriod" startAt="4"/>
            </a:pPr>
            <a:r>
              <a:rPr lang="en-US" dirty="0" smtClean="0">
                <a:solidFill>
                  <a:prstClr val="black"/>
                </a:solidFill>
                <a:latin typeface="Arial" panose="020B0604020202020204" pitchFamily="34" charset="0"/>
                <a:cs typeface="Arial" panose="020B0604020202020204" pitchFamily="34" charset="0"/>
              </a:rPr>
              <a:t>Should these actions detail specific plans for potable water use reductions in the commercial, industrial, and institutional  (CII) sectors?</a:t>
            </a:r>
          </a:p>
          <a:p>
            <a:pPr marL="342900" indent="-342900" fontAlgn="base">
              <a:buFontTx/>
              <a:buAutoNum type="arabicPeriod" startAt="4"/>
            </a:pPr>
            <a:endParaRPr lang="en-US" dirty="0" smtClean="0">
              <a:solidFill>
                <a:prstClr val="black"/>
              </a:solidFill>
              <a:latin typeface="Arial" panose="020B0604020202020204" pitchFamily="34" charset="0"/>
              <a:cs typeface="Arial" panose="020B0604020202020204" pitchFamily="34" charset="0"/>
            </a:endParaRPr>
          </a:p>
          <a:p>
            <a:pPr marL="342900" indent="-342900" fontAlgn="base">
              <a:buFontTx/>
              <a:buAutoNum type="arabicPeriod" startAt="5"/>
            </a:pPr>
            <a:r>
              <a:rPr lang="en-US" dirty="0" smtClean="0">
                <a:solidFill>
                  <a:prstClr val="black"/>
                </a:solidFill>
                <a:latin typeface="Arial" panose="020B0604020202020204" pitchFamily="34" charset="0"/>
                <a:cs typeface="Arial" panose="020B0604020202020204" pitchFamily="34" charset="0"/>
              </a:rPr>
              <a:t>Should additional information be required in the monthly conservation reports for urban water suppliers to demonstrate progress towards achieving the required water reductions?</a:t>
            </a:r>
          </a:p>
          <a:p>
            <a:pPr marL="342900" indent="-342900" fontAlgn="base">
              <a:buFontTx/>
              <a:buAutoNum type="arabicPeriod" startAt="5"/>
            </a:pPr>
            <a:endParaRPr lang="en-US" dirty="0" smtClean="0">
              <a:solidFill>
                <a:prstClr val="black"/>
              </a:solidFill>
              <a:latin typeface="Arial" panose="020B0604020202020204" pitchFamily="34" charset="0"/>
              <a:cs typeface="Arial" panose="020B0604020202020204" pitchFamily="34" charset="0"/>
            </a:endParaRPr>
          </a:p>
          <a:p>
            <a:pPr marL="342900" indent="-342900" fontAlgn="base">
              <a:buFontTx/>
              <a:buAutoNum type="arabicPeriod" startAt="6"/>
            </a:pPr>
            <a:r>
              <a:rPr lang="en-US" dirty="0" smtClean="0">
                <a:solidFill>
                  <a:prstClr val="black"/>
                </a:solidFill>
                <a:latin typeface="Arial" panose="020B0604020202020204" pitchFamily="34" charset="0"/>
                <a:cs typeface="Arial" panose="020B0604020202020204" pitchFamily="34" charset="0"/>
              </a:rPr>
              <a:t> How and when should compliance with the required water reductions be</a:t>
            </a:r>
          </a:p>
          <a:p>
            <a:pPr fontAlgn="base"/>
            <a:r>
              <a:rPr lang="en-US" dirty="0" smtClean="0">
                <a:solidFill>
                  <a:prstClr val="black"/>
                </a:solidFill>
                <a:latin typeface="Arial" panose="020B0604020202020204" pitchFamily="34" charset="0"/>
                <a:cs typeface="Arial" panose="020B0604020202020204" pitchFamily="34" charset="0"/>
              </a:rPr>
              <a:t>      assessed?</a:t>
            </a:r>
          </a:p>
          <a:p>
            <a:pPr fontAlgn="base"/>
            <a:endParaRPr lang="en-US" dirty="0">
              <a:solidFill>
                <a:prstClr val="black"/>
              </a:solidFill>
              <a:latin typeface="Arial" panose="020B0604020202020204" pitchFamily="34" charset="0"/>
              <a:cs typeface="Arial" panose="020B0604020202020204" pitchFamily="34" charset="0"/>
            </a:endParaRPr>
          </a:p>
          <a:p>
            <a:pPr marL="342900" indent="-342900" fontAlgn="base">
              <a:buFontTx/>
              <a:buAutoNum type="arabicPeriod" startAt="7"/>
            </a:pPr>
            <a:r>
              <a:rPr lang="en-US" dirty="0" smtClean="0">
                <a:solidFill>
                  <a:prstClr val="black"/>
                </a:solidFill>
                <a:latin typeface="Arial" panose="020B0604020202020204" pitchFamily="34" charset="0"/>
                <a:cs typeface="Arial" panose="020B0604020202020204" pitchFamily="34" charset="0"/>
              </a:rPr>
              <a:t>What enforcement response should be considered if water suppliers fail to</a:t>
            </a:r>
          </a:p>
          <a:p>
            <a:pPr fontAlgn="base"/>
            <a:r>
              <a:rPr lang="en-US" dirty="0" smtClean="0">
                <a:solidFill>
                  <a:prstClr val="black"/>
                </a:solidFill>
                <a:latin typeface="Arial" panose="020B0604020202020204" pitchFamily="34" charset="0"/>
                <a:cs typeface="Arial" panose="020B0604020202020204" pitchFamily="34" charset="0"/>
              </a:rPr>
              <a:t>      achieve their required water use reductions?</a:t>
            </a:r>
            <a:endParaRPr lang="en-US" dirty="0">
              <a:solidFill>
                <a:prstClr val="black"/>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B88B4103-A05A-4352-A10A-CA799470A08D}" type="slidenum">
              <a:rPr lang="en-US" smtClean="0">
                <a:solidFill>
                  <a:srgbClr val="534949"/>
                </a:solidFill>
              </a:rPr>
              <a:pPr/>
              <a:t>33</a:t>
            </a:fld>
            <a:endParaRPr lang="en-US">
              <a:solidFill>
                <a:srgbClr val="534949"/>
              </a:solidFill>
            </a:endParaRPr>
          </a:p>
        </p:txBody>
      </p:sp>
    </p:spTree>
    <p:extLst>
      <p:ext uri="{BB962C8B-B14F-4D97-AF65-F5344CB8AC3E}">
        <p14:creationId xmlns:p14="http://schemas.microsoft.com/office/powerpoint/2010/main" val="30869720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smtClean="0"/>
          </a:p>
          <a:p>
            <a:pPr fontAlgn="base"/>
            <a:r>
              <a:rPr lang="en-US" dirty="0">
                <a:solidFill>
                  <a:schemeClr val="tx1"/>
                </a:solidFill>
                <a:latin typeface="Arial" panose="020B0604020202020204" pitchFamily="34" charset="0"/>
                <a:cs typeface="Arial" panose="020B0604020202020204" pitchFamily="34" charset="0"/>
              </a:rPr>
              <a:t>Information including discussion drafts, draft regulations and related materials will be available on the State Water Board's website at:</a:t>
            </a:r>
          </a:p>
          <a:p>
            <a:pPr lvl="1" fontAlgn="base"/>
            <a:endParaRPr lang="en-US" sz="2000" u="sng" dirty="0" smtClean="0">
              <a:solidFill>
                <a:schemeClr val="tx1"/>
              </a:solidFill>
              <a:latin typeface="Arial" panose="020B0604020202020204" pitchFamily="34" charset="0"/>
              <a:cs typeface="Arial" panose="020B0604020202020204" pitchFamily="34" charset="0"/>
              <a:hlinkClick r:id="rId2"/>
            </a:endParaRPr>
          </a:p>
          <a:p>
            <a:pPr lvl="1" fontAlgn="base"/>
            <a:r>
              <a:rPr lang="en-US" sz="2000" u="sng" dirty="0" smtClean="0">
                <a:solidFill>
                  <a:schemeClr val="tx1"/>
                </a:solidFill>
                <a:latin typeface="Arial" panose="020B0604020202020204" pitchFamily="34" charset="0"/>
                <a:cs typeface="Arial" panose="020B0604020202020204" pitchFamily="34" charset="0"/>
                <a:hlinkClick r:id="rId2"/>
              </a:rPr>
              <a:t>http</a:t>
            </a:r>
            <a:r>
              <a:rPr lang="en-US" sz="2000" u="sng" dirty="0">
                <a:solidFill>
                  <a:schemeClr val="tx1"/>
                </a:solidFill>
                <a:latin typeface="Arial" panose="020B0604020202020204" pitchFamily="34" charset="0"/>
                <a:cs typeface="Arial" panose="020B0604020202020204" pitchFamily="34" charset="0"/>
                <a:hlinkClick r:id="rId2"/>
              </a:rPr>
              <a:t>://www.waterboards.ca.gov/waterrights/water</a:t>
            </a:r>
            <a:r>
              <a:rPr lang="en-US" sz="2000" u="sng" dirty="0">
                <a:solidFill>
                  <a:schemeClr val="tx1"/>
                </a:solidFill>
                <a:latin typeface="Arial" panose="020B0604020202020204" pitchFamily="34" charset="0"/>
                <a:cs typeface="Arial" panose="020B0604020202020204" pitchFamily="34" charset="0"/>
              </a:rPr>
              <a:t> issues/programs/drought/emergency mandatory  regulations.shtml</a:t>
            </a:r>
            <a:r>
              <a:rPr lang="en-US" sz="2000" dirty="0">
                <a:solidFill>
                  <a:schemeClr val="tx1"/>
                </a:solidFill>
                <a:latin typeface="Arial" panose="020B0604020202020204" pitchFamily="34" charset="0"/>
                <a:cs typeface="Arial" panose="020B0604020202020204" pitchFamily="34" charset="0"/>
              </a:rPr>
              <a:t> . </a:t>
            </a:r>
            <a:endParaRPr lang="en-US" sz="2000" dirty="0" smtClean="0">
              <a:solidFill>
                <a:schemeClr val="tx1"/>
              </a:solidFill>
              <a:latin typeface="Arial" panose="020B0604020202020204" pitchFamily="34" charset="0"/>
              <a:cs typeface="Arial" panose="020B0604020202020204" pitchFamily="34" charset="0"/>
            </a:endParaRPr>
          </a:p>
          <a:p>
            <a:pPr lvl="1" fontAlgn="base"/>
            <a:endParaRPr lang="en-US" sz="2000" dirty="0">
              <a:solidFill>
                <a:schemeClr val="tx1"/>
              </a:solidFill>
              <a:latin typeface="Arial" panose="020B0604020202020204" pitchFamily="34" charset="0"/>
              <a:cs typeface="Arial" panose="020B0604020202020204" pitchFamily="34" charset="0"/>
            </a:endParaRPr>
          </a:p>
          <a:p>
            <a:pPr marL="91440" indent="0" fontAlgn="base">
              <a:buNone/>
            </a:pPr>
            <a:r>
              <a:rPr lang="en-US" sz="2200" dirty="0" smtClean="0">
                <a:solidFill>
                  <a:schemeClr val="tx1"/>
                </a:solidFill>
                <a:latin typeface="Arial" panose="020B0604020202020204" pitchFamily="34" charset="0"/>
                <a:cs typeface="Arial" panose="020B0604020202020204" pitchFamily="34" charset="0"/>
              </a:rPr>
              <a:t>Clear </a:t>
            </a:r>
            <a:r>
              <a:rPr lang="en-US" sz="2200" dirty="0">
                <a:solidFill>
                  <a:schemeClr val="tx1"/>
                </a:solidFill>
                <a:latin typeface="Arial" panose="020B0604020202020204" pitchFamily="34" charset="0"/>
                <a:cs typeface="Arial" panose="020B0604020202020204" pitchFamily="34" charset="0"/>
              </a:rPr>
              <a:t>and concise written comment and questions can be sent to Jessica Bean at </a:t>
            </a:r>
            <a:r>
              <a:rPr lang="en-US" sz="2200" u="sng" dirty="0" err="1">
                <a:solidFill>
                  <a:schemeClr val="tx1"/>
                </a:solidFill>
                <a:latin typeface="Arial" panose="020B0604020202020204" pitchFamily="34" charset="0"/>
                <a:cs typeface="Arial" panose="020B0604020202020204" pitchFamily="34" charset="0"/>
                <a:hlinkClick r:id="rId3"/>
              </a:rPr>
              <a:t>jessica.bean</a:t>
            </a:r>
            <a:r>
              <a:rPr lang="en-US" sz="2200" u="sng" dirty="0">
                <a:solidFill>
                  <a:schemeClr val="tx1"/>
                </a:solidFill>
                <a:latin typeface="Arial" panose="020B0604020202020204" pitchFamily="34" charset="0"/>
                <a:cs typeface="Arial" panose="020B0604020202020204" pitchFamily="34" charset="0"/>
                <a:hlinkClick r:id="rId3"/>
              </a:rPr>
              <a:t>@ waterboards.ca.gov</a:t>
            </a:r>
            <a:r>
              <a:rPr lang="en-US" sz="2200" dirty="0">
                <a:solidFill>
                  <a:schemeClr val="tx1"/>
                </a:solidFill>
                <a:latin typeface="Arial" panose="020B0604020202020204" pitchFamily="34" charset="0"/>
                <a:cs typeface="Arial" panose="020B0604020202020204" pitchFamily="34" charset="0"/>
              </a:rPr>
              <a:t>.</a:t>
            </a:r>
          </a:p>
          <a:p>
            <a:pPr marL="365760" lvl="1" indent="0">
              <a:buNone/>
            </a:pPr>
            <a:endParaRPr lang="en-US" sz="2000" dirty="0">
              <a:latin typeface="Arial" panose="020B0604020202020204" pitchFamily="34" charset="0"/>
              <a:cs typeface="Arial" panose="020B0604020202020204" pitchFamily="34" charset="0"/>
            </a:endParaRPr>
          </a:p>
          <a:p>
            <a:endParaRPr lang="en-US" dirty="0"/>
          </a:p>
        </p:txBody>
      </p:sp>
      <p:sp>
        <p:nvSpPr>
          <p:cNvPr id="3" name="Title 2"/>
          <p:cNvSpPr>
            <a:spLocks noGrp="1"/>
          </p:cNvSpPr>
          <p:nvPr>
            <p:ph type="title"/>
          </p:nvPr>
        </p:nvSpPr>
        <p:spPr/>
        <p:txBody>
          <a:bodyPr/>
          <a:lstStyle/>
          <a:p>
            <a:r>
              <a:rPr lang="en-US" dirty="0" smtClean="0"/>
              <a:t>How to provide input</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34</a:t>
            </a:fld>
            <a:endParaRPr lang="en-US">
              <a:solidFill>
                <a:srgbClr val="534949"/>
              </a:solidFill>
            </a:endParaRPr>
          </a:p>
        </p:txBody>
      </p:sp>
    </p:spTree>
    <p:extLst>
      <p:ext uri="{BB962C8B-B14F-4D97-AF65-F5344CB8AC3E}">
        <p14:creationId xmlns:p14="http://schemas.microsoft.com/office/powerpoint/2010/main" val="19423504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a:r>
              <a:rPr lang="en-US" b="1" dirty="0"/>
              <a:t>Water Policy - </a:t>
            </a:r>
            <a:r>
              <a:rPr lang="en-US" dirty="0"/>
              <a:t>Support policies that appropriately protect unimpaired river flows for rivers running through Stanislaus County. Seek all necessary technical and policy assistance in implementing new laws related to groundwater management. Advocate for favorable criteria in the development of any water, parks or resources bond grant funds that may become available through current or future voter-approved bonds.</a:t>
            </a:r>
          </a:p>
          <a:p>
            <a:pPr lvl="0" fontAlgn="base"/>
            <a:r>
              <a:rPr lang="en-US" b="1" dirty="0"/>
              <a:t>Water Policy</a:t>
            </a:r>
            <a:endParaRPr lang="en-US" dirty="0"/>
          </a:p>
          <a:p>
            <a:pPr fontAlgn="base"/>
            <a:r>
              <a:rPr lang="en-US" u="sng" dirty="0"/>
              <a:t>Issue:</a:t>
            </a:r>
            <a:r>
              <a:rPr lang="en-US" dirty="0"/>
              <a:t> Water is a precious commodity for Stanislaus County with rivers and reservoirs a vital part of the water supply system.</a:t>
            </a:r>
          </a:p>
          <a:p>
            <a:pPr fontAlgn="base"/>
            <a:r>
              <a:rPr lang="en-US" u="sng" dirty="0"/>
              <a:t>Action:</a:t>
            </a:r>
            <a:r>
              <a:rPr lang="en-US" dirty="0"/>
              <a:t> Oppose any law or regulation that inappropriately increases unimpaired flows or that does not appropriately address non-flow alternatives. Support policies that appropriately protect unimpaired river flows for rivers running through Stanislaus County. Support the relicensing of the Don Pedro Project.</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35</a:t>
            </a:fld>
            <a:endParaRPr lang="en-US">
              <a:solidFill>
                <a:srgbClr val="534949"/>
              </a:solidFill>
            </a:endParaRPr>
          </a:p>
        </p:txBody>
      </p:sp>
      <p:sp>
        <p:nvSpPr>
          <p:cNvPr id="4" name="Title 3"/>
          <p:cNvSpPr>
            <a:spLocks noGrp="1"/>
          </p:cNvSpPr>
          <p:nvPr>
            <p:ph type="title"/>
          </p:nvPr>
        </p:nvSpPr>
        <p:spPr/>
        <p:txBody>
          <a:bodyPr/>
          <a:lstStyle/>
          <a:p>
            <a:r>
              <a:rPr lang="en-US" b="1" dirty="0"/>
              <a:t>Stanislaus County Legislative </a:t>
            </a:r>
            <a:r>
              <a:rPr lang="en-US" b="1" dirty="0" smtClean="0"/>
              <a:t>Priorities (2015-2016)</a:t>
            </a:r>
            <a:r>
              <a:rPr lang="en-US" dirty="0"/>
              <a:t/>
            </a:r>
            <a:br>
              <a:rPr lang="en-US" dirty="0"/>
            </a:br>
            <a:endParaRPr lang="en-US" dirty="0"/>
          </a:p>
        </p:txBody>
      </p:sp>
    </p:spTree>
    <p:extLst>
      <p:ext uri="{BB962C8B-B14F-4D97-AF65-F5344CB8AC3E}">
        <p14:creationId xmlns:p14="http://schemas.microsoft.com/office/powerpoint/2010/main" val="3075071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lvl="0" fontAlgn="base"/>
            <a:r>
              <a:rPr lang="en-US" b="1" dirty="0"/>
              <a:t>Levees and Flood Control Issues</a:t>
            </a:r>
            <a:endParaRPr lang="en-US" dirty="0"/>
          </a:p>
          <a:p>
            <a:pPr fontAlgn="base"/>
            <a:r>
              <a:rPr lang="en-US" u="sng" dirty="0"/>
              <a:t>Issue:</a:t>
            </a:r>
            <a:r>
              <a:rPr lang="en-US" dirty="0"/>
              <a:t> Stanislaus County is home to many levees in need of significant repair and improvement. There are approximately 75-80 miles of levees in the County. Other flood control measures are needed to protect the residents and property of the County. Two solid waste treatment sites in Stanislaus County would pose an immediate health and safety risk to the public if flooding from the San Joaquin River should occur.</a:t>
            </a:r>
          </a:p>
          <a:p>
            <a:pPr fontAlgn="base"/>
            <a:r>
              <a:rPr lang="en-US" u="sng" dirty="0"/>
              <a:t>Action:</a:t>
            </a:r>
            <a:r>
              <a:rPr lang="en-US" dirty="0"/>
              <a:t> Support any budget, legislative</a:t>
            </a:r>
            <a:r>
              <a:rPr lang="en-US" baseline="30000" dirty="0"/>
              <a:t>.</a:t>
            </a:r>
            <a:r>
              <a:rPr lang="en-US" dirty="0"/>
              <a:t> or administrative action to provide funding for repairing and upgrading levees and/or to support flood control efforts in Stanislaus County, provided such actions do not create a new or increased level of financial or legal risk to Stanislaus County and that ownership of the levee does not transfer to the County.</a:t>
            </a:r>
          </a:p>
          <a:p>
            <a:pPr lvl="0" fontAlgn="base"/>
            <a:r>
              <a:rPr lang="en-US" b="1" dirty="0" err="1"/>
              <a:t>Orestimba</a:t>
            </a:r>
            <a:r>
              <a:rPr lang="en-US" b="1" dirty="0"/>
              <a:t> Creek Flood Control Project</a:t>
            </a:r>
            <a:endParaRPr lang="en-US" dirty="0"/>
          </a:p>
          <a:p>
            <a:pPr fontAlgn="base"/>
            <a:r>
              <a:rPr lang="en-US" u="sng" dirty="0"/>
              <a:t>Issue:</a:t>
            </a:r>
            <a:r>
              <a:rPr lang="en-US" dirty="0"/>
              <a:t> </a:t>
            </a:r>
            <a:r>
              <a:rPr lang="en-US" dirty="0" err="1"/>
              <a:t>Orestimba</a:t>
            </a:r>
            <a:r>
              <a:rPr lang="en-US" dirty="0"/>
              <a:t> Creek, on the west side of Stanislaus County, floods and creates millions of dollars of annualized damages to the community with significant negative impact on the local economy, especially the City of Newman.</a:t>
            </a:r>
          </a:p>
          <a:p>
            <a:pPr fontAlgn="base"/>
            <a:r>
              <a:rPr lang="en-US" u="sng" dirty="0"/>
              <a:t>Action:</a:t>
            </a:r>
            <a:r>
              <a:rPr lang="en-US" dirty="0"/>
              <a:t> Support any budget, legislative or administrative action that would appropriately fund the </a:t>
            </a:r>
            <a:r>
              <a:rPr lang="en-US" dirty="0" err="1"/>
              <a:t>Orestimba</a:t>
            </a:r>
            <a:r>
              <a:rPr lang="en-US" dirty="0"/>
              <a:t> Flood Control Project through the Preconstruction Engineering and Design (PED) and also construction phases. Support City of Newman efforts to become the 'Non-Federal Sponsor for Project Engineering and Design (PED) and Construction phases of the US Army Corps of Engineers </a:t>
            </a:r>
            <a:r>
              <a:rPr lang="en-US" dirty="0" err="1"/>
              <a:t>Orestimba</a:t>
            </a:r>
            <a:r>
              <a:rPr lang="en-US" dirty="0"/>
              <a:t> Creek Flood Control Project.</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36</a:t>
            </a:fld>
            <a:endParaRPr lang="en-US">
              <a:solidFill>
                <a:srgbClr val="534949"/>
              </a:solidFill>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0680651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fontScale="85000" lnSpcReduction="10000"/>
          </a:bodyPr>
          <a:lstStyle/>
          <a:p>
            <a:pPr lvl="0" fontAlgn="base"/>
            <a:r>
              <a:rPr lang="en-US" b="1" dirty="0"/>
              <a:t>Groundwater</a:t>
            </a:r>
            <a:endParaRPr lang="en-US" dirty="0"/>
          </a:p>
          <a:p>
            <a:pPr fontAlgn="base"/>
            <a:r>
              <a:rPr lang="en-US" u="sng" dirty="0"/>
              <a:t>Issue:</a:t>
            </a:r>
            <a:r>
              <a:rPr lang="en-US" dirty="0"/>
              <a:t> Enactment of the Sustainable Groundwater Management Act of 2014 mandates the formation of local Groundwater Sustainability Agencies within a two-year timeframe and the development and completion of Groundwater Sustainability Plans (GSPs) within a five to seven year planning horizon. There are four separate groundwater sub basins within the political footprint of Stanislaus County of which it is conceivable that individual GSPs will be required for each. This level of planning is likely to be very expensive and, as of this writing, no financial assistance from the state has been identified. Furthermore, if 2015 is another dry or below normal precipitation water year, there likely will be additional legislation proposed to. address the ongoing drought and other water supply issues in the state.</a:t>
            </a:r>
          </a:p>
          <a:p>
            <a:pPr fontAlgn="base"/>
            <a:r>
              <a:rPr lang="en-US" u="sng" dirty="0"/>
              <a:t>Action:</a:t>
            </a:r>
            <a:r>
              <a:rPr lang="en-US" dirty="0"/>
              <a:t> Closely monitor and engage in any proposed legislation pertaining to the Sustainable Groundwater Management Act or new legislation that addresses water resource matters that may affect the citizens of Stanislaus County. Also engage in and promote the passage of any appropriate legislation that addresses financial assistance for the development, creation and implementation of GSP's.</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37</a:t>
            </a:fld>
            <a:endParaRPr lang="en-US">
              <a:solidFill>
                <a:srgbClr val="534949"/>
              </a:solidFill>
            </a:endParaRPr>
          </a:p>
        </p:txBody>
      </p:sp>
      <p:sp>
        <p:nvSpPr>
          <p:cNvPr id="4" name="Title 3"/>
          <p:cNvSpPr>
            <a:spLocks noGrp="1"/>
          </p:cNvSpPr>
          <p:nvPr>
            <p:ph type="title"/>
          </p:nvPr>
        </p:nvSpPr>
        <p:spPr/>
        <p:txBody>
          <a:bodyPr/>
          <a:lstStyle/>
          <a:p>
            <a:r>
              <a:rPr lang="en-US" dirty="0" smtClean="0"/>
              <a:t>GROUNDWATER</a:t>
            </a:r>
            <a:endParaRPr lang="en-US" dirty="0"/>
          </a:p>
        </p:txBody>
      </p:sp>
    </p:spTree>
    <p:extLst>
      <p:ext uri="{BB962C8B-B14F-4D97-AF65-F5344CB8AC3E}">
        <p14:creationId xmlns:p14="http://schemas.microsoft.com/office/powerpoint/2010/main" val="23246789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0999" y="1719070"/>
            <a:ext cx="8407893" cy="4834129"/>
          </a:xfrm>
        </p:spPr>
        <p:txBody>
          <a:bodyPr>
            <a:normAutofit fontScale="92500" lnSpcReduction="10000"/>
          </a:bodyPr>
          <a:lstStyle/>
          <a:p>
            <a:pPr lvl="0" fontAlgn="base"/>
            <a:r>
              <a:rPr lang="en-US" b="1" dirty="0" smtClean="0"/>
              <a:t>Groundwater </a:t>
            </a:r>
            <a:r>
              <a:rPr lang="en-US" b="1" dirty="0"/>
              <a:t>Recharge</a:t>
            </a:r>
            <a:endParaRPr lang="en-US" dirty="0"/>
          </a:p>
          <a:p>
            <a:pPr fontAlgn="base"/>
            <a:r>
              <a:rPr lang="en-US" u="sng" dirty="0"/>
              <a:t>Issue:</a:t>
            </a:r>
            <a:r>
              <a:rPr lang="en-US" dirty="0"/>
              <a:t> Groundwater recharge is an extremely important element of managing a sustainable groundwater supply; however, managed groundwater recharge is not recognized in state water law as a beneficial use. The notion of including groundwater recharge as a legally recognized beneficial use was originally included in the packet of bills that resulted in the enactment of the Sustainable Groundwater Management Act of 2014; however, the groundwater recharge element did not survive the final language. This oversight needs to be addressed, particularly in the San Joaquin Valley. Many, if not most, of the groundwater sub-basins cannot achieve sustainable groundwater management without some form of managed groundwater recharge</a:t>
            </a:r>
            <a:r>
              <a:rPr lang="en-US" dirty="0" smtClean="0"/>
              <a:t>.</a:t>
            </a:r>
          </a:p>
          <a:p>
            <a:pPr fontAlgn="base"/>
            <a:r>
              <a:rPr lang="en-US" u="sng" dirty="0"/>
              <a:t>Action:</a:t>
            </a:r>
            <a:r>
              <a:rPr lang="en-US" dirty="0"/>
              <a:t> Closely monitor and engage in any proposed legislation pertaining to the concept of groundwater recharge and, in particular, the notion of groundwater recharge as a legally defensible "beneficial use" of water in the state.</a:t>
            </a:r>
          </a:p>
          <a:p>
            <a:pPr fontAlgn="base"/>
            <a:endParaRPr lang="en-US" dirty="0"/>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38</a:t>
            </a:fld>
            <a:endParaRPr lang="en-US">
              <a:solidFill>
                <a:srgbClr val="534949"/>
              </a:solidFill>
            </a:endParaRPr>
          </a:p>
        </p:txBody>
      </p:sp>
      <p:sp>
        <p:nvSpPr>
          <p:cNvPr id="4" name="Title 3"/>
          <p:cNvSpPr>
            <a:spLocks noGrp="1"/>
          </p:cNvSpPr>
          <p:nvPr>
            <p:ph type="title"/>
          </p:nvPr>
        </p:nvSpPr>
        <p:spPr/>
        <p:txBody>
          <a:bodyPr/>
          <a:lstStyle/>
          <a:p>
            <a:r>
              <a:rPr lang="en-US" smtClean="0"/>
              <a:t>GROUNDWATER</a:t>
            </a:r>
            <a:endParaRPr lang="en-US"/>
          </a:p>
        </p:txBody>
      </p:sp>
    </p:spTree>
    <p:extLst>
      <p:ext uri="{BB962C8B-B14F-4D97-AF65-F5344CB8AC3E}">
        <p14:creationId xmlns:p14="http://schemas.microsoft.com/office/powerpoint/2010/main" val="3682942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5562600"/>
            <a:ext cx="6400800" cy="914400"/>
          </a:xfrm>
        </p:spPr>
        <p:txBody>
          <a:bodyPr/>
          <a:lstStyle/>
          <a:p>
            <a:r>
              <a:rPr lang="en-US" dirty="0" smtClean="0"/>
              <a:t>April 2015</a:t>
            </a:r>
            <a:endParaRPr lang="en-US" dirty="0"/>
          </a:p>
        </p:txBody>
      </p:sp>
      <p:sp>
        <p:nvSpPr>
          <p:cNvPr id="2" name="Title 1"/>
          <p:cNvSpPr>
            <a:spLocks noGrp="1"/>
          </p:cNvSpPr>
          <p:nvPr>
            <p:ph type="title"/>
          </p:nvPr>
        </p:nvSpPr>
        <p:spPr>
          <a:xfrm>
            <a:off x="228600" y="1143001"/>
            <a:ext cx="8229600" cy="1981199"/>
          </a:xfrm>
        </p:spPr>
        <p:txBody>
          <a:bodyPr>
            <a:normAutofit fontScale="90000"/>
          </a:bodyPr>
          <a:lstStyle/>
          <a:p>
            <a:pPr algn="l"/>
            <a:r>
              <a:rPr lang="en-US" dirty="0" smtClean="0"/>
              <a:t/>
            </a:r>
            <a:br>
              <a:rPr lang="en-US" dirty="0" smtClean="0"/>
            </a:br>
            <a:r>
              <a:rPr lang="en-US" dirty="0"/>
              <a:t/>
            </a:r>
            <a:br>
              <a:rPr lang="en-US" dirty="0"/>
            </a:br>
            <a:r>
              <a:rPr lang="en-US" dirty="0"/>
              <a:t/>
            </a:r>
            <a:br>
              <a:rPr lang="en-US" dirty="0"/>
            </a:br>
            <a:r>
              <a:rPr lang="en-US" dirty="0" smtClean="0"/>
              <a:t>questions and discussion</a:t>
            </a:r>
            <a:endParaRPr lang="en-US" dirty="0"/>
          </a:p>
        </p:txBody>
      </p:sp>
      <p:sp>
        <p:nvSpPr>
          <p:cNvPr id="4" name="Slide Number Placeholder 3"/>
          <p:cNvSpPr>
            <a:spLocks noGrp="1"/>
          </p:cNvSpPr>
          <p:nvPr>
            <p:ph type="sldNum" sz="quarter" idx="11"/>
          </p:nvPr>
        </p:nvSpPr>
        <p:spPr/>
        <p:txBody>
          <a:bodyPr/>
          <a:lstStyle/>
          <a:p>
            <a:fld id="{B88B4103-A05A-4352-A10A-CA799470A08D}" type="slidenum">
              <a:rPr lang="en-US" smtClean="0"/>
              <a:pPr/>
              <a:t>39</a:t>
            </a:fld>
            <a:endParaRPr lang="en-US"/>
          </a:p>
        </p:txBody>
      </p:sp>
    </p:spTree>
    <p:extLst>
      <p:ext uri="{BB962C8B-B14F-4D97-AF65-F5344CB8AC3E}">
        <p14:creationId xmlns:p14="http://schemas.microsoft.com/office/powerpoint/2010/main" val="15019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dirty="0" smtClean="0">
                <a:solidFill>
                  <a:schemeClr val="tx1"/>
                </a:solidFill>
                <a:latin typeface="Arial" panose="020B0604020202020204" pitchFamily="34" charset="0"/>
                <a:cs typeface="Arial" panose="020B0604020202020204" pitchFamily="34" charset="0"/>
              </a:rPr>
              <a:t>The distinct </a:t>
            </a:r>
            <a:r>
              <a:rPr lang="en-US" dirty="0">
                <a:solidFill>
                  <a:schemeClr val="tx1"/>
                </a:solidFill>
                <a:latin typeface="Arial" panose="020B0604020202020204" pitchFamily="34" charset="0"/>
                <a:cs typeface="Arial" panose="020B0604020202020204" pitchFamily="34" charset="0"/>
              </a:rPr>
              <a:t>possibility exists that the current drought will stretch into a fifth straight year in </a:t>
            </a:r>
            <a:r>
              <a:rPr lang="en-US" dirty="0" smtClean="0">
                <a:solidFill>
                  <a:schemeClr val="tx1"/>
                </a:solidFill>
                <a:latin typeface="Arial" panose="020B0604020202020204" pitchFamily="34" charset="0"/>
                <a:cs typeface="Arial" panose="020B0604020202020204" pitchFamily="34" charset="0"/>
              </a:rPr>
              <a:t>2016…and beyond</a:t>
            </a:r>
            <a:endParaRPr lang="en-US" dirty="0">
              <a:solidFill>
                <a:schemeClr val="tx1"/>
              </a:solidFill>
              <a:latin typeface="Arial" panose="020B0604020202020204" pitchFamily="34" charset="0"/>
              <a:cs typeface="Arial" panose="020B0604020202020204" pitchFamily="34" charset="0"/>
            </a:endParaRPr>
          </a:p>
          <a:p>
            <a:pPr marL="45720" indent="0">
              <a:buNone/>
            </a:pPr>
            <a:endParaRPr lang="en-US" dirty="0">
              <a:solidFill>
                <a:schemeClr val="tx1"/>
              </a:solidFill>
              <a:latin typeface="Arial" panose="020B0604020202020204" pitchFamily="34" charset="0"/>
              <a:cs typeface="Arial" panose="020B0604020202020204" pitchFamily="34" charset="0"/>
            </a:endParaRPr>
          </a:p>
          <a:p>
            <a:r>
              <a:rPr lang="en-US" dirty="0" smtClean="0">
                <a:solidFill>
                  <a:schemeClr val="tx1"/>
                </a:solidFill>
                <a:latin typeface="Arial" panose="020B0604020202020204" pitchFamily="34" charset="0"/>
                <a:cs typeface="Arial" panose="020B0604020202020204" pitchFamily="34" charset="0"/>
              </a:rPr>
              <a:t>New expedited </a:t>
            </a:r>
            <a:r>
              <a:rPr lang="en-US" dirty="0">
                <a:solidFill>
                  <a:schemeClr val="tx1"/>
                </a:solidFill>
                <a:latin typeface="Arial" panose="020B0604020202020204" pitchFamily="34" charset="0"/>
                <a:cs typeface="Arial" panose="020B0604020202020204" pitchFamily="34" charset="0"/>
              </a:rPr>
              <a:t>actions are needed to reduce the harmful impacts from water shortages and other impacts of the </a:t>
            </a:r>
            <a:r>
              <a:rPr lang="en-US" dirty="0" smtClean="0">
                <a:solidFill>
                  <a:schemeClr val="tx1"/>
                </a:solidFill>
                <a:latin typeface="Arial" panose="020B0604020202020204" pitchFamily="34" charset="0"/>
                <a:cs typeface="Arial" panose="020B0604020202020204" pitchFamily="34" charset="0"/>
              </a:rPr>
              <a:t>drought</a:t>
            </a:r>
            <a:endParaRPr lang="en-US" dirty="0">
              <a:solidFill>
                <a:schemeClr val="tx1"/>
              </a:solidFill>
              <a:latin typeface="Arial" panose="020B0604020202020204" pitchFamily="34" charset="0"/>
              <a:cs typeface="Arial" panose="020B0604020202020204" pitchFamily="34" charset="0"/>
            </a:endParaRPr>
          </a:p>
          <a:p>
            <a:pPr marL="45720" indent="0">
              <a:buNone/>
            </a:pPr>
            <a:endParaRPr lang="en-US" dirty="0">
              <a:solidFill>
                <a:schemeClr val="tx1"/>
              </a:solidFill>
              <a:latin typeface="Arial" panose="020B0604020202020204" pitchFamily="34" charset="0"/>
              <a:cs typeface="Arial" panose="020B0604020202020204" pitchFamily="34" charset="0"/>
            </a:endParaRPr>
          </a:p>
          <a:p>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magnitude of the severe drought conditions continues to present threats </a:t>
            </a:r>
            <a:r>
              <a:rPr lang="en-US" i="1" dirty="0">
                <a:solidFill>
                  <a:schemeClr val="tx1"/>
                </a:solidFill>
                <a:latin typeface="Arial" panose="020B0604020202020204" pitchFamily="34" charset="0"/>
                <a:cs typeface="Arial" panose="020B0604020202020204" pitchFamily="34" charset="0"/>
              </a:rPr>
              <a:t>beyond the control</a:t>
            </a:r>
            <a:r>
              <a:rPr lang="en-US" dirty="0">
                <a:solidFill>
                  <a:schemeClr val="tx1"/>
                </a:solidFill>
                <a:latin typeface="Arial" panose="020B0604020202020204" pitchFamily="34" charset="0"/>
                <a:cs typeface="Arial" panose="020B0604020202020204" pitchFamily="34" charset="0"/>
              </a:rPr>
              <a:t> of the services, personnel, equipment, and facilities </a:t>
            </a:r>
            <a:r>
              <a:rPr lang="en-US" i="1" dirty="0">
                <a:solidFill>
                  <a:schemeClr val="tx1"/>
                </a:solidFill>
                <a:latin typeface="Arial" panose="020B0604020202020204" pitchFamily="34" charset="0"/>
                <a:cs typeface="Arial" panose="020B0604020202020204" pitchFamily="34" charset="0"/>
              </a:rPr>
              <a:t>of any single local government</a:t>
            </a:r>
            <a:r>
              <a:rPr lang="en-US" dirty="0">
                <a:solidFill>
                  <a:schemeClr val="tx1"/>
                </a:solidFill>
                <a:latin typeface="Arial" panose="020B0604020202020204" pitchFamily="34" charset="0"/>
                <a:cs typeface="Arial" panose="020B0604020202020204" pitchFamily="34" charset="0"/>
              </a:rPr>
              <a:t> and require the combined forces of a mutual aid region or regions to </a:t>
            </a:r>
            <a:r>
              <a:rPr lang="en-US" dirty="0" smtClean="0">
                <a:solidFill>
                  <a:schemeClr val="tx1"/>
                </a:solidFill>
                <a:latin typeface="Arial" panose="020B0604020202020204" pitchFamily="34" charset="0"/>
                <a:cs typeface="Arial" panose="020B0604020202020204" pitchFamily="34" charset="0"/>
              </a:rPr>
              <a:t>combat</a:t>
            </a:r>
            <a:endParaRPr lang="en-US" dirty="0">
              <a:solidFill>
                <a:schemeClr val="tx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EXECUTIVE ORDER B-29-15</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4</a:t>
            </a:fld>
            <a:endParaRPr lang="en-US">
              <a:solidFill>
                <a:srgbClr val="534949"/>
              </a:solidFill>
            </a:endParaRPr>
          </a:p>
        </p:txBody>
      </p:sp>
    </p:spTree>
    <p:extLst>
      <p:ext uri="{BB962C8B-B14F-4D97-AF65-F5344CB8AC3E}">
        <p14:creationId xmlns:p14="http://schemas.microsoft.com/office/powerpoint/2010/main" val="17746934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fontAlgn="base"/>
            <a:r>
              <a:rPr lang="en-US" b="1" dirty="0"/>
              <a:t>Williamson Act Funding</a:t>
            </a:r>
            <a:endParaRPr lang="en-US" dirty="0"/>
          </a:p>
          <a:p>
            <a:pPr fontAlgn="base"/>
            <a:r>
              <a:rPr lang="en-US" u="sng" dirty="0"/>
              <a:t>Issue:</a:t>
            </a:r>
            <a:r>
              <a:rPr lang="en-US" dirty="0"/>
              <a:t> The Williamson Act subvention from the State of California has been eliminated.</a:t>
            </a:r>
          </a:p>
          <a:p>
            <a:pPr fontAlgn="base"/>
            <a:r>
              <a:rPr lang="en-US" u="sng" dirty="0"/>
              <a:t>Action:</a:t>
            </a:r>
            <a:r>
              <a:rPr lang="en-US" dirty="0"/>
              <a:t> Support budget, legislative or administrative action that would restore full funding of the Williamson Act subvention or similar program, including the use of cap and trade fiords. Support legislation in the near-term which grants. counties the ability to use alternative methods to recover lost subventions, while simultaneously pursuing restored funding to the Act through the budget process.</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40</a:t>
            </a:fld>
            <a:endParaRPr lang="en-US">
              <a:solidFill>
                <a:srgbClr val="534949"/>
              </a:solidFill>
            </a:endParaRPr>
          </a:p>
        </p:txBody>
      </p:sp>
      <p:sp>
        <p:nvSpPr>
          <p:cNvPr id="4" name="Title 3"/>
          <p:cNvSpPr>
            <a:spLocks noGrp="1"/>
          </p:cNvSpPr>
          <p:nvPr>
            <p:ph type="title"/>
          </p:nvPr>
        </p:nvSpPr>
        <p:spPr/>
        <p:txBody>
          <a:bodyPr/>
          <a:lstStyle/>
          <a:p>
            <a:r>
              <a:rPr lang="en-US" b="1" dirty="0"/>
              <a:t>Planning and Community Development</a:t>
            </a:r>
            <a:endParaRPr lang="en-US" dirty="0"/>
          </a:p>
        </p:txBody>
      </p:sp>
    </p:spTree>
    <p:extLst>
      <p:ext uri="{BB962C8B-B14F-4D97-AF65-F5344CB8AC3E}">
        <p14:creationId xmlns:p14="http://schemas.microsoft.com/office/powerpoint/2010/main" val="9004634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lvl="0" fontAlgn="base"/>
            <a:r>
              <a:rPr lang="en-US" b="1" dirty="0"/>
              <a:t>Williamson Act Reform</a:t>
            </a:r>
            <a:endParaRPr lang="en-US" dirty="0"/>
          </a:p>
          <a:p>
            <a:pPr fontAlgn="base"/>
            <a:r>
              <a:rPr lang="en-US" u="sng" dirty="0"/>
              <a:t>Issues:</a:t>
            </a:r>
            <a:r>
              <a:rPr lang="en-US" dirty="0"/>
              <a:t> Counties face various challenges administering the Williamson Act. In the early years of the Act, landowners were able to sign up for the Williamson Act without regard to a minimum parcel requirement. Currently, there is a minimum parcel size for lands to be enrolled; ten acres for "prime land" and 40 acres for "non-prime land." The county has numerous parcels that do not meet the minimum parcel size and derive no benefit from the contract, which results in problems and possible breaches of the Act.</a:t>
            </a:r>
          </a:p>
          <a:p>
            <a:pPr fontAlgn="base"/>
            <a:r>
              <a:rPr lang="en-US" dirty="0"/>
              <a:t>The Act includes very specific findings required for the approval of lot line adjustments and a process for rescinding and reentering contracts in order to facilitate lot line adjustments. The recession/reentry process, however, must be approved by the Board of Supervisors with no option to delegate approval to another decision making body or staff. While over the years these approvals have become very routine in nature the process of presenting each request to the Board of Supervisors adds time and cost to the lot line adjustment process.</a:t>
            </a:r>
          </a:p>
          <a:p>
            <a:pPr fontAlgn="base"/>
            <a:r>
              <a:rPr lang="en-US" u="sng" dirty="0"/>
              <a:t>Action:</a:t>
            </a:r>
            <a:r>
              <a:rPr lang="en-US" dirty="0"/>
              <a:t> Support potential statutory changes to the Williamson Act that will assist counties with their administrative responsibilities. Support incentives to land owners to remain in the program, if incentives do not financially harm the County. Seek an amendment to the Williamson Act which would provide that any property less than ten acres which is under Williamson Act contract and has not had any monetary benefit from the contract for ten years be allowed out of the contract without penalty. Allow cancellation for non-compliant parcels and direct the cancellation fees to the County.</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41</a:t>
            </a:fld>
            <a:endParaRPr lang="en-US">
              <a:solidFill>
                <a:srgbClr val="534949"/>
              </a:solidFill>
            </a:endParaRPr>
          </a:p>
        </p:txBody>
      </p:sp>
      <p:sp>
        <p:nvSpPr>
          <p:cNvPr id="4" name="Title 3"/>
          <p:cNvSpPr>
            <a:spLocks noGrp="1"/>
          </p:cNvSpPr>
          <p:nvPr>
            <p:ph type="title"/>
          </p:nvPr>
        </p:nvSpPr>
        <p:spPr/>
        <p:txBody>
          <a:bodyPr/>
          <a:lstStyle/>
          <a:p>
            <a:r>
              <a:rPr lang="en-US" dirty="0" smtClean="0"/>
              <a:t>PLANNING &amp; COMMUNITY DEVELOPMENT</a:t>
            </a:r>
            <a:endParaRPr lang="en-US" dirty="0"/>
          </a:p>
        </p:txBody>
      </p:sp>
    </p:spTree>
    <p:extLst>
      <p:ext uri="{BB962C8B-B14F-4D97-AF65-F5344CB8AC3E}">
        <p14:creationId xmlns:p14="http://schemas.microsoft.com/office/powerpoint/2010/main" val="25236322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fontAlgn="base"/>
            <a:r>
              <a:rPr lang="en-US" b="1" dirty="0" err="1"/>
              <a:t>Stormwater</a:t>
            </a:r>
            <a:r>
              <a:rPr lang="en-US" b="1" dirty="0"/>
              <a:t> Regulations</a:t>
            </a:r>
            <a:endParaRPr lang="en-US" dirty="0"/>
          </a:p>
          <a:p>
            <a:pPr fontAlgn="base"/>
            <a:r>
              <a:rPr lang="en-US" u="sng" dirty="0"/>
              <a:t>Issue:</a:t>
            </a:r>
            <a:r>
              <a:rPr lang="en-US" dirty="0"/>
              <a:t> The State Water Resources Control Board controls and periodically changes permit requirements for Small Municipal Separate Storm Water Systems (MS4s). The permit changed in 2013 and has become more expensive to implement. New proposals will add additional measures to regulate trash in </a:t>
            </a:r>
            <a:r>
              <a:rPr lang="en-US" dirty="0" err="1"/>
              <a:t>stormwater</a:t>
            </a:r>
            <a:r>
              <a:rPr lang="en-US" dirty="0"/>
              <a:t>, costing millions to implement. There are two tracks to compliance and only one is guaranteed to shield the agency from trash fines and/or lawsuits - that is to provide full trash capture on all seventeen (17) outfalls that discharge to the rivers.</a:t>
            </a:r>
          </a:p>
          <a:p>
            <a:pPr fontAlgn="base"/>
            <a:r>
              <a:rPr lang="en-US" u="sng" dirty="0"/>
              <a:t>Action:</a:t>
            </a:r>
            <a:r>
              <a:rPr lang="en-US" dirty="0"/>
              <a:t> Support storm water and urban runoff regulation which cost-effectively protects the environment and local communities and provides appropriate funding for implementation. Oppose new regulations which create unfunded mandates, are not cost-effective or place an undue financial burden on the local community.</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42</a:t>
            </a:fld>
            <a:endParaRPr lang="en-US">
              <a:solidFill>
                <a:srgbClr val="534949"/>
              </a:solidFill>
            </a:endParaRPr>
          </a:p>
        </p:txBody>
      </p:sp>
      <p:sp>
        <p:nvSpPr>
          <p:cNvPr id="4" name="Title 3"/>
          <p:cNvSpPr>
            <a:spLocks noGrp="1"/>
          </p:cNvSpPr>
          <p:nvPr>
            <p:ph type="title"/>
          </p:nvPr>
        </p:nvSpPr>
        <p:spPr/>
        <p:txBody>
          <a:bodyPr/>
          <a:lstStyle/>
          <a:p>
            <a:r>
              <a:rPr lang="en-US" dirty="0" smtClean="0"/>
              <a:t>PLANNING &amp; COMMUNITY DEVELOPMENT</a:t>
            </a:r>
            <a:endParaRPr lang="en-US" dirty="0"/>
          </a:p>
        </p:txBody>
      </p:sp>
    </p:spTree>
    <p:extLst>
      <p:ext uri="{BB962C8B-B14F-4D97-AF65-F5344CB8AC3E}">
        <p14:creationId xmlns:p14="http://schemas.microsoft.com/office/powerpoint/2010/main" val="3149964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fontAlgn="base"/>
            <a:r>
              <a:rPr lang="en-US" b="1" dirty="0"/>
              <a:t>Tuolumne River Regional Park (TRRP): $1.8 million</a:t>
            </a:r>
            <a:endParaRPr lang="en-US" dirty="0"/>
          </a:p>
          <a:p>
            <a:pPr fontAlgn="base"/>
            <a:r>
              <a:rPr lang="en-US" b="1" dirty="0"/>
              <a:t>$1.8 </a:t>
            </a:r>
            <a:r>
              <a:rPr lang="en-US" dirty="0"/>
              <a:t>million will provide for development of a two-lane access road in the TRRP Gateway Parcel, including a Finding of Conformance to the existing Master Environmental Impact Report (MEIR), creation of Construction Documents with construction of approximately 2,300 feet of local access roadway within the Gateway Parcel a gateway connection to </a:t>
            </a:r>
            <a:r>
              <a:rPr lang="en-US" dirty="0" smtClean="0"/>
              <a:t>10th </a:t>
            </a:r>
            <a:r>
              <a:rPr lang="en-US" dirty="0"/>
              <a:t>Street and a Pedestrian Bridge over Dry Creek.</a:t>
            </a:r>
          </a:p>
          <a:p>
            <a:pPr fontAlgn="base"/>
            <a:r>
              <a:rPr lang="en-US" b="1" dirty="0"/>
              <a:t>North Valley Regional Recycled Water Program (NVRRWP): $25 million</a:t>
            </a:r>
            <a:endParaRPr lang="en-US" dirty="0"/>
          </a:p>
          <a:p>
            <a:pPr fontAlgn="base"/>
            <a:r>
              <a:rPr lang="en-US" dirty="0"/>
              <a:t>The Cities of Modesto, Turlock and Ceres, and the Del Puerto Water District are seeking an initial $25 million in funding to develop and establish the North Valley Regional Recycled Water Program (NVRRWP). The total estimated cost for all program projects is $100 million. Funding would allow NVRRWP the ability to provide 32,900 acre-feet per year of recycled water to the drought-impacted west side of Stanislaus and San Joaquin Counties. </a:t>
            </a:r>
            <a:r>
              <a:rPr lang="en-US"/>
              <a:t>This provides enough water to irrigate 10,966 acres of prime agricultural land, restore 572 jobs, generate $29 million in total annual income, and provide $67.5 million in total annual economic output to an area with historically twice the national unemployment rate.</a:t>
            </a:r>
          </a:p>
          <a:p>
            <a:endParaRPr lang="en-US" dirty="0"/>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43</a:t>
            </a:fld>
            <a:endParaRPr lang="en-US">
              <a:solidFill>
                <a:srgbClr val="534949"/>
              </a:solidFill>
            </a:endParaRPr>
          </a:p>
        </p:txBody>
      </p:sp>
      <p:sp>
        <p:nvSpPr>
          <p:cNvPr id="4" name="Title 3"/>
          <p:cNvSpPr>
            <a:spLocks noGrp="1"/>
          </p:cNvSpPr>
          <p:nvPr>
            <p:ph type="title"/>
          </p:nvPr>
        </p:nvSpPr>
        <p:spPr/>
        <p:txBody>
          <a:bodyPr/>
          <a:lstStyle/>
          <a:p>
            <a:r>
              <a:rPr lang="en-US" b="1" dirty="0"/>
              <a:t>2015 Federal Legislative Projects </a:t>
            </a:r>
            <a:endParaRPr lang="en-US" dirty="0"/>
          </a:p>
        </p:txBody>
      </p:sp>
    </p:spTree>
    <p:extLst>
      <p:ext uri="{BB962C8B-B14F-4D97-AF65-F5344CB8AC3E}">
        <p14:creationId xmlns:p14="http://schemas.microsoft.com/office/powerpoint/2010/main" val="3939245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44</a:t>
            </a:fld>
            <a:endParaRPr lang="en-US">
              <a:solidFill>
                <a:srgbClr val="534949"/>
              </a:solidFill>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9407054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Slide Number Placeholder 2"/>
          <p:cNvSpPr>
            <a:spLocks noGrp="1"/>
          </p:cNvSpPr>
          <p:nvPr>
            <p:ph type="sldNum" sz="quarter" idx="12"/>
          </p:nvPr>
        </p:nvSpPr>
        <p:spPr/>
        <p:txBody>
          <a:bodyPr/>
          <a:lstStyle/>
          <a:p>
            <a:fld id="{B88B4103-A05A-4352-A10A-CA799470A08D}" type="slidenum">
              <a:rPr lang="en-US" smtClean="0">
                <a:solidFill>
                  <a:srgbClr val="534949"/>
                </a:solidFill>
              </a:rPr>
              <a:pPr/>
              <a:t>45</a:t>
            </a:fld>
            <a:endParaRPr lang="en-US">
              <a:solidFill>
                <a:srgbClr val="534949"/>
              </a:solidFill>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61783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76400"/>
            <a:ext cx="8407893" cy="4953000"/>
          </a:xfrm>
        </p:spPr>
        <p:txBody>
          <a:bodyPr>
            <a:normAutofit/>
          </a:bodyPr>
          <a:lstStyle/>
          <a:p>
            <a:endParaRPr lang="en-US" dirty="0"/>
          </a:p>
          <a:p>
            <a:r>
              <a:rPr lang="en-US" sz="2200" i="1" dirty="0">
                <a:solidFill>
                  <a:schemeClr val="tx1"/>
                </a:solidFill>
                <a:latin typeface="Arial" panose="020B0604020202020204" pitchFamily="34" charset="0"/>
                <a:cs typeface="Arial" panose="020B0604020202020204" pitchFamily="34" charset="0"/>
              </a:rPr>
              <a:t>Conditions of extreme peril to the safety of persons and property continue to exist in California due to water shortage and drought conditions with which local authority is unable to </a:t>
            </a:r>
            <a:r>
              <a:rPr lang="en-US" sz="2200" i="1" dirty="0" smtClean="0">
                <a:solidFill>
                  <a:schemeClr val="tx1"/>
                </a:solidFill>
                <a:latin typeface="Arial" panose="020B0604020202020204" pitchFamily="34" charset="0"/>
                <a:cs typeface="Arial" panose="020B0604020202020204" pitchFamily="34" charset="0"/>
              </a:rPr>
              <a:t>cope</a:t>
            </a:r>
            <a:endParaRPr lang="en-US" sz="2200" i="1" dirty="0">
              <a:solidFill>
                <a:schemeClr val="tx1"/>
              </a:solidFill>
              <a:latin typeface="Arial" panose="020B0604020202020204" pitchFamily="34" charset="0"/>
              <a:cs typeface="Arial" panose="020B0604020202020204" pitchFamily="34" charset="0"/>
            </a:endParaRPr>
          </a:p>
          <a:p>
            <a:pPr marL="45720" indent="0">
              <a:buNone/>
            </a:pPr>
            <a:endParaRPr lang="en-US" sz="2200" i="1" dirty="0" smtClean="0">
              <a:solidFill>
                <a:schemeClr val="tx1"/>
              </a:solidFill>
              <a:latin typeface="Arial" panose="020B0604020202020204" pitchFamily="34" charset="0"/>
              <a:cs typeface="Arial" panose="020B0604020202020204" pitchFamily="34" charset="0"/>
            </a:endParaRPr>
          </a:p>
          <a:p>
            <a:pPr marL="45720" indent="0">
              <a:buNone/>
            </a:pPr>
            <a:r>
              <a:rPr lang="en-US" sz="2200" dirty="0" smtClean="0">
                <a:solidFill>
                  <a:schemeClr val="tx1"/>
                </a:solidFill>
                <a:latin typeface="Arial" panose="020B0604020202020204" pitchFamily="34" charset="0"/>
                <a:cs typeface="Arial" panose="020B0604020202020204" pitchFamily="34" charset="0"/>
              </a:rPr>
              <a:t>	</a:t>
            </a:r>
            <a:endParaRPr lang="en-US" sz="2200" dirty="0">
              <a:solidFill>
                <a:schemeClr val="tx1"/>
              </a:solidFill>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r>
              <a:rPr lang="en-US" dirty="0" smtClean="0"/>
              <a:t>EXECUTIVE ORDER B-29-15</a:t>
            </a:r>
            <a:endParaRPr lang="en-US" dirty="0"/>
          </a:p>
        </p:txBody>
      </p:sp>
      <p:sp>
        <p:nvSpPr>
          <p:cNvPr id="4" name="Slide Number Placeholder 3"/>
          <p:cNvSpPr>
            <a:spLocks noGrp="1"/>
          </p:cNvSpPr>
          <p:nvPr>
            <p:ph type="sldNum" sz="quarter" idx="12"/>
          </p:nvPr>
        </p:nvSpPr>
        <p:spPr/>
        <p:txBody>
          <a:bodyPr/>
          <a:lstStyle/>
          <a:p>
            <a:fld id="{B88B4103-A05A-4352-A10A-CA799470A08D}" type="slidenum">
              <a:rPr lang="en-US" smtClean="0">
                <a:solidFill>
                  <a:srgbClr val="534949"/>
                </a:solidFill>
              </a:rPr>
              <a:pPr/>
              <a:t>5</a:t>
            </a:fld>
            <a:endParaRPr lang="en-US">
              <a:solidFill>
                <a:srgbClr val="534949"/>
              </a:solidFill>
            </a:endParaRPr>
          </a:p>
        </p:txBody>
      </p:sp>
    </p:spTree>
    <p:extLst>
      <p:ext uri="{BB962C8B-B14F-4D97-AF65-F5344CB8AC3E}">
        <p14:creationId xmlns:p14="http://schemas.microsoft.com/office/powerpoint/2010/main" val="784865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8B4103-A05A-4352-A10A-CA799470A08D}" type="slidenum">
              <a:rPr lang="en-US" smtClean="0">
                <a:solidFill>
                  <a:srgbClr val="534949"/>
                </a:solidFill>
              </a:rPr>
              <a:pPr/>
              <a:t>6</a:t>
            </a:fld>
            <a:endParaRPr lang="en-US">
              <a:solidFill>
                <a:srgbClr val="534949"/>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3779" y="152399"/>
            <a:ext cx="4733757" cy="655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4204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8B4103-A05A-4352-A10A-CA799470A08D}" type="slidenum">
              <a:rPr lang="en-US" smtClean="0">
                <a:solidFill>
                  <a:srgbClr val="534949"/>
                </a:solidFill>
              </a:rPr>
              <a:pPr/>
              <a:t>7</a:t>
            </a:fld>
            <a:endParaRPr lang="en-US">
              <a:solidFill>
                <a:srgbClr val="534949"/>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041" y="144315"/>
            <a:ext cx="8490959" cy="6568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5210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8B4103-A05A-4352-A10A-CA799470A08D}" type="slidenum">
              <a:rPr lang="en-US" smtClean="0">
                <a:solidFill>
                  <a:srgbClr val="534949"/>
                </a:solidFill>
              </a:rPr>
              <a:pPr/>
              <a:t>8</a:t>
            </a:fld>
            <a:endParaRPr lang="en-US">
              <a:solidFill>
                <a:srgbClr val="534949"/>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834" y="152399"/>
            <a:ext cx="8472366" cy="6541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9726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8B4103-A05A-4352-A10A-CA799470A08D}" type="slidenum">
              <a:rPr lang="en-US" smtClean="0">
                <a:solidFill>
                  <a:srgbClr val="534949"/>
                </a:solidFill>
              </a:rPr>
              <a:pPr/>
              <a:t>9</a:t>
            </a:fld>
            <a:endParaRPr lang="en-US">
              <a:solidFill>
                <a:srgbClr val="534949"/>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28721"/>
            <a:ext cx="5257800" cy="657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31149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1" Type="http://schemas.openxmlformats.org/officeDocument/2006/relationships/image" Target="../media/image1.jpeg"/></Relationships>
</file>

<file path=ppt/theme/_rels/theme28.xml.rels><?xml version="1.0" encoding="UTF-8" standalone="yes"?>
<Relationships xmlns="http://schemas.openxmlformats.org/package/2006/relationships"><Relationship Id="rId1" Type="http://schemas.openxmlformats.org/officeDocument/2006/relationships/image" Target="../media/image1.jpeg"/></Relationships>
</file>

<file path=ppt/theme/_rels/theme29.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30.xml.rels><?xml version="1.0" encoding="UTF-8" standalone="yes"?>
<Relationships xmlns="http://schemas.openxmlformats.org/package/2006/relationships"><Relationship Id="rId1" Type="http://schemas.openxmlformats.org/officeDocument/2006/relationships/image" Target="../media/image1.jpeg"/></Relationships>
</file>

<file path=ppt/theme/_rels/theme31.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0.xml><?xml version="1.0" encoding="utf-8"?>
<a:theme xmlns:a="http://schemas.openxmlformats.org/drawingml/2006/main" name="12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1.xml><?xml version="1.0" encoding="utf-8"?>
<a:theme xmlns:a="http://schemas.openxmlformats.org/drawingml/2006/main" name="13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2.xml><?xml version="1.0" encoding="utf-8"?>
<a:theme xmlns:a="http://schemas.openxmlformats.org/drawingml/2006/main" name="14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3.xml><?xml version="1.0" encoding="utf-8"?>
<a:theme xmlns:a="http://schemas.openxmlformats.org/drawingml/2006/main" name="15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4.xml><?xml version="1.0" encoding="utf-8"?>
<a:theme xmlns:a="http://schemas.openxmlformats.org/drawingml/2006/main" name="16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5.xml><?xml version="1.0" encoding="utf-8"?>
<a:theme xmlns:a="http://schemas.openxmlformats.org/drawingml/2006/main" name="17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6.xml><?xml version="1.0" encoding="utf-8"?>
<a:theme xmlns:a="http://schemas.openxmlformats.org/drawingml/2006/main" name="18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7.xml><?xml version="1.0" encoding="utf-8"?>
<a:theme xmlns:a="http://schemas.openxmlformats.org/drawingml/2006/main" name="19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8.xml><?xml version="1.0" encoding="utf-8"?>
<a:theme xmlns:a="http://schemas.openxmlformats.org/drawingml/2006/main" name="20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19.xml><?xml version="1.0" encoding="utf-8"?>
<a:theme xmlns:a="http://schemas.openxmlformats.org/drawingml/2006/main" name="21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0.xml><?xml version="1.0" encoding="utf-8"?>
<a:theme xmlns:a="http://schemas.openxmlformats.org/drawingml/2006/main" name="22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1.xml><?xml version="1.0" encoding="utf-8"?>
<a:theme xmlns:a="http://schemas.openxmlformats.org/drawingml/2006/main" name="23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2.xml><?xml version="1.0" encoding="utf-8"?>
<a:theme xmlns:a="http://schemas.openxmlformats.org/drawingml/2006/main" name="24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3.xml><?xml version="1.0" encoding="utf-8"?>
<a:theme xmlns:a="http://schemas.openxmlformats.org/drawingml/2006/main" name="25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4.xml><?xml version="1.0" encoding="utf-8"?>
<a:theme xmlns:a="http://schemas.openxmlformats.org/drawingml/2006/main" name="26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5.xml><?xml version="1.0" encoding="utf-8"?>
<a:theme xmlns:a="http://schemas.openxmlformats.org/drawingml/2006/main" name="27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6.xml><?xml version="1.0" encoding="utf-8"?>
<a:theme xmlns:a="http://schemas.openxmlformats.org/drawingml/2006/main" name="28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7.xml><?xml version="1.0" encoding="utf-8"?>
<a:theme xmlns:a="http://schemas.openxmlformats.org/drawingml/2006/main" name="29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8.xml><?xml version="1.0" encoding="utf-8"?>
<a:theme xmlns:a="http://schemas.openxmlformats.org/drawingml/2006/main" name="30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9.xml><?xml version="1.0" encoding="utf-8"?>
<a:theme xmlns:a="http://schemas.openxmlformats.org/drawingml/2006/main" name="31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2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0.xml><?xml version="1.0" encoding="utf-8"?>
<a:theme xmlns:a="http://schemas.openxmlformats.org/drawingml/2006/main" name="32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1.xml><?xml version="1.0" encoding="utf-8"?>
<a:theme xmlns:a="http://schemas.openxmlformats.org/drawingml/2006/main" name="33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4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5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9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10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11_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2894</TotalTime>
  <Words>3587</Words>
  <Application>Microsoft Office PowerPoint</Application>
  <PresentationFormat>On-screen Show (4:3)</PresentationFormat>
  <Paragraphs>362</Paragraphs>
  <Slides>45</Slides>
  <Notes>0</Notes>
  <HiddenSlides>0</HiddenSlides>
  <MMClips>0</MMClips>
  <ScaleCrop>false</ScaleCrop>
  <HeadingPairs>
    <vt:vector size="4" baseType="variant">
      <vt:variant>
        <vt:lpstr>Theme</vt:lpstr>
      </vt:variant>
      <vt:variant>
        <vt:i4>31</vt:i4>
      </vt:variant>
      <vt:variant>
        <vt:lpstr>Slide Titles</vt:lpstr>
      </vt:variant>
      <vt:variant>
        <vt:i4>45</vt:i4>
      </vt:variant>
    </vt:vector>
  </HeadingPairs>
  <TitlesOfParts>
    <vt:vector size="76" baseType="lpstr">
      <vt:lpstr>Grid</vt:lpstr>
      <vt:lpstr>1_Grid</vt:lpstr>
      <vt:lpstr>2_Grid</vt:lpstr>
      <vt:lpstr>3_Grid</vt:lpstr>
      <vt:lpstr>4_Grid</vt:lpstr>
      <vt:lpstr>5_Grid</vt:lpstr>
      <vt:lpstr>9_Grid</vt:lpstr>
      <vt:lpstr>10_Grid</vt:lpstr>
      <vt:lpstr>11_Grid</vt:lpstr>
      <vt:lpstr>12_Grid</vt:lpstr>
      <vt:lpstr>13_Grid</vt:lpstr>
      <vt:lpstr>14_Grid</vt:lpstr>
      <vt:lpstr>15_Grid</vt:lpstr>
      <vt:lpstr>16_Grid</vt:lpstr>
      <vt:lpstr>17_Grid</vt:lpstr>
      <vt:lpstr>18_Grid</vt:lpstr>
      <vt:lpstr>19_Grid</vt:lpstr>
      <vt:lpstr>20_Grid</vt:lpstr>
      <vt:lpstr>21_Grid</vt:lpstr>
      <vt:lpstr>22_Grid</vt:lpstr>
      <vt:lpstr>23_Grid</vt:lpstr>
      <vt:lpstr>24_Grid</vt:lpstr>
      <vt:lpstr>25_Grid</vt:lpstr>
      <vt:lpstr>26_Grid</vt:lpstr>
      <vt:lpstr>27_Grid</vt:lpstr>
      <vt:lpstr>28_Grid</vt:lpstr>
      <vt:lpstr>29_Grid</vt:lpstr>
      <vt:lpstr>30_Grid</vt:lpstr>
      <vt:lpstr>31_Grid</vt:lpstr>
      <vt:lpstr>32_Grid</vt:lpstr>
      <vt:lpstr>33_Grid</vt:lpstr>
      <vt:lpstr>  Governor Brown’s Executive Order Pertaining to the  ONGOING California Drought</vt:lpstr>
      <vt:lpstr>EXECUTIVE ORDER B-29-15</vt:lpstr>
      <vt:lpstr>EXECUTIVE ORDER B-29-15</vt:lpstr>
      <vt:lpstr>EXECUTIVE ORDER B-29-15</vt:lpstr>
      <vt:lpstr>EXECUTIVE ORDER B-29-15</vt:lpstr>
      <vt:lpstr>PowerPoint Presentation</vt:lpstr>
      <vt:lpstr>PowerPoint Presentation</vt:lpstr>
      <vt:lpstr>PowerPoint Presentation</vt:lpstr>
      <vt:lpstr>PowerPoint Presentation</vt:lpstr>
      <vt:lpstr>EXECUTIVE ORDER B-29-15</vt:lpstr>
      <vt:lpstr>SAVE WATER</vt:lpstr>
      <vt:lpstr>REVISED CONSERVATION TARGETS</vt:lpstr>
      <vt:lpstr>SAVE WATER</vt:lpstr>
      <vt:lpstr>SAVE WATER</vt:lpstr>
      <vt:lpstr>SAVE WATER</vt:lpstr>
      <vt:lpstr>Save water</vt:lpstr>
      <vt:lpstr>Save water</vt:lpstr>
      <vt:lpstr>Enforcement</vt:lpstr>
      <vt:lpstr>Enforcement</vt:lpstr>
      <vt:lpstr>Enforcement</vt:lpstr>
      <vt:lpstr>Enforcement</vt:lpstr>
      <vt:lpstr>Enforcement</vt:lpstr>
      <vt:lpstr>Enforcement</vt:lpstr>
      <vt:lpstr>Enforcement</vt:lpstr>
      <vt:lpstr>Enforcement</vt:lpstr>
      <vt:lpstr>Enforcement</vt:lpstr>
      <vt:lpstr>Enforcement</vt:lpstr>
      <vt:lpstr>New technologies</vt:lpstr>
      <vt:lpstr>Streamline government response</vt:lpstr>
      <vt:lpstr>Streamline government response</vt:lpstr>
      <vt:lpstr>Proposed schedule</vt:lpstr>
      <vt:lpstr>How you can help</vt:lpstr>
      <vt:lpstr>How you can help</vt:lpstr>
      <vt:lpstr>How to provide input</vt:lpstr>
      <vt:lpstr>Stanislaus County Legislative Priorities (2015-2016) </vt:lpstr>
      <vt:lpstr>PowerPoint Presentation</vt:lpstr>
      <vt:lpstr>GROUNDWATER</vt:lpstr>
      <vt:lpstr>GROUNDWATER</vt:lpstr>
      <vt:lpstr>   questions and discussion</vt:lpstr>
      <vt:lpstr>Planning and Community Development</vt:lpstr>
      <vt:lpstr>PLANNING &amp; COMMUNITY DEVELOPMENT</vt:lpstr>
      <vt:lpstr>PLANNING &amp; COMMUNITY DEVELOPMENT</vt:lpstr>
      <vt:lpstr>2015 Federal Legislative Projects </vt:lpstr>
      <vt:lpstr>PowerPoint Presentation</vt:lpstr>
      <vt:lpstr>PowerPoint Presentation</vt:lpstr>
    </vt:vector>
  </TitlesOfParts>
  <Company>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Walter Ward</dc:creator>
  <cp:lastModifiedBy>Peter Shields</cp:lastModifiedBy>
  <cp:revision>40</cp:revision>
  <cp:lastPrinted>2015-04-20T16:24:07Z</cp:lastPrinted>
  <dcterms:created xsi:type="dcterms:W3CDTF">2014-09-23T17:05:16Z</dcterms:created>
  <dcterms:modified xsi:type="dcterms:W3CDTF">2015-05-19T17:49:23Z</dcterms:modified>
</cp:coreProperties>
</file>