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13158-6B12-4920-948A-F1F09573470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21D00-F773-4F20-BC6D-35041AB64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31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027" y="8685071"/>
            <a:ext cx="2972421" cy="45735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30154"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854" indent="-285713" defTabSz="930154"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2852" indent="-228571" defTabSz="930154"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99993" indent="-228571" defTabSz="930154"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133" indent="-228571" defTabSz="930154"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274" indent="-228571" defTabSz="93015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415" indent="-228571" defTabSz="93015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8556" indent="-228571" defTabSz="93015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5696" indent="-228571" defTabSz="93015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fld id="{6D0F725A-3C0A-4643-9099-CF3E0861E0C4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4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6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70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9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2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3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7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4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7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84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2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DA7E-B801-4F18-B22E-B2A1137E48BE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7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1143000"/>
          </a:xfrm>
        </p:spPr>
        <p:txBody>
          <a:bodyPr>
            <a:noAutofit/>
          </a:bodyPr>
          <a:lstStyle/>
          <a:p>
            <a:pPr fontAlgn="base"/>
            <a:r>
              <a:rPr lang="en-US" sz="4000" dirty="0" smtClean="0">
                <a:solidFill>
                  <a:srgbClr val="FFFF0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Sustainable Groundwate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r Management Act</a:t>
            </a:r>
            <a:r>
              <a:rPr lang="en-US" sz="4000" dirty="0" smtClean="0">
                <a:solidFill>
                  <a:srgbClr val="FFFF0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Autofit/>
          </a:bodyPr>
          <a:lstStyle/>
          <a:p>
            <a:pPr fontAlgn="base"/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Signed into law by Governor Brown on September 16, 2014</a:t>
            </a:r>
          </a:p>
          <a:p>
            <a:pPr fontAlgn="base"/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Gives </a:t>
            </a:r>
            <a:r>
              <a:rPr lang="en-US" sz="2000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</a:t>
            </a:r>
            <a:r>
              <a:rPr lang="en-US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agencies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authority to 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 Groundwater Sustainability Plans intended to manage the groundwater </a:t>
            </a:r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maintain the “Safe Yield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of the basin</a:t>
            </a:r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/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legislation imposes timeline on adoption of such plans</a:t>
            </a:r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fontAlgn="base"/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Basins </a:t>
            </a:r>
            <a:r>
              <a:rPr lang="en-US" sz="2000" i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designated as </a:t>
            </a:r>
            <a:r>
              <a:rPr lang="en-US" sz="2000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“critically” </a:t>
            </a:r>
            <a:r>
              <a:rPr lang="en-US" sz="2000" i="1" u="sng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overdrafted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DWR in Bulletin 118 must have plans in place by </a:t>
            </a:r>
            <a:r>
              <a:rPr lang="en-US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31, 2020</a:t>
            </a:r>
            <a:r>
              <a:rPr lang="en-US" sz="2000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fontAlgn="base"/>
            <a:endParaRPr lang="en-US" sz="2000" i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Basins “</a:t>
            </a:r>
            <a:r>
              <a:rPr lang="en-US" sz="2000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critically” </a:t>
            </a:r>
            <a:r>
              <a:rPr lang="en-US" sz="2000" i="1" u="sng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overdrafted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but designated by DWR as high or medium priority basins must have plans in place </a:t>
            </a:r>
            <a:r>
              <a:rPr lang="en-US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31, 2022</a:t>
            </a:r>
            <a:r>
              <a:rPr lang="en-US" sz="2000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44508"/>
              </p:ext>
            </p:extLst>
          </p:nvPr>
        </p:nvGraphicFramePr>
        <p:xfrm>
          <a:off x="96285" y="609600"/>
          <a:ext cx="8831228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11658397" imgH="7543800" progId="AcroExch.Document.11">
                  <p:embed/>
                </p:oleObj>
              </mc:Choice>
              <mc:Fallback>
                <p:oleObj name="Acrobat Document" r:id="rId3" imgW="11658397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285" y="609600"/>
                        <a:ext cx="8831228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BB39F-89D7-4712-8C0C-28034047B3DC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934200" y="5486400"/>
            <a:ext cx="1676400" cy="533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0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pPr fontAlgn="base"/>
            <a:r>
              <a:rPr lang="en-US" dirty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Sustainable Groundwater Management Act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lnSpcReduction="10000"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</a:rPr>
              <a:t>Agencies </a:t>
            </a:r>
            <a:r>
              <a:rPr lang="en-US" dirty="0">
                <a:solidFill>
                  <a:srgbClr val="FFFF00"/>
                </a:solidFill>
              </a:rPr>
              <a:t>electing to become Groundwater Sustainability </a:t>
            </a:r>
            <a:r>
              <a:rPr lang="en-US" dirty="0" smtClean="0">
                <a:solidFill>
                  <a:srgbClr val="FFFF00"/>
                </a:solidFill>
              </a:rPr>
              <a:t>Agencies (GSA’s) </a:t>
            </a:r>
            <a:r>
              <a:rPr lang="en-US" dirty="0">
                <a:solidFill>
                  <a:srgbClr val="FFFF00"/>
                </a:solidFill>
              </a:rPr>
              <a:t>will be given broad powers over groundwater, including</a:t>
            </a:r>
            <a:r>
              <a:rPr lang="en-US" dirty="0" smtClean="0">
                <a:solidFill>
                  <a:srgbClr val="FFFF00"/>
                </a:solidFill>
              </a:rPr>
              <a:t>:</a:t>
            </a:r>
          </a:p>
          <a:p>
            <a:pPr fontAlgn="base"/>
            <a:endParaRPr lang="en-US" dirty="0">
              <a:solidFill>
                <a:srgbClr val="FFFF00"/>
              </a:solidFill>
            </a:endParaRP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investigate and determine the sustainable yield of a groundwater basin,</a:t>
            </a: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limit groundwater extractions</a:t>
            </a: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impose fees for groundwater management</a:t>
            </a: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enforce the terms of a groundwater sustainability plan.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39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en-US" sz="4000" dirty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Sustainable Groundwater Management Act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final version of the legislation allows multiple agencies to operate within a groundwater basin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</a:p>
          <a:p>
            <a:pPr fontAlgn="base"/>
            <a:endParaRPr lang="en-US" dirty="0" smtClean="0">
              <a:solidFill>
                <a:srgbClr val="FFFF00"/>
              </a:solidFill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</a:rPr>
              <a:t>By </a:t>
            </a:r>
            <a:r>
              <a:rPr lang="en-US" dirty="0">
                <a:solidFill>
                  <a:srgbClr val="FFFF00"/>
                </a:solidFill>
              </a:rPr>
              <a:t>January </a:t>
            </a:r>
            <a:r>
              <a:rPr lang="en-US" i="1" dirty="0">
                <a:solidFill>
                  <a:srgbClr val="FFFF00"/>
                </a:solidFill>
              </a:rPr>
              <a:t>1, 2016 </a:t>
            </a:r>
            <a:r>
              <a:rPr lang="en-US" dirty="0">
                <a:solidFill>
                  <a:srgbClr val="FFFF00"/>
                </a:solidFill>
              </a:rPr>
              <a:t>DWR must adopt regulations for evaluating Groundwater Sustainability </a:t>
            </a:r>
            <a:r>
              <a:rPr lang="en-US" dirty="0" smtClean="0">
                <a:solidFill>
                  <a:srgbClr val="FFFF00"/>
                </a:solidFill>
              </a:rPr>
              <a:t>Plans</a:t>
            </a:r>
            <a:r>
              <a:rPr lang="en-US" dirty="0">
                <a:solidFill>
                  <a:srgbClr val="FFFF00"/>
                </a:solidFill>
              </a:rPr>
              <a:t>, which also identify required plan </a:t>
            </a:r>
            <a:r>
              <a:rPr lang="en-US" dirty="0" smtClean="0">
                <a:solidFill>
                  <a:srgbClr val="FFFF00"/>
                </a:solidFill>
              </a:rPr>
              <a:t>components;</a:t>
            </a:r>
          </a:p>
          <a:p>
            <a:pPr fontAlgn="base"/>
            <a:endParaRPr lang="en-US" dirty="0" smtClean="0">
              <a:solidFill>
                <a:srgbClr val="FFFF00"/>
              </a:solidFill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</a:rPr>
              <a:t>By </a:t>
            </a:r>
            <a:r>
              <a:rPr lang="en-US" dirty="0">
                <a:solidFill>
                  <a:srgbClr val="FFFF00"/>
                </a:solidFill>
              </a:rPr>
              <a:t>January </a:t>
            </a:r>
            <a:r>
              <a:rPr lang="en-US" i="1" dirty="0">
                <a:solidFill>
                  <a:srgbClr val="FFFF00"/>
                </a:solidFill>
              </a:rPr>
              <a:t>1, 2017 </a:t>
            </a:r>
            <a:r>
              <a:rPr lang="en-US" dirty="0">
                <a:solidFill>
                  <a:srgbClr val="FFFF00"/>
                </a:solidFill>
              </a:rPr>
              <a:t>DWR must establish “best management practices” for the sustainable management of groundwater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</a:p>
          <a:p>
            <a:pPr fontAlgn="base"/>
            <a:endParaRPr lang="en-US" dirty="0" smtClean="0">
              <a:solidFill>
                <a:srgbClr val="FFFF00"/>
              </a:solidFill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</a:rPr>
              <a:t>DWR </a:t>
            </a:r>
            <a:r>
              <a:rPr lang="en-US" dirty="0">
                <a:solidFill>
                  <a:srgbClr val="FFFF00"/>
                </a:solidFill>
              </a:rPr>
              <a:t>must periodically review </a:t>
            </a:r>
            <a:r>
              <a:rPr lang="en-US" dirty="0" smtClean="0">
                <a:solidFill>
                  <a:srgbClr val="FFFF00"/>
                </a:solidFill>
              </a:rPr>
              <a:t>plans </a:t>
            </a:r>
            <a:r>
              <a:rPr lang="en-US" dirty="0">
                <a:solidFill>
                  <a:srgbClr val="FFFF00"/>
                </a:solidFill>
              </a:rPr>
              <a:t>to determine </a:t>
            </a:r>
            <a:r>
              <a:rPr lang="en-US" dirty="0" smtClean="0">
                <a:solidFill>
                  <a:srgbClr val="FFFF00"/>
                </a:solidFill>
              </a:rPr>
              <a:t>compliance and meet goals.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9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26" descr="Water Districts Map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 flipH="1">
            <a:off x="4114800" y="6356350"/>
            <a:ext cx="533400" cy="365125"/>
          </a:xfrm>
        </p:spPr>
        <p:txBody>
          <a:bodyPr/>
          <a:lstStyle/>
          <a:p>
            <a:pPr>
              <a:defRPr/>
            </a:pPr>
            <a:fld id="{6E558B39-0BA7-4A34-A1DC-BEB3AD24AEB2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6208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1066800"/>
          </a:xfrm>
        </p:spPr>
        <p:txBody>
          <a:bodyPr lIns="0" tIns="0" rIns="0" bIns="0">
            <a:noAutofit/>
          </a:bodyPr>
          <a:lstStyle/>
          <a:p>
            <a:pPr algn="ctr" defTabSz="914400" eaLnBrk="1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Sustainable Groundwater Management </a:t>
            </a:r>
            <a:endParaRPr lang="en-US" altLang="en-US" sz="4000" u="sng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839200" cy="4572000"/>
          </a:xfrm>
        </p:spPr>
        <p:txBody>
          <a:bodyPr lIns="0" tIns="0" rIns="0" bIns="0">
            <a:normAutofit fontScale="92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“</a:t>
            </a:r>
            <a:r>
              <a:rPr lang="en-US" dirty="0">
                <a:solidFill>
                  <a:srgbClr val="FFFF00"/>
                </a:solidFill>
              </a:rPr>
              <a:t>Sustainable groundwater management” means the management and use of groundwater in a manner that can be maintained during the planning and implementation horizon without causing </a:t>
            </a:r>
            <a:r>
              <a:rPr lang="en-US" u="sng" dirty="0">
                <a:solidFill>
                  <a:srgbClr val="FFFF00"/>
                </a:solidFill>
              </a:rPr>
              <a:t>undesirable results</a:t>
            </a:r>
            <a:r>
              <a:rPr lang="en-US" dirty="0">
                <a:solidFill>
                  <a:srgbClr val="FFFF00"/>
                </a:solidFill>
              </a:rPr>
              <a:t>.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“Sustainable </a:t>
            </a:r>
            <a:r>
              <a:rPr lang="en-US" dirty="0">
                <a:solidFill>
                  <a:srgbClr val="FFFF00"/>
                </a:solidFill>
              </a:rPr>
              <a:t>yield” means the maximum quantity of water, calculated over a base period representative of long-term conditions in the basin and including any temporary surplus, that can be withdrawn annually from a groundwater supply without causing an </a:t>
            </a:r>
            <a:r>
              <a:rPr lang="en-US" u="sng" dirty="0">
                <a:solidFill>
                  <a:srgbClr val="FFFF00"/>
                </a:solidFill>
              </a:rPr>
              <a:t>undesirable result</a:t>
            </a:r>
            <a:r>
              <a:rPr lang="en-US" dirty="0">
                <a:solidFill>
                  <a:srgbClr val="FFFF00"/>
                </a:solidFill>
              </a:rPr>
              <a:t>.</a:t>
            </a:r>
          </a:p>
          <a:p>
            <a:endParaRPr lang="en-US" dirty="0" smtClean="0"/>
          </a:p>
          <a:p>
            <a:pPr defTabSz="914400" eaLnBrk="1">
              <a:spcBef>
                <a:spcPts val="700"/>
              </a:spcBef>
              <a:buFontTx/>
              <a:buChar char="•"/>
            </a:pPr>
            <a:endParaRPr lang="en-US" altLang="en-US" sz="2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204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/>
            <a:r>
              <a:rPr lang="en-US" i="1" dirty="0" smtClean="0">
                <a:solidFill>
                  <a:srgbClr val="FFFF00"/>
                </a:solidFill>
              </a:rPr>
              <a:t>State </a:t>
            </a:r>
            <a:r>
              <a:rPr lang="en-US" i="1" dirty="0">
                <a:solidFill>
                  <a:srgbClr val="FFFF00"/>
                </a:solidFill>
              </a:rPr>
              <a:t>Intervention. </a:t>
            </a:r>
            <a:r>
              <a:rPr lang="en-US" dirty="0">
                <a:solidFill>
                  <a:srgbClr val="FFFF00"/>
                </a:solidFill>
              </a:rPr>
              <a:t>The State will have the ability to step in if a basin is not being properly </a:t>
            </a:r>
            <a:r>
              <a:rPr lang="en-US" dirty="0" smtClean="0">
                <a:solidFill>
                  <a:srgbClr val="FFFF00"/>
                </a:solidFill>
              </a:rPr>
              <a:t>administered:</a:t>
            </a:r>
            <a:endParaRPr lang="en-US" dirty="0">
              <a:solidFill>
                <a:srgbClr val="FFFF00"/>
              </a:solidFill>
            </a:endParaRP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no local agency is willing to serve as a </a:t>
            </a:r>
            <a:r>
              <a:rPr lang="en-US" dirty="0" smtClean="0">
                <a:solidFill>
                  <a:srgbClr val="FFFF00"/>
                </a:solidFill>
              </a:rPr>
              <a:t>GSA;</a:t>
            </a:r>
            <a:endParaRPr lang="en-US" dirty="0">
              <a:solidFill>
                <a:srgbClr val="FFFF00"/>
              </a:solidFill>
            </a:endParaRP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the </a:t>
            </a:r>
            <a:r>
              <a:rPr lang="en-US" dirty="0" smtClean="0">
                <a:solidFill>
                  <a:srgbClr val="FFFF00"/>
                </a:solidFill>
              </a:rPr>
              <a:t>GSA does </a:t>
            </a:r>
            <a:r>
              <a:rPr lang="en-US" dirty="0">
                <a:solidFill>
                  <a:srgbClr val="FFFF00"/>
                </a:solidFill>
              </a:rPr>
              <a:t>not complete a </a:t>
            </a:r>
            <a:r>
              <a:rPr lang="en-US" dirty="0" smtClean="0">
                <a:solidFill>
                  <a:srgbClr val="FFFF00"/>
                </a:solidFill>
              </a:rPr>
              <a:t>GSP;</a:t>
            </a:r>
            <a:endParaRPr lang="en-US" dirty="0">
              <a:solidFill>
                <a:srgbClr val="FFFF00"/>
              </a:solidFill>
            </a:endParaRP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the </a:t>
            </a:r>
            <a:r>
              <a:rPr lang="en-US" dirty="0" smtClean="0">
                <a:solidFill>
                  <a:srgbClr val="FFFF00"/>
                </a:solidFill>
              </a:rPr>
              <a:t>GSP is </a:t>
            </a:r>
            <a:r>
              <a:rPr lang="en-US" dirty="0">
                <a:solidFill>
                  <a:srgbClr val="FFFF00"/>
                </a:solidFill>
              </a:rPr>
              <a:t>found </a:t>
            </a:r>
            <a:r>
              <a:rPr lang="en-US" dirty="0" smtClean="0">
                <a:solidFill>
                  <a:srgbClr val="FFFF00"/>
                </a:solidFill>
              </a:rPr>
              <a:t>to be inadequate</a:t>
            </a:r>
            <a:r>
              <a:rPr lang="en-US" dirty="0">
                <a:solidFill>
                  <a:srgbClr val="FFFF00"/>
                </a:solidFill>
              </a:rPr>
              <a:t>; or</a:t>
            </a:r>
          </a:p>
          <a:p>
            <a:pPr lvl="1" fontAlgn="base"/>
            <a:r>
              <a:rPr lang="en-US" dirty="0">
                <a:solidFill>
                  <a:srgbClr val="FFFF00"/>
                </a:solidFill>
              </a:rPr>
              <a:t>the </a:t>
            </a:r>
            <a:r>
              <a:rPr lang="en-US" dirty="0" smtClean="0">
                <a:solidFill>
                  <a:srgbClr val="FFFF00"/>
                </a:solidFill>
              </a:rPr>
              <a:t>GSP does not achieve its </a:t>
            </a:r>
            <a:r>
              <a:rPr lang="en-US" dirty="0">
                <a:solidFill>
                  <a:srgbClr val="FFFF00"/>
                </a:solidFill>
              </a:rPr>
              <a:t>goals.</a:t>
            </a:r>
          </a:p>
          <a:p>
            <a:pPr fontAlgn="base"/>
            <a:r>
              <a:rPr lang="en-US" i="1" dirty="0" smtClean="0">
                <a:solidFill>
                  <a:srgbClr val="FFFF00"/>
                </a:solidFill>
              </a:rPr>
              <a:t>State intervention.  </a:t>
            </a:r>
            <a:r>
              <a:rPr lang="en-US" dirty="0" smtClean="0">
                <a:solidFill>
                  <a:srgbClr val="FFFF00"/>
                </a:solidFill>
              </a:rPr>
              <a:t>Restricted to only those </a:t>
            </a:r>
            <a:r>
              <a:rPr lang="en-US" dirty="0">
                <a:solidFill>
                  <a:srgbClr val="FFFF00"/>
                </a:solidFill>
              </a:rPr>
              <a:t>areas of </a:t>
            </a:r>
            <a:r>
              <a:rPr lang="en-US" dirty="0" smtClean="0">
                <a:solidFill>
                  <a:srgbClr val="FFFF00"/>
                </a:solidFill>
              </a:rPr>
              <a:t>a basin </a:t>
            </a:r>
            <a:r>
              <a:rPr lang="en-US" dirty="0">
                <a:solidFill>
                  <a:srgbClr val="FFFF00"/>
                </a:solidFill>
              </a:rPr>
              <a:t>that are not being properly managed.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Sustainable Groundwater Management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212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386</Words>
  <Application>Microsoft Office PowerPoint</Application>
  <PresentationFormat>On-screen Show (4:3)</PresentationFormat>
  <Paragraphs>40</Paragraphs>
  <Slides>7</Slides>
  <Notes>2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Acrobat Document</vt:lpstr>
      <vt:lpstr>Sustainable Groundwater Management Act </vt:lpstr>
      <vt:lpstr>PowerPoint Presentation</vt:lpstr>
      <vt:lpstr>Sustainable Groundwater Management Act </vt:lpstr>
      <vt:lpstr>Sustainable Groundwater Management Act </vt:lpstr>
      <vt:lpstr>PowerPoint Presentation</vt:lpstr>
      <vt:lpstr>Sustainable Groundwater Management </vt:lpstr>
      <vt:lpstr>  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Ward</dc:creator>
  <cp:lastModifiedBy>Walter Ward</cp:lastModifiedBy>
  <cp:revision>2</cp:revision>
  <dcterms:created xsi:type="dcterms:W3CDTF">2014-09-23T17:05:16Z</dcterms:created>
  <dcterms:modified xsi:type="dcterms:W3CDTF">2014-09-23T17:07:17Z</dcterms:modified>
</cp:coreProperties>
</file>