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1" r:id="rId2"/>
    <p:sldId id="257" r:id="rId3"/>
    <p:sldId id="262" r:id="rId4"/>
    <p:sldId id="258" r:id="rId5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E73"/>
    <a:srgbClr val="F7FC1C"/>
    <a:srgbClr val="F9FD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3332FC49-884D-415E-876F-938EB149B0AE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2B8CBF33-8378-4194-8D50-ACF2786CB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044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347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60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037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155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899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483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645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430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97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965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590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10164-83A6-47F2-831B-5232963CB110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97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2689225" y="249238"/>
            <a:ext cx="3581400" cy="584200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algn="ctr" eaLnBrk="1"/>
            <a:r>
              <a:rPr lang="en-US" altLang="en-US" sz="3200">
                <a:latin typeface="Times New Roman" pitchFamily="18" charset="0"/>
                <a:sym typeface="Times New Roman" pitchFamily="18" charset="0"/>
              </a:rPr>
              <a:t>Funding Source</a:t>
            </a:r>
          </a:p>
        </p:txBody>
      </p:sp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2673350" y="1447800"/>
            <a:ext cx="3581400" cy="461963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sz="2400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Local Governance (LGME)</a:t>
            </a:r>
          </a:p>
        </p:txBody>
      </p:sp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228600" y="1263650"/>
            <a:ext cx="1905000" cy="1077218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wrap="square"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sz="1600" dirty="0">
                <a:latin typeface="Times New Roman" pitchFamily="18" charset="0"/>
                <a:sym typeface="Times New Roman" pitchFamily="18" charset="0"/>
              </a:rPr>
              <a:t>Joint Powers Authority (including public and private representation</a:t>
            </a:r>
            <a:r>
              <a:rPr lang="en-US" altLang="en-US" sz="1600" dirty="0" smtClean="0">
                <a:latin typeface="Times New Roman" pitchFamily="18" charset="0"/>
                <a:sym typeface="Times New Roman" pitchFamily="18" charset="0"/>
              </a:rPr>
              <a:t>)      </a:t>
            </a:r>
            <a:r>
              <a:rPr lang="en-US" altLang="en-US" dirty="0" smtClean="0">
                <a:latin typeface="Times New Roman" pitchFamily="18" charset="0"/>
                <a:sym typeface="Times New Roman" pitchFamily="18" charset="0"/>
              </a:rPr>
              <a:t>G-4</a:t>
            </a:r>
            <a:endParaRPr lang="en-US" altLang="en-US" dirty="0"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6781800" y="1510298"/>
            <a:ext cx="1790700" cy="338554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sz="1600" dirty="0" smtClean="0">
                <a:latin typeface="Times New Roman" pitchFamily="18" charset="0"/>
                <a:sym typeface="Times New Roman" pitchFamily="18" charset="0"/>
              </a:rPr>
              <a:t>Statutory Authority </a:t>
            </a:r>
            <a:endParaRPr lang="en-US" altLang="en-US" sz="1600" dirty="0"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4102" name="TextBox 5"/>
          <p:cNvSpPr txBox="1">
            <a:spLocks noChangeArrowheads="1"/>
          </p:cNvSpPr>
          <p:nvPr/>
        </p:nvSpPr>
        <p:spPr bwMode="auto">
          <a:xfrm>
            <a:off x="2652713" y="3429000"/>
            <a:ext cx="3581400" cy="646331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sz="1800" dirty="0">
                <a:latin typeface="Times New Roman" pitchFamily="18" charset="0"/>
                <a:sym typeface="Times New Roman" pitchFamily="18" charset="0"/>
              </a:rPr>
              <a:t>Implementation (Programs, Plans &amp; Projects</a:t>
            </a:r>
            <a:r>
              <a:rPr lang="en-US" altLang="en-US" sz="1800" dirty="0" smtClean="0">
                <a:latin typeface="Times New Roman" pitchFamily="18" charset="0"/>
                <a:sym typeface="Times New Roman" pitchFamily="18" charset="0"/>
              </a:rPr>
              <a:t>)                                          </a:t>
            </a:r>
            <a:r>
              <a:rPr lang="en-US" altLang="en-US" dirty="0" smtClean="0">
                <a:latin typeface="Times New Roman" pitchFamily="18" charset="0"/>
                <a:sym typeface="Times New Roman" pitchFamily="18" charset="0"/>
              </a:rPr>
              <a:t>G-1</a:t>
            </a:r>
            <a:endParaRPr lang="en-US" altLang="en-US" dirty="0"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4103" name="TextBox 6"/>
          <p:cNvSpPr txBox="1">
            <a:spLocks noChangeArrowheads="1"/>
          </p:cNvSpPr>
          <p:nvPr/>
        </p:nvSpPr>
        <p:spPr bwMode="auto">
          <a:xfrm>
            <a:off x="2652713" y="2438400"/>
            <a:ext cx="3581400" cy="646113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sz="1800" dirty="0">
                <a:latin typeface="Times New Roman" pitchFamily="18" charset="0"/>
                <a:sym typeface="Times New Roman" pitchFamily="18" charset="0"/>
              </a:rPr>
              <a:t>County/Cities/Water Districts/Private Business</a:t>
            </a:r>
          </a:p>
        </p:txBody>
      </p:sp>
      <p:sp>
        <p:nvSpPr>
          <p:cNvPr id="4104" name="TextBox 7"/>
          <p:cNvSpPr txBox="1">
            <a:spLocks noChangeArrowheads="1"/>
          </p:cNvSpPr>
          <p:nvPr/>
        </p:nvSpPr>
        <p:spPr bwMode="auto">
          <a:xfrm>
            <a:off x="571500" y="3935413"/>
            <a:ext cx="1562100" cy="646331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dirty="0">
                <a:latin typeface="Times New Roman" pitchFamily="18" charset="0"/>
                <a:sym typeface="Times New Roman" pitchFamily="18" charset="0"/>
              </a:rPr>
              <a:t>Policies </a:t>
            </a:r>
            <a:r>
              <a:rPr lang="en-US" altLang="en-US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(Data Confidentiality Agreement</a:t>
            </a:r>
            <a:r>
              <a:rPr lang="en-US" altLang="en-US" dirty="0" smtClean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)            M-6</a:t>
            </a:r>
            <a:endParaRPr lang="en-US" altLang="en-US" dirty="0">
              <a:solidFill>
                <a:srgbClr val="FF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4105" name="TextBox 8"/>
          <p:cNvSpPr txBox="1">
            <a:spLocks noChangeArrowheads="1"/>
          </p:cNvSpPr>
          <p:nvPr/>
        </p:nvSpPr>
        <p:spPr bwMode="auto">
          <a:xfrm>
            <a:off x="558800" y="3087688"/>
            <a:ext cx="1562100" cy="460375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Local cost-share funding agreement</a:t>
            </a:r>
          </a:p>
        </p:txBody>
      </p:sp>
      <p:sp>
        <p:nvSpPr>
          <p:cNvPr id="4106" name="TextBox 9"/>
          <p:cNvSpPr txBox="1">
            <a:spLocks noChangeArrowheads="1"/>
          </p:cNvSpPr>
          <p:nvPr/>
        </p:nvSpPr>
        <p:spPr bwMode="auto">
          <a:xfrm>
            <a:off x="7467600" y="2438400"/>
            <a:ext cx="1257300" cy="646113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>
                <a:latin typeface="Times New Roman" pitchFamily="18" charset="0"/>
                <a:sym typeface="Times New Roman" pitchFamily="18" charset="0"/>
              </a:rPr>
              <a:t>Sustainable GW Management Planning </a:t>
            </a:r>
          </a:p>
        </p:txBody>
      </p:sp>
      <p:sp>
        <p:nvSpPr>
          <p:cNvPr id="4107" name="TextBox 10"/>
          <p:cNvSpPr txBox="1">
            <a:spLocks noChangeArrowheads="1"/>
          </p:cNvSpPr>
          <p:nvPr/>
        </p:nvSpPr>
        <p:spPr bwMode="auto">
          <a:xfrm>
            <a:off x="3332163" y="4259263"/>
            <a:ext cx="2901950" cy="646331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dirty="0">
                <a:latin typeface="Times New Roman" pitchFamily="18" charset="0"/>
                <a:sym typeface="Times New Roman" pitchFamily="18" charset="0"/>
              </a:rPr>
              <a:t>Groundwater monitoring (mapping, </a:t>
            </a:r>
          </a:p>
          <a:p>
            <a:pPr eaLnBrk="1"/>
            <a:r>
              <a:rPr lang="en-US" altLang="en-US" dirty="0">
                <a:latin typeface="Times New Roman" pitchFamily="18" charset="0"/>
                <a:sym typeface="Times New Roman" pitchFamily="18" charset="0"/>
              </a:rPr>
              <a:t>water level measurement, pumping data</a:t>
            </a:r>
            <a:r>
              <a:rPr lang="en-US" altLang="en-US" dirty="0" smtClean="0">
                <a:latin typeface="Times New Roman" pitchFamily="18" charset="0"/>
                <a:sym typeface="Times New Roman" pitchFamily="18" charset="0"/>
              </a:rPr>
              <a:t>)</a:t>
            </a:r>
          </a:p>
          <a:p>
            <a:pPr eaLnBrk="1"/>
            <a:r>
              <a:rPr lang="en-US" altLang="en-US" dirty="0" smtClean="0">
                <a:latin typeface="Times New Roman" pitchFamily="18" charset="0"/>
                <a:sym typeface="Times New Roman" pitchFamily="18" charset="0"/>
              </a:rPr>
              <a:t>                                                 M-1, M-4, M-5</a:t>
            </a:r>
            <a:endParaRPr lang="en-US" altLang="en-US" dirty="0"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4108" name="TextBox 11"/>
          <p:cNvSpPr txBox="1">
            <a:spLocks noChangeArrowheads="1"/>
          </p:cNvSpPr>
          <p:nvPr/>
        </p:nvSpPr>
        <p:spPr bwMode="auto">
          <a:xfrm>
            <a:off x="3332163" y="5029200"/>
            <a:ext cx="2908300" cy="461665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dirty="0">
                <a:latin typeface="Times New Roman" pitchFamily="18" charset="0"/>
                <a:sym typeface="Times New Roman" pitchFamily="18" charset="0"/>
              </a:rPr>
              <a:t>Database development, management and reporting </a:t>
            </a:r>
            <a:r>
              <a:rPr lang="en-US" altLang="en-US" dirty="0" smtClean="0">
                <a:latin typeface="Times New Roman" pitchFamily="18" charset="0"/>
                <a:sym typeface="Times New Roman" pitchFamily="18" charset="0"/>
              </a:rPr>
              <a:t>function                                     M-2</a:t>
            </a:r>
            <a:endParaRPr lang="en-US" altLang="en-US" dirty="0"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4109" name="TextBox 9"/>
          <p:cNvSpPr txBox="1">
            <a:spLocks noChangeArrowheads="1"/>
          </p:cNvSpPr>
          <p:nvPr/>
        </p:nvSpPr>
        <p:spPr bwMode="auto">
          <a:xfrm>
            <a:off x="3373438" y="5646738"/>
            <a:ext cx="2894012" cy="461665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dirty="0">
                <a:latin typeface="Times New Roman" pitchFamily="18" charset="0"/>
                <a:sym typeface="Times New Roman" pitchFamily="18" charset="0"/>
              </a:rPr>
              <a:t>Enforcement via  </a:t>
            </a:r>
            <a:r>
              <a:rPr lang="en-US" altLang="en-US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Groundwater </a:t>
            </a:r>
            <a:r>
              <a:rPr lang="en-US" altLang="en-US" dirty="0" smtClean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Ordinance</a:t>
            </a:r>
          </a:p>
          <a:p>
            <a:pPr eaLnBrk="1"/>
            <a:r>
              <a:rPr lang="en-US" altLang="en-US" dirty="0" smtClean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                                                                   E-1</a:t>
            </a:r>
            <a:endParaRPr lang="en-US" altLang="en-US" dirty="0">
              <a:solidFill>
                <a:srgbClr val="FF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cxnSp>
        <p:nvCxnSpPr>
          <p:cNvPr id="6" name="Straight Arrow Connector 5"/>
          <p:cNvCxnSpPr>
            <a:stCxn id="4103" idx="2"/>
            <a:endCxn id="4102" idx="0"/>
          </p:cNvCxnSpPr>
          <p:nvPr/>
        </p:nvCxnSpPr>
        <p:spPr bwMode="auto">
          <a:xfrm>
            <a:off x="4443413" y="3084513"/>
            <a:ext cx="0" cy="344487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arrow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8" name="Straight Arrow Connector 7"/>
          <p:cNvCxnSpPr/>
          <p:nvPr/>
        </p:nvCxnSpPr>
        <p:spPr bwMode="auto">
          <a:xfrm>
            <a:off x="4364038" y="1909763"/>
            <a:ext cx="0" cy="528637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arrow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15" name="Straight Arrow Connector 14"/>
          <p:cNvCxnSpPr/>
          <p:nvPr/>
        </p:nvCxnSpPr>
        <p:spPr bwMode="auto">
          <a:xfrm flipH="1">
            <a:off x="4433888" y="815975"/>
            <a:ext cx="7937" cy="631825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18" name="Straight Connector 17"/>
          <p:cNvCxnSpPr/>
          <p:nvPr/>
        </p:nvCxnSpPr>
        <p:spPr bwMode="auto">
          <a:xfrm>
            <a:off x="2971800" y="4075113"/>
            <a:ext cx="0" cy="1802458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0" name="Straight Connector 19"/>
          <p:cNvCxnSpPr/>
          <p:nvPr/>
        </p:nvCxnSpPr>
        <p:spPr bwMode="auto">
          <a:xfrm>
            <a:off x="381000" y="2339975"/>
            <a:ext cx="0" cy="1919288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2" name="Straight Connector 21"/>
          <p:cNvCxnSpPr/>
          <p:nvPr/>
        </p:nvCxnSpPr>
        <p:spPr bwMode="auto">
          <a:xfrm>
            <a:off x="7010400" y="1848852"/>
            <a:ext cx="0" cy="1808748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4" name="Straight Connector 23"/>
          <p:cNvCxnSpPr>
            <a:endCxn id="4105" idx="1"/>
          </p:cNvCxnSpPr>
          <p:nvPr/>
        </p:nvCxnSpPr>
        <p:spPr bwMode="auto">
          <a:xfrm>
            <a:off x="381000" y="3317875"/>
            <a:ext cx="17780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6" name="Straight Connector 25"/>
          <p:cNvCxnSpPr>
            <a:endCxn id="4104" idx="1"/>
          </p:cNvCxnSpPr>
          <p:nvPr/>
        </p:nvCxnSpPr>
        <p:spPr bwMode="auto">
          <a:xfrm flipV="1">
            <a:off x="381000" y="4258579"/>
            <a:ext cx="190500" cy="684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30" name="Straight Connector 29"/>
          <p:cNvCxnSpPr>
            <a:endCxn id="4106" idx="1"/>
          </p:cNvCxnSpPr>
          <p:nvPr/>
        </p:nvCxnSpPr>
        <p:spPr bwMode="auto">
          <a:xfrm>
            <a:off x="7010400" y="2762250"/>
            <a:ext cx="45720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5135" name="Straight Connector 5134"/>
          <p:cNvCxnSpPr>
            <a:endCxn id="4107" idx="1"/>
          </p:cNvCxnSpPr>
          <p:nvPr/>
        </p:nvCxnSpPr>
        <p:spPr bwMode="auto">
          <a:xfrm>
            <a:off x="2971800" y="4582429"/>
            <a:ext cx="360363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5138" name="Straight Connector 5137"/>
          <p:cNvCxnSpPr>
            <a:endCxn id="4109" idx="1"/>
          </p:cNvCxnSpPr>
          <p:nvPr/>
        </p:nvCxnSpPr>
        <p:spPr bwMode="auto">
          <a:xfrm>
            <a:off x="2971800" y="5877570"/>
            <a:ext cx="401638" cy="1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5142" name="Straight Arrow Connector 5141"/>
          <p:cNvCxnSpPr>
            <a:stCxn id="4101" idx="1"/>
            <a:endCxn id="4099" idx="3"/>
          </p:cNvCxnSpPr>
          <p:nvPr/>
        </p:nvCxnSpPr>
        <p:spPr bwMode="auto">
          <a:xfrm flipH="1" flipV="1">
            <a:off x="6254750" y="1678782"/>
            <a:ext cx="527050" cy="793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5146" name="Straight Arrow Connector 5145"/>
          <p:cNvCxnSpPr>
            <a:endCxn id="4099" idx="1"/>
          </p:cNvCxnSpPr>
          <p:nvPr/>
        </p:nvCxnSpPr>
        <p:spPr bwMode="auto">
          <a:xfrm>
            <a:off x="2133600" y="1677988"/>
            <a:ext cx="539750" cy="1587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5170" name="Straight Connector 5169"/>
          <p:cNvCxnSpPr>
            <a:endCxn id="4108" idx="1"/>
          </p:cNvCxnSpPr>
          <p:nvPr/>
        </p:nvCxnSpPr>
        <p:spPr bwMode="auto">
          <a:xfrm>
            <a:off x="2971800" y="5259388"/>
            <a:ext cx="360363" cy="645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4124" name="TextBox 9"/>
          <p:cNvSpPr txBox="1">
            <a:spLocks noChangeArrowheads="1"/>
          </p:cNvSpPr>
          <p:nvPr/>
        </p:nvSpPr>
        <p:spPr bwMode="auto">
          <a:xfrm>
            <a:off x="7512050" y="3317875"/>
            <a:ext cx="1212850" cy="646113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>
                <a:latin typeface="Times New Roman" pitchFamily="18" charset="0"/>
                <a:sym typeface="Times New Roman" pitchFamily="18" charset="0"/>
              </a:rPr>
              <a:t>Compliance and Performance Metrics</a:t>
            </a:r>
          </a:p>
        </p:txBody>
      </p:sp>
      <p:cxnSp>
        <p:nvCxnSpPr>
          <p:cNvPr id="5175" name="Straight Connector 5174"/>
          <p:cNvCxnSpPr>
            <a:endCxn id="4124" idx="1"/>
          </p:cNvCxnSpPr>
          <p:nvPr/>
        </p:nvCxnSpPr>
        <p:spPr bwMode="auto">
          <a:xfrm>
            <a:off x="7010400" y="3641725"/>
            <a:ext cx="50165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7" name="TextBox 6"/>
          <p:cNvSpPr txBox="1"/>
          <p:nvPr/>
        </p:nvSpPr>
        <p:spPr>
          <a:xfrm>
            <a:off x="469900" y="6324600"/>
            <a:ext cx="2425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Letter/Number code (e.g., E-1) refers to 6-11-14 GMAP accepted by </a:t>
            </a:r>
            <a:r>
              <a:rPr lang="en-US" sz="800" dirty="0" err="1" smtClean="0"/>
              <a:t>StanCO</a:t>
            </a:r>
            <a:r>
              <a:rPr lang="en-US" sz="800" dirty="0" smtClean="0"/>
              <a:t> BOS </a:t>
            </a:r>
            <a:endParaRPr lang="en-US" sz="800" dirty="0"/>
          </a:p>
        </p:txBody>
      </p:sp>
      <p:sp>
        <p:nvSpPr>
          <p:cNvPr id="9" name="TextBox 8"/>
          <p:cNvSpPr txBox="1"/>
          <p:nvPr/>
        </p:nvSpPr>
        <p:spPr>
          <a:xfrm>
            <a:off x="6968739" y="6284505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FF0000"/>
                </a:solidFill>
              </a:rPr>
              <a:t>Items in red subject to 2</a:t>
            </a:r>
            <a:r>
              <a:rPr lang="en-US" sz="800" baseline="30000" dirty="0">
                <a:solidFill>
                  <a:srgbClr val="FF0000"/>
                </a:solidFill>
              </a:rPr>
              <a:t>nd</a:t>
            </a:r>
            <a:r>
              <a:rPr lang="en-US" sz="800" dirty="0">
                <a:solidFill>
                  <a:srgbClr val="FF0000"/>
                </a:solidFill>
              </a:rPr>
              <a:t> 100 Day Action Report due 9-30-14 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7219126"/>
              </p:ext>
            </p:extLst>
          </p:nvPr>
        </p:nvGraphicFramePr>
        <p:xfrm>
          <a:off x="0" y="636662"/>
          <a:ext cx="8831263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2" name="Acrobat Document" r:id="rId3" imgW="11658397" imgH="7543800" progId="AcroExch.Document.11">
                  <p:embed/>
                </p:oleObj>
              </mc:Choice>
              <mc:Fallback>
                <p:oleObj name="Acrobat Document" r:id="rId3" imgW="11658397" imgH="7543800" progId="AcroExch.Document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36662"/>
                        <a:ext cx="8831263" cy="571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200B4399-382B-4535-941B-6F3BF8C4FCD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04800" y="685800"/>
            <a:ext cx="4724400" cy="1828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rot="19300839">
            <a:off x="1869969" y="2804550"/>
            <a:ext cx="916034" cy="308753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20806760">
            <a:off x="2081876" y="2163826"/>
            <a:ext cx="4088867" cy="2687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743200" y="332266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East Stanislaus County GMA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0" y="1415534"/>
            <a:ext cx="3027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North Stanislaus County GMA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 rot="3035205">
            <a:off x="1013513" y="442126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West Stanislaus GMA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934200" y="5401853"/>
            <a:ext cx="1524000" cy="762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467600" y="1183866"/>
            <a:ext cx="457200" cy="18773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0225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932889"/>
              </p:ext>
            </p:extLst>
          </p:nvPr>
        </p:nvGraphicFramePr>
        <p:xfrm>
          <a:off x="0" y="636588"/>
          <a:ext cx="8831263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Acrobat Document" r:id="rId3" imgW="11658397" imgH="7543800" progId="AcroExch.Document.11">
                  <p:embed/>
                </p:oleObj>
              </mc:Choice>
              <mc:Fallback>
                <p:oleObj name="Acrobat Document" r:id="rId3" imgW="11658397" imgH="7543800" progId="AcroExch.Document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36588"/>
                        <a:ext cx="8831263" cy="571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200B4399-382B-4535-941B-6F3BF8C4FCD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905001" y="2223282"/>
            <a:ext cx="4265742" cy="2687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743200" y="332266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East Stanislaus County GMA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934200" y="5401853"/>
            <a:ext cx="1524000" cy="762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467600" y="1183866"/>
            <a:ext cx="457200" cy="18773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6874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914400"/>
          </a:xfrm>
        </p:spPr>
        <p:txBody>
          <a:bodyPr>
            <a:noAutofit/>
          </a:bodyPr>
          <a:lstStyle/>
          <a:p>
            <a:r>
              <a:rPr lang="en-US" sz="3600" u="sng" dirty="0" smtClean="0">
                <a:latin typeface="Arial Bold" panose="020B0704020202020204" pitchFamily="34" charset="0"/>
                <a:cs typeface="Arial Bold" panose="020B0704020202020204" pitchFamily="34" charset="0"/>
              </a:rPr>
              <a:t>The East Stanislaus County Groundwater Management Authority</a:t>
            </a:r>
            <a:r>
              <a:rPr lang="en-US" sz="3600" dirty="0" smtClean="0">
                <a:latin typeface="Arial Bold" panose="020B0704020202020204" pitchFamily="34" charset="0"/>
                <a:cs typeface="Arial Bold" panose="020B0704020202020204" pitchFamily="34" charset="0"/>
              </a:rPr>
              <a:t/>
            </a:r>
            <a:br>
              <a:rPr lang="en-US" sz="3600" dirty="0" smtClean="0">
                <a:latin typeface="Arial Bold" panose="020B0704020202020204" pitchFamily="34" charset="0"/>
                <a:cs typeface="Arial Bold" panose="020B0704020202020204" pitchFamily="34" charset="0"/>
              </a:rPr>
            </a:br>
            <a:endParaRPr lang="en-US" sz="3600" dirty="0"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County “partnership” and convener</a:t>
            </a:r>
            <a:endParaRPr lang="en-US" dirty="0"/>
          </a:p>
          <a:p>
            <a:r>
              <a:rPr lang="en-US" dirty="0"/>
              <a:t>IRWMP in place and covers nearly the same footprint</a:t>
            </a:r>
          </a:p>
          <a:p>
            <a:r>
              <a:rPr lang="en-US" dirty="0" smtClean="0"/>
              <a:t>Joint Powers Authority governance structure</a:t>
            </a:r>
            <a:endParaRPr lang="en-US" dirty="0"/>
          </a:p>
          <a:p>
            <a:r>
              <a:rPr lang="en-US" dirty="0"/>
              <a:t>Recognizes existing GW Basins (DWR Bulletin 118)</a:t>
            </a:r>
          </a:p>
          <a:p>
            <a:r>
              <a:rPr lang="en-US" dirty="0"/>
              <a:t>Existing structures are in place (STRGBA/TGBA</a:t>
            </a:r>
            <a:r>
              <a:rPr lang="en-US" dirty="0" smtClean="0"/>
              <a:t>) and can be built upon</a:t>
            </a:r>
            <a:endParaRPr lang="en-US" dirty="0"/>
          </a:p>
          <a:p>
            <a:r>
              <a:rPr lang="en-US" dirty="0"/>
              <a:t>GMP’s have been developed, adopted and are being implemented</a:t>
            </a:r>
          </a:p>
          <a:p>
            <a:r>
              <a:rPr lang="en-US" dirty="0"/>
              <a:t>GMP’s are being </a:t>
            </a:r>
            <a:r>
              <a:rPr lang="en-US" dirty="0" smtClean="0"/>
              <a:t>updated/revised</a:t>
            </a:r>
          </a:p>
          <a:p>
            <a:r>
              <a:rPr lang="en-US" dirty="0" smtClean="0"/>
              <a:t>USGS Model geographic domain provides coverage</a:t>
            </a:r>
            <a:endParaRPr lang="en-US" dirty="0"/>
          </a:p>
          <a:p>
            <a:r>
              <a:rPr lang="en-US" dirty="0"/>
              <a:t>Includes all areas of concern (Public Supply (7 cities), Agriculture, Private Landowner rangeland conversion, recharge areas, surface water supplies </a:t>
            </a:r>
            <a:r>
              <a:rPr lang="en-US" dirty="0" smtClean="0"/>
              <a:t>(reservoirs), </a:t>
            </a:r>
            <a:r>
              <a:rPr lang="en-US" dirty="0"/>
              <a:t>well-established </a:t>
            </a:r>
            <a:r>
              <a:rPr lang="en-US" dirty="0" smtClean="0"/>
              <a:t>ID’s </a:t>
            </a:r>
            <a:r>
              <a:rPr lang="en-US" smtClean="0"/>
              <a:t>&amp; infrastructure, </a:t>
            </a:r>
            <a:r>
              <a:rPr lang="en-US" dirty="0"/>
              <a:t>senior water rights)</a:t>
            </a:r>
          </a:p>
          <a:p>
            <a:r>
              <a:rPr lang="en-US" dirty="0"/>
              <a:t>Geographic coverage of the majority of the County</a:t>
            </a:r>
          </a:p>
          <a:p>
            <a:r>
              <a:rPr lang="en-US" dirty="0"/>
              <a:t>Overlap with Merced County</a:t>
            </a:r>
          </a:p>
          <a:p>
            <a:r>
              <a:rPr lang="en-US" dirty="0"/>
              <a:t>GWO </a:t>
            </a:r>
            <a:r>
              <a:rPr lang="en-US" dirty="0" smtClean="0"/>
              <a:t>applies</a:t>
            </a:r>
            <a:r>
              <a:rPr lang="en-US" dirty="0"/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39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247</Words>
  <Application>Microsoft Office PowerPoint</Application>
  <PresentationFormat>On-screen Show (4:3)</PresentationFormat>
  <Paragraphs>37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Acrobat Document</vt:lpstr>
      <vt:lpstr>PowerPoint Presentation</vt:lpstr>
      <vt:lpstr>PowerPoint Presentation</vt:lpstr>
      <vt:lpstr>PowerPoint Presentation</vt:lpstr>
      <vt:lpstr>The East Stanislaus County Groundwater Management Authority </vt:lpstr>
    </vt:vector>
  </TitlesOfParts>
  <Company>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Walter Ward</dc:creator>
  <cp:lastModifiedBy>Walter Ward</cp:lastModifiedBy>
  <cp:revision>32</cp:revision>
  <cp:lastPrinted>2014-08-12T22:53:26Z</cp:lastPrinted>
  <dcterms:created xsi:type="dcterms:W3CDTF">2014-07-10T17:13:11Z</dcterms:created>
  <dcterms:modified xsi:type="dcterms:W3CDTF">2014-08-13T18:25:01Z</dcterms:modified>
</cp:coreProperties>
</file>