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17" r:id="rId1"/>
  </p:sldMasterIdLst>
  <p:notesMasterIdLst>
    <p:notesMasterId r:id="rId29"/>
  </p:notesMasterIdLst>
  <p:handoutMasterIdLst>
    <p:handoutMasterId r:id="rId30"/>
  </p:handoutMasterIdLst>
  <p:sldIdLst>
    <p:sldId id="1303" r:id="rId2"/>
    <p:sldId id="1326" r:id="rId3"/>
    <p:sldId id="1265" r:id="rId4"/>
    <p:sldId id="1312" r:id="rId5"/>
    <p:sldId id="1324" r:id="rId6"/>
    <p:sldId id="1328" r:id="rId7"/>
    <p:sldId id="1327" r:id="rId8"/>
    <p:sldId id="1329" r:id="rId9"/>
    <p:sldId id="1330" r:id="rId10"/>
    <p:sldId id="1296" r:id="rId11"/>
    <p:sldId id="1297" r:id="rId12"/>
    <p:sldId id="1295" r:id="rId13"/>
    <p:sldId id="1169" r:id="rId14"/>
    <p:sldId id="1318" r:id="rId15"/>
    <p:sldId id="1323" r:id="rId16"/>
    <p:sldId id="1266" r:id="rId17"/>
    <p:sldId id="1299" r:id="rId18"/>
    <p:sldId id="1298" r:id="rId19"/>
    <p:sldId id="1250" r:id="rId20"/>
    <p:sldId id="1310" r:id="rId21"/>
    <p:sldId id="1302" r:id="rId22"/>
    <p:sldId id="1311" r:id="rId23"/>
    <p:sldId id="1322" r:id="rId24"/>
    <p:sldId id="1325" r:id="rId25"/>
    <p:sldId id="1321" r:id="rId26"/>
    <p:sldId id="1320" r:id="rId27"/>
    <p:sldId id="1314" r:id="rId28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3300"/>
    <a:srgbClr val="FF66CC"/>
    <a:srgbClr val="0033CC"/>
    <a:srgbClr val="FFFFFF"/>
    <a:srgbClr val="FFCC99"/>
    <a:srgbClr val="CC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6163" autoAdjust="0"/>
  </p:normalViewPr>
  <p:slideViewPr>
    <p:cSldViewPr>
      <p:cViewPr>
        <p:scale>
          <a:sx n="60" d="100"/>
          <a:sy n="60" d="100"/>
        </p:scale>
        <p:origin x="-1689" y="-756"/>
      </p:cViewPr>
      <p:guideLst>
        <p:guide orient="horz" pos="2448"/>
        <p:guide pos="2880"/>
      </p:guideLst>
    </p:cSldViewPr>
  </p:slideViewPr>
  <p:outlineViewPr>
    <p:cViewPr>
      <p:scale>
        <a:sx n="33" d="100"/>
        <a:sy n="33" d="100"/>
      </p:scale>
      <p:origin x="0" y="19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946" y="374"/>
      </p:cViewPr>
      <p:guideLst>
        <p:guide orient="horz" pos="290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65" tIns="47034" rIns="94065" bIns="47034" numCol="1" anchor="t" anchorCtr="0" compatLnSpc="1">
            <a:prstTxWarp prst="textNoShape">
              <a:avLst/>
            </a:prstTxWarp>
          </a:bodyPr>
          <a:lstStyle>
            <a:lvl1pPr defTabSz="934572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65" tIns="47034" rIns="94065" bIns="47034" numCol="1" anchor="t" anchorCtr="0" compatLnSpc="1">
            <a:prstTxWarp prst="textNoShape">
              <a:avLst/>
            </a:prstTxWarp>
          </a:bodyPr>
          <a:lstStyle>
            <a:lvl1pPr algn="r" defTabSz="934572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957"/>
            <a:ext cx="3038475" cy="46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65" tIns="47034" rIns="94065" bIns="47034" numCol="1" anchor="b" anchorCtr="0" compatLnSpc="1">
            <a:prstTxWarp prst="textNoShape">
              <a:avLst/>
            </a:prstTxWarp>
          </a:bodyPr>
          <a:lstStyle>
            <a:lvl1pPr defTabSz="934572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773957"/>
            <a:ext cx="3038475" cy="46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65" tIns="47034" rIns="94065" bIns="47034" numCol="1" anchor="b" anchorCtr="0" compatLnSpc="1">
            <a:prstTxWarp prst="textNoShape">
              <a:avLst/>
            </a:prstTxWarp>
          </a:bodyPr>
          <a:lstStyle>
            <a:lvl1pPr algn="r" defTabSz="934572" eaLnBrk="0" hangingPunct="0">
              <a:defRPr sz="1200" smtClean="0"/>
            </a:lvl1pPr>
          </a:lstStyle>
          <a:p>
            <a:pPr>
              <a:defRPr/>
            </a:pPr>
            <a:fld id="{B8E4B90E-B974-4336-8936-E75B14144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6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65" tIns="47034" rIns="94065" bIns="47034" numCol="1" anchor="t" anchorCtr="0" compatLnSpc="1">
            <a:prstTxWarp prst="textNoShape">
              <a:avLst/>
            </a:prstTxWarp>
          </a:bodyPr>
          <a:lstStyle>
            <a:lvl1pPr defTabSz="934572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65" tIns="47034" rIns="94065" bIns="47034" numCol="1" anchor="t" anchorCtr="0" compatLnSpc="1">
            <a:prstTxWarp prst="textNoShape">
              <a:avLst/>
            </a:prstTxWarp>
          </a:bodyPr>
          <a:lstStyle>
            <a:lvl1pPr algn="r" defTabSz="934572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3738"/>
            <a:ext cx="4610100" cy="3459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386190"/>
            <a:ext cx="5140325" cy="415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65" tIns="47034" rIns="94065" bIns="47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957"/>
            <a:ext cx="3038475" cy="46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65" tIns="47034" rIns="94065" bIns="47034" numCol="1" anchor="b" anchorCtr="0" compatLnSpc="1">
            <a:prstTxWarp prst="textNoShape">
              <a:avLst/>
            </a:prstTxWarp>
          </a:bodyPr>
          <a:lstStyle>
            <a:lvl1pPr defTabSz="934572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773957"/>
            <a:ext cx="3038475" cy="46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65" tIns="47034" rIns="94065" bIns="47034" numCol="1" anchor="b" anchorCtr="0" compatLnSpc="1">
            <a:prstTxWarp prst="textNoShape">
              <a:avLst/>
            </a:prstTxWarp>
          </a:bodyPr>
          <a:lstStyle>
            <a:lvl1pPr algn="r" defTabSz="934572" eaLnBrk="0" hangingPunct="0">
              <a:defRPr sz="1200" smtClean="0"/>
            </a:lvl1pPr>
          </a:lstStyle>
          <a:p>
            <a:pPr>
              <a:defRPr/>
            </a:pPr>
            <a:fld id="{1FDF155C-7550-4631-82C5-F722EB5CB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57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871"/>
            <a:r>
              <a:rPr lang="en-US" altLang="en-US" baseline="0" dirty="0" smtClean="0"/>
              <a:t>The agencies have agreed that while there may be two GSAs within the </a:t>
            </a:r>
            <a:r>
              <a:rPr lang="en-US" altLang="en-US" baseline="0" dirty="0" err="1" smtClean="0"/>
              <a:t>subbasin</a:t>
            </a:r>
            <a:r>
              <a:rPr lang="en-US" altLang="en-US" baseline="0" dirty="0" smtClean="0"/>
              <a:t>, it was </a:t>
            </a:r>
            <a:r>
              <a:rPr lang="en-US" altLang="en-US" baseline="0" dirty="0" err="1" smtClean="0"/>
              <a:t>was</a:t>
            </a:r>
            <a:r>
              <a:rPr lang="en-US" altLang="en-US" baseline="0" dirty="0" smtClean="0"/>
              <a:t> in the best interest of the </a:t>
            </a:r>
            <a:r>
              <a:rPr lang="en-US" altLang="en-US" baseline="0" dirty="0" err="1" smtClean="0"/>
              <a:t>subbasin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develope</a:t>
            </a:r>
            <a:r>
              <a:rPr lang="en-US" altLang="en-US" baseline="0" dirty="0" smtClean="0"/>
              <a:t> a single GSP.  </a:t>
            </a:r>
          </a:p>
          <a:p>
            <a:pPr defTabSz="913871"/>
            <a:endParaRPr lang="en-US" altLang="en-US" baseline="0" dirty="0" smtClean="0"/>
          </a:p>
          <a:p>
            <a:pPr defTabSz="913871"/>
            <a:r>
              <a:rPr lang="en-US" altLang="en-US" baseline="0" dirty="0" smtClean="0"/>
              <a:t>As such, an MOU was signed by the agencies in September of 2015 committing to developing a single GSP. </a:t>
            </a: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6976" indent="-2911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579" indent="-232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410" indent="-232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242" indent="-232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073" indent="-232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7904" indent="-232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3736" indent="-232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9567" indent="-232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792E2D-CB7E-4BB5-B17C-25CBBBCDF78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FEB61-1C39-4683-B155-C000A1C72877}" type="datetime1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9FB21-B90B-432C-A517-0B143CE9C54A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4379C-7053-45DE-BBA7-6FA65A979EBF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3BE3-C29A-4BC1-9C7E-AF030D610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A2C27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3D55-AE22-4FE4-8168-C59CBB715F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1" descr="s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8799"/>
            <a:ext cx="449263" cy="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856" y="156496"/>
            <a:ext cx="6506178" cy="967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WR 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18799"/>
            <a:ext cx="1244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gradFill>
            <a:gsLst>
              <a:gs pos="0">
                <a:srgbClr val="00234E"/>
              </a:gs>
              <a:gs pos="100000">
                <a:srgbClr val="00347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189" y="154379"/>
            <a:ext cx="6506178" cy="967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681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61288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544005"/>
            <a:ext cx="9144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 Single Corner Rectangle 3"/>
          <p:cNvSpPr/>
          <p:nvPr userDrawn="1"/>
        </p:nvSpPr>
        <p:spPr>
          <a:xfrm flipH="1" flipV="1">
            <a:off x="8079753" y="-2"/>
            <a:ext cx="1064246" cy="397469"/>
          </a:xfrm>
          <a:custGeom>
            <a:avLst/>
            <a:gdLst>
              <a:gd name="connsiteX0" fmla="*/ 0 w 1257300"/>
              <a:gd name="connsiteY0" fmla="*/ 0 h 397469"/>
              <a:gd name="connsiteX1" fmla="*/ 1191054 w 1257300"/>
              <a:gd name="connsiteY1" fmla="*/ 0 h 397469"/>
              <a:gd name="connsiteX2" fmla="*/ 1257300 w 1257300"/>
              <a:gd name="connsiteY2" fmla="*/ 6624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  <a:gd name="connsiteX0" fmla="*/ 0 w 1257300"/>
              <a:gd name="connsiteY0" fmla="*/ 0 h 397469"/>
              <a:gd name="connsiteX1" fmla="*/ 1203545 w 1257300"/>
              <a:gd name="connsiteY1" fmla="*/ 0 h 397469"/>
              <a:gd name="connsiteX2" fmla="*/ 1257300 w 1257300"/>
              <a:gd name="connsiteY2" fmla="*/ 6624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  <a:gd name="connsiteX0" fmla="*/ 0 w 1257300"/>
              <a:gd name="connsiteY0" fmla="*/ 0 h 397469"/>
              <a:gd name="connsiteX1" fmla="*/ 1203545 w 1257300"/>
              <a:gd name="connsiteY1" fmla="*/ 0 h 397469"/>
              <a:gd name="connsiteX2" fmla="*/ 1257300 w 1257300"/>
              <a:gd name="connsiteY2" fmla="*/ 5125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7300" h="397469">
                <a:moveTo>
                  <a:pt x="0" y="0"/>
                </a:moveTo>
                <a:lnTo>
                  <a:pt x="1203545" y="0"/>
                </a:lnTo>
                <a:cubicBezTo>
                  <a:pt x="1240132" y="0"/>
                  <a:pt x="1257300" y="14669"/>
                  <a:pt x="1257300" y="51256"/>
                </a:cubicBezTo>
                <a:lnTo>
                  <a:pt x="1257300" y="397469"/>
                </a:lnTo>
                <a:lnTo>
                  <a:pt x="0" y="39746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3" y="39136"/>
            <a:ext cx="863109" cy="319193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A37339-5342-45D3-970F-DEB9E3535962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7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074" r:id="rId3"/>
    <p:sldLayoutId id="2147484076" r:id="rId4"/>
    <p:sldLayoutId id="2147484078" r:id="rId5"/>
    <p:sldLayoutId id="2147484080" r:id="rId6"/>
    <p:sldLayoutId id="2147484084" r:id="rId7"/>
    <p:sldLayoutId id="2147484086" r:id="rId8"/>
    <p:sldLayoutId id="2147484088" r:id="rId9"/>
    <p:sldLayoutId id="2147484090" r:id="rId10"/>
    <p:sldLayoutId id="2147484092" r:id="rId11"/>
    <p:sldLayoutId id="2147484094" r:id="rId12"/>
    <p:sldLayoutId id="2147484096" r:id="rId13"/>
    <p:sldLayoutId id="2147484098" r:id="rId14"/>
    <p:sldLayoutId id="2147484100" r:id="rId15"/>
    <p:sldLayoutId id="2147484102" r:id="rId16"/>
    <p:sldLayoutId id="2147484104" r:id="rId17"/>
    <p:sldLayoutId id="2147484106" r:id="rId18"/>
    <p:sldLayoutId id="2147484108" r:id="rId19"/>
    <p:sldLayoutId id="2147484110" r:id="rId20"/>
    <p:sldLayoutId id="2147484114" r:id="rId21"/>
    <p:sldLayoutId id="2147484116" r:id="rId22"/>
    <p:sldLayoutId id="2147484125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6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Font typeface="Franklin Gothic Book" panose="020B0503020102020204" pitchFamily="34" charset="0"/>
        <a:buChar char="•"/>
        <a:defRPr sz="23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200"/>
        </a:spcBef>
        <a:buClr>
          <a:schemeClr val="accent5"/>
        </a:buClr>
        <a:buFont typeface="Franklin Gothic Book" panose="020B0503020102020204" pitchFamily="34" charset="0"/>
        <a:buChar char="▪"/>
        <a:defRPr sz="21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00"/>
        </a:spcBef>
        <a:buClr>
          <a:schemeClr val="accent5"/>
        </a:buClr>
        <a:buFont typeface="Franklin Gothic Book" panose="020B0503020102020204" pitchFamily="34" charset="0"/>
        <a:buChar char="–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00"/>
        </a:spcBef>
        <a:buClr>
          <a:schemeClr val="accent5"/>
        </a:buClr>
        <a:buFont typeface="Franklin Gothic Book" panose="020B0503020102020204" pitchFamily="34" charset="0"/>
        <a:buChar char="–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382000" cy="30480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i="1" dirty="0" smtClean="0">
              <a:solidFill>
                <a:srgbClr val="FFFF00"/>
              </a:solidFill>
            </a:endParaRPr>
          </a:p>
          <a:p>
            <a:pPr marL="0" indent="0" fontAlgn="base">
              <a:buNone/>
            </a:pPr>
            <a:endParaRPr lang="en-US" i="1" dirty="0">
              <a:solidFill>
                <a:srgbClr val="FFFF00"/>
              </a:solidFill>
            </a:endParaRPr>
          </a:p>
          <a:p>
            <a:pPr marL="0" indent="0" fontAlgn="base">
              <a:buNone/>
            </a:pPr>
            <a:r>
              <a:rPr lang="en-US" i="1" dirty="0" smtClean="0">
                <a:solidFill>
                  <a:srgbClr val="FFFF00"/>
                </a:solidFill>
              </a:rPr>
              <a:t>SGMA Update and GSA Formation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8991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u="sng" dirty="0" smtClean="0">
                <a:solidFill>
                  <a:srgbClr val="FFFF00"/>
                </a:solidFill>
                <a:latin typeface="+mj-lt"/>
                <a:ea typeface="Arial Bold" charset="0"/>
                <a:cs typeface="Arial Bold" charset="0"/>
                <a:sym typeface="Arial Bold" charset="0"/>
              </a:rPr>
              <a:t>Stanislaus County Water Advisory Committee Meeting</a:t>
            </a:r>
          </a:p>
          <a:p>
            <a:pPr algn="ctr"/>
            <a:endParaRPr lang="en-US" altLang="en-US" sz="4400" u="sng" dirty="0">
              <a:solidFill>
                <a:srgbClr val="FFFF00"/>
              </a:solidFill>
              <a:latin typeface="+mj-lt"/>
              <a:ea typeface="Arial Bold" charset="0"/>
              <a:cs typeface="Arial Bold" charset="0"/>
              <a:sym typeface="Arial Bold" charset="0"/>
            </a:endParaRPr>
          </a:p>
          <a:p>
            <a:pPr algn="ctr"/>
            <a:r>
              <a:rPr lang="en-US" altLang="en-US" sz="4400" u="sng" dirty="0" smtClean="0">
                <a:solidFill>
                  <a:srgbClr val="FFFF00"/>
                </a:solidFill>
                <a:latin typeface="+mj-lt"/>
                <a:ea typeface="Arial Bold" charset="0"/>
                <a:cs typeface="Arial Bold" charset="0"/>
                <a:sym typeface="Arial Bold" charset="0"/>
              </a:rPr>
              <a:t>January 25, 2017 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6240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10540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US" sz="5100" dirty="0" smtClean="0">
                <a:solidFill>
                  <a:srgbClr val="FFFF00"/>
                </a:solidFill>
                <a:latin typeface="+mn-lt"/>
              </a:rPr>
              <a:t>GSA coverage must be Basin-wide</a:t>
            </a:r>
          </a:p>
          <a:p>
            <a:pPr marL="0" indent="0" fontAlgn="base">
              <a:buNone/>
            </a:pPr>
            <a:r>
              <a:rPr lang="en-US" sz="5100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sz="5100" dirty="0" smtClean="0">
                <a:solidFill>
                  <a:srgbClr val="FFFF00"/>
                </a:solidFill>
                <a:latin typeface="+mn-lt"/>
              </a:rPr>
              <a:t>One or more (coordination)</a:t>
            </a:r>
          </a:p>
          <a:p>
            <a:pPr marL="0" indent="0" fontAlgn="base">
              <a:buNone/>
            </a:pPr>
            <a:r>
              <a:rPr lang="en-US" sz="5100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sz="5100" dirty="0" smtClean="0">
                <a:solidFill>
                  <a:srgbClr val="FFFF00"/>
                </a:solidFill>
                <a:latin typeface="+mn-lt"/>
              </a:rPr>
              <a:t>No Gaps or Overlaps (basin probation status – 	State Water Board intervention)</a:t>
            </a:r>
          </a:p>
          <a:p>
            <a:pPr marL="0" indent="0" fontAlgn="base">
              <a:buNone/>
            </a:pPr>
            <a:endParaRPr lang="en-US" sz="5100" dirty="0" smtClean="0">
              <a:solidFill>
                <a:srgbClr val="FFFF00"/>
              </a:solidFill>
              <a:latin typeface="+mn-lt"/>
            </a:endParaRPr>
          </a:p>
          <a:p>
            <a:pPr fontAlgn="base"/>
            <a:r>
              <a:rPr lang="en-US" sz="5100" dirty="0" smtClean="0">
                <a:solidFill>
                  <a:srgbClr val="FFFF00"/>
                </a:solidFill>
                <a:latin typeface="+mn-lt"/>
              </a:rPr>
              <a:t>GSAs must prepare and implement Groundwater Sustainability Plans (GSPs)</a:t>
            </a:r>
          </a:p>
          <a:p>
            <a:pPr marL="0" indent="0" fontAlgn="base">
              <a:buNone/>
            </a:pPr>
            <a:r>
              <a:rPr lang="en-US" sz="5100" dirty="0">
                <a:solidFill>
                  <a:srgbClr val="FFFF00"/>
                </a:solidFill>
                <a:latin typeface="+mn-lt"/>
              </a:rPr>
              <a:t>	</a:t>
            </a:r>
            <a:endParaRPr lang="en-US" sz="5100" dirty="0" smtClean="0">
              <a:solidFill>
                <a:srgbClr val="FFFF00"/>
              </a:solidFill>
              <a:latin typeface="+mn-lt"/>
            </a:endParaRPr>
          </a:p>
          <a:p>
            <a:pPr lvl="1" fontAlgn="base"/>
            <a:r>
              <a:rPr lang="en-US" sz="4900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sz="4900" dirty="0" smtClean="0">
                <a:solidFill>
                  <a:srgbClr val="FFFF00"/>
                </a:solidFill>
                <a:latin typeface="+mn-lt"/>
              </a:rPr>
              <a:t>Sustainable Yield + Measurable Objectives</a:t>
            </a:r>
          </a:p>
          <a:p>
            <a:pPr lvl="2" fontAlgn="base"/>
            <a:endParaRPr lang="en-US" sz="4600" dirty="0" smtClean="0">
              <a:solidFill>
                <a:srgbClr val="FFFF00"/>
              </a:solidFill>
              <a:latin typeface="+mn-lt"/>
            </a:endParaRPr>
          </a:p>
          <a:p>
            <a:pPr lvl="1" fontAlgn="base"/>
            <a:r>
              <a:rPr lang="en-US" sz="4900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sz="4900" dirty="0" smtClean="0">
                <a:solidFill>
                  <a:srgbClr val="FFFF00"/>
                </a:solidFill>
                <a:latin typeface="+mn-lt"/>
              </a:rPr>
              <a:t>50 Year Planning Horizon with 20 Year 	Implementation Period</a:t>
            </a:r>
          </a:p>
          <a:p>
            <a:pPr marL="0" indent="0" fontAlgn="base">
              <a:buNone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	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0469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u="sng" dirty="0" smtClean="0">
                <a:solidFill>
                  <a:srgbClr val="FFFF00"/>
                </a:solidFill>
                <a:latin typeface="+mj-lt"/>
                <a:ea typeface="Arial Bold" charset="0"/>
                <a:cs typeface="Arial Bold" charset="0"/>
                <a:sym typeface="Arial Bold" charset="0"/>
              </a:rPr>
              <a:t>GSA Responsibilities 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0505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3200" dirty="0" smtClean="0">
                <a:solidFill>
                  <a:srgbClr val="FFFF00"/>
                </a:solidFill>
                <a:latin typeface="+mn-lt"/>
              </a:rPr>
              <a:t>GSP Deadlines – Basin Category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FFFF00"/>
                </a:solidFill>
                <a:latin typeface="+mn-lt"/>
              </a:rPr>
              <a:t>	Critical Condition of Overdraft</a:t>
            </a:r>
          </a:p>
          <a:p>
            <a:pPr marL="0" indent="0" fontAlgn="base">
              <a:buNone/>
            </a:pPr>
            <a:r>
              <a:rPr lang="en-US" sz="3200" dirty="0" smtClean="0">
                <a:solidFill>
                  <a:srgbClr val="FFFF00"/>
                </a:solidFill>
                <a:latin typeface="+mn-lt"/>
              </a:rPr>
              <a:t>		January 31, 2020	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endParaRPr lang="en-US" sz="3000" dirty="0" smtClean="0">
              <a:solidFill>
                <a:srgbClr val="FFFF00"/>
              </a:solidFill>
              <a:latin typeface="+mn-lt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sz="3000" dirty="0" smtClean="0">
                <a:solidFill>
                  <a:srgbClr val="FFFF00"/>
                </a:solidFill>
                <a:latin typeface="+mn-lt"/>
              </a:rPr>
              <a:t>High &amp; Medium Priority Basins</a:t>
            </a:r>
          </a:p>
          <a:p>
            <a:pPr marL="0" indent="0" fontAlgn="base">
              <a:buNone/>
            </a:pPr>
            <a:r>
              <a:rPr lang="en-US" sz="3200" dirty="0" smtClean="0">
                <a:solidFill>
                  <a:srgbClr val="FFFF00"/>
                </a:solidFill>
                <a:latin typeface="+mn-lt"/>
              </a:rPr>
              <a:t>		January 31, 2022</a:t>
            </a:r>
          </a:p>
          <a:p>
            <a:pPr marL="0" indent="0" fontAlgn="base">
              <a:buNone/>
            </a:pPr>
            <a:r>
              <a:rPr lang="en-US" sz="3200" dirty="0" smtClean="0">
                <a:solidFill>
                  <a:srgbClr val="FFFF00"/>
                </a:solidFill>
                <a:latin typeface="+mn-lt"/>
              </a:rPr>
              <a:t>Annual reporting of conditions</a:t>
            </a:r>
          </a:p>
          <a:p>
            <a:pPr marL="0" indent="0" fontAlgn="base">
              <a:buNone/>
            </a:pPr>
            <a:r>
              <a:rPr lang="en-US" sz="3200" dirty="0" smtClean="0">
                <a:solidFill>
                  <a:srgbClr val="FFFF00"/>
                </a:solidFill>
                <a:latin typeface="+mn-lt"/>
              </a:rPr>
              <a:t>Five Year Updates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u="sng" dirty="0" smtClean="0">
                <a:solidFill>
                  <a:srgbClr val="FFFF00"/>
                </a:solidFill>
                <a:latin typeface="+mj-lt"/>
                <a:ea typeface="Arial Bold" charset="0"/>
                <a:cs typeface="Arial Bold" charset="0"/>
                <a:sym typeface="Arial Bold" charset="0"/>
              </a:rPr>
              <a:t>Groundwater Sustainability Plan Due Dates</a:t>
            </a:r>
            <a:r>
              <a:rPr lang="en-US" altLang="en-US" sz="3600" u="sng" dirty="0" smtClean="0">
                <a:solidFill>
                  <a:srgbClr val="FFFF00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8113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418"/>
            <a:ext cx="5562600" cy="67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96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944508"/>
              </p:ext>
            </p:extLst>
          </p:nvPr>
        </p:nvGraphicFramePr>
        <p:xfrm>
          <a:off x="96285" y="609600"/>
          <a:ext cx="8831228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Acrobat Document" r:id="rId4" imgW="11658397" imgH="7543800" progId="AcroExch.Document.11">
                  <p:embed/>
                </p:oleObj>
              </mc:Choice>
              <mc:Fallback>
                <p:oleObj name="Acrobat Document" r:id="rId4" imgW="11658397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285" y="609600"/>
                        <a:ext cx="8831228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BB39F-89D7-4712-8C0C-28034047B3DC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34200" y="5486400"/>
            <a:ext cx="16764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03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14</a:t>
            </a:fld>
            <a:endParaRPr lang="en-US"/>
          </a:p>
        </p:txBody>
      </p:sp>
      <p:pic>
        <p:nvPicPr>
          <p:cNvPr id="9218" name="Picture 2" descr="C:\Users\wward\Desktop\Northern D-M G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53150" cy="681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9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Northwestern Delta-Mendota </a:t>
            </a:r>
            <a:r>
              <a:rPr lang="en-US" sz="4000" dirty="0" err="1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Subbasin</a:t>
            </a:r>
            <a:r>
              <a:rPr lang="en-US" sz="4000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GSA</a:t>
            </a:r>
            <a:endParaRPr lang="en-US" sz="4000" dirty="0">
              <a:solidFill>
                <a:srgbClr val="FFFF00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5935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Entities: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81600" y="1371600"/>
            <a:ext cx="3505200" cy="6548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Governance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2057400"/>
            <a:ext cx="4800600" cy="464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Stanislaus County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“White” areas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El </a:t>
            </a:r>
            <a:r>
              <a:rPr lang="en-US" sz="2800" dirty="0" err="1" smtClean="0">
                <a:solidFill>
                  <a:srgbClr val="FFFF00"/>
                </a:solidFill>
                <a:latin typeface="+mj-lt"/>
              </a:rPr>
              <a:t>Soyo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 WD</a:t>
            </a:r>
          </a:p>
          <a:p>
            <a:pPr lvl="1"/>
            <a:r>
              <a:rPr lang="en-US" sz="2800" dirty="0" err="1" smtClean="0">
                <a:solidFill>
                  <a:srgbClr val="FFFF00"/>
                </a:solidFill>
                <a:latin typeface="+mj-lt"/>
              </a:rPr>
              <a:t>Blewett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 MWC</a:t>
            </a:r>
          </a:p>
          <a:p>
            <a:pPr lvl="1"/>
            <a:r>
              <a:rPr lang="en-US" sz="2800" dirty="0" err="1" smtClean="0">
                <a:solidFill>
                  <a:srgbClr val="FFFF00"/>
                </a:solidFill>
                <a:latin typeface="+mj-lt"/>
              </a:rPr>
              <a:t>Whitelakes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 MWC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Crows Landing CSD</a:t>
            </a:r>
          </a:p>
          <a:p>
            <a:pPr lvl="1"/>
            <a:r>
              <a:rPr lang="en-US" sz="2800" dirty="0" err="1" smtClean="0">
                <a:solidFill>
                  <a:srgbClr val="FFFF00"/>
                </a:solidFill>
                <a:latin typeface="+mj-lt"/>
              </a:rPr>
              <a:t>Eastin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 WD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Grasslands WR</a:t>
            </a:r>
          </a:p>
          <a:p>
            <a:pPr lvl="1"/>
            <a:r>
              <a:rPr lang="en-US" sz="2800" dirty="0" err="1" smtClean="0">
                <a:solidFill>
                  <a:srgbClr val="FFFF00"/>
                </a:solidFill>
                <a:latin typeface="+mj-lt"/>
              </a:rPr>
              <a:t>Stevinson</a:t>
            </a:r>
            <a:r>
              <a:rPr lang="en-US" sz="2800" smtClean="0">
                <a:solidFill>
                  <a:srgbClr val="FFFF00"/>
                </a:solidFill>
                <a:latin typeface="+mj-lt"/>
              </a:rPr>
              <a:t> WD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Merced County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097880"/>
            <a:ext cx="3505200" cy="3845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MOA for multi-agency GSA with a target date for adoption by October 2016.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a umbrella “Activity Agreement” for preparation of a single basin-wide GSP.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4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16</a:t>
            </a:fld>
            <a:endParaRPr lang="en-US"/>
          </a:p>
        </p:txBody>
      </p:sp>
      <p:pic>
        <p:nvPicPr>
          <p:cNvPr id="8194" name="Picture 2" descr="C:\Users\wward\Desktop\Turlock Ba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883"/>
            <a:ext cx="9144000" cy="56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H="1">
            <a:off x="1981200" y="1828800"/>
            <a:ext cx="6553200" cy="3200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7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599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Turlock Groundwater Basin </a:t>
            </a:r>
            <a:endParaRPr lang="en-US" altLang="en-US" sz="4400" dirty="0" smtClean="0">
              <a:latin typeface="+mj-lt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8839200" cy="4298730"/>
          </a:xfrm>
        </p:spPr>
        <p:txBody>
          <a:bodyPr>
            <a:normAutofit/>
          </a:bodyPr>
          <a:lstStyle/>
          <a:p>
            <a:pPr marL="125730" indent="0">
              <a:buNone/>
            </a:pPr>
            <a:r>
              <a:rPr lang="en-US" altLang="en-US" sz="3600" dirty="0" smtClean="0">
                <a:solidFill>
                  <a:srgbClr val="FFFF00"/>
                </a:solidFill>
                <a:latin typeface="+mn-lt"/>
              </a:rPr>
              <a:t>Member </a:t>
            </a:r>
            <a:r>
              <a:rPr lang="en-US" altLang="en-US" sz="3600" dirty="0">
                <a:solidFill>
                  <a:srgbClr val="FFFF00"/>
                </a:solidFill>
                <a:latin typeface="+mn-lt"/>
              </a:rPr>
              <a:t>agencies </a:t>
            </a:r>
            <a:r>
              <a:rPr lang="en-US" altLang="en-US" sz="3600" dirty="0" smtClean="0">
                <a:solidFill>
                  <a:srgbClr val="FFFF00"/>
                </a:solidFill>
                <a:latin typeface="+mn-lt"/>
              </a:rPr>
              <a:t>agreed to create two GSAs to provide full basin coverage:</a:t>
            </a:r>
          </a:p>
          <a:p>
            <a:pPr marL="400050"/>
            <a:endParaRPr lang="en-US" altLang="en-US" sz="3600" dirty="0">
              <a:solidFill>
                <a:srgbClr val="FFFF00"/>
              </a:solidFill>
              <a:latin typeface="+mn-lt"/>
            </a:endParaRPr>
          </a:p>
          <a:p>
            <a:pPr marL="811530" lvl="1"/>
            <a:r>
              <a:rPr lang="en-US" altLang="en-US" sz="3600" dirty="0" smtClean="0">
                <a:solidFill>
                  <a:srgbClr val="FFFF00"/>
                </a:solidFill>
                <a:latin typeface="+mn-lt"/>
              </a:rPr>
              <a:t>West Turlock </a:t>
            </a:r>
            <a:r>
              <a:rPr lang="en-US" altLang="en-US" sz="3600" dirty="0" err="1" smtClean="0">
                <a:solidFill>
                  <a:srgbClr val="FFFF00"/>
                </a:solidFill>
                <a:latin typeface="+mn-lt"/>
              </a:rPr>
              <a:t>Subbasin</a:t>
            </a:r>
            <a:r>
              <a:rPr lang="en-US" altLang="en-US" sz="3600" dirty="0" smtClean="0">
                <a:solidFill>
                  <a:srgbClr val="FFFF00"/>
                </a:solidFill>
                <a:latin typeface="+mn-lt"/>
              </a:rPr>
              <a:t> GSA</a:t>
            </a:r>
          </a:p>
          <a:p>
            <a:pPr marL="811530" lvl="1"/>
            <a:r>
              <a:rPr lang="en-US" altLang="en-US" sz="3600" dirty="0" smtClean="0">
                <a:solidFill>
                  <a:srgbClr val="FFFF00"/>
                </a:solidFill>
                <a:latin typeface="+mn-lt"/>
              </a:rPr>
              <a:t>East Turlock </a:t>
            </a:r>
            <a:r>
              <a:rPr lang="en-US" altLang="en-US" sz="3600" dirty="0" err="1" smtClean="0">
                <a:solidFill>
                  <a:srgbClr val="FFFF00"/>
                </a:solidFill>
                <a:latin typeface="+mn-lt"/>
              </a:rPr>
              <a:t>Subbasin</a:t>
            </a:r>
            <a:r>
              <a:rPr lang="en-US" altLang="en-US" sz="3600" dirty="0" smtClean="0">
                <a:solidFill>
                  <a:srgbClr val="FFFF00"/>
                </a:solidFill>
                <a:latin typeface="+mn-lt"/>
              </a:rPr>
              <a:t> GSA</a:t>
            </a:r>
          </a:p>
          <a:p>
            <a:pPr marL="811530" lvl="1"/>
            <a:endParaRPr lang="en-US" altLang="en-US" sz="2500" dirty="0" smtClean="0">
              <a:solidFill>
                <a:srgbClr val="FFFF00"/>
              </a:solidFill>
              <a:latin typeface="+mj-lt"/>
            </a:endParaRPr>
          </a:p>
          <a:p>
            <a:pPr marL="914400" lvl="2" indent="0">
              <a:buFont typeface="Wingdings" pitchFamily="2" charset="2"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8994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004"/>
            <a:ext cx="9144000" cy="58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+mj-lt"/>
                <a:cs typeface="Arial Bold" panose="020B0704020202020204" pitchFamily="34" charset="0"/>
              </a:rPr>
              <a:t>West Turlock </a:t>
            </a:r>
            <a:r>
              <a:rPr lang="en-US" sz="4400" dirty="0" err="1" smtClean="0">
                <a:solidFill>
                  <a:srgbClr val="FFFF00"/>
                </a:solidFill>
                <a:latin typeface="+mj-lt"/>
                <a:cs typeface="Arial Bold" panose="020B0704020202020204" pitchFamily="34" charset="0"/>
              </a:rPr>
              <a:t>Subbasin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Arial Bold" panose="020B0704020202020204" pitchFamily="34" charset="0"/>
              </a:rPr>
              <a:t> GSA</a:t>
            </a:r>
            <a:endParaRPr lang="en-US" sz="4400" dirty="0">
              <a:solidFill>
                <a:srgbClr val="FFFF00"/>
              </a:solidFill>
              <a:latin typeface="+mj-lt"/>
              <a:cs typeface="Arial Bold" panose="020B07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1564480"/>
            <a:ext cx="8534400" cy="4988720"/>
          </a:xfrm>
        </p:spPr>
        <p:txBody>
          <a:bodyPr>
            <a:normAutofit fontScale="40000" lnSpcReduction="20000"/>
          </a:bodyPr>
          <a:lstStyle/>
          <a:p>
            <a:pPr lvl="0"/>
            <a:endParaRPr lang="en-US" sz="8000" dirty="0" smtClean="0">
              <a:solidFill>
                <a:srgbClr val="FFFF00"/>
              </a:solidFill>
              <a:latin typeface="+mn-lt"/>
            </a:endParaRPr>
          </a:p>
          <a:p>
            <a:pPr lvl="0"/>
            <a:r>
              <a:rPr lang="en-US" sz="8000" dirty="0" smtClean="0">
                <a:solidFill>
                  <a:srgbClr val="FFFF00"/>
                </a:solidFill>
                <a:latin typeface="+mn-lt"/>
              </a:rPr>
              <a:t>City </a:t>
            </a:r>
            <a:r>
              <a:rPr lang="en-US" sz="8000" dirty="0">
                <a:solidFill>
                  <a:srgbClr val="FFFF00"/>
                </a:solidFill>
                <a:latin typeface="+mn-lt"/>
              </a:rPr>
              <a:t>of </a:t>
            </a:r>
            <a:r>
              <a:rPr lang="en-US" sz="8000" dirty="0" smtClean="0">
                <a:solidFill>
                  <a:srgbClr val="FFFF00"/>
                </a:solidFill>
                <a:latin typeface="+mn-lt"/>
              </a:rPr>
              <a:t>Ceres			City of Turlock</a:t>
            </a:r>
            <a:endParaRPr lang="en-US" sz="8000" dirty="0">
              <a:solidFill>
                <a:srgbClr val="FFFF00"/>
              </a:solidFill>
              <a:latin typeface="+mn-lt"/>
            </a:endParaRPr>
          </a:p>
          <a:p>
            <a:pPr lvl="0"/>
            <a:r>
              <a:rPr lang="en-US" sz="8000" dirty="0" smtClean="0">
                <a:solidFill>
                  <a:srgbClr val="FFFF00"/>
                </a:solidFill>
                <a:latin typeface="+mn-lt"/>
              </a:rPr>
              <a:t>City </a:t>
            </a:r>
            <a:r>
              <a:rPr lang="en-US" sz="8000" dirty="0">
                <a:solidFill>
                  <a:srgbClr val="FFFF00"/>
                </a:solidFill>
                <a:latin typeface="+mn-lt"/>
              </a:rPr>
              <a:t>of </a:t>
            </a:r>
            <a:r>
              <a:rPr lang="en-US" sz="8000" dirty="0" smtClean="0">
                <a:solidFill>
                  <a:srgbClr val="FFFF00"/>
                </a:solidFill>
                <a:latin typeface="+mn-lt"/>
              </a:rPr>
              <a:t>Hughson		City of Modesto</a:t>
            </a:r>
            <a:endParaRPr lang="en-US" sz="8000" dirty="0">
              <a:solidFill>
                <a:srgbClr val="FFFF00"/>
              </a:solidFill>
              <a:latin typeface="+mn-lt"/>
            </a:endParaRPr>
          </a:p>
          <a:p>
            <a:pPr lvl="0"/>
            <a:r>
              <a:rPr lang="en-US" sz="8000" dirty="0" smtClean="0">
                <a:solidFill>
                  <a:srgbClr val="FFFF00"/>
                </a:solidFill>
                <a:latin typeface="+mn-lt"/>
              </a:rPr>
              <a:t>City </a:t>
            </a:r>
            <a:r>
              <a:rPr lang="en-US" sz="8000" dirty="0">
                <a:solidFill>
                  <a:srgbClr val="FFFF00"/>
                </a:solidFill>
                <a:latin typeface="+mn-lt"/>
              </a:rPr>
              <a:t>of </a:t>
            </a:r>
            <a:r>
              <a:rPr lang="en-US" sz="8000" dirty="0" smtClean="0">
                <a:solidFill>
                  <a:srgbClr val="FFFF00"/>
                </a:solidFill>
                <a:latin typeface="+mn-lt"/>
              </a:rPr>
              <a:t>Waterford		Denair CSD</a:t>
            </a:r>
            <a:endParaRPr lang="en-US" sz="8000" dirty="0">
              <a:solidFill>
                <a:srgbClr val="FFFF00"/>
              </a:solidFill>
              <a:latin typeface="+mn-lt"/>
            </a:endParaRPr>
          </a:p>
          <a:p>
            <a:pPr lvl="0"/>
            <a:r>
              <a:rPr lang="en-US" sz="8000" dirty="0" smtClean="0">
                <a:solidFill>
                  <a:srgbClr val="FFFF00"/>
                </a:solidFill>
                <a:latin typeface="+mn-lt"/>
              </a:rPr>
              <a:t>Keyes CSD			Monterey Park CSD</a:t>
            </a:r>
            <a:endParaRPr lang="en-US" sz="8000" dirty="0">
              <a:solidFill>
                <a:srgbClr val="FFFF00"/>
              </a:solidFill>
              <a:latin typeface="+mn-lt"/>
            </a:endParaRPr>
          </a:p>
          <a:p>
            <a:pPr lvl="0"/>
            <a:r>
              <a:rPr lang="en-US" sz="8000" dirty="0" smtClean="0">
                <a:solidFill>
                  <a:srgbClr val="FFFF00"/>
                </a:solidFill>
                <a:latin typeface="+mn-lt"/>
              </a:rPr>
              <a:t>Delhi CWD			Hilmar CWD</a:t>
            </a:r>
            <a:endParaRPr lang="en-US" sz="8000" dirty="0">
              <a:solidFill>
                <a:srgbClr val="FFFF00"/>
              </a:solidFill>
              <a:latin typeface="+mn-lt"/>
            </a:endParaRPr>
          </a:p>
          <a:p>
            <a:pPr lvl="0"/>
            <a:r>
              <a:rPr lang="en-US" sz="8000" dirty="0" err="1" smtClean="0">
                <a:solidFill>
                  <a:srgbClr val="FFFF00"/>
                </a:solidFill>
                <a:latin typeface="+mn-lt"/>
              </a:rPr>
              <a:t>Stevinson</a:t>
            </a:r>
            <a:r>
              <a:rPr lang="en-US" sz="8000" dirty="0" smtClean="0">
                <a:solidFill>
                  <a:srgbClr val="FFFF00"/>
                </a:solidFill>
                <a:latin typeface="+mn-lt"/>
              </a:rPr>
              <a:t> WD		Turlock ID</a:t>
            </a:r>
          </a:p>
          <a:p>
            <a:pPr lvl="0"/>
            <a:r>
              <a:rPr lang="en-US" sz="8000" dirty="0" smtClean="0">
                <a:solidFill>
                  <a:srgbClr val="FFFF00"/>
                </a:solidFill>
                <a:latin typeface="+mn-lt"/>
              </a:rPr>
              <a:t>Stanislaus County		Merced County</a:t>
            </a:r>
            <a:endParaRPr lang="en-US" sz="8000" dirty="0">
              <a:solidFill>
                <a:srgbClr val="FFFF00"/>
              </a:solidFill>
              <a:latin typeface="+mn-lt"/>
            </a:endParaRPr>
          </a:p>
          <a:p>
            <a:pPr lvl="0"/>
            <a:endParaRPr lang="en-US" sz="8000" dirty="0">
              <a:solidFill>
                <a:srgbClr val="FFFF00"/>
              </a:solidFill>
              <a:latin typeface="+mn-lt"/>
            </a:endParaRPr>
          </a:p>
          <a:p>
            <a:pPr marL="0" indent="0" fontAlgn="base">
              <a:buNone/>
            </a:pPr>
            <a:endParaRPr lang="en-US" sz="8000" dirty="0">
              <a:solidFill>
                <a:srgbClr val="FFFF00"/>
              </a:solidFill>
              <a:latin typeface="+mn-lt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576441" cy="55494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048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FF00"/>
                </a:solidFill>
                <a:latin typeface="+mj-lt"/>
              </a:rPr>
              <a:t>West Turlock </a:t>
            </a:r>
            <a:r>
              <a:rPr lang="en-US" altLang="en-US" sz="3200" dirty="0" err="1">
                <a:solidFill>
                  <a:srgbClr val="FFFF00"/>
                </a:solidFill>
                <a:latin typeface="+mj-lt"/>
              </a:rPr>
              <a:t>Subbasin</a:t>
            </a:r>
            <a:r>
              <a:rPr lang="en-US" altLang="en-US" sz="3200" dirty="0">
                <a:solidFill>
                  <a:srgbClr val="FFFF00"/>
                </a:solidFill>
                <a:latin typeface="+mj-lt"/>
              </a:rPr>
              <a:t> GSA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+mj-lt"/>
                <a:cs typeface="Arial Bold" panose="020B0704020202020204" pitchFamily="34" charset="0"/>
              </a:rPr>
              <a:t>East Turlock </a:t>
            </a:r>
            <a:r>
              <a:rPr lang="en-US" sz="4400" dirty="0" err="1" smtClean="0">
                <a:solidFill>
                  <a:srgbClr val="FFFF00"/>
                </a:solidFill>
                <a:latin typeface="+mj-lt"/>
                <a:cs typeface="Arial Bold" panose="020B0704020202020204" pitchFamily="34" charset="0"/>
              </a:rPr>
              <a:t>Subbasin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Arial Bold" panose="020B0704020202020204" pitchFamily="34" charset="0"/>
              </a:rPr>
              <a:t> GSA</a:t>
            </a:r>
            <a:endParaRPr lang="en-US" sz="4400" dirty="0">
              <a:solidFill>
                <a:srgbClr val="FFFF00"/>
              </a:solidFill>
              <a:latin typeface="+mj-lt"/>
              <a:cs typeface="Arial Bold" panose="020B07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1564480"/>
            <a:ext cx="8534400" cy="498872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700" dirty="0" smtClean="0">
                <a:solidFill>
                  <a:srgbClr val="FFFF00"/>
                </a:solidFill>
                <a:latin typeface="+mn-lt"/>
              </a:rPr>
              <a:t>Eastside WD</a:t>
            </a:r>
          </a:p>
          <a:p>
            <a:pPr lvl="0"/>
            <a:r>
              <a:rPr lang="en-US" sz="4700" dirty="0" err="1" smtClean="0">
                <a:solidFill>
                  <a:srgbClr val="FFFF00"/>
                </a:solidFill>
                <a:latin typeface="+mn-lt"/>
              </a:rPr>
              <a:t>Ballico</a:t>
            </a:r>
            <a:r>
              <a:rPr lang="en-US" sz="4700" dirty="0" smtClean="0">
                <a:solidFill>
                  <a:srgbClr val="FFFF00"/>
                </a:solidFill>
                <a:latin typeface="+mn-lt"/>
              </a:rPr>
              <a:t>-Cortez WD</a:t>
            </a:r>
          </a:p>
          <a:p>
            <a:pPr lvl="0"/>
            <a:r>
              <a:rPr lang="en-US" sz="4700" dirty="0" smtClean="0">
                <a:solidFill>
                  <a:srgbClr val="FFFF00"/>
                </a:solidFill>
                <a:latin typeface="+mn-lt"/>
              </a:rPr>
              <a:t>Merced Irrigation District</a:t>
            </a:r>
          </a:p>
          <a:p>
            <a:pPr lvl="0"/>
            <a:r>
              <a:rPr lang="en-US" sz="4700" dirty="0" smtClean="0">
                <a:solidFill>
                  <a:srgbClr val="FFFF00"/>
                </a:solidFill>
                <a:latin typeface="+mn-lt"/>
              </a:rPr>
              <a:t>City of Turlock </a:t>
            </a:r>
          </a:p>
          <a:p>
            <a:pPr lvl="0"/>
            <a:r>
              <a:rPr lang="en-US" sz="4700" dirty="0" smtClean="0">
                <a:solidFill>
                  <a:srgbClr val="FFFF00"/>
                </a:solidFill>
                <a:latin typeface="+mn-lt"/>
              </a:rPr>
              <a:t>Merced County</a:t>
            </a:r>
          </a:p>
          <a:p>
            <a:pPr lvl="0"/>
            <a:r>
              <a:rPr lang="en-US" sz="4700" dirty="0" smtClean="0">
                <a:solidFill>
                  <a:srgbClr val="FFFF00"/>
                </a:solidFill>
                <a:latin typeface="+mn-lt"/>
              </a:rPr>
              <a:t>Stanislaus County</a:t>
            </a:r>
            <a:r>
              <a:rPr lang="en-US" sz="7300" dirty="0" smtClean="0">
                <a:solidFill>
                  <a:srgbClr val="FFFF00"/>
                </a:solidFill>
                <a:latin typeface="+mn-lt"/>
              </a:rPr>
              <a:t> </a:t>
            </a:r>
            <a:endParaRPr lang="en-US" sz="7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 smtClean="0">
                <a:solidFill>
                  <a:srgbClr val="FFFF00"/>
                </a:solidFill>
                <a:latin typeface="+mj-lt"/>
              </a:rPr>
              <a:t>East Turlock </a:t>
            </a:r>
            <a:r>
              <a:rPr lang="en-US" altLang="en-US" sz="4000" dirty="0" err="1">
                <a:solidFill>
                  <a:srgbClr val="FFFF00"/>
                </a:solidFill>
                <a:latin typeface="+mj-lt"/>
              </a:rPr>
              <a:t>Subbasin</a:t>
            </a:r>
            <a:r>
              <a:rPr lang="en-US" altLang="en-US" sz="40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en-US" sz="4000" dirty="0" smtClean="0">
                <a:solidFill>
                  <a:srgbClr val="FFFF00"/>
                </a:solidFill>
                <a:latin typeface="+mj-lt"/>
              </a:rPr>
              <a:t>GSA </a:t>
            </a:r>
            <a:endParaRPr lang="en-US" sz="4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Picture 2" descr="C:\Users\wward\Desktop\ETS G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" y="889262"/>
            <a:ext cx="8996918" cy="58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7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Modesto </a:t>
            </a:r>
            <a:r>
              <a:rPr lang="en-US" sz="4000" dirty="0" err="1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Subbasin</a:t>
            </a:r>
            <a:r>
              <a:rPr lang="en-US" sz="4000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GSA</a:t>
            </a:r>
            <a:endParaRPr lang="en-US" sz="4000" dirty="0">
              <a:solidFill>
                <a:srgbClr val="FFFF00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Entities: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81600" y="1859757"/>
            <a:ext cx="3505200" cy="6548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Governance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2514600"/>
            <a:ext cx="4800600" cy="384572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City of Modesto</a:t>
            </a:r>
          </a:p>
          <a:p>
            <a:pPr marL="0" indent="0" fontAlgn="base">
              <a:buNone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City of Oakdale</a:t>
            </a:r>
          </a:p>
          <a:p>
            <a:pPr marL="0" indent="0" fontAlgn="base">
              <a:buNone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City of Riverbank</a:t>
            </a:r>
          </a:p>
          <a:p>
            <a:pPr marL="0" indent="0" fontAlgn="base">
              <a:buNone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City of Waterford</a:t>
            </a:r>
          </a:p>
          <a:p>
            <a:pPr marL="0" indent="0" fontAlgn="base">
              <a:buNone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Oakdale 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ID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Modesto 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ID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Stanislaus County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514600"/>
            <a:ext cx="3505200" cy="384572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MOA for GSP preparation (staff driven)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JPA for GSP implementation and enforcement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24</a:t>
            </a:fld>
            <a:endParaRPr lang="en-US"/>
          </a:p>
        </p:txBody>
      </p:sp>
      <p:pic>
        <p:nvPicPr>
          <p:cNvPr id="4098" name="Picture 2" descr="C:\Users\wward\Desktop\Modesto Ba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" y="533400"/>
            <a:ext cx="913371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Eastern San Joaquin </a:t>
            </a:r>
            <a:r>
              <a:rPr lang="en-US" sz="4000" dirty="0" err="1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Subbasin</a:t>
            </a:r>
            <a:r>
              <a:rPr lang="en-US" sz="4000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endParaRPr lang="en-US" sz="4000" dirty="0">
              <a:solidFill>
                <a:srgbClr val="FFFF00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4116388" cy="65935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Entities: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81600" y="1066800"/>
            <a:ext cx="3505200" cy="6548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Governance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1828800"/>
            <a:ext cx="4800600" cy="4876800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en-US" sz="5900" dirty="0" smtClean="0">
                <a:solidFill>
                  <a:srgbClr val="FFFF00"/>
                </a:solidFill>
                <a:latin typeface="+mj-lt"/>
              </a:rPr>
              <a:t>Calaveras County</a:t>
            </a:r>
          </a:p>
          <a:p>
            <a:pPr marL="0" indent="0" fontAlgn="base">
              <a:buNone/>
            </a:pPr>
            <a:r>
              <a:rPr lang="en-US" sz="5900" dirty="0" smtClean="0">
                <a:solidFill>
                  <a:srgbClr val="FFFF00"/>
                </a:solidFill>
                <a:latin typeface="+mj-lt"/>
              </a:rPr>
              <a:t>Calaveras County WD</a:t>
            </a:r>
          </a:p>
          <a:p>
            <a:pPr marL="0" indent="0" fontAlgn="base">
              <a:buNone/>
            </a:pPr>
            <a:r>
              <a:rPr lang="en-US" sz="5900" dirty="0" smtClean="0">
                <a:solidFill>
                  <a:srgbClr val="FFFF00"/>
                </a:solidFill>
                <a:latin typeface="+mj-lt"/>
              </a:rPr>
              <a:t>Valley Springs PUD</a:t>
            </a:r>
            <a:endParaRPr lang="en-US" sz="5900" dirty="0">
              <a:solidFill>
                <a:srgbClr val="FFFF00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US" sz="5900" dirty="0" smtClean="0">
                <a:solidFill>
                  <a:srgbClr val="FFFF00"/>
                </a:solidFill>
                <a:latin typeface="+mj-lt"/>
              </a:rPr>
              <a:t>Stanislaus County</a:t>
            </a:r>
            <a:endParaRPr lang="en-US" sz="5900" dirty="0">
              <a:solidFill>
                <a:srgbClr val="FFFF00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US" sz="5900" dirty="0" smtClean="0">
                <a:solidFill>
                  <a:srgbClr val="FFFF00"/>
                </a:solidFill>
                <a:latin typeface="+mj-lt"/>
              </a:rPr>
              <a:t>Rock Creek WD</a:t>
            </a:r>
          </a:p>
          <a:p>
            <a:pPr marL="0" indent="0" fontAlgn="base">
              <a:buNone/>
            </a:pPr>
            <a:r>
              <a:rPr lang="en-US" sz="5900" dirty="0" smtClean="0">
                <a:solidFill>
                  <a:srgbClr val="FFFF00"/>
                </a:solidFill>
                <a:latin typeface="+mj-lt"/>
              </a:rPr>
              <a:t>Stockton East WD?</a:t>
            </a:r>
            <a:endParaRPr lang="en-US" sz="5900" dirty="0">
              <a:solidFill>
                <a:srgbClr val="FFFF00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US" sz="5900" dirty="0" smtClean="0">
                <a:solidFill>
                  <a:srgbClr val="FFFF00"/>
                </a:solidFill>
                <a:latin typeface="+mj-lt"/>
              </a:rPr>
              <a:t>Oakdale ID*</a:t>
            </a:r>
          </a:p>
          <a:p>
            <a:pPr marL="0" indent="0" fontAlgn="base">
              <a:buNone/>
            </a:pPr>
            <a:r>
              <a:rPr lang="en-US" sz="5900" dirty="0" smtClean="0">
                <a:solidFill>
                  <a:srgbClr val="FFFF00"/>
                </a:solidFill>
                <a:latin typeface="+mj-lt"/>
              </a:rPr>
              <a:t>South San Joaquin ID*</a:t>
            </a:r>
          </a:p>
          <a:p>
            <a:pPr marL="0" indent="0" fontAlgn="base">
              <a:buNone/>
            </a:pPr>
            <a:endParaRPr lang="en-US" sz="5900" dirty="0" smtClean="0">
              <a:solidFill>
                <a:srgbClr val="FFFF00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US" sz="4200" dirty="0" smtClean="0">
                <a:solidFill>
                  <a:srgbClr val="FFFF00"/>
                </a:solidFill>
                <a:latin typeface="+mj-lt"/>
              </a:rPr>
              <a:t>*Separate GSA</a:t>
            </a:r>
            <a:endParaRPr lang="en-US" sz="4200" dirty="0">
              <a:solidFill>
                <a:srgbClr val="FFFF00"/>
              </a:solidFill>
              <a:latin typeface="+mj-lt"/>
            </a:endParaRPr>
          </a:p>
          <a:p>
            <a:endParaRPr lang="en-US" sz="42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1828800"/>
            <a:ext cx="3505200" cy="384572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JPA?  MOA? Other?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26</a:t>
            </a:fld>
            <a:endParaRPr lang="en-US"/>
          </a:p>
        </p:txBody>
      </p:sp>
      <p:pic>
        <p:nvPicPr>
          <p:cNvPr id="5122" name="Picture 2" descr="C:\Users\wward\Desktop\CasStan G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7" y="-23648"/>
            <a:ext cx="7479025" cy="67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3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>
              <a:solidFill>
                <a:srgbClr val="FFFF00"/>
              </a:solidFill>
              <a:latin typeface="+mj-lt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QUESTIONS &amp; DISCUSSION</a:t>
            </a:r>
            <a:endParaRPr lang="en-US" sz="4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81600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Effective Date:  January 2015</a:t>
            </a:r>
          </a:p>
          <a:p>
            <a:pPr marL="0" indent="0" fontAlgn="base">
              <a:buNone/>
            </a:pPr>
            <a:endParaRPr lang="en-US" sz="2800" dirty="0" smtClean="0">
              <a:solidFill>
                <a:srgbClr val="FFFF00"/>
              </a:solidFill>
              <a:latin typeface="+mn-lt"/>
            </a:endParaRPr>
          </a:p>
          <a:p>
            <a:pPr marL="0" indent="0" fontAlgn="base">
              <a:buNone/>
            </a:pP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Develop long-term Groundwater Sustainability Plans that include programs, projects and practices that avoid undesirable results in six resource areas:</a:t>
            </a:r>
          </a:p>
          <a:p>
            <a:pPr marL="0" indent="0" fontAlgn="base">
              <a:buNone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Land Subsidence</a:t>
            </a:r>
          </a:p>
          <a:p>
            <a:pPr marL="0" indent="0" fontAlgn="base">
              <a:buNone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Water Quality Degradation</a:t>
            </a:r>
          </a:p>
          <a:p>
            <a:pPr marL="0" indent="0" fontAlgn="base">
              <a:buNone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Seawater Intrusion</a:t>
            </a:r>
          </a:p>
          <a:p>
            <a:pPr marL="0" indent="0" fontAlgn="base">
              <a:buNone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Streamflow Capture	</a:t>
            </a:r>
          </a:p>
          <a:p>
            <a:pPr marL="0" indent="0" fontAlgn="base">
              <a:buNone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Drawdown Interference</a:t>
            </a:r>
          </a:p>
          <a:p>
            <a:pPr marL="0" indent="0" fontAlgn="base">
              <a:buNone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Aquifer Storage Depletion </a:t>
            </a:r>
          </a:p>
          <a:p>
            <a:pPr marL="0" indent="0" fontAlgn="base">
              <a:buNone/>
            </a:pP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u="sng" dirty="0" smtClean="0">
                <a:solidFill>
                  <a:srgbClr val="FFFF00"/>
                </a:solidFill>
                <a:latin typeface="+mj-lt"/>
                <a:ea typeface="Arial Bold" charset="0"/>
                <a:cs typeface="Arial Bold" charset="0"/>
                <a:sym typeface="Arial Bold" charset="0"/>
              </a:rPr>
              <a:t>Sustainable Groundwater Management Act (SGMA</a:t>
            </a:r>
            <a:r>
              <a:rPr lang="en-US" altLang="en-US" sz="3600" u="sng" dirty="0">
                <a:solidFill>
                  <a:srgbClr val="FFFF00"/>
                </a:solidFill>
                <a:latin typeface="+mj-lt"/>
                <a:ea typeface="Arial Bold" charset="0"/>
                <a:cs typeface="Arial Bold" charset="0"/>
                <a:sym typeface="Arial Bold" charset="0"/>
              </a:rPr>
              <a:t>) </a:t>
            </a:r>
            <a:r>
              <a:rPr lang="en-US" altLang="en-US" sz="3600" u="sng" dirty="0" smtClean="0">
                <a:solidFill>
                  <a:srgbClr val="FFFF00"/>
                </a:solidFill>
                <a:latin typeface="+mj-lt"/>
                <a:ea typeface="Arial Bold" charset="0"/>
                <a:cs typeface="Arial Bold" charset="0"/>
                <a:sym typeface="Arial Bold" charset="0"/>
              </a:rPr>
              <a:t>Implementation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367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8674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Local Control is a cornerstone of the legislation</a:t>
            </a:r>
          </a:p>
          <a:p>
            <a:pPr marL="0" indent="0" fontAlgn="base">
              <a:buNone/>
            </a:pP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	</a:t>
            </a:r>
          </a:p>
          <a:p>
            <a:pPr marL="0" indent="0" fontAlgn="base">
              <a:buNone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Public agencies with water and/or land use 	authority</a:t>
            </a:r>
          </a:p>
          <a:p>
            <a:pPr marL="0" indent="0" fontAlgn="base">
              <a:buNone/>
            </a:pPr>
            <a:endParaRPr lang="en-US" sz="2800" dirty="0">
              <a:solidFill>
                <a:srgbClr val="FFFF00"/>
              </a:solidFill>
              <a:latin typeface="+mn-lt"/>
            </a:endParaRPr>
          </a:p>
          <a:p>
            <a:pPr marL="0" indent="0" fontAlgn="base">
              <a:buNone/>
            </a:pP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	Memorandum of Understanding/Agreement</a:t>
            </a:r>
          </a:p>
          <a:p>
            <a:pPr marL="0" indent="0" fontAlgn="base">
              <a:buNone/>
            </a:pP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	Joint Powers Authority/Agency</a:t>
            </a:r>
          </a:p>
          <a:p>
            <a:pPr marL="0" indent="0" fontAlgn="base">
              <a:buNone/>
            </a:pP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	Other Legal Contract or Legislation</a:t>
            </a:r>
          </a:p>
          <a:p>
            <a:pPr marL="0" indent="0" fontAlgn="base">
              <a:buNone/>
            </a:pPr>
            <a:endParaRPr lang="en-US" sz="2800" dirty="0" smtClean="0">
              <a:solidFill>
                <a:srgbClr val="FFFF00"/>
              </a:solidFill>
              <a:latin typeface="+mn-lt"/>
            </a:endParaRPr>
          </a:p>
          <a:p>
            <a:pPr marL="0" indent="0" fontAlgn="base">
              <a:buNone/>
            </a:pP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u="sng" dirty="0" smtClean="0">
                <a:solidFill>
                  <a:srgbClr val="FFFF00"/>
                </a:solidFill>
                <a:latin typeface="+mj-lt"/>
                <a:ea typeface="Arial Bold" charset="0"/>
                <a:cs typeface="Arial Bold" charset="0"/>
                <a:sym typeface="Arial Bold" charset="0"/>
              </a:rPr>
              <a:t>Groundwater Sustainability Agency (GSA)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960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8674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sz="2800" dirty="0" smtClean="0">
              <a:solidFill>
                <a:srgbClr val="FFFF00"/>
              </a:solidFill>
              <a:latin typeface="+mn-lt"/>
            </a:endParaRPr>
          </a:p>
          <a:p>
            <a:pPr marL="0" indent="0" fontAlgn="base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June 30, 2017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 deadline - otherwise face State Water Board enforcement for non-compliance</a:t>
            </a:r>
          </a:p>
          <a:p>
            <a:pPr marL="0" indent="0" fontAlgn="base">
              <a:buNone/>
            </a:pPr>
            <a:endParaRPr lang="en-US" sz="2800" dirty="0">
              <a:solidFill>
                <a:srgbClr val="FFFF00"/>
              </a:solidFill>
              <a:latin typeface="+mn-lt"/>
            </a:endParaRPr>
          </a:p>
          <a:p>
            <a:pPr marL="0" indent="0" fontAlgn="base">
              <a:buNone/>
            </a:pP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	Draft enforcement regulations and proposed 	penalties and fines</a:t>
            </a:r>
          </a:p>
          <a:p>
            <a:pPr marL="0" indent="0" fontAlgn="base">
              <a:buNone/>
            </a:pP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u="sng" dirty="0" smtClean="0">
                <a:solidFill>
                  <a:srgbClr val="FFFF00"/>
                </a:solidFill>
                <a:latin typeface="+mj-lt"/>
                <a:ea typeface="Arial Bold" charset="0"/>
                <a:cs typeface="Arial Bold" charset="0"/>
                <a:sym typeface="Arial Bold" charset="0"/>
              </a:rPr>
              <a:t>Groundwater Sustainability Agency (GSA)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2419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6</a:t>
            </a:fld>
            <a:endParaRPr lang="en-US"/>
          </a:p>
        </p:txBody>
      </p:sp>
      <p:pic>
        <p:nvPicPr>
          <p:cNvPr id="7170" name="Picture 2" descr="C:\Users\wward\Desktop\SWB R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2" y="97568"/>
            <a:ext cx="8511278" cy="672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7</a:t>
            </a:fld>
            <a:endParaRPr lang="en-US"/>
          </a:p>
        </p:txBody>
      </p:sp>
      <p:pic>
        <p:nvPicPr>
          <p:cNvPr id="6146" name="Picture 2" descr="C:\Users\wward\Desktop\SWB Rol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" y="91256"/>
            <a:ext cx="8974078" cy="67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8</a:t>
            </a:fld>
            <a:endParaRPr lang="en-US"/>
          </a:p>
        </p:txBody>
      </p:sp>
      <p:pic>
        <p:nvPicPr>
          <p:cNvPr id="5122" name="Picture 2" descr="C:\Users\wward\Desktop\SWB Rol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5" y="381000"/>
            <a:ext cx="871366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EB07-456F-4D4A-B28D-24CC669EE02B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 descr="C:\Users\wward\Desktop\SWB Role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97" y="60109"/>
            <a:ext cx="8485803" cy="67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_Office Theme">
  <a:themeElements>
    <a:clrScheme name="Tetra Tech Colors">
      <a:dk1>
        <a:srgbClr val="2A2C27"/>
      </a:dk1>
      <a:lt1>
        <a:sysClr val="window" lastClr="FFFFFF"/>
      </a:lt1>
      <a:dk2>
        <a:srgbClr val="003478"/>
      </a:dk2>
      <a:lt2>
        <a:srgbClr val="E0E1DD"/>
      </a:lt2>
      <a:accent1>
        <a:srgbClr val="5482AB"/>
      </a:accent1>
      <a:accent2>
        <a:srgbClr val="69923A"/>
      </a:accent2>
      <a:accent3>
        <a:srgbClr val="CA7700"/>
      </a:accent3>
      <a:accent4>
        <a:srgbClr val="B3995D"/>
      </a:accent4>
      <a:accent5>
        <a:srgbClr val="675C53"/>
      </a:accent5>
      <a:accent6>
        <a:srgbClr val="00416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300" dirty="0" err="1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AC_071815_rev1" id="{8A8DE22E-54B3-4B7D-96A6-1E9F7A867E02}" vid="{E746D402-476A-455C-9D2A-946232D7A8B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tra Tech Colors">
    <a:dk1>
      <a:srgbClr val="2A2C27"/>
    </a:dk1>
    <a:lt1>
      <a:sysClr val="window" lastClr="FFFFFF"/>
    </a:lt1>
    <a:dk2>
      <a:srgbClr val="003478"/>
    </a:dk2>
    <a:lt2>
      <a:srgbClr val="E0E1DD"/>
    </a:lt2>
    <a:accent1>
      <a:srgbClr val="5482AB"/>
    </a:accent1>
    <a:accent2>
      <a:srgbClr val="69923A"/>
    </a:accent2>
    <a:accent3>
      <a:srgbClr val="CA7700"/>
    </a:accent3>
    <a:accent4>
      <a:srgbClr val="B3995D"/>
    </a:accent4>
    <a:accent5>
      <a:srgbClr val="675C53"/>
    </a:accent5>
    <a:accent6>
      <a:srgbClr val="00416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Tetra Tech Colors">
    <a:dk1>
      <a:srgbClr val="2A2C27"/>
    </a:dk1>
    <a:lt1>
      <a:sysClr val="window" lastClr="FFFFFF"/>
    </a:lt1>
    <a:dk2>
      <a:srgbClr val="003478"/>
    </a:dk2>
    <a:lt2>
      <a:srgbClr val="E0E1DD"/>
    </a:lt2>
    <a:accent1>
      <a:srgbClr val="5482AB"/>
    </a:accent1>
    <a:accent2>
      <a:srgbClr val="69923A"/>
    </a:accent2>
    <a:accent3>
      <a:srgbClr val="CA7700"/>
    </a:accent3>
    <a:accent4>
      <a:srgbClr val="B3995D"/>
    </a:accent4>
    <a:accent5>
      <a:srgbClr val="675C53"/>
    </a:accent5>
    <a:accent6>
      <a:srgbClr val="00416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Tetra Tech Colors">
    <a:dk1>
      <a:srgbClr val="2A2C27"/>
    </a:dk1>
    <a:lt1>
      <a:sysClr val="window" lastClr="FFFFFF"/>
    </a:lt1>
    <a:dk2>
      <a:srgbClr val="003478"/>
    </a:dk2>
    <a:lt2>
      <a:srgbClr val="E0E1DD"/>
    </a:lt2>
    <a:accent1>
      <a:srgbClr val="5482AB"/>
    </a:accent1>
    <a:accent2>
      <a:srgbClr val="69923A"/>
    </a:accent2>
    <a:accent3>
      <a:srgbClr val="CA7700"/>
    </a:accent3>
    <a:accent4>
      <a:srgbClr val="B3995D"/>
    </a:accent4>
    <a:accent5>
      <a:srgbClr val="675C53"/>
    </a:accent5>
    <a:accent6>
      <a:srgbClr val="00416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Tetra Tech Colors">
    <a:dk1>
      <a:srgbClr val="2A2C27"/>
    </a:dk1>
    <a:lt1>
      <a:sysClr val="window" lastClr="FFFFFF"/>
    </a:lt1>
    <a:dk2>
      <a:srgbClr val="003478"/>
    </a:dk2>
    <a:lt2>
      <a:srgbClr val="E0E1DD"/>
    </a:lt2>
    <a:accent1>
      <a:srgbClr val="5482AB"/>
    </a:accent1>
    <a:accent2>
      <a:srgbClr val="69923A"/>
    </a:accent2>
    <a:accent3>
      <a:srgbClr val="CA7700"/>
    </a:accent3>
    <a:accent4>
      <a:srgbClr val="B3995D"/>
    </a:accent4>
    <a:accent5>
      <a:srgbClr val="675C53"/>
    </a:accent5>
    <a:accent6>
      <a:srgbClr val="00416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Tetra Tech Colors">
    <a:dk1>
      <a:srgbClr val="2A2C27"/>
    </a:dk1>
    <a:lt1>
      <a:sysClr val="window" lastClr="FFFFFF"/>
    </a:lt1>
    <a:dk2>
      <a:srgbClr val="003478"/>
    </a:dk2>
    <a:lt2>
      <a:srgbClr val="E0E1DD"/>
    </a:lt2>
    <a:accent1>
      <a:srgbClr val="5482AB"/>
    </a:accent1>
    <a:accent2>
      <a:srgbClr val="69923A"/>
    </a:accent2>
    <a:accent3>
      <a:srgbClr val="CA7700"/>
    </a:accent3>
    <a:accent4>
      <a:srgbClr val="B3995D"/>
    </a:accent4>
    <a:accent5>
      <a:srgbClr val="675C53"/>
    </a:accent5>
    <a:accent6>
      <a:srgbClr val="00416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Tetra Tech Colors">
    <a:dk1>
      <a:srgbClr val="2A2C27"/>
    </a:dk1>
    <a:lt1>
      <a:sysClr val="window" lastClr="FFFFFF"/>
    </a:lt1>
    <a:dk2>
      <a:srgbClr val="003478"/>
    </a:dk2>
    <a:lt2>
      <a:srgbClr val="E0E1DD"/>
    </a:lt2>
    <a:accent1>
      <a:srgbClr val="5482AB"/>
    </a:accent1>
    <a:accent2>
      <a:srgbClr val="69923A"/>
    </a:accent2>
    <a:accent3>
      <a:srgbClr val="CA7700"/>
    </a:accent3>
    <a:accent4>
      <a:srgbClr val="B3995D"/>
    </a:accent4>
    <a:accent5>
      <a:srgbClr val="675C53"/>
    </a:accent5>
    <a:accent6>
      <a:srgbClr val="00416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Tetra Tech Colors">
    <a:dk1>
      <a:srgbClr val="2A2C27"/>
    </a:dk1>
    <a:lt1>
      <a:sysClr val="window" lastClr="FFFFFF"/>
    </a:lt1>
    <a:dk2>
      <a:srgbClr val="003478"/>
    </a:dk2>
    <a:lt2>
      <a:srgbClr val="E0E1DD"/>
    </a:lt2>
    <a:accent1>
      <a:srgbClr val="5482AB"/>
    </a:accent1>
    <a:accent2>
      <a:srgbClr val="69923A"/>
    </a:accent2>
    <a:accent3>
      <a:srgbClr val="CA7700"/>
    </a:accent3>
    <a:accent4>
      <a:srgbClr val="B3995D"/>
    </a:accent4>
    <a:accent5>
      <a:srgbClr val="675C53"/>
    </a:accent5>
    <a:accent6>
      <a:srgbClr val="00416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22008</TotalTime>
  <Words>375</Words>
  <Application>Microsoft Office PowerPoint</Application>
  <PresentationFormat>On-screen Show (4:3)</PresentationFormat>
  <Paragraphs>142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23_Office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Northwestern Delta-Mendota Subbasin GSA</vt:lpstr>
      <vt:lpstr>PowerPoint Presentation</vt:lpstr>
      <vt:lpstr>Turlock Groundwater Basin </vt:lpstr>
      <vt:lpstr>PowerPoint Presentation</vt:lpstr>
      <vt:lpstr>West Turlock Subbasin GSA</vt:lpstr>
      <vt:lpstr>PowerPoint Presentation</vt:lpstr>
      <vt:lpstr>East Turlock Subbasin GSA</vt:lpstr>
      <vt:lpstr>PowerPoint Presentation</vt:lpstr>
      <vt:lpstr>Modesto Subbasin GSA</vt:lpstr>
      <vt:lpstr>PowerPoint Presentation</vt:lpstr>
      <vt:lpstr>Eastern San Joaquin Subbasin </vt:lpstr>
      <vt:lpstr>PowerPoint Presentation</vt:lpstr>
      <vt:lpstr>PowerPoint Presentation</vt:lpstr>
    </vt:vector>
  </TitlesOfParts>
  <Company>Radian International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10-Hour Construction Safety and Health Outreach Program</dc:title>
  <dc:creator>Denver</dc:creator>
  <cp:lastModifiedBy>Walter Ward</cp:lastModifiedBy>
  <cp:revision>844</cp:revision>
  <cp:lastPrinted>2017-01-24T22:18:50Z</cp:lastPrinted>
  <dcterms:created xsi:type="dcterms:W3CDTF">2001-11-02T21:00:06Z</dcterms:created>
  <dcterms:modified xsi:type="dcterms:W3CDTF">2017-01-25T03:20:13Z</dcterms:modified>
</cp:coreProperties>
</file>