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M Sans"/>
      <p:regular r:id="rId31"/>
      <p:bold r:id="rId32"/>
      <p:italic r:id="rId33"/>
      <p:boldItalic r:id="rId34"/>
    </p:embeddedFont>
    <p:embeddedFont>
      <p:font typeface="Encode Sans Condensed"/>
      <p:regular r:id="rId35"/>
      <p:bold r:id="rId36"/>
    </p:embeddedFont>
    <p:embeddedFont>
      <p:font typeface="Lato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Roboto Medium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39">
          <p15:clr>
            <a:srgbClr val="A4A3A4"/>
          </p15:clr>
        </p15:guide>
        <p15:guide id="2" pos="5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96" y="78"/>
      </p:cViewPr>
      <p:guideLst>
        <p:guide orient="horz" pos="1639"/>
        <p:guide pos="56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SLIDES_API96515339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SLIDES_API96515339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SLIDES_API965153393_4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SLIDES_API965153393_4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SLIDES_API965153393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SLIDES_API965153393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SLIDES_API965153393_5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SLIDES_API965153393_5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b4493ed7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b4493ed7d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b4493ed7de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b4493ed7de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SLIDES_API965153393_6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SLIDES_API965153393_6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SLIDES_API965153393_6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SLIDES_API965153393_6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b4493ed7de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b4493ed7de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b4493ed7d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b4493ed7de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SLIDES_API965153393_7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SLIDES_API965153393_7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SLIDES_API965153393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SLIDES_API965153393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SLIDES_API965153393_7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SLIDES_API965153393_7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SLIDES_API965153393_8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SLIDES_API965153393_8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SLIDES_API965153393_9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SLIDES_API965153393_9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SLIDES_API965153393_9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SLIDES_API965153393_9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SLIDES_API965153393_1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SLIDES_API965153393_1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SLIDES_API965153393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SLIDES_API965153393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SLIDES_API965153393_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SLIDES_API965153393_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SLIDES_API965153393_1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SLIDES_API965153393_1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SLIDES_API965153393_2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SLIDES_API965153393_2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SLIDES_API965153393_3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SLIDES_API965153393_3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SLIDES_API965153393_3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SLIDES_API965153393_3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SLIDES_API965153393_3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SLIDES_API965153393_3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slide" type="title">
  <p:cSld name="TITLE">
    <p:bg>
      <p:bgPr>
        <a:solidFill>
          <a:srgbClr val="FFFFFF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8" name="Google Shape;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10;p2" title="officeTypeDesc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 title="officeName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 descr="EEEE, MMMM d" title="time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Wednesday, January 31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 Bullets">
  <p:cSld name="TITLE_ONLY_1_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9432600" y="1312775"/>
            <a:ext cx="86997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>
            <a:lvl1pPr marL="457200" lvl="0" indent="-577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Char char="●"/>
              <a:defRPr sz="5500">
                <a:solidFill>
                  <a:srgbClr val="434343"/>
                </a:solidFill>
              </a:defRPr>
            </a:lvl1pPr>
            <a:lvl2pPr marL="914400" lvl="1" indent="-5143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Char char="○"/>
              <a:defRPr sz="4500">
                <a:solidFill>
                  <a:srgbClr val="434343"/>
                </a:solidFill>
              </a:defRPr>
            </a:lvl2pPr>
            <a:lvl3pPr marL="1371600" lvl="2" indent="-450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Char char="■"/>
              <a:defRPr sz="3500">
                <a:solidFill>
                  <a:srgbClr val="434343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7" name="Google Shape;8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" name="Google Shape;88;p11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1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1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Tuesday, May 3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2304215" y="90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Points 1">
  <p:cSld name="TITLE_ONLY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256032" y="1312786"/>
            <a:ext cx="17876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rmAutofit/>
          </a:bodyPr>
          <a:lstStyle>
            <a:lvl1pPr marL="457200" lvl="0" indent="-577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Char char="●"/>
              <a:defRPr sz="5500">
                <a:solidFill>
                  <a:srgbClr val="434343"/>
                </a:solidFill>
              </a:defRPr>
            </a:lvl1pPr>
            <a:lvl2pPr marL="914400" lvl="1" indent="-5143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Char char="○"/>
              <a:defRPr sz="4500">
                <a:solidFill>
                  <a:srgbClr val="434343"/>
                </a:solidFill>
              </a:defRPr>
            </a:lvl2pPr>
            <a:lvl3pPr marL="1371600" lvl="2" indent="-450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Char char="■"/>
              <a:defRPr sz="3500">
                <a:solidFill>
                  <a:srgbClr val="434343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Google Shape;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8" name="Google Shape;98;p12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2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2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Tuesday, May 3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105" name="Google Shape;10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6" name="Google Shape;10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7" name="Google Shape;107;p13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Encode Sans Condensed"/>
                <a:ea typeface="Encode Sans Condensed"/>
                <a:cs typeface="Encode Sans Condensed"/>
                <a:sym typeface="Encode Sans Condensed"/>
              </a:rPr>
              <a:t>Sacramento, CA</a:t>
            </a:r>
            <a:endParaRPr sz="2200">
              <a:solidFill>
                <a:srgbClr val="FFFFFF"/>
              </a:solidFill>
              <a:latin typeface="Encode Sans Condensed"/>
              <a:ea typeface="Encode Sans Condensed"/>
              <a:cs typeface="Encode Sans Condensed"/>
              <a:sym typeface="Encode Sans Condensed"/>
            </a:endParaRPr>
          </a:p>
        </p:txBody>
      </p:sp>
      <p:sp>
        <p:nvSpPr>
          <p:cNvPr id="109" name="Google Shape;109;p13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Tuesday, May 3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ldNum" idx="12"/>
          </p:nvPr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Points 2">
  <p:cSld name="TITLE_ONLY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256032" y="1312786"/>
            <a:ext cx="17876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rmAutofit/>
          </a:bodyPr>
          <a:lstStyle>
            <a:lvl1pPr marL="457200" lvl="0" indent="-577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Char char="●"/>
              <a:defRPr sz="5500">
                <a:solidFill>
                  <a:srgbClr val="434343"/>
                </a:solidFill>
              </a:defRPr>
            </a:lvl1pPr>
            <a:lvl2pPr marL="914400" lvl="1" indent="-5143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Char char="○"/>
              <a:defRPr sz="4500">
                <a:solidFill>
                  <a:srgbClr val="434343"/>
                </a:solidFill>
              </a:defRPr>
            </a:lvl2pPr>
            <a:lvl3pPr marL="1371600" lvl="2" indent="-450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Char char="■"/>
              <a:defRPr sz="3500">
                <a:solidFill>
                  <a:srgbClr val="434343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115" name="Google Shape;11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7" name="Google Shape;117;p14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4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4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Tuesday, May 3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classic">
  <p:cSld name="Cover - classic">
    <p:bg>
      <p:bgPr>
        <a:solidFill>
          <a:schemeClr val="accen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1182600" y="2111800"/>
            <a:ext cx="1597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l" rtl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3819" y="8785888"/>
            <a:ext cx="2087513" cy="52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>
            <a:spLocks noGrp="1"/>
          </p:cNvSpPr>
          <p:nvPr>
            <p:ph type="subTitle" idx="1"/>
          </p:nvPr>
        </p:nvSpPr>
        <p:spPr>
          <a:xfrm>
            <a:off x="1153800" y="1013650"/>
            <a:ext cx="159756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>
                <a:latin typeface="DM Sans"/>
                <a:ea typeface="DM Sans"/>
                <a:cs typeface="DM Sans"/>
                <a:sym typeface="DM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sz="26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- aubergine">
  <p:cSld name="BLANK_1_2_1_1_1_1">
    <p:bg>
      <p:bgPr>
        <a:solidFill>
          <a:schemeClr val="lt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/>
          <p:nvPr/>
        </p:nvSpPr>
        <p:spPr>
          <a:xfrm rot="5400000">
            <a:off x="1797950" y="7491594"/>
            <a:ext cx="995150" cy="4658876"/>
          </a:xfrm>
          <a:custGeom>
            <a:avLst/>
            <a:gdLst/>
            <a:ahLst/>
            <a:cxnLst/>
            <a:rect l="l" t="t" r="r" b="b"/>
            <a:pathLst>
              <a:path w="995150" h="4658876" extrusionOk="0">
                <a:moveTo>
                  <a:pt x="0" y="4658876"/>
                </a:moveTo>
                <a:lnTo>
                  <a:pt x="0" y="1380476"/>
                </a:lnTo>
                <a:cubicBezTo>
                  <a:pt x="0" y="777298"/>
                  <a:pt x="366729" y="259775"/>
                  <a:pt x="889381" y="38712"/>
                </a:cubicBezTo>
                <a:lnTo>
                  <a:pt x="995150" y="0"/>
                </a:lnTo>
                <a:lnTo>
                  <a:pt x="995150" y="4658876"/>
                </a:lnTo>
                <a:close/>
              </a:path>
            </a:pathLst>
          </a:custGeom>
          <a:solidFill>
            <a:srgbClr val="7A0E7F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 rot="-5400000">
            <a:off x="15097416" y="3055550"/>
            <a:ext cx="4104600" cy="2329500"/>
          </a:xfrm>
          <a:custGeom>
            <a:avLst/>
            <a:gdLst/>
            <a:ahLst/>
            <a:cxnLst/>
            <a:rect l="l" t="t" r="r" b="b"/>
            <a:pathLst>
              <a:path w="4104600" h="2329500" extrusionOk="0">
                <a:moveTo>
                  <a:pt x="4104600" y="0"/>
                </a:moveTo>
                <a:lnTo>
                  <a:pt x="4104600" y="2052300"/>
                </a:lnTo>
                <a:cubicBezTo>
                  <a:pt x="4104600" y="2123140"/>
                  <a:pt x="4101011" y="2193144"/>
                  <a:pt x="4094004" y="2262136"/>
                </a:cubicBezTo>
                <a:lnTo>
                  <a:pt x="4083723" y="2329500"/>
                </a:lnTo>
                <a:lnTo>
                  <a:pt x="20877" y="2329500"/>
                </a:lnTo>
                <a:lnTo>
                  <a:pt x="10596" y="2262136"/>
                </a:lnTo>
                <a:cubicBezTo>
                  <a:pt x="3589" y="2193144"/>
                  <a:pt x="0" y="2123140"/>
                  <a:pt x="0" y="2052300"/>
                </a:cubicBezTo>
                <a:cubicBezTo>
                  <a:pt x="0" y="918846"/>
                  <a:pt x="918846" y="0"/>
                  <a:pt x="2052300" y="0"/>
                </a:cubicBezTo>
                <a:close/>
              </a:path>
            </a:pathLst>
          </a:custGeom>
          <a:solidFill>
            <a:srgbClr val="7A0E7F"/>
          </a:solidFill>
          <a:ln>
            <a:noFill/>
          </a:ln>
        </p:spPr>
        <p:txBody>
          <a:bodyPr spcFirstLastPara="1" wrap="square" lIns="91450" tIns="91450" rIns="91450" bIns="91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A0E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1842300" y="2080525"/>
            <a:ext cx="13196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0" b="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377400"/>
            <a:ext cx="909600" cy="9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side panel 1">
  <p:cSld name="Left side panel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 rot="5400000">
            <a:off x="-562200" y="562200"/>
            <a:ext cx="10287000" cy="9162600"/>
          </a:xfrm>
          <a:prstGeom prst="round2SameRect">
            <a:avLst>
              <a:gd name="adj1" fmla="val 4720"/>
              <a:gd name="adj2" fmla="val 0"/>
            </a:avLst>
          </a:prstGeom>
          <a:solidFill>
            <a:srgbClr val="F6F1E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377400"/>
            <a:ext cx="909600" cy="9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909600" y="1544850"/>
            <a:ext cx="707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apes 6 1">
  <p:cSld name="BLANK_1_5_1_1_1_1_1">
    <p:bg>
      <p:bgPr>
        <a:solidFill>
          <a:schemeClr val="lt2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>
            <a:off x="14074598" y="-38927"/>
            <a:ext cx="4213402" cy="1643213"/>
          </a:xfrm>
          <a:custGeom>
            <a:avLst/>
            <a:gdLst/>
            <a:ahLst/>
            <a:cxnLst/>
            <a:rect l="l" t="t" r="r" b="b"/>
            <a:pathLst>
              <a:path w="4213402" h="1643213" extrusionOk="0">
                <a:moveTo>
                  <a:pt x="0" y="0"/>
                </a:moveTo>
                <a:lnTo>
                  <a:pt x="4213402" y="0"/>
                </a:lnTo>
                <a:lnTo>
                  <a:pt x="4213402" y="1183404"/>
                </a:lnTo>
                <a:lnTo>
                  <a:pt x="4161398" y="1217408"/>
                </a:lnTo>
                <a:cubicBezTo>
                  <a:pt x="3716700" y="1487613"/>
                  <a:pt x="3194664" y="1643213"/>
                  <a:pt x="2636285" y="1643213"/>
                </a:cubicBezTo>
                <a:cubicBezTo>
                  <a:pt x="1519529" y="1643213"/>
                  <a:pt x="548143" y="1020813"/>
                  <a:pt x="50085" y="103972"/>
                </a:cubicBezTo>
                <a:close/>
              </a:path>
            </a:pathLst>
          </a:custGeom>
          <a:solidFill>
            <a:srgbClr val="7A0E7F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0" y="9138702"/>
            <a:ext cx="5089278" cy="1148299"/>
          </a:xfrm>
          <a:custGeom>
            <a:avLst/>
            <a:gdLst/>
            <a:ahLst/>
            <a:cxnLst/>
            <a:rect l="l" t="t" r="r" b="b"/>
            <a:pathLst>
              <a:path w="5089278" h="1148299" extrusionOk="0">
                <a:moveTo>
                  <a:pt x="0" y="0"/>
                </a:moveTo>
                <a:lnTo>
                  <a:pt x="3666609" y="0"/>
                </a:lnTo>
                <a:cubicBezTo>
                  <a:pt x="4319915" y="0"/>
                  <a:pt x="4872716" y="430307"/>
                  <a:pt x="5057048" y="1022955"/>
                </a:cubicBezTo>
                <a:lnTo>
                  <a:pt x="5089278" y="1148299"/>
                </a:lnTo>
                <a:lnTo>
                  <a:pt x="0" y="1148299"/>
                </a:lnTo>
                <a:close/>
              </a:path>
            </a:pathLst>
          </a:custGeom>
          <a:solidFill>
            <a:srgbClr val="7A0E7F"/>
          </a:solidFill>
          <a:ln w="25400" cap="flat" cmpd="sng">
            <a:solidFill>
              <a:srgbClr val="360F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377400"/>
            <a:ext cx="909600" cy="9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1798320"/>
            <a:ext cx="18288000" cy="591300"/>
          </a:xfrm>
          <a:prstGeom prst="rect">
            <a:avLst/>
          </a:prstGeom>
          <a:solidFill>
            <a:srgbClr val="B4BCCA">
              <a:alpha val="776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0"/>
            <a:ext cx="18288000" cy="1828800"/>
          </a:xfrm>
          <a:prstGeom prst="rect">
            <a:avLst/>
          </a:prstGeom>
          <a:solidFill>
            <a:srgbClr val="164397">
              <a:alpha val="776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 title="officeTypeDesc"/>
          <p:cNvSpPr txBox="1"/>
          <p:nvPr/>
        </p:nvSpPr>
        <p:spPr>
          <a:xfrm>
            <a:off x="13300375" y="156975"/>
            <a:ext cx="4987500" cy="36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 title="officeName"/>
          <p:cNvSpPr txBox="1"/>
          <p:nvPr/>
        </p:nvSpPr>
        <p:spPr>
          <a:xfrm>
            <a:off x="13300375" y="722375"/>
            <a:ext cx="4987500" cy="36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400" y="29731"/>
            <a:ext cx="2286001" cy="2286001"/>
          </a:xfrm>
          <a:prstGeom prst="rect">
            <a:avLst/>
          </a:prstGeom>
          <a:noFill/>
          <a:ln>
            <a:noFill/>
          </a:ln>
          <a:effectLst>
            <a:outerShdw blurRad="3429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650" y="32311"/>
            <a:ext cx="2286000" cy="2286000"/>
          </a:xfrm>
          <a:prstGeom prst="rect">
            <a:avLst/>
          </a:prstGeom>
          <a:noFill/>
          <a:ln>
            <a:noFill/>
          </a:ln>
          <a:effectLst>
            <a:outerShdw blurRad="357188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" name="Google Shape;21;p3" descr="EEEE, MMMM d" title="time"/>
          <p:cNvSpPr txBox="1"/>
          <p:nvPr/>
        </p:nvSpPr>
        <p:spPr>
          <a:xfrm>
            <a:off x="13300500" y="1287775"/>
            <a:ext cx="4987500" cy="36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Wednesday, January 31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50" tIns="68300" rIns="136550" bIns="683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50" tIns="68300" rIns="136550" bIns="68300" anchor="t" anchorCtr="0">
            <a:norm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dt" idx="10"/>
          </p:nvPr>
        </p:nvSpPr>
        <p:spPr>
          <a:xfrm>
            <a:off x="914400" y="9534528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50" tIns="68300" rIns="136550" bIns="683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50" tIns="68300" rIns="136550" bIns="683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ldNum" idx="12"/>
          </p:nvPr>
        </p:nvSpPr>
        <p:spPr>
          <a:xfrm>
            <a:off x="13106400" y="9534528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50" tIns="68300" rIns="136550" bIns="683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4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914400" y="411957"/>
            <a:ext cx="164592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Char char="●"/>
              <a:defRPr sz="6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914400" y="411957"/>
            <a:ext cx="164592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body" idx="1"/>
          </p:nvPr>
        </p:nvSpPr>
        <p:spPr>
          <a:xfrm>
            <a:off x="914400" y="2400303"/>
            <a:ext cx="16459200" cy="6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t" anchorCtr="0">
            <a:normAutofit/>
          </a:bodyPr>
          <a:lstStyle>
            <a:lvl1pPr marL="457200" lvl="0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marL="914400" lvl="1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2pPr>
            <a:lvl3pPr marL="1371600" lvl="2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3pPr>
            <a:lvl4pPr marL="1828800" lvl="3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4pPr>
            <a:lvl5pPr marL="2286000" lvl="4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5pPr>
            <a:lvl6pPr marL="2743200" lvl="5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6pPr>
            <a:lvl7pPr marL="3200400" lvl="6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7pPr>
            <a:lvl8pPr marL="3657600" lvl="7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8pPr>
            <a:lvl9pPr marL="4114800" lvl="8" indent="-406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t" anchorCtr="0">
            <a:norm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00" tIns="67600" rIns="135100" bIns="676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900" tIns="67100" rIns="133900" bIns="671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900" tIns="67100" rIns="133900" bIns="67100" anchor="t" anchorCtr="0">
            <a:norm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dt" idx="10"/>
          </p:nvPr>
        </p:nvSpPr>
        <p:spPr>
          <a:xfrm>
            <a:off x="914400" y="9534528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900" tIns="67100" rIns="133900" bIns="67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ftr" idx="11"/>
          </p:nvPr>
        </p:nvSpPr>
        <p:spPr>
          <a:xfrm>
            <a:off x="6248400" y="9534528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900" tIns="67100" rIns="133900" bIns="67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sldNum" idx="12"/>
          </p:nvPr>
        </p:nvSpPr>
        <p:spPr>
          <a:xfrm>
            <a:off x="13106400" y="9534528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900" tIns="67100" rIns="133900" bIns="67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 -  Introduction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/>
          <p:nvPr/>
        </p:nvSpPr>
        <p:spPr>
          <a:xfrm>
            <a:off x="0" y="1798320"/>
            <a:ext cx="18288001" cy="591300"/>
          </a:xfrm>
          <a:prstGeom prst="rect">
            <a:avLst/>
          </a:prstGeom>
          <a:solidFill>
            <a:srgbClr val="B4BCCA">
              <a:alpha val="776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0" y="0"/>
            <a:ext cx="18288001" cy="1828800"/>
          </a:xfrm>
          <a:prstGeom prst="rect">
            <a:avLst/>
          </a:prstGeom>
          <a:solidFill>
            <a:srgbClr val="164397">
              <a:alpha val="7765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7" descr="#officeTypeDescTextBox"/>
          <p:cNvSpPr txBox="1"/>
          <p:nvPr/>
        </p:nvSpPr>
        <p:spPr>
          <a:xfrm>
            <a:off x="13716000" y="156972"/>
            <a:ext cx="4572000" cy="36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7" descr="#officeNameTextBox"/>
          <p:cNvSpPr txBox="1"/>
          <p:nvPr/>
        </p:nvSpPr>
        <p:spPr>
          <a:xfrm>
            <a:off x="13716000" y="722376"/>
            <a:ext cx="4572000" cy="36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00" y="29731"/>
            <a:ext cx="2286001" cy="2286001"/>
          </a:xfrm>
          <a:prstGeom prst="rect">
            <a:avLst/>
          </a:prstGeom>
          <a:noFill/>
          <a:ln>
            <a:noFill/>
          </a:ln>
          <a:effectLst>
            <a:outerShdw blurRad="3429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650" y="32311"/>
            <a:ext cx="2286000" cy="2286000"/>
          </a:xfrm>
          <a:prstGeom prst="rect">
            <a:avLst/>
          </a:prstGeom>
          <a:noFill/>
          <a:ln>
            <a:noFill/>
          </a:ln>
          <a:effectLst>
            <a:outerShdw blurRad="357188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8" name="Google Shape;188;p27" descr="#nowDateTextBox"/>
          <p:cNvSpPr txBox="1"/>
          <p:nvPr/>
        </p:nvSpPr>
        <p:spPr>
          <a:xfrm>
            <a:off x="13716000" y="1287780"/>
            <a:ext cx="4572000" cy="36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Monday, July 24</a:t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7" descr="TESTS"/>
          <p:cNvSpPr txBox="1">
            <a:spLocks noGrp="1"/>
          </p:cNvSpPr>
          <p:nvPr>
            <p:ph type="subTitle" idx="1"/>
          </p:nvPr>
        </p:nvSpPr>
        <p:spPr>
          <a:xfrm>
            <a:off x="4572000" y="1121663"/>
            <a:ext cx="10297500" cy="59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200" tIns="0" rIns="91425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4572000" y="121925"/>
            <a:ext cx="102975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0" rIns="91425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1" name="Google Shape;191;p27" descr="#presentersTextBox" title="TEST"/>
          <p:cNvSpPr txBox="1">
            <a:spLocks noGrp="1"/>
          </p:cNvSpPr>
          <p:nvPr>
            <p:ph type="subTitle" idx="2"/>
          </p:nvPr>
        </p:nvSpPr>
        <p:spPr>
          <a:xfrm>
            <a:off x="4572000" y="1920240"/>
            <a:ext cx="9525000" cy="41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7" descr="#officeConferenceTextBox"/>
          <p:cNvSpPr txBox="1">
            <a:spLocks noGrp="1"/>
          </p:cNvSpPr>
          <p:nvPr>
            <p:ph type="subTitle" idx="3"/>
          </p:nvPr>
        </p:nvSpPr>
        <p:spPr>
          <a:xfrm>
            <a:off x="14077950" y="1920240"/>
            <a:ext cx="4191000" cy="41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0" rIns="91425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Points 3">
  <p:cSld name="TITLE_ONLY_5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xfrm>
            <a:off x="256032" y="1312786"/>
            <a:ext cx="17876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rmAutofit/>
          </a:bodyPr>
          <a:lstStyle>
            <a:lvl1pPr marL="457200" lvl="0" indent="-577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Char char="●"/>
              <a:defRPr sz="5500">
                <a:solidFill>
                  <a:srgbClr val="434343"/>
                </a:solidFill>
              </a:defRPr>
            </a:lvl1pPr>
            <a:lvl2pPr marL="914400" lvl="1" indent="-5143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Char char="○"/>
              <a:defRPr sz="4500">
                <a:solidFill>
                  <a:srgbClr val="434343"/>
                </a:solidFill>
              </a:defRPr>
            </a:lvl2pPr>
            <a:lvl3pPr marL="1371600" lvl="2" indent="-450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Char char="■"/>
              <a:defRPr sz="3500">
                <a:solidFill>
                  <a:srgbClr val="434343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8" name="Google Shape;198;p28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8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8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Monday, July 24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5">
  <p:cSld name="TITLE_5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6">
  <p:cSld name="TITLE_6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rix Slide">
  <p:cSld name="ONE_COLUMN_TEXT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Google Shape;26;p4" title="officeTypeDesc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 title="officeName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 descr="EEEE, MMMM d" title="time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Wednesday, January 31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7">
  <p:cSld name="TITLE_7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_8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2100"/>
            </a:lvl1pPr>
            <a:lvl2pPr marL="0" lvl="1" indent="0" algn="r" rtl="0">
              <a:spcBef>
                <a:spcPts val="0"/>
              </a:spcBef>
              <a:buNone/>
              <a:defRPr sz="2100"/>
            </a:lvl2pPr>
            <a:lvl3pPr marL="0" lvl="2" indent="0" algn="r" rtl="0">
              <a:spcBef>
                <a:spcPts val="0"/>
              </a:spcBef>
              <a:buNone/>
              <a:defRPr sz="2100"/>
            </a:lvl3pPr>
            <a:lvl4pPr marL="0" lvl="3" indent="0" algn="r" rtl="0">
              <a:spcBef>
                <a:spcPts val="0"/>
              </a:spcBef>
              <a:buNone/>
              <a:defRPr sz="2100"/>
            </a:lvl4pPr>
            <a:lvl5pPr marL="0" lvl="4" indent="0" algn="r" rtl="0">
              <a:spcBef>
                <a:spcPts val="0"/>
              </a:spcBef>
              <a:buNone/>
              <a:defRPr sz="2100"/>
            </a:lvl5pPr>
            <a:lvl6pPr marL="0" lvl="5" indent="0" algn="r" rtl="0">
              <a:spcBef>
                <a:spcPts val="0"/>
              </a:spcBef>
              <a:buNone/>
              <a:defRPr sz="2100"/>
            </a:lvl6pPr>
            <a:lvl7pPr marL="0" lvl="6" indent="0" algn="r" rtl="0">
              <a:spcBef>
                <a:spcPts val="0"/>
              </a:spcBef>
              <a:buNone/>
              <a:defRPr sz="2100"/>
            </a:lvl7pPr>
            <a:lvl8pPr marL="0" lvl="7" indent="0" algn="r" rtl="0">
              <a:spcBef>
                <a:spcPts val="0"/>
              </a:spcBef>
              <a:buNone/>
              <a:defRPr sz="2100"/>
            </a:lvl8pPr>
            <a:lvl9pPr marL="0" lvl="8" indent="0" algn="r" rtl="0">
              <a:spcBef>
                <a:spcPts val="0"/>
              </a:spcBef>
              <a:buNone/>
              <a:defRPr sz="2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9">
  <p:cSld name="TITLE_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Char char="●"/>
              <a:defRPr sz="8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b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dt" idx="10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ftr" idx="11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sldNum" idx="12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_10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dt" idx="10"/>
          </p:nvPr>
        </p:nvSpPr>
        <p:spPr>
          <a:xfrm>
            <a:off x="12573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5"/>
          <p:cNvSpPr txBox="1">
            <a:spLocks noGrp="1"/>
          </p:cNvSpPr>
          <p:nvPr>
            <p:ph type="ftr" idx="11"/>
          </p:nvPr>
        </p:nvSpPr>
        <p:spPr>
          <a:xfrm>
            <a:off x="6057900" y="9534528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sldNum" idx="12"/>
          </p:nvPr>
        </p:nvSpPr>
        <p:spPr>
          <a:xfrm>
            <a:off x="129159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1">
  <p:cSld name="TITLE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ctrTitle"/>
          </p:nvPr>
        </p:nvSpPr>
        <p:spPr>
          <a:xfrm>
            <a:off x="1371600" y="3195662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t" anchorCtr="0">
            <a:norm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dt" idx="10"/>
          </p:nvPr>
        </p:nvSpPr>
        <p:spPr>
          <a:xfrm>
            <a:off x="914400" y="9534549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ftr" idx="11"/>
          </p:nvPr>
        </p:nvSpPr>
        <p:spPr>
          <a:xfrm>
            <a:off x="6248400" y="9534549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sldNum" idx="12"/>
          </p:nvPr>
        </p:nvSpPr>
        <p:spPr>
          <a:xfrm>
            <a:off x="13106400" y="9534549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2">
  <p:cSld name="TITLE_1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ctrTitle"/>
          </p:nvPr>
        </p:nvSpPr>
        <p:spPr>
          <a:xfrm>
            <a:off x="1371600" y="3195642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7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7"/>
          <p:cNvSpPr txBox="1">
            <a:spLocks noGrp="1"/>
          </p:cNvSpPr>
          <p:nvPr>
            <p:ph type="dt" idx="10"/>
          </p:nvPr>
        </p:nvSpPr>
        <p:spPr>
          <a:xfrm>
            <a:off x="914400" y="9534530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7"/>
          <p:cNvSpPr txBox="1">
            <a:spLocks noGrp="1"/>
          </p:cNvSpPr>
          <p:nvPr>
            <p:ph type="ftr" idx="11"/>
          </p:nvPr>
        </p:nvSpPr>
        <p:spPr>
          <a:xfrm>
            <a:off x="6248400" y="9534530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ldNum" idx="12"/>
          </p:nvPr>
        </p:nvSpPr>
        <p:spPr>
          <a:xfrm>
            <a:off x="13106400" y="9534530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3">
  <p:cSld name="TITLE_1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4">
  <p:cSld name="TITLE_14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type="ctrTitle"/>
          </p:nvPr>
        </p:nvSpPr>
        <p:spPr>
          <a:xfrm>
            <a:off x="1371600" y="3195638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dt" idx="10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ftr" idx="11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5">
  <p:cSld name="TITLE_15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Char char="●"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Slide" type="titleOnly">
  <p:cSld name="TITLE_ONLY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" name="Google Shape;34;p5" title="officeTypeDesc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 title="officeName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5" descr="EEEE, MMMM d" title="time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Wednesday, January 31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 txBox="1"/>
          <p:nvPr/>
        </p:nvSpPr>
        <p:spPr>
          <a:xfrm>
            <a:off x="256025" y="1312778"/>
            <a:ext cx="178764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-9144" y="9158135"/>
            <a:ext cx="18306600" cy="11412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50345" y="9423452"/>
            <a:ext cx="547580" cy="60740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 title="officeHomepageUrl"/>
          <p:cNvSpPr txBox="1"/>
          <p:nvPr/>
        </p:nvSpPr>
        <p:spPr>
          <a:xfrm>
            <a:off x="11666376" y="9422625"/>
            <a:ext cx="41532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weather.gov/sacramento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5" title="officeEmail"/>
          <p:cNvSpPr txBox="1"/>
          <p:nvPr/>
        </p:nvSpPr>
        <p:spPr>
          <a:xfrm>
            <a:off x="1454560" y="9421970"/>
            <a:ext cx="46635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nws.sacramento@noaa.gov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848" y="9423452"/>
            <a:ext cx="608625" cy="607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5"/>
          <p:cNvGrpSpPr/>
          <p:nvPr/>
        </p:nvGrpSpPr>
        <p:grpSpPr>
          <a:xfrm>
            <a:off x="15819628" y="9423453"/>
            <a:ext cx="1884570" cy="546665"/>
            <a:chOff x="15830139" y="9419163"/>
            <a:chExt cx="1887590" cy="548640"/>
          </a:xfrm>
        </p:grpSpPr>
        <p:pic>
          <p:nvPicPr>
            <p:cNvPr id="44" name="Google Shape;4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830139" y="9419163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446839" y="9419163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5"/>
            <p:cNvPicPr preferRelativeResize="0"/>
            <p:nvPr/>
          </p:nvPicPr>
          <p:blipFill rotWithShape="1">
            <a:blip r:embed="rId8">
              <a:alphaModFix/>
            </a:blip>
            <a:srcRect t="-17390" b="17390"/>
            <a:stretch/>
          </p:blipFill>
          <p:spPr>
            <a:xfrm>
              <a:off x="17169089" y="9419163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47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9569" y="9423452"/>
            <a:ext cx="608625" cy="60740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 title="officePhone"/>
          <p:cNvSpPr txBox="1"/>
          <p:nvPr/>
        </p:nvSpPr>
        <p:spPr>
          <a:xfrm>
            <a:off x="7101660" y="9423465"/>
            <a:ext cx="3482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n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(916) 979-3045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3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1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Char char="●"/>
              <a:defRPr sz="8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1"/>
          <p:cNvSpPr txBox="1"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4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6">
  <p:cSld name="TITLE_16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6">
  <p:cSld name="TITLE_ONLY_6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9" name="Google Shape;289;p4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2" name="Google Shape;292;p4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7">
  <p:cSld name="TITLE_17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45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5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5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4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Char char="●"/>
              <a:defRPr sz="8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b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dt" idx="10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ftr" idx="11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sldNum" idx="12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8">
  <p:cSld name="TITLE_18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>
            <a:spLocks noGrp="1"/>
          </p:cNvSpPr>
          <p:nvPr>
            <p:ph type="ctrTitle"/>
          </p:nvPr>
        </p:nvSpPr>
        <p:spPr>
          <a:xfrm>
            <a:off x="1371600" y="3195662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7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t" anchorCtr="0">
            <a:norm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47"/>
          <p:cNvSpPr txBox="1">
            <a:spLocks noGrp="1"/>
          </p:cNvSpPr>
          <p:nvPr>
            <p:ph type="dt" idx="10"/>
          </p:nvPr>
        </p:nvSpPr>
        <p:spPr>
          <a:xfrm>
            <a:off x="914400" y="9534549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ftr" idx="11"/>
          </p:nvPr>
        </p:nvSpPr>
        <p:spPr>
          <a:xfrm>
            <a:off x="6248400" y="9534549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sldNum" idx="12"/>
          </p:nvPr>
        </p:nvSpPr>
        <p:spPr>
          <a:xfrm>
            <a:off x="13106400" y="9534549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9">
  <p:cSld name="TITLE_19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8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dt" idx="10"/>
          </p:nvPr>
        </p:nvSpPr>
        <p:spPr>
          <a:xfrm>
            <a:off x="12573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ftr" idx="11"/>
          </p:nvPr>
        </p:nvSpPr>
        <p:spPr>
          <a:xfrm>
            <a:off x="6057900" y="9534528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sldNum" idx="12"/>
          </p:nvPr>
        </p:nvSpPr>
        <p:spPr>
          <a:xfrm>
            <a:off x="129159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0">
  <p:cSld name="TITLE_20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ctrTitle"/>
          </p:nvPr>
        </p:nvSpPr>
        <p:spPr>
          <a:xfrm>
            <a:off x="1371600" y="3195642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9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49"/>
          <p:cNvSpPr txBox="1">
            <a:spLocks noGrp="1"/>
          </p:cNvSpPr>
          <p:nvPr>
            <p:ph type="dt" idx="10"/>
          </p:nvPr>
        </p:nvSpPr>
        <p:spPr>
          <a:xfrm>
            <a:off x="914400" y="9534530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9"/>
          <p:cNvSpPr txBox="1">
            <a:spLocks noGrp="1"/>
          </p:cNvSpPr>
          <p:nvPr>
            <p:ph type="ftr" idx="11"/>
          </p:nvPr>
        </p:nvSpPr>
        <p:spPr>
          <a:xfrm>
            <a:off x="6248400" y="9534530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9"/>
          <p:cNvSpPr txBox="1">
            <a:spLocks noGrp="1"/>
          </p:cNvSpPr>
          <p:nvPr>
            <p:ph type="sldNum" idx="12"/>
          </p:nvPr>
        </p:nvSpPr>
        <p:spPr>
          <a:xfrm>
            <a:off x="13106400" y="9534530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1">
  <p:cSld name="TITLE_2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5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2">
  <p:cSld name="TITLE_2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1371600" y="3195638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51"/>
          <p:cNvSpPr txBox="1">
            <a:spLocks noGrp="1"/>
          </p:cNvSpPr>
          <p:nvPr>
            <p:ph type="dt" idx="10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1"/>
          <p:cNvSpPr txBox="1">
            <a:spLocks noGrp="1"/>
          </p:cNvSpPr>
          <p:nvPr>
            <p:ph type="ftr" idx="11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1"/>
          <p:cNvSpPr txBox="1">
            <a:spLocks noGrp="1"/>
          </p:cNvSpPr>
          <p:nvPr>
            <p:ph type="sldNum" idx="12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3">
  <p:cSld name="TITLE_2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Char char="●"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39" name="Google Shape;339;p5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5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Char char="●"/>
              <a:defRPr sz="8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3"/>
          <p:cNvSpPr txBox="1"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4">
  <p:cSld name="TITLE_24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4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5">
  <p:cSld name="TITLE_25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5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55"/>
          <p:cNvSpPr txBox="1">
            <a:spLocks noGrp="1"/>
          </p:cNvSpPr>
          <p:nvPr>
            <p:ph type="dt" idx="10"/>
          </p:nvPr>
        </p:nvSpPr>
        <p:spPr>
          <a:xfrm>
            <a:off x="12573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5"/>
          <p:cNvSpPr txBox="1">
            <a:spLocks noGrp="1"/>
          </p:cNvSpPr>
          <p:nvPr>
            <p:ph type="ftr" idx="11"/>
          </p:nvPr>
        </p:nvSpPr>
        <p:spPr>
          <a:xfrm>
            <a:off x="6057900" y="9534528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5"/>
          <p:cNvSpPr txBox="1">
            <a:spLocks noGrp="1"/>
          </p:cNvSpPr>
          <p:nvPr>
            <p:ph type="sldNum" idx="12"/>
          </p:nvPr>
        </p:nvSpPr>
        <p:spPr>
          <a:xfrm>
            <a:off x="129159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6">
  <p:cSld name="TITLE_26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6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3" name="Google Shape;363;p56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6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6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7">
  <p:cSld name="TITLE_27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5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9" name="Google Shape;369;p57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7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7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6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8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Char char="●"/>
              <a:defRPr sz="8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b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58"/>
          <p:cNvSpPr txBox="1">
            <a:spLocks noGrp="1"/>
          </p:cNvSpPr>
          <p:nvPr>
            <p:ph type="dt" idx="10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8"/>
          <p:cNvSpPr txBox="1">
            <a:spLocks noGrp="1"/>
          </p:cNvSpPr>
          <p:nvPr>
            <p:ph type="ftr" idx="11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8"/>
          <p:cNvSpPr txBox="1">
            <a:spLocks noGrp="1"/>
          </p:cNvSpPr>
          <p:nvPr>
            <p:ph type="sldNum" idx="12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8">
  <p:cSld name="TITLE_28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9"/>
          <p:cNvSpPr txBox="1">
            <a:spLocks noGrp="1"/>
          </p:cNvSpPr>
          <p:nvPr>
            <p:ph type="ctrTitle"/>
          </p:nvPr>
        </p:nvSpPr>
        <p:spPr>
          <a:xfrm>
            <a:off x="1371600" y="3195662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9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t" anchorCtr="0">
            <a:norm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59"/>
          <p:cNvSpPr txBox="1">
            <a:spLocks noGrp="1"/>
          </p:cNvSpPr>
          <p:nvPr>
            <p:ph type="dt" idx="10"/>
          </p:nvPr>
        </p:nvSpPr>
        <p:spPr>
          <a:xfrm>
            <a:off x="914400" y="9534549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9"/>
          <p:cNvSpPr txBox="1">
            <a:spLocks noGrp="1"/>
          </p:cNvSpPr>
          <p:nvPr>
            <p:ph type="ftr" idx="11"/>
          </p:nvPr>
        </p:nvSpPr>
        <p:spPr>
          <a:xfrm>
            <a:off x="6248400" y="9534549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9"/>
          <p:cNvSpPr txBox="1">
            <a:spLocks noGrp="1"/>
          </p:cNvSpPr>
          <p:nvPr>
            <p:ph type="sldNum" idx="12"/>
          </p:nvPr>
        </p:nvSpPr>
        <p:spPr>
          <a:xfrm>
            <a:off x="13106400" y="9534549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350" tIns="191650" rIns="383350" bIns="1916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9">
  <p:cSld name="TITLE_29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0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0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7" name="Google Shape;387;p60"/>
          <p:cNvSpPr txBox="1">
            <a:spLocks noGrp="1"/>
          </p:cNvSpPr>
          <p:nvPr>
            <p:ph type="dt" idx="10"/>
          </p:nvPr>
        </p:nvSpPr>
        <p:spPr>
          <a:xfrm>
            <a:off x="12573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60"/>
          <p:cNvSpPr txBox="1">
            <a:spLocks noGrp="1"/>
          </p:cNvSpPr>
          <p:nvPr>
            <p:ph type="ftr" idx="11"/>
          </p:nvPr>
        </p:nvSpPr>
        <p:spPr>
          <a:xfrm>
            <a:off x="6057900" y="9534528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60"/>
          <p:cNvSpPr txBox="1">
            <a:spLocks noGrp="1"/>
          </p:cNvSpPr>
          <p:nvPr>
            <p:ph type="sldNum" idx="12"/>
          </p:nvPr>
        </p:nvSpPr>
        <p:spPr>
          <a:xfrm>
            <a:off x="12915900" y="9534528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0">
  <p:cSld name="TITLE_30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>
            <a:spLocks noGrp="1"/>
          </p:cNvSpPr>
          <p:nvPr>
            <p:ph type="ctrTitle"/>
          </p:nvPr>
        </p:nvSpPr>
        <p:spPr>
          <a:xfrm>
            <a:off x="1371600" y="3195642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6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61"/>
          <p:cNvSpPr txBox="1">
            <a:spLocks noGrp="1"/>
          </p:cNvSpPr>
          <p:nvPr>
            <p:ph type="dt" idx="10"/>
          </p:nvPr>
        </p:nvSpPr>
        <p:spPr>
          <a:xfrm>
            <a:off x="914400" y="9534530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61"/>
          <p:cNvSpPr txBox="1">
            <a:spLocks noGrp="1"/>
          </p:cNvSpPr>
          <p:nvPr>
            <p:ph type="ftr" idx="11"/>
          </p:nvPr>
        </p:nvSpPr>
        <p:spPr>
          <a:xfrm>
            <a:off x="6248400" y="9534530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61"/>
          <p:cNvSpPr txBox="1">
            <a:spLocks noGrp="1"/>
          </p:cNvSpPr>
          <p:nvPr>
            <p:ph type="sldNum" idx="12"/>
          </p:nvPr>
        </p:nvSpPr>
        <p:spPr>
          <a:xfrm>
            <a:off x="13106400" y="9534530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1">
  <p:cSld name="TITLE_3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2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2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6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6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6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89100" rIns="177800" bIns="891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2">
  <p:cSld name="TITLE_3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3"/>
          <p:cNvSpPr txBox="1">
            <a:spLocks noGrp="1"/>
          </p:cNvSpPr>
          <p:nvPr>
            <p:ph type="ctrTitle"/>
          </p:nvPr>
        </p:nvSpPr>
        <p:spPr>
          <a:xfrm>
            <a:off x="1371600" y="3195638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3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63"/>
          <p:cNvSpPr txBox="1">
            <a:spLocks noGrp="1"/>
          </p:cNvSpPr>
          <p:nvPr>
            <p:ph type="dt" idx="10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63"/>
          <p:cNvSpPr txBox="1">
            <a:spLocks noGrp="1"/>
          </p:cNvSpPr>
          <p:nvPr>
            <p:ph type="ftr" idx="11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3"/>
          <p:cNvSpPr txBox="1">
            <a:spLocks noGrp="1"/>
          </p:cNvSpPr>
          <p:nvPr>
            <p:ph type="sldNum" idx="12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100" tIns="90150" rIns="180100" bIns="901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3">
  <p:cSld name="TITLE_33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4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Char char="●"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4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1" name="Google Shape;411;p64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4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4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_HEADER_7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5"/>
          <p:cNvSpPr txBox="1">
            <a:spLocks noGrp="1"/>
          </p:cNvSpPr>
          <p:nvPr>
            <p:ph type="title"/>
          </p:nvPr>
        </p:nvSpPr>
        <p:spPr>
          <a:xfrm>
            <a:off x="1444626" y="6610350"/>
            <a:ext cx="155448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Char char="●"/>
              <a:defRPr sz="8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5"/>
          <p:cNvSpPr txBox="1"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6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6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4">
  <p:cSld name="TITLE_3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6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6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lvl="0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5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66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6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5">
  <p:cSld name="TITLE_35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7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7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6">
  <p:cSld name="TITLE_36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8"/>
          <p:cNvSpPr txBox="1"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5" name="Google Shape;435;p68"/>
          <p:cNvSpPr txBox="1">
            <a:spLocks noGrp="1"/>
          </p:cNvSpPr>
          <p:nvPr>
            <p:ph type="dt" idx="10"/>
          </p:nvPr>
        </p:nvSpPr>
        <p:spPr>
          <a:xfrm>
            <a:off x="12573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68"/>
          <p:cNvSpPr txBox="1">
            <a:spLocks noGrp="1"/>
          </p:cNvSpPr>
          <p:nvPr>
            <p:ph type="ftr" idx="11"/>
          </p:nvPr>
        </p:nvSpPr>
        <p:spPr>
          <a:xfrm>
            <a:off x="6057900" y="9534530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7" name="Google Shape;437;p68"/>
          <p:cNvSpPr txBox="1">
            <a:spLocks noGrp="1"/>
          </p:cNvSpPr>
          <p:nvPr>
            <p:ph type="sldNum" idx="12"/>
          </p:nvPr>
        </p:nvSpPr>
        <p:spPr>
          <a:xfrm>
            <a:off x="12915900" y="9534530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2800"/>
            </a:lvl1pPr>
            <a:lvl2pPr marL="0" lvl="1" indent="0" algn="r" rtl="0">
              <a:spcBef>
                <a:spcPts val="0"/>
              </a:spcBef>
              <a:buNone/>
              <a:defRPr sz="2800"/>
            </a:lvl2pPr>
            <a:lvl3pPr marL="0" lvl="2" indent="0" algn="r" rtl="0">
              <a:spcBef>
                <a:spcPts val="0"/>
              </a:spcBef>
              <a:buNone/>
              <a:defRPr sz="2800"/>
            </a:lvl3pPr>
            <a:lvl4pPr marL="0" lvl="3" indent="0" algn="r" rtl="0">
              <a:spcBef>
                <a:spcPts val="0"/>
              </a:spcBef>
              <a:buNone/>
              <a:defRPr sz="2800"/>
            </a:lvl4pPr>
            <a:lvl5pPr marL="0" lvl="4" indent="0" algn="r" rtl="0">
              <a:spcBef>
                <a:spcPts val="0"/>
              </a:spcBef>
              <a:buNone/>
              <a:defRPr sz="2800"/>
            </a:lvl5pPr>
            <a:lvl6pPr marL="0" lvl="5" indent="0" algn="r" rtl="0">
              <a:spcBef>
                <a:spcPts val="0"/>
              </a:spcBef>
              <a:buNone/>
              <a:defRPr sz="2800"/>
            </a:lvl6pPr>
            <a:lvl7pPr marL="0" lvl="6" indent="0" algn="r" rtl="0">
              <a:spcBef>
                <a:spcPts val="0"/>
              </a:spcBef>
              <a:buNone/>
              <a:defRPr sz="2800"/>
            </a:lvl7pPr>
            <a:lvl8pPr marL="0" lvl="7" indent="0" algn="r" rtl="0">
              <a:spcBef>
                <a:spcPts val="0"/>
              </a:spcBef>
              <a:buNone/>
              <a:defRPr sz="2800"/>
            </a:lvl8pPr>
            <a:lvl9pPr marL="0" lvl="8" indent="0" algn="r" rtl="0">
              <a:spcBef>
                <a:spcPts val="0"/>
              </a:spcBef>
              <a:buNone/>
              <a:defRPr sz="28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Points">
  <p:cSld name="TITLE_ONLY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256032" y="1312786"/>
            <a:ext cx="17876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rmAutofit/>
          </a:bodyPr>
          <a:lstStyle>
            <a:lvl1pPr marL="457200" lvl="0" indent="-577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Char char="●"/>
              <a:defRPr sz="5500">
                <a:solidFill>
                  <a:srgbClr val="434343"/>
                </a:solidFill>
              </a:defRPr>
            </a:lvl1pPr>
            <a:lvl2pPr marL="914400" lvl="1" indent="-5143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Char char="○"/>
              <a:defRPr sz="4500">
                <a:solidFill>
                  <a:srgbClr val="434343"/>
                </a:solidFill>
              </a:defRPr>
            </a:lvl2pPr>
            <a:lvl3pPr marL="1371600" lvl="2" indent="-4508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Char char="■"/>
              <a:defRPr sz="3500">
                <a:solidFill>
                  <a:srgbClr val="434343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>
                <a:solidFill>
                  <a:srgbClr val="434343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>
                <a:solidFill>
                  <a:srgbClr val="434343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" name="Google Shape;58;p9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9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9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Wednesday, February 15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7671800" y="9646800"/>
            <a:ext cx="640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 - Summary">
  <p:cSld name="TITLE_ONLY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/>
        </p:nvSpPr>
        <p:spPr>
          <a:xfrm>
            <a:off x="-24000" y="-15958"/>
            <a:ext cx="18336000" cy="11454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65" name="Google Shape;6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6295" y="10169"/>
            <a:ext cx="1078398" cy="1078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1250" y="10169"/>
            <a:ext cx="1509801" cy="10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" name="Google Shape;67;p10" descr="#officeTypeDescTextBox"/>
          <p:cNvSpPr txBox="1"/>
          <p:nvPr/>
        </p:nvSpPr>
        <p:spPr>
          <a:xfrm>
            <a:off x="13368528" y="10476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 Forecast Office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 descr="#officeNameTextBox"/>
          <p:cNvSpPr txBox="1"/>
          <p:nvPr/>
        </p:nvSpPr>
        <p:spPr>
          <a:xfrm>
            <a:off x="13368528" y="347472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Sacramento, CA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 descr="#nowDateTextBox"/>
          <p:cNvSpPr txBox="1"/>
          <p:nvPr/>
        </p:nvSpPr>
        <p:spPr>
          <a:xfrm>
            <a:off x="13368528" y="675348"/>
            <a:ext cx="4803600" cy="45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Wednesday, February 15</a:t>
            </a:r>
            <a:endParaRPr sz="2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256025" y="1312778"/>
            <a:ext cx="178764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rmAutofit/>
          </a:bodyPr>
          <a:lstStyle>
            <a:lvl1pPr marL="457200" lvl="0" indent="-546100" rtl="0"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●"/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82600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Char char="○"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■"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87350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  <a:defRPr sz="25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87350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○"/>
              <a:defRPr sz="25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87350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■"/>
              <a:defRPr sz="25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87350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  <a:defRPr sz="25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87350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○"/>
              <a:defRPr sz="25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87350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■"/>
              <a:defRPr sz="25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-9144" y="9158135"/>
            <a:ext cx="18306600" cy="1141200"/>
          </a:xfrm>
          <a:prstGeom prst="rect">
            <a:avLst/>
          </a:prstGeom>
          <a:solidFill>
            <a:srgbClr val="1643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72" name="Google Shape;7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50345" y="9423453"/>
            <a:ext cx="547580" cy="60740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 descr="#officeWebsiteTextBox"/>
          <p:cNvSpPr txBox="1"/>
          <p:nvPr/>
        </p:nvSpPr>
        <p:spPr>
          <a:xfrm>
            <a:off x="11666370" y="9422613"/>
            <a:ext cx="37347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weather.gov/sacramento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0" descr="#officeEmailTextBox"/>
          <p:cNvSpPr txBox="1"/>
          <p:nvPr/>
        </p:nvSpPr>
        <p:spPr>
          <a:xfrm>
            <a:off x="1454560" y="9421970"/>
            <a:ext cx="46635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nws.sacramento@noaa.gov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848" y="9423453"/>
            <a:ext cx="608625" cy="607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0"/>
          <p:cNvGrpSpPr/>
          <p:nvPr/>
        </p:nvGrpSpPr>
        <p:grpSpPr>
          <a:xfrm>
            <a:off x="15819629" y="9423453"/>
            <a:ext cx="1884570" cy="546665"/>
            <a:chOff x="15830140" y="9419163"/>
            <a:chExt cx="1887590" cy="548640"/>
          </a:xfrm>
        </p:grpSpPr>
        <p:pic>
          <p:nvPicPr>
            <p:cNvPr id="77" name="Google Shape;77;p1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830140" y="9419163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6446840" y="9419163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0"/>
            <p:cNvPicPr preferRelativeResize="0"/>
            <p:nvPr/>
          </p:nvPicPr>
          <p:blipFill rotWithShape="1">
            <a:blip r:embed="rId8">
              <a:alphaModFix/>
            </a:blip>
            <a:srcRect t="-17390" b="17390"/>
            <a:stretch/>
          </p:blipFill>
          <p:spPr>
            <a:xfrm>
              <a:off x="17169090" y="9419163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9569" y="9423453"/>
            <a:ext cx="608625" cy="60740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 descr="#officePhoneTextBox"/>
          <p:cNvSpPr txBox="1"/>
          <p:nvPr/>
        </p:nvSpPr>
        <p:spPr>
          <a:xfrm>
            <a:off x="7101660" y="9423465"/>
            <a:ext cx="34827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(916) 979-3045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nrfc.noaa.gov/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nws.ncep.noaa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ourtney.carpenter@noaa.go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ws.sacramento@noaa.go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scott.rowe@noaa.gov" TargetMode="External"/><Relationship Id="rId4" Type="http://schemas.openxmlformats.org/officeDocument/2006/relationships/hyperlink" Target="mailto:courtney.carpenter@noa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9"/>
          <p:cNvSpPr txBox="1"/>
          <p:nvPr/>
        </p:nvSpPr>
        <p:spPr>
          <a:xfrm>
            <a:off x="4419600" y="1121663"/>
            <a:ext cx="10297500" cy="59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200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Stanislaus County Water Advisory Committee</a:t>
            </a:r>
            <a:endParaRPr sz="36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3" name="Google Shape;443;p69"/>
          <p:cNvSpPr txBox="1"/>
          <p:nvPr/>
        </p:nvSpPr>
        <p:spPr>
          <a:xfrm>
            <a:off x="4572000" y="121925"/>
            <a:ext cx="102975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Winter/Spring Outlook</a:t>
            </a:r>
            <a:endParaRPr sz="6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4" name="Google Shape;444;p69" descr="#presentersTextBox"/>
          <p:cNvSpPr txBox="1"/>
          <p:nvPr/>
        </p:nvSpPr>
        <p:spPr>
          <a:xfrm>
            <a:off x="4572000" y="1920240"/>
            <a:ext cx="9525000" cy="41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Scott Rowe | Senior Service Hydrologist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5" name="Google Shape;445;p69"/>
          <p:cNvSpPr txBox="1"/>
          <p:nvPr/>
        </p:nvSpPr>
        <p:spPr>
          <a:xfrm>
            <a:off x="0" y="9695700"/>
            <a:ext cx="119715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i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January 16, 2023: Yolo Bypass near I-80 and West Sacramento</a:t>
            </a:r>
            <a:endParaRPr sz="2600" i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8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Words of Caution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78"/>
          <p:cNvSpPr txBox="1"/>
          <p:nvPr/>
        </p:nvSpPr>
        <p:spPr>
          <a:xfrm>
            <a:off x="256032" y="1312786"/>
            <a:ext cx="17876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5778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California winters </a:t>
            </a:r>
            <a:r>
              <a:rPr lang="en" sz="55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typically see 5 Strong </a:t>
            </a:r>
            <a:r>
              <a:rPr lang="en" sz="5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(or greater) </a:t>
            </a:r>
            <a:r>
              <a:rPr lang="en" sz="55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atmospheric rivers a year</a:t>
            </a:r>
            <a:endParaRPr sz="55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55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77850" algn="l" rtl="0"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These storms are apparent in the 7-14 day forecast window &amp; will be highlighted by partner emails</a:t>
            </a:r>
            <a:endParaRPr sz="5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9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Words of Caution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p79"/>
          <p:cNvSpPr txBox="1"/>
          <p:nvPr/>
        </p:nvSpPr>
        <p:spPr>
          <a:xfrm>
            <a:off x="256032" y="1312786"/>
            <a:ext cx="17876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577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Reservoirs are in a different situation compared to this same time last year though we have had a dry start to the water year especially in terms of snowpack</a:t>
            </a: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77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Any single storm can produce impacts &amp; flooding – localized and/or regional-scale</a:t>
            </a: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5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0"/>
          <p:cNvSpPr txBox="1"/>
          <p:nvPr/>
        </p:nvSpPr>
        <p:spPr>
          <a:xfrm>
            <a:off x="1652550" y="3326200"/>
            <a:ext cx="14982900" cy="3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 b="1">
                <a:latin typeface="Roboto"/>
                <a:ea typeface="Roboto"/>
                <a:cs typeface="Roboto"/>
                <a:sym typeface="Roboto"/>
              </a:rPr>
              <a:t>How is Winter 2023-2024</a:t>
            </a:r>
            <a:endParaRPr sz="78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 b="1">
                <a:latin typeface="Roboto"/>
                <a:ea typeface="Roboto"/>
                <a:cs typeface="Roboto"/>
                <a:sym typeface="Roboto"/>
              </a:rPr>
              <a:t>Going So Far?</a:t>
            </a:r>
            <a:endParaRPr sz="78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1"/>
          <p:cNvSpPr txBox="1"/>
          <p:nvPr/>
        </p:nvSpPr>
        <p:spPr>
          <a:xfrm>
            <a:off x="411599" y="1419950"/>
            <a:ext cx="75717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October 1, 2023 to January 28, 2023:</a:t>
            </a:r>
            <a:endParaRPr sz="47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635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</a:pPr>
            <a:r>
              <a:rPr lang="en" sz="3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Northern San Joaquin Valley</a:t>
            </a:r>
            <a:r>
              <a:rPr lang="en"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75-125% of normal</a:t>
            </a:r>
            <a:endParaRPr sz="3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635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</a:pPr>
            <a:r>
              <a:rPr lang="en" sz="3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 Sierra</a:t>
            </a:r>
            <a:r>
              <a:rPr lang="en"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40-75% of normal</a:t>
            </a:r>
            <a:endParaRPr sz="3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700" i="1">
              <a:solidFill>
                <a:schemeClr val="dk1"/>
              </a:solidFill>
              <a:highlight>
                <a:srgbClr val="D9EAD3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4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81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Percent of Normal Precipitation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8" name="Google Shape;538;p81"/>
          <p:cNvPicPr preferRelativeResize="0"/>
          <p:nvPr/>
        </p:nvPicPr>
        <p:blipFill rotWithShape="1">
          <a:blip r:embed="rId3">
            <a:alphaModFix/>
          </a:blip>
          <a:srcRect t="91333" b="18625"/>
          <a:stretch/>
        </p:blipFill>
        <p:spPr>
          <a:xfrm rot="10800000" flipH="1">
            <a:off x="9029700" y="9131221"/>
            <a:ext cx="8213975" cy="109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F12E65-51D5-4DD7-8830-A8AF55A21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299" y="1813731"/>
            <a:ext cx="9925050" cy="7505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/>
          <p:nvPr/>
        </p:nvSpPr>
        <p:spPr>
          <a:xfrm>
            <a:off x="411599" y="1419950"/>
            <a:ext cx="75717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October 1, 2023 to January 28, 2023:</a:t>
            </a:r>
            <a:endParaRPr sz="47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7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635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</a:pPr>
            <a:r>
              <a:rPr lang="en" sz="3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Statewide:</a:t>
            </a:r>
            <a:endParaRPr sz="37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63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</a:pPr>
            <a:r>
              <a:rPr lang="en"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Majority of locations are running below normal</a:t>
            </a:r>
            <a:endParaRPr sz="3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700" i="1">
              <a:solidFill>
                <a:schemeClr val="dk1"/>
              </a:solidFill>
              <a:highlight>
                <a:srgbClr val="D9EAD3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4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4" name="Google Shape;544;p82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Percent of Normal Precipitation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5" name="Google Shape;545;p82"/>
          <p:cNvPicPr preferRelativeResize="0"/>
          <p:nvPr/>
        </p:nvPicPr>
        <p:blipFill rotWithShape="1">
          <a:blip r:embed="rId3">
            <a:alphaModFix/>
          </a:blip>
          <a:srcRect t="91333" b="18625"/>
          <a:stretch/>
        </p:blipFill>
        <p:spPr>
          <a:xfrm rot="10800000" flipH="1">
            <a:off x="9029700" y="9131221"/>
            <a:ext cx="8213975" cy="109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4250" y="1153875"/>
            <a:ext cx="7839425" cy="77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3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San Joaquin 5-Station Index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2" name="Google Shape;552;p83"/>
          <p:cNvSpPr txBox="1"/>
          <p:nvPr/>
        </p:nvSpPr>
        <p:spPr>
          <a:xfrm>
            <a:off x="411600" y="1419950"/>
            <a:ext cx="61983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Char char="●"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10.0” observed, or 52% of average for January 28, 2024</a:t>
            </a:r>
            <a:b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Char char="●"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Last year: ~34.0”</a:t>
            </a: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3" name="Google Shape;55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542" y="1296825"/>
            <a:ext cx="9605632" cy="87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4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Sierra Snow Pack / Snow-Water Equivalents</a:t>
            </a:r>
            <a:endParaRPr sz="4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p84"/>
          <p:cNvSpPr txBox="1"/>
          <p:nvPr/>
        </p:nvSpPr>
        <p:spPr>
          <a:xfrm>
            <a:off x="113525" y="1419950"/>
            <a:ext cx="92055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5143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Font typeface="Roboto"/>
              <a:buChar char="●"/>
            </a:pPr>
            <a:r>
              <a:rPr lang="en" sz="45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North</a:t>
            </a:r>
            <a:r>
              <a:rPr lang="en" sz="4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 65% of normal for Jan 26</a:t>
            </a:r>
            <a:endParaRPr sz="4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5143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Font typeface="Roboto"/>
              <a:buChar char="○"/>
            </a:pPr>
            <a:r>
              <a:rPr lang="en" sz="4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179% one year ago</a:t>
            </a:r>
            <a:br>
              <a:rPr lang="en" sz="4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143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Font typeface="Roboto"/>
              <a:buChar char="●"/>
            </a:pPr>
            <a:r>
              <a:rPr lang="en" sz="45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Central</a:t>
            </a:r>
            <a:r>
              <a:rPr lang="en" sz="4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 55% of normal for Jan 26</a:t>
            </a:r>
            <a:endParaRPr sz="4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5143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500"/>
              <a:buFont typeface="Roboto"/>
              <a:buChar char="○"/>
            </a:pPr>
            <a:r>
              <a:rPr lang="en" sz="45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219% one year ago</a:t>
            </a:r>
            <a:endParaRPr sz="45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0" name="Google Shape;56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400" y="1847256"/>
            <a:ext cx="8831349" cy="7541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5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Drought Monitor</a:t>
            </a:r>
            <a:endParaRPr sz="4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6" name="Google Shape;56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638" y="1349191"/>
            <a:ext cx="11184724" cy="8642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6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Drought Outlook</a:t>
            </a:r>
            <a:endParaRPr sz="4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2" name="Google Shape;57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925" y="1283300"/>
            <a:ext cx="11648502" cy="90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7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Key Messages Winter So Far</a:t>
            </a:r>
            <a:endParaRPr sz="4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8" name="Google Shape;578;p87"/>
          <p:cNvSpPr txBox="1"/>
          <p:nvPr/>
        </p:nvSpPr>
        <p:spPr>
          <a:xfrm>
            <a:off x="0" y="1341075"/>
            <a:ext cx="88854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Roboto"/>
              <a:buChar char="●"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Overall: slow start for California</a:t>
            </a:r>
            <a:b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Roboto"/>
              <a:buChar char="●"/>
            </a:pPr>
            <a:r>
              <a:rPr lang="en" sz="4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But – there is still time</a:t>
            </a:r>
            <a:endParaRPr sz="4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82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Roboto"/>
              <a:buChar char="○"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December-January-February are our wettest months</a:t>
            </a: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82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Roboto"/>
              <a:buChar char="○"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There is time to “make-up ground”</a:t>
            </a:r>
            <a:b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Char char="●"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Exercise caution when comparing to last year’s very anomalous wet season.</a:t>
            </a: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9" name="Google Shape;57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4125" y="1449500"/>
            <a:ext cx="7839425" cy="77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0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2023-2024 ENSO Predictions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70" title="slideContentKeyPoints"/>
          <p:cNvSpPr txBox="1"/>
          <p:nvPr/>
        </p:nvSpPr>
        <p:spPr>
          <a:xfrm>
            <a:off x="256025" y="1621650"/>
            <a:ext cx="17876400" cy="84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According to the</a:t>
            </a:r>
            <a:r>
              <a:rPr lang="en" sz="4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Climate Prediction Center:</a:t>
            </a:r>
            <a:endParaRPr sz="47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>
                <a:solidFill>
                  <a:schemeClr val="dk1"/>
                </a:solidFill>
                <a:highlight>
                  <a:srgbClr val="F4CCCC"/>
                </a:highlight>
                <a:latin typeface="Roboto"/>
                <a:ea typeface="Roboto"/>
                <a:cs typeface="Roboto"/>
                <a:sym typeface="Roboto"/>
              </a:rPr>
              <a:t>El Niño Advisory:</a:t>
            </a:r>
            <a:r>
              <a:rPr lang="en" sz="4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4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 Niño conditions are observed today, with characterics reflective of a </a:t>
            </a:r>
            <a:r>
              <a:rPr lang="en" sz="47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strong </a:t>
            </a:r>
            <a:r>
              <a:rPr lang="en" sz="4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 Niño.</a:t>
            </a:r>
            <a:endParaRPr sz="4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>
                <a:solidFill>
                  <a:schemeClr val="dk1"/>
                </a:solidFill>
                <a:highlight>
                  <a:srgbClr val="F4CCCC"/>
                </a:highlight>
                <a:latin typeface="Roboto"/>
                <a:ea typeface="Roboto"/>
                <a:cs typeface="Roboto"/>
                <a:sym typeface="Roboto"/>
              </a:rPr>
              <a:t>El Niño </a:t>
            </a:r>
            <a:r>
              <a:rPr lang="en" sz="4700">
                <a:solidFill>
                  <a:schemeClr val="dk1"/>
                </a:solidFill>
                <a:highlight>
                  <a:srgbClr val="F4CCCC"/>
                </a:highlight>
                <a:latin typeface="Roboto"/>
                <a:ea typeface="Roboto"/>
                <a:cs typeface="Roboto"/>
                <a:sym typeface="Roboto"/>
              </a:rPr>
              <a:t>is anticipated to continue through the Northern Hemisphere winter</a:t>
            </a:r>
            <a:r>
              <a:rPr lang="en" sz="4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4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73% chance </a:t>
            </a:r>
            <a:r>
              <a:rPr lang="en" sz="4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 transitioning out of El Niño (to neutral) in April - June 2024.</a:t>
            </a:r>
            <a:endParaRPr sz="4700">
              <a:solidFill>
                <a:srgbClr val="4343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7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8"/>
          <p:cNvSpPr txBox="1"/>
          <p:nvPr/>
        </p:nvSpPr>
        <p:spPr>
          <a:xfrm>
            <a:off x="1652550" y="3326200"/>
            <a:ext cx="14982900" cy="3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 b="1">
                <a:latin typeface="Roboto"/>
                <a:ea typeface="Roboto"/>
                <a:cs typeface="Roboto"/>
                <a:sym typeface="Roboto"/>
              </a:rPr>
              <a:t>NWS Products, Services, Resources</a:t>
            </a:r>
            <a:endParaRPr sz="78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9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California-Nevada River Forecast Center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0" name="Google Shape;590;p89"/>
          <p:cNvSpPr txBox="1"/>
          <p:nvPr/>
        </p:nvSpPr>
        <p:spPr>
          <a:xfrm>
            <a:off x="255500" y="1293975"/>
            <a:ext cx="828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oboto"/>
                <a:ea typeface="Roboto"/>
                <a:cs typeface="Roboto"/>
                <a:sym typeface="Roboto"/>
              </a:rPr>
              <a:t>California-Nevada River Forecast Center (CNRFC)</a:t>
            </a:r>
            <a:r>
              <a:rPr lang="en" sz="2600">
                <a:latin typeface="Roboto"/>
                <a:ea typeface="Roboto"/>
                <a:cs typeface="Roboto"/>
                <a:sym typeface="Roboto"/>
              </a:rPr>
              <a:t> provides excellent overview for river conditions and forecasts for points throughout the state.</a:t>
            </a:r>
            <a:endParaRPr sz="26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1" name="Google Shape;59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750" y="2679375"/>
            <a:ext cx="6447200" cy="75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1900" y="1234125"/>
            <a:ext cx="9048750" cy="84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89"/>
          <p:cNvSpPr txBox="1"/>
          <p:nvPr/>
        </p:nvSpPr>
        <p:spPr>
          <a:xfrm>
            <a:off x="9537275" y="9650100"/>
            <a:ext cx="69180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https://www.cnrfc.noaa.gov/</a:t>
            </a:r>
            <a:r>
              <a:rPr lang="en" sz="2600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0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iNWS Alerts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9" name="Google Shape;599;p90"/>
          <p:cNvSpPr txBox="1"/>
          <p:nvPr/>
        </p:nvSpPr>
        <p:spPr>
          <a:xfrm>
            <a:off x="256025" y="1312775"/>
            <a:ext cx="88881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577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way to receive mobile text alerts of NWS hazards, including map &amp; hazard text product link</a:t>
            </a: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77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Different from WEA</a:t>
            </a: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77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Roboto"/>
              <a:buChar char="●"/>
            </a:pPr>
            <a:r>
              <a:rPr lang="en" sz="5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Experimental texting service intended for core NWS partners</a:t>
            </a: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778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5500"/>
              <a:buFont typeface="Roboto"/>
              <a:buChar char="●"/>
            </a:pPr>
            <a:r>
              <a:rPr lang="en" sz="55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inws.ncep.noaa.gov</a:t>
            </a:r>
            <a:endParaRPr sz="5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1" name="Google Shape;601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9659" y="2601913"/>
            <a:ext cx="8297839" cy="578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1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NWS Partner Emails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Google Shape;607;p91"/>
          <p:cNvSpPr txBox="1"/>
          <p:nvPr/>
        </p:nvSpPr>
        <p:spPr>
          <a:xfrm>
            <a:off x="301075" y="1312775"/>
            <a:ext cx="8699700" cy="6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Early heads up of impending weather</a:t>
            </a:r>
            <a:endParaRPr sz="4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495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200"/>
              <a:buFont typeface="Roboto"/>
              <a:buChar char="●"/>
            </a:pPr>
            <a:r>
              <a:rPr lang="en" sz="4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Prior to traditional watches and warning</a:t>
            </a:r>
            <a:endParaRPr sz="4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To be added to partner email list, email:</a:t>
            </a:r>
            <a:endParaRPr sz="4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courtney.carpenter@noaa.gov</a:t>
            </a:r>
            <a:endParaRPr sz="4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175D9-D4DB-4BFA-AAB0-E8FD12C1C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269" y="2196508"/>
            <a:ext cx="7743825" cy="56483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2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 You! Any Questions?</a:t>
            </a:r>
            <a:endParaRPr sz="5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92" title="slideContentSummary"/>
          <p:cNvSpPr txBox="1"/>
          <p:nvPr/>
        </p:nvSpPr>
        <p:spPr>
          <a:xfrm>
            <a:off x="256025" y="1312778"/>
            <a:ext cx="178764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92"/>
          <p:cNvSpPr txBox="1">
            <a:spLocks noGrp="1"/>
          </p:cNvSpPr>
          <p:nvPr>
            <p:ph type="body" idx="1"/>
          </p:nvPr>
        </p:nvSpPr>
        <p:spPr>
          <a:xfrm>
            <a:off x="256025" y="1371600"/>
            <a:ext cx="170811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If you have any questions or want to be added to our partner email list, please contact: 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NWS Sacramento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nws.sacramento@noaa.gov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Warning Coordination Meteorologist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courtney.carpenter@noaa.gov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Roboto"/>
                <a:ea typeface="Roboto"/>
                <a:cs typeface="Roboto"/>
                <a:sym typeface="Roboto"/>
              </a:rPr>
              <a:t>Senior Service Hydrologist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scott.rowe@noaa.gov</a:t>
            </a: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NWS Sacramento forecaster can be reached 24/7/365 at 916-979-3045</a:t>
            </a:r>
            <a:endParaRPr sz="3200" b="1"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1"/>
          <p:cNvPicPr preferRelativeResize="0"/>
          <p:nvPr/>
        </p:nvPicPr>
        <p:blipFill rotWithShape="1">
          <a:blip r:embed="rId3">
            <a:alphaModFix/>
          </a:blip>
          <a:srcRect l="4619" r="4628"/>
          <a:stretch/>
        </p:blipFill>
        <p:spPr>
          <a:xfrm>
            <a:off x="8020125" y="1291675"/>
            <a:ext cx="10267873" cy="89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1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Model Predictions of El Niño Strength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71"/>
          <p:cNvSpPr/>
          <p:nvPr/>
        </p:nvSpPr>
        <p:spPr>
          <a:xfrm>
            <a:off x="9555825" y="2182325"/>
            <a:ext cx="6921000" cy="2578500"/>
          </a:xfrm>
          <a:prstGeom prst="rect">
            <a:avLst/>
          </a:prstGeom>
          <a:gradFill>
            <a:gsLst>
              <a:gs pos="0">
                <a:srgbClr val="FF7A7A">
                  <a:alpha val="10196"/>
                  <a:alpha val="50000"/>
                </a:srgbClr>
              </a:gs>
              <a:gs pos="43000">
                <a:srgbClr val="FF7A7A">
                  <a:alpha val="25098"/>
                  <a:alpha val="50000"/>
                </a:srgbClr>
              </a:gs>
              <a:gs pos="100000">
                <a:srgbClr val="FF0000">
                  <a:alpha val="50196"/>
                  <a:alpha val="50000"/>
                </a:srgbClr>
              </a:gs>
            </a:gsLst>
            <a:lin ang="16200038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71"/>
          <p:cNvSpPr/>
          <p:nvPr/>
        </p:nvSpPr>
        <p:spPr>
          <a:xfrm rot="10800000">
            <a:off x="9555850" y="5761100"/>
            <a:ext cx="6921000" cy="2042400"/>
          </a:xfrm>
          <a:prstGeom prst="rect">
            <a:avLst/>
          </a:prstGeom>
          <a:gradFill>
            <a:gsLst>
              <a:gs pos="0">
                <a:srgbClr val="7AD2FF">
                  <a:alpha val="10196"/>
                  <a:alpha val="50000"/>
                </a:srgbClr>
              </a:gs>
              <a:gs pos="43000">
                <a:srgbClr val="7AD2FF">
                  <a:alpha val="25098"/>
                  <a:alpha val="50000"/>
                </a:srgbClr>
              </a:gs>
              <a:gs pos="100000">
                <a:srgbClr val="004485">
                  <a:alpha val="50196"/>
                  <a:alpha val="50000"/>
                </a:srgbClr>
              </a:gs>
            </a:gsLst>
            <a:lin ang="16200038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1"/>
          <p:cNvSpPr txBox="1"/>
          <p:nvPr/>
        </p:nvSpPr>
        <p:spPr>
          <a:xfrm>
            <a:off x="105825" y="2071300"/>
            <a:ext cx="7503600" cy="27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highlight>
                  <a:srgbClr val="F4CCCC"/>
                </a:highlight>
                <a:latin typeface="Roboto"/>
                <a:ea typeface="Roboto"/>
                <a:cs typeface="Roboto"/>
                <a:sym typeface="Roboto"/>
              </a:rPr>
              <a:t>El Niño</a:t>
            </a:r>
            <a:r>
              <a:rPr lang="en" sz="2700">
                <a:highlight>
                  <a:srgbClr val="F4CCCC"/>
                </a:highlight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2700">
                <a:latin typeface="Roboto"/>
                <a:ea typeface="Roboto"/>
                <a:cs typeface="Roboto"/>
                <a:sym typeface="Roboto"/>
              </a:rPr>
              <a:t> Warmer than normal sea-surface temperatures in the equatorial eastern Pacific.</a:t>
            </a:r>
            <a:endParaRPr sz="20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71"/>
          <p:cNvSpPr txBox="1"/>
          <p:nvPr/>
        </p:nvSpPr>
        <p:spPr>
          <a:xfrm>
            <a:off x="105825" y="8302850"/>
            <a:ext cx="75036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highlight>
                  <a:srgbClr val="C9DAF8"/>
                </a:highlight>
                <a:latin typeface="Roboto"/>
                <a:ea typeface="Roboto"/>
                <a:cs typeface="Roboto"/>
                <a:sym typeface="Roboto"/>
              </a:rPr>
              <a:t>La Niña</a:t>
            </a:r>
            <a:r>
              <a:rPr lang="en" sz="2700">
                <a:highlight>
                  <a:srgbClr val="C9DAF8"/>
                </a:highlight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2700">
                <a:latin typeface="Roboto"/>
                <a:ea typeface="Roboto"/>
                <a:cs typeface="Roboto"/>
                <a:sym typeface="Roboto"/>
              </a:rPr>
              <a:t> Cooler than normal sea-surface temperatures in the equatorial eastern Pacific</a:t>
            </a:r>
            <a:endParaRPr sz="2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2" name="Google Shape;462;p71" descr="Image Updated: Mon, January 29, 2024 2:32 PM GM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850" y="3390512"/>
            <a:ext cx="7357602" cy="44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1"/>
          <p:cNvSpPr/>
          <p:nvPr/>
        </p:nvSpPr>
        <p:spPr>
          <a:xfrm>
            <a:off x="3699515" y="5440675"/>
            <a:ext cx="1009500" cy="2019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71"/>
          <p:cNvSpPr/>
          <p:nvPr/>
        </p:nvSpPr>
        <p:spPr>
          <a:xfrm>
            <a:off x="492575" y="3851750"/>
            <a:ext cx="3207000" cy="3379500"/>
          </a:xfrm>
          <a:prstGeom prst="rect">
            <a:avLst/>
          </a:prstGeom>
          <a:solidFill>
            <a:srgbClr val="21212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1"/>
          <p:cNvSpPr/>
          <p:nvPr/>
        </p:nvSpPr>
        <p:spPr>
          <a:xfrm>
            <a:off x="4709025" y="3851750"/>
            <a:ext cx="2617200" cy="3379500"/>
          </a:xfrm>
          <a:prstGeom prst="rect">
            <a:avLst/>
          </a:prstGeom>
          <a:solidFill>
            <a:srgbClr val="21212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71"/>
          <p:cNvSpPr/>
          <p:nvPr/>
        </p:nvSpPr>
        <p:spPr>
          <a:xfrm>
            <a:off x="3699525" y="3851750"/>
            <a:ext cx="1009500" cy="1588800"/>
          </a:xfrm>
          <a:prstGeom prst="rect">
            <a:avLst/>
          </a:prstGeom>
          <a:solidFill>
            <a:srgbClr val="21212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1"/>
          <p:cNvSpPr/>
          <p:nvPr/>
        </p:nvSpPr>
        <p:spPr>
          <a:xfrm>
            <a:off x="3699525" y="5642700"/>
            <a:ext cx="1009500" cy="1588800"/>
          </a:xfrm>
          <a:prstGeom prst="rect">
            <a:avLst/>
          </a:prstGeom>
          <a:solidFill>
            <a:srgbClr val="21212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1"/>
          <p:cNvSpPr txBox="1"/>
          <p:nvPr/>
        </p:nvSpPr>
        <p:spPr>
          <a:xfrm>
            <a:off x="7326225" y="1310000"/>
            <a:ext cx="4389300" cy="4926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latin typeface="Roboto"/>
                <a:ea typeface="Roboto"/>
                <a:cs typeface="Roboto"/>
                <a:sym typeface="Roboto"/>
              </a:rPr>
              <a:t>Strong El Niño &gt;= 1.5°C SST Anomaly</a:t>
            </a:r>
            <a:endParaRPr sz="20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71"/>
          <p:cNvSpPr/>
          <p:nvPr/>
        </p:nvSpPr>
        <p:spPr>
          <a:xfrm>
            <a:off x="8020050" y="1802600"/>
            <a:ext cx="1258392" cy="1903792"/>
          </a:xfrm>
          <a:custGeom>
            <a:avLst/>
            <a:gdLst/>
            <a:ahLst/>
            <a:cxnLst/>
            <a:rect l="l" t="t" r="r" b="b"/>
            <a:pathLst>
              <a:path w="27263" h="77100" extrusionOk="0">
                <a:moveTo>
                  <a:pt x="10502" y="0"/>
                </a:moveTo>
                <a:cubicBezTo>
                  <a:pt x="8826" y="10895"/>
                  <a:pt x="-2347" y="52518"/>
                  <a:pt x="446" y="65368"/>
                </a:cubicBezTo>
                <a:cubicBezTo>
                  <a:pt x="3240" y="78218"/>
                  <a:pt x="22794" y="75145"/>
                  <a:pt x="27263" y="77100"/>
                </a:cubicBez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2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“Typical” El Niño Impacts in the U.S.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72" descr="Image Updated: Mon, January 29, 2024 2:27 PM GM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8600" y="1206989"/>
            <a:ext cx="15265399" cy="8952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Has Happened in Past El Niños?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1" name="Google Shape;481;p73" descr="Image Updated: Wed, August 30, 2023 10:36 AM PD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75" y="1577575"/>
            <a:ext cx="7998023" cy="7998023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73"/>
          <p:cNvSpPr txBox="1"/>
          <p:nvPr/>
        </p:nvSpPr>
        <p:spPr>
          <a:xfrm>
            <a:off x="8170400" y="1312775"/>
            <a:ext cx="9961800" cy="8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457200" lvl="0" indent="-5016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Font typeface="Roboto"/>
              <a:buChar char="●"/>
            </a:pPr>
            <a:r>
              <a:rPr lang="en" sz="4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El Niño conditions </a:t>
            </a:r>
            <a:r>
              <a:rPr lang="en" sz="4300" u="sng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typically</a:t>
            </a:r>
            <a:r>
              <a:rPr lang="en" sz="4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drive the storm track farther south than a average winter</a:t>
            </a:r>
            <a:br>
              <a:rPr lang="en" sz="4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016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4300"/>
              <a:buFont typeface="Roboto"/>
              <a:buChar char="●"/>
            </a:pPr>
            <a:r>
              <a:rPr lang="en" sz="4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Southern California has better predictability of precipitation than northern California in El Niño winters</a:t>
            </a:r>
            <a:br>
              <a:rPr lang="en" sz="4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016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4300"/>
              <a:buFont typeface="Roboto"/>
              <a:buChar char="●"/>
            </a:pPr>
            <a:r>
              <a:rPr lang="en" sz="43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El Niños have recorded anywhere from </a:t>
            </a:r>
            <a:r>
              <a:rPr lang="en" sz="4300" i="1">
                <a:solidFill>
                  <a:srgbClr val="434343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very dry</a:t>
            </a:r>
            <a:r>
              <a:rPr lang="en" sz="43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to </a:t>
            </a:r>
            <a:r>
              <a:rPr lang="en" sz="4300" i="1">
                <a:solidFill>
                  <a:srgbClr val="434343"/>
                </a:solidFill>
                <a:highlight>
                  <a:srgbClr val="00FF00"/>
                </a:highlight>
                <a:latin typeface="Roboto"/>
                <a:ea typeface="Roboto"/>
                <a:cs typeface="Roboto"/>
                <a:sym typeface="Roboto"/>
              </a:rPr>
              <a:t>very wet</a:t>
            </a:r>
            <a:r>
              <a:rPr lang="en" sz="43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winters!</a:t>
            </a:r>
            <a:br>
              <a:rPr lang="en" sz="43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3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0165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4300"/>
              <a:buFont typeface="Roboto"/>
              <a:buChar char="●"/>
            </a:pPr>
            <a:r>
              <a:rPr lang="en" sz="4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Remember, our future water supply will be dependent on individual storms!</a:t>
            </a:r>
            <a:endParaRPr sz="4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4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Historical El Niño Precip % of Normal</a:t>
            </a:r>
            <a:endParaRPr sz="5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74"/>
          <p:cNvPicPr preferRelativeResize="0"/>
          <p:nvPr/>
        </p:nvPicPr>
        <p:blipFill rotWithShape="1">
          <a:blip r:embed="rId3">
            <a:alphaModFix/>
          </a:blip>
          <a:srcRect t="12709" r="13874"/>
          <a:stretch/>
        </p:blipFill>
        <p:spPr>
          <a:xfrm>
            <a:off x="1970950" y="1379074"/>
            <a:ext cx="14346102" cy="890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"/>
          <p:cNvSpPr txBox="1"/>
          <p:nvPr/>
        </p:nvSpPr>
        <p:spPr>
          <a:xfrm>
            <a:off x="2490225" y="133400"/>
            <a:ext cx="12465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Comparing Past El Niños to Today’s El Niño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p75"/>
          <p:cNvSpPr txBox="1"/>
          <p:nvPr/>
        </p:nvSpPr>
        <p:spPr>
          <a:xfrm>
            <a:off x="266700" y="1452600"/>
            <a:ext cx="17143800" cy="87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●"/>
            </a:pPr>
            <a:r>
              <a:rPr lang="en" sz="3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No two El Nino events are the same</a:t>
            </a:r>
            <a:r>
              <a:rPr lang="en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even strong ones</a:t>
            </a: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○"/>
            </a:pPr>
            <a:r>
              <a:rPr lang="en" sz="360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Think of 1997-1998 (very wet) vs 2015-2016 (below normal to near normal)</a:t>
            </a:r>
            <a:endParaRPr sz="360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●"/>
            </a:pPr>
            <a:r>
              <a:rPr lang="en" sz="3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Our current El Niño developed earlier in the summer</a:t>
            </a:r>
            <a:r>
              <a:rPr lang="en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than previous El Niños have</a:t>
            </a: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●"/>
            </a:pPr>
            <a:r>
              <a:rPr lang="en" sz="3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This El Niño is notably warm in eastern Pacific </a:t>
            </a:r>
            <a:r>
              <a:rPr lang="en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(off the coast of South America), whereas for the last several decades, the warmest region has been in the central Pacific</a:t>
            </a: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●"/>
            </a:pPr>
            <a:r>
              <a:rPr lang="en" sz="3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Overall, the oceans are very warm globally</a:t>
            </a:r>
            <a:r>
              <a:rPr lang="en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○"/>
            </a:pPr>
            <a:r>
              <a:rPr lang="en" sz="360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How is that going to impact this year’s ‘typical’ El Niño influence on our weather patterns? </a:t>
            </a:r>
            <a:r>
              <a:rPr lang="en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To be determined.</a:t>
            </a: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"/>
              <a:buChar char="●"/>
            </a:pPr>
            <a:r>
              <a:rPr lang="en" sz="3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All of these factors mean we’re going to be less reliant on the past years’ El Niños.</a:t>
            </a:r>
            <a:endParaRPr sz="36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6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CPC Outlooks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76"/>
          <p:cNvSpPr txBox="1"/>
          <p:nvPr/>
        </p:nvSpPr>
        <p:spPr>
          <a:xfrm>
            <a:off x="9655213" y="8882400"/>
            <a:ext cx="80832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oboto"/>
                <a:ea typeface="Roboto"/>
                <a:cs typeface="Roboto"/>
                <a:sym typeface="Roboto"/>
              </a:rPr>
              <a:t>Precipitation:</a:t>
            </a:r>
            <a:endParaRPr sz="2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33-40% probability of </a:t>
            </a:r>
            <a:r>
              <a:rPr lang="en" sz="2600" b="1">
                <a:highlight>
                  <a:srgbClr val="B5D8B4"/>
                </a:highlight>
                <a:latin typeface="Roboto"/>
                <a:ea typeface="Roboto"/>
                <a:cs typeface="Roboto"/>
                <a:sym typeface="Roboto"/>
              </a:rPr>
              <a:t>ABOVE NORMAL</a:t>
            </a:r>
            <a:endParaRPr sz="2600" b="1">
              <a:highlight>
                <a:srgbClr val="B5D8B4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1" name="Google Shape;501;p76"/>
          <p:cNvSpPr txBox="1"/>
          <p:nvPr/>
        </p:nvSpPr>
        <p:spPr>
          <a:xfrm>
            <a:off x="552660" y="8882400"/>
            <a:ext cx="8084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oboto"/>
                <a:ea typeface="Roboto"/>
                <a:cs typeface="Roboto"/>
                <a:sym typeface="Roboto"/>
              </a:rPr>
              <a:t>Precipitation:</a:t>
            </a:r>
            <a:endParaRPr sz="2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50-60% probability of </a:t>
            </a:r>
            <a:r>
              <a:rPr lang="en" sz="2600" b="1">
                <a:highlight>
                  <a:srgbClr val="96CE85"/>
                </a:highlight>
                <a:latin typeface="Roboto"/>
                <a:ea typeface="Roboto"/>
                <a:cs typeface="Roboto"/>
                <a:sym typeface="Roboto"/>
              </a:rPr>
              <a:t>ABOVE NORMAL</a:t>
            </a:r>
            <a:r>
              <a:rPr lang="en" sz="2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2" name="Google Shape;502;p76" descr="Image Updated: Mon, January 29, 2024 2:32 PM GM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97" y="2055525"/>
            <a:ext cx="8834777" cy="682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6"/>
          <p:cNvPicPr preferRelativeResize="0"/>
          <p:nvPr/>
        </p:nvPicPr>
        <p:blipFill rotWithShape="1">
          <a:blip r:embed="rId4">
            <a:alphaModFix/>
          </a:blip>
          <a:srcRect t="9" b="19"/>
          <a:stretch/>
        </p:blipFill>
        <p:spPr>
          <a:xfrm>
            <a:off x="9340575" y="2055513"/>
            <a:ext cx="8834775" cy="682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 title="contentSlideTitle"/>
          <p:cNvSpPr txBox="1"/>
          <p:nvPr/>
        </p:nvSpPr>
        <p:spPr>
          <a:xfrm>
            <a:off x="2304288" y="0"/>
            <a:ext cx="12381000" cy="114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CPC 3 Month Outlooks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9" name="Google Shape;509;p77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>
            <a:off x="9257401" y="2055528"/>
            <a:ext cx="8878822" cy="685591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7"/>
          <p:cNvSpPr txBox="1"/>
          <p:nvPr/>
        </p:nvSpPr>
        <p:spPr>
          <a:xfrm>
            <a:off x="4662775" y="1219200"/>
            <a:ext cx="99618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4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January-February-March</a:t>
            </a:r>
            <a:endParaRPr sz="4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1" name="Google Shape;511;p77"/>
          <p:cNvPicPr preferRelativeResize="0"/>
          <p:nvPr/>
        </p:nvPicPr>
        <p:blipFill rotWithShape="1">
          <a:blip r:embed="rId4">
            <a:alphaModFix/>
          </a:blip>
          <a:srcRect t="49" b="49"/>
          <a:stretch/>
        </p:blipFill>
        <p:spPr>
          <a:xfrm>
            <a:off x="155448" y="2057400"/>
            <a:ext cx="8878822" cy="6855918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7"/>
          <p:cNvSpPr txBox="1"/>
          <p:nvPr/>
        </p:nvSpPr>
        <p:spPr>
          <a:xfrm>
            <a:off x="9655213" y="8882400"/>
            <a:ext cx="80832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oboto"/>
                <a:ea typeface="Roboto"/>
                <a:cs typeface="Roboto"/>
                <a:sym typeface="Roboto"/>
              </a:rPr>
              <a:t>Temperature:</a:t>
            </a:r>
            <a:endParaRPr sz="2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33-40% probability of </a:t>
            </a:r>
            <a:r>
              <a:rPr lang="en" sz="2600" b="1">
                <a:solidFill>
                  <a:schemeClr val="accent2"/>
                </a:solidFill>
                <a:highlight>
                  <a:srgbClr val="E9B468"/>
                </a:highlight>
                <a:latin typeface="Roboto"/>
                <a:ea typeface="Roboto"/>
                <a:cs typeface="Roboto"/>
                <a:sym typeface="Roboto"/>
              </a:rPr>
              <a:t>ABOVE NORMAL</a:t>
            </a:r>
            <a:endParaRPr sz="2600">
              <a:solidFill>
                <a:schemeClr val="accent2"/>
              </a:solidFill>
              <a:highlight>
                <a:srgbClr val="E9B46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p77"/>
          <p:cNvSpPr txBox="1"/>
          <p:nvPr/>
        </p:nvSpPr>
        <p:spPr>
          <a:xfrm>
            <a:off x="552660" y="8882400"/>
            <a:ext cx="8084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oboto"/>
                <a:ea typeface="Roboto"/>
                <a:cs typeface="Roboto"/>
                <a:sym typeface="Roboto"/>
              </a:rPr>
              <a:t>Precipitation:</a:t>
            </a:r>
            <a:endParaRPr sz="2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Equal Chances of Above or Below Normal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SS Builder - WR">
  <a:themeElements>
    <a:clrScheme name="Custom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811</Words>
  <Application>Microsoft Office PowerPoint</Application>
  <PresentationFormat>Custom</PresentationFormat>
  <Paragraphs>111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Encode Sans Condensed</vt:lpstr>
      <vt:lpstr>Roboto</vt:lpstr>
      <vt:lpstr>Roboto Condensed</vt:lpstr>
      <vt:lpstr>Roboto Medium</vt:lpstr>
      <vt:lpstr>DM Sans</vt:lpstr>
      <vt:lpstr>Calibri</vt:lpstr>
      <vt:lpstr>Lato</vt:lpstr>
      <vt:lpstr>DSS Builder - WR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Scott Rowe</cp:lastModifiedBy>
  <cp:revision>4</cp:revision>
  <dcterms:modified xsi:type="dcterms:W3CDTF">2024-01-29T15:09:05Z</dcterms:modified>
</cp:coreProperties>
</file>