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999" r:id="rId2"/>
    <p:sldId id="1319" r:id="rId3"/>
    <p:sldId id="1236" r:id="rId4"/>
    <p:sldId id="1159" r:id="rId5"/>
    <p:sldId id="1223" r:id="rId6"/>
    <p:sldId id="1318" r:id="rId7"/>
    <p:sldId id="1310" r:id="rId8"/>
    <p:sldId id="1295" r:id="rId9"/>
    <p:sldId id="1286" r:id="rId10"/>
    <p:sldId id="1342" r:id="rId11"/>
    <p:sldId id="1343" r:id="rId12"/>
    <p:sldId id="1391" r:id="rId13"/>
    <p:sldId id="1337" r:id="rId14"/>
    <p:sldId id="1392" r:id="rId15"/>
    <p:sldId id="1388" r:id="rId16"/>
    <p:sldId id="1380" r:id="rId17"/>
    <p:sldId id="1376" r:id="rId18"/>
    <p:sldId id="1381" r:id="rId19"/>
    <p:sldId id="1387" r:id="rId20"/>
    <p:sldId id="1316" r:id="rId21"/>
    <p:sldId id="1350" r:id="rId22"/>
    <p:sldId id="1383" r:id="rId23"/>
    <p:sldId id="1384" r:id="rId24"/>
    <p:sldId id="1356" r:id="rId25"/>
    <p:sldId id="1369" r:id="rId26"/>
    <p:sldId id="1290" r:id="rId27"/>
  </p:sldIdLst>
  <p:sldSz cx="12192000" cy="6858000"/>
  <p:notesSz cx="7077075" cy="9363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s Dunham" initials="TD" lastIdx="2" clrIdx="0">
    <p:extLst>
      <p:ext uri="{19B8F6BF-5375-455C-9EA6-DF929625EA0E}">
        <p15:presenceInfo xmlns:p15="http://schemas.microsoft.com/office/powerpoint/2012/main" userId="S-1-5-21-2789217995-4208396235-3600227011-1174" providerId="AD"/>
      </p:ext>
    </p:extLst>
  </p:cmAuthor>
  <p:cmAuthor id="2" name="Barbara Dalgish" initials="BD" lastIdx="1" clrIdx="1">
    <p:extLst>
      <p:ext uri="{19B8F6BF-5375-455C-9EA6-DF929625EA0E}">
        <p15:presenceInfo xmlns:p15="http://schemas.microsoft.com/office/powerpoint/2012/main" userId="77b298f871183d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65AAE9"/>
    <a:srgbClr val="FF0D0D"/>
    <a:srgbClr val="66CCFF"/>
    <a:srgbClr val="78B5EC"/>
    <a:srgbClr val="DCC3BE"/>
    <a:srgbClr val="549E39"/>
    <a:srgbClr val="029676"/>
    <a:srgbClr val="4A8535"/>
    <a:srgbClr val="098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6" autoAdjust="0"/>
    <p:restoredTop sz="92958" autoAdjust="0"/>
  </p:normalViewPr>
  <p:slideViewPr>
    <p:cSldViewPr snapToGrid="0">
      <p:cViewPr>
        <p:scale>
          <a:sx n="84" d="100"/>
          <a:sy n="84" d="100"/>
        </p:scale>
        <p:origin x="117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88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QUA-DC01\Homes\CURES\Valley%20Water%20Collaborative\Outreach_Community\Outreach%20Tracking\VWC%20Outreach%20Tracker_04%2013%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'Board Summary'!$A$55:$A$66</c:f>
              <c:strCache>
                <c:ptCount val="12"/>
                <c:pt idx="0">
                  <c:v>Postcard in mail</c:v>
                </c:pt>
                <c:pt idx="1">
                  <c:v>Neighbor, friend or family member</c:v>
                </c:pt>
                <c:pt idx="2">
                  <c:v>Spoke to a VWC representative at my residence</c:v>
                </c:pt>
                <c:pt idx="3">
                  <c:v>Spoke to a VWC representative at a booth, community meeting, or event.</c:v>
                </c:pt>
                <c:pt idx="4">
                  <c:v>Road sign or store display/flyer.</c:v>
                </c:pt>
                <c:pt idx="5">
                  <c:v>Facebook, Instagram, or other social media.</c:v>
                </c:pt>
                <c:pt idx="6">
                  <c:v>Radio</c:v>
                </c:pt>
                <c:pt idx="7">
                  <c:v>TV</c:v>
                </c:pt>
                <c:pt idx="8">
                  <c:v>Newspaper</c:v>
                </c:pt>
                <c:pt idx="9">
                  <c:v>School Flyer or Event</c:v>
                </c:pt>
                <c:pt idx="10">
                  <c:v>Internet</c:v>
                </c:pt>
                <c:pt idx="11">
                  <c:v>Other (please specify)</c:v>
                </c:pt>
              </c:strCache>
            </c:strRef>
          </c:cat>
          <c:val>
            <c:numRef>
              <c:f>'Board Summary'!$C$55:$C$66</c:f>
              <c:numCache>
                <c:formatCode>0.00%</c:formatCode>
                <c:ptCount val="12"/>
                <c:pt idx="0">
                  <c:v>0.2303</c:v>
                </c:pt>
                <c:pt idx="1">
                  <c:v>0.31769999999999998</c:v>
                </c:pt>
                <c:pt idx="2">
                  <c:v>1.9199999999999998E-2</c:v>
                </c:pt>
                <c:pt idx="3">
                  <c:v>2.5600000000000001E-2</c:v>
                </c:pt>
                <c:pt idx="4">
                  <c:v>1.49E-2</c:v>
                </c:pt>
                <c:pt idx="5">
                  <c:v>4.0500000000000001E-2</c:v>
                </c:pt>
                <c:pt idx="6">
                  <c:v>2.5600000000000001E-2</c:v>
                </c:pt>
                <c:pt idx="7">
                  <c:v>5.5399999999999998E-2</c:v>
                </c:pt>
                <c:pt idx="8">
                  <c:v>0.20680000000000001</c:v>
                </c:pt>
                <c:pt idx="9">
                  <c:v>0</c:v>
                </c:pt>
                <c:pt idx="10">
                  <c:v>5.9700000000000003E-2</c:v>
                </c:pt>
                <c:pt idx="11">
                  <c:v>0.1045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7-4888-BEA9-15DE4AD41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2777727"/>
        <c:axId val="826741807"/>
        <c:axId val="0"/>
      </c:bar3DChart>
      <c:catAx>
        <c:axId val="29277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741807"/>
        <c:crosses val="autoZero"/>
        <c:auto val="1"/>
        <c:lblAlgn val="ctr"/>
        <c:lblOffset val="100"/>
        <c:noMultiLvlLbl val="0"/>
      </c:catAx>
      <c:valAx>
        <c:axId val="826741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777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9BC5CC-B6C1-4CC7-B443-22E56336D1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3"/>
            <a:ext cx="3067041" cy="469083"/>
          </a:xfrm>
          <a:prstGeom prst="rect">
            <a:avLst/>
          </a:prstGeom>
        </p:spPr>
        <p:txBody>
          <a:bodyPr vert="horz" lIns="90081" tIns="45041" rIns="90081" bIns="45041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CF960-8285-4212-A76C-A881B767C5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502" y="3"/>
            <a:ext cx="3067041" cy="469083"/>
          </a:xfrm>
          <a:prstGeom prst="rect">
            <a:avLst/>
          </a:prstGeom>
        </p:spPr>
        <p:txBody>
          <a:bodyPr vert="horz" lIns="90081" tIns="45041" rIns="90081" bIns="45041" rtlCol="0"/>
          <a:lstStyle>
            <a:lvl1pPr algn="r">
              <a:defRPr sz="1400"/>
            </a:lvl1pPr>
          </a:lstStyle>
          <a:p>
            <a:fld id="{8D2F45B9-E49C-40E8-BA04-6E31EBE2EC7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A6ABE-D7C7-49C1-87F1-B8F1122DC6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8893995"/>
            <a:ext cx="3067041" cy="469082"/>
          </a:xfrm>
          <a:prstGeom prst="rect">
            <a:avLst/>
          </a:prstGeom>
        </p:spPr>
        <p:txBody>
          <a:bodyPr vert="horz" lIns="90081" tIns="45041" rIns="90081" bIns="45041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6ED6D-A311-4342-A80C-34966F9A4C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502" y="8893995"/>
            <a:ext cx="3067041" cy="469082"/>
          </a:xfrm>
          <a:prstGeom prst="rect">
            <a:avLst/>
          </a:prstGeom>
        </p:spPr>
        <p:txBody>
          <a:bodyPr vert="horz" lIns="90081" tIns="45041" rIns="90081" bIns="45041" rtlCol="0" anchor="b"/>
          <a:lstStyle>
            <a:lvl1pPr algn="r">
              <a:defRPr sz="1400"/>
            </a:lvl1pPr>
          </a:lstStyle>
          <a:p>
            <a:fld id="{6598FA99-3B12-4F08-955E-65C98237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981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6733" cy="469780"/>
          </a:xfrm>
          <a:prstGeom prst="rect">
            <a:avLst/>
          </a:prstGeom>
        </p:spPr>
        <p:txBody>
          <a:bodyPr vert="horz" lIns="95227" tIns="47614" rIns="95227" bIns="47614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3"/>
            <a:ext cx="3066733" cy="469780"/>
          </a:xfrm>
          <a:prstGeom prst="rect">
            <a:avLst/>
          </a:prstGeom>
        </p:spPr>
        <p:txBody>
          <a:bodyPr vert="horz" lIns="95227" tIns="47614" rIns="95227" bIns="47614" rtlCol="0"/>
          <a:lstStyle>
            <a:lvl1pPr algn="r">
              <a:defRPr sz="1400"/>
            </a:lvl1pPr>
          </a:lstStyle>
          <a:p>
            <a:fld id="{2EF2B2A9-AFA9-4BFC-8C3D-7F825F4A6C3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8400"/>
            <a:ext cx="561975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27" tIns="47614" rIns="95227" bIns="476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2"/>
            <a:ext cx="5661660" cy="3686711"/>
          </a:xfrm>
          <a:prstGeom prst="rect">
            <a:avLst/>
          </a:prstGeom>
        </p:spPr>
        <p:txBody>
          <a:bodyPr vert="horz" lIns="95227" tIns="47614" rIns="95227" bIns="476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9"/>
            <a:ext cx="3066733" cy="469779"/>
          </a:xfrm>
          <a:prstGeom prst="rect">
            <a:avLst/>
          </a:prstGeom>
        </p:spPr>
        <p:txBody>
          <a:bodyPr vert="horz" lIns="95227" tIns="47614" rIns="95227" bIns="47614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9"/>
            <a:ext cx="3066733" cy="469779"/>
          </a:xfrm>
          <a:prstGeom prst="rect">
            <a:avLst/>
          </a:prstGeom>
        </p:spPr>
        <p:txBody>
          <a:bodyPr vert="horz" lIns="95227" tIns="47614" rIns="95227" bIns="47614" rtlCol="0" anchor="b"/>
          <a:lstStyle>
            <a:lvl1pPr algn="r">
              <a:defRPr sz="1400"/>
            </a:lvl1pPr>
          </a:lstStyle>
          <a:p>
            <a:fld id="{7A48BEDC-F395-4F7D-AE71-8173BAE74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5467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2163" y="1176338"/>
            <a:ext cx="5649912" cy="3179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48BEDC-F395-4F7D-AE71-8173BAE7409A}" type="slidenum">
              <a:rPr lang="en-US" smtClean="0"/>
              <a:t>1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25CBC90-3D77-47D8-A47A-CEFDE9530DDE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8BEDC-F395-4F7D-AE71-8173BAE740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59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8BEDC-F395-4F7D-AE71-8173BAE740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2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8BEDC-F395-4F7D-AE71-8173BAE740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9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8BEDC-F395-4F7D-AE71-8173BAE740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8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8BEDC-F395-4F7D-AE71-8173BAE740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0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0" y="-28575"/>
            <a:ext cx="12192000" cy="1400175"/>
          </a:xfrm>
          <a:custGeom>
            <a:avLst/>
            <a:gdLst>
              <a:gd name="T0" fmla="*/ 0 w 9144000"/>
              <a:gd name="T1" fmla="*/ 1371600 h 1371600"/>
              <a:gd name="T2" fmla="*/ 9144000 w 9144000"/>
              <a:gd name="T3" fmla="*/ 1371600 h 1371600"/>
              <a:gd name="T4" fmla="*/ 9144000 w 9144000"/>
              <a:gd name="T5" fmla="*/ 0 h 1371600"/>
              <a:gd name="T6" fmla="*/ 0 w 9144000"/>
              <a:gd name="T7" fmla="*/ 0 h 1371600"/>
              <a:gd name="T8" fmla="*/ 0 w 9144000"/>
              <a:gd name="T9" fmla="*/ 1371600 h 137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1371600">
                <a:moveTo>
                  <a:pt x="0" y="1371600"/>
                </a:moveTo>
                <a:lnTo>
                  <a:pt x="9144000" y="1371600"/>
                </a:lnTo>
                <a:lnTo>
                  <a:pt x="91440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9FBED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13"/>
          <p:cNvSpPr>
            <a:spLocks/>
          </p:cNvSpPr>
          <p:nvPr/>
        </p:nvSpPr>
        <p:spPr bwMode="auto">
          <a:xfrm>
            <a:off x="0" y="1371600"/>
            <a:ext cx="12192000" cy="5486400"/>
          </a:xfrm>
          <a:custGeom>
            <a:avLst/>
            <a:gdLst>
              <a:gd name="T0" fmla="*/ 0 w 9144000"/>
              <a:gd name="T1" fmla="*/ 5486400 h 5486400"/>
              <a:gd name="T2" fmla="*/ 9144000 w 9144000"/>
              <a:gd name="T3" fmla="*/ 5486400 h 5486400"/>
              <a:gd name="T4" fmla="*/ 9144000 w 9144000"/>
              <a:gd name="T5" fmla="*/ 0 h 5486400"/>
              <a:gd name="T6" fmla="*/ 0 w 9144000"/>
              <a:gd name="T7" fmla="*/ 0 h 5486400"/>
              <a:gd name="T8" fmla="*/ 0 w 9144000"/>
              <a:gd name="T9" fmla="*/ 5486400 h 5486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4C7B9E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243013"/>
            <a:ext cx="1097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68280"/>
            <a:ext cx="10972800" cy="829890"/>
          </a:xfrm>
        </p:spPr>
        <p:txBody>
          <a:bodyPr anchor="b"/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04304"/>
            <a:ext cx="9144000" cy="40518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25D7-0093-4C8E-BC0D-53762330A976}" type="datetime1">
              <a:rPr lang="en-US" smtClean="0"/>
              <a:t>5/30/2023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712C0-7FD5-485E-AA00-24F2474B9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91" y="559559"/>
            <a:ext cx="10515600" cy="663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7663" indent="-347663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1pPr>
            <a:lvl2pPr marL="685800" indent="-3429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>
                <a:solidFill>
                  <a:schemeClr val="tx1"/>
                </a:solidFill>
              </a:defRPr>
            </a:lvl2pPr>
            <a:lvl3pPr marL="1028700" indent="-3429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</a:t>
            </a:r>
          </a:p>
          <a:p>
            <a:pPr lvl="2"/>
            <a:r>
              <a:rPr lang="en-US" dirty="0"/>
              <a:t>Edit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50955-FB66-46C5-BC34-E83D80B74BB6}" type="datetime1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929561-4164-4E95-AEB3-8F5D96963C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0" y="-28575"/>
            <a:ext cx="12192000" cy="1400175"/>
          </a:xfrm>
          <a:custGeom>
            <a:avLst/>
            <a:gdLst>
              <a:gd name="T0" fmla="*/ 0 w 9144000"/>
              <a:gd name="T1" fmla="*/ 1371600 h 1371600"/>
              <a:gd name="T2" fmla="*/ 9144000 w 9144000"/>
              <a:gd name="T3" fmla="*/ 1371600 h 1371600"/>
              <a:gd name="T4" fmla="*/ 9144000 w 9144000"/>
              <a:gd name="T5" fmla="*/ 0 h 1371600"/>
              <a:gd name="T6" fmla="*/ 0 w 9144000"/>
              <a:gd name="T7" fmla="*/ 0 h 1371600"/>
              <a:gd name="T8" fmla="*/ 0 w 9144000"/>
              <a:gd name="T9" fmla="*/ 1371600 h 137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1371600">
                <a:moveTo>
                  <a:pt x="0" y="1371600"/>
                </a:moveTo>
                <a:lnTo>
                  <a:pt x="9144000" y="1371600"/>
                </a:lnTo>
                <a:lnTo>
                  <a:pt x="91440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9FBED5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13"/>
          <p:cNvSpPr>
            <a:spLocks/>
          </p:cNvSpPr>
          <p:nvPr/>
        </p:nvSpPr>
        <p:spPr bwMode="auto">
          <a:xfrm>
            <a:off x="0" y="1371600"/>
            <a:ext cx="12192000" cy="5486400"/>
          </a:xfrm>
          <a:custGeom>
            <a:avLst/>
            <a:gdLst>
              <a:gd name="T0" fmla="*/ 0 w 9144000"/>
              <a:gd name="T1" fmla="*/ 5486400 h 5486400"/>
              <a:gd name="T2" fmla="*/ 9144000 w 9144000"/>
              <a:gd name="T3" fmla="*/ 5486400 h 5486400"/>
              <a:gd name="T4" fmla="*/ 9144000 w 9144000"/>
              <a:gd name="T5" fmla="*/ 0 h 5486400"/>
              <a:gd name="T6" fmla="*/ 0 w 9144000"/>
              <a:gd name="T7" fmla="*/ 0 h 5486400"/>
              <a:gd name="T8" fmla="*/ 0 w 9144000"/>
              <a:gd name="T9" fmla="*/ 5486400 h 5486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4C7B9E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15951" y="4562475"/>
            <a:ext cx="1097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DA6AE-CF5C-408F-A795-3743A6F0AFC0}" type="datetime1">
              <a:rPr lang="en-US" smtClean="0"/>
              <a:t>5/30/2023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BC96-8ADF-4C8F-ADBF-E52CDF538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685800" indent="-342900">
              <a:buFont typeface="Calibri" panose="020F0502020204030204" pitchFamily="34" charset="0"/>
              <a:buChar char="−"/>
              <a:defRPr/>
            </a:lvl2pPr>
            <a:lvl3pPr marL="1028700" indent="-342900">
              <a:buFont typeface="Wingdings" panose="05000000000000000000" pitchFamily="2" charset="2"/>
              <a:buChar char="§"/>
              <a:defRPr/>
            </a:lvl3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685800" indent="-342900">
              <a:buFont typeface="Calibri" panose="020F0502020204030204" pitchFamily="34" charset="0"/>
              <a:buChar char="−"/>
              <a:defRPr/>
            </a:lvl2pPr>
            <a:lvl3pPr marL="1028700" indent="-3429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EA8D-87E7-4E8C-810E-7D26AC1EA557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0861B-28D2-4759-A411-5C7424E3E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0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28"/>
          <p:cNvSpPr>
            <a:spLocks/>
          </p:cNvSpPr>
          <p:nvPr/>
        </p:nvSpPr>
        <p:spPr bwMode="auto">
          <a:xfrm flipV="1">
            <a:off x="838205" y="2498725"/>
            <a:ext cx="10562167" cy="46038"/>
          </a:xfrm>
          <a:custGeom>
            <a:avLst/>
            <a:gdLst>
              <a:gd name="T0" fmla="*/ 7683627 w 7684134"/>
              <a:gd name="T1" fmla="*/ 0 h 45719"/>
              <a:gd name="T2" fmla="*/ 0 w 7684134"/>
              <a:gd name="T3" fmla="*/ 0 h 457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84134" h="45719">
                <a:moveTo>
                  <a:pt x="7683627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78890"/>
            <a:ext cx="10515600" cy="6389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1763"/>
            <a:ext cx="5157787" cy="3517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671763"/>
            <a:ext cx="5183188" cy="3517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F2776-3130-4092-AB35-DDB94BF5286D}" type="datetime1">
              <a:rPr lang="en-US" smtClean="0"/>
              <a:t>5/30/2023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ABBC-A6DE-45B2-9277-3574034F5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06E5-8536-44C6-B511-0C7E5DD92201}" type="datetime1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2D21-533A-4A30-B86D-083337455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5">
                <a:lumMod val="40000"/>
                <a:lumOff val="60000"/>
              </a:schemeClr>
            </a:gs>
            <a:gs pos="71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ject 2"/>
          <p:cNvSpPr>
            <a:spLocks/>
          </p:cNvSpPr>
          <p:nvPr/>
        </p:nvSpPr>
        <p:spPr bwMode="auto">
          <a:xfrm>
            <a:off x="0" y="0"/>
            <a:ext cx="12192000" cy="1371600"/>
          </a:xfrm>
          <a:custGeom>
            <a:avLst/>
            <a:gdLst>
              <a:gd name="T0" fmla="*/ 0 w 9144000"/>
              <a:gd name="T1" fmla="*/ 1371600 h 1371600"/>
              <a:gd name="T2" fmla="*/ 9144000 w 9144000"/>
              <a:gd name="T3" fmla="*/ 1371600 h 1371600"/>
              <a:gd name="T4" fmla="*/ 9144000 w 9144000"/>
              <a:gd name="T5" fmla="*/ 0 h 1371600"/>
              <a:gd name="T6" fmla="*/ 0 w 9144000"/>
              <a:gd name="T7" fmla="*/ 0 h 1371600"/>
              <a:gd name="T8" fmla="*/ 0 w 9144000"/>
              <a:gd name="T9" fmla="*/ 1371600 h 137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1371600">
                <a:moveTo>
                  <a:pt x="0" y="1371600"/>
                </a:moveTo>
                <a:lnTo>
                  <a:pt x="9144000" y="1371600"/>
                </a:lnTo>
                <a:lnTo>
                  <a:pt x="91440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7B7B7B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  <a:p>
            <a:pPr lvl="1"/>
            <a:endParaRPr lang="en-US" altLang="en-US" dirty="0"/>
          </a:p>
          <a:p>
            <a:pPr lvl="0"/>
            <a:endParaRPr lang="en-US" altLang="en-US" dirty="0"/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95" y="64709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C7ECE5-9DDE-4C08-B7F7-AE8D11956F88}" type="datetime1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5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C0E9C5-A075-404E-9B76-8377D11DBF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980022" y="1209675"/>
            <a:ext cx="1060238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0022" y="516283"/>
            <a:ext cx="10515600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76" r:id="rId3"/>
    <p:sldLayoutId id="2147483672" r:id="rId4"/>
    <p:sldLayoutId id="2147483677" r:id="rId5"/>
    <p:sldLayoutId id="214748367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kern="1200" cap="all">
          <a:solidFill>
            <a:schemeClr val="bg1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339725" indent="-339725" algn="l" rtl="0" eaLnBrk="1" fontAlgn="base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42900" indent="0" algn="l" rtl="0" eaLnBrk="1" fontAlgn="base" hangingPunct="1">
        <a:lnSpc>
          <a:spcPct val="90000"/>
        </a:lnSpc>
        <a:spcBef>
          <a:spcPts val="375"/>
        </a:spcBef>
        <a:spcAft>
          <a:spcPts val="450"/>
        </a:spcAft>
        <a:buFont typeface="Arial" panose="020B0604020202020204" pitchFamily="34" charset="0"/>
        <a:buNone/>
        <a:defRPr sz="2200" i="0" kern="1200">
          <a:solidFill>
            <a:srgbClr val="404040"/>
          </a:solidFill>
          <a:latin typeface="+mn-lt"/>
          <a:ea typeface="+mn-ea"/>
          <a:cs typeface="Arial" panose="020B0604020202020204" pitchFamily="34" charset="0"/>
        </a:defRPr>
      </a:lvl2pPr>
      <a:lvl3pPr marL="685800" indent="0" algn="l" rtl="0" eaLnBrk="1" fontAlgn="base" hangingPunct="1">
        <a:lnSpc>
          <a:spcPct val="90000"/>
        </a:lnSpc>
        <a:spcBef>
          <a:spcPts val="375"/>
        </a:spcBef>
        <a:spcAft>
          <a:spcPts val="450"/>
        </a:spcAft>
        <a:buFont typeface="Wingdings" panose="05000000000000000000" pitchFamily="2" charset="2"/>
        <a:buNone/>
        <a:defRPr sz="2000" kern="1200">
          <a:solidFill>
            <a:srgbClr val="404040"/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ts val="45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leywaterc.org/" TargetMode="External"/><Relationship Id="rId2" Type="http://schemas.openxmlformats.org/officeDocument/2006/relationships/hyperlink" Target="https://www.cvsalinity.org/nitrate-progra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info-information-tips-icon-support-553635/" TargetMode="External"/><Relationship Id="rId5" Type="http://schemas.openxmlformats.org/officeDocument/2006/relationships/image" Target="../media/image36.jpeg"/><Relationship Id="rId4" Type="http://schemas.openxmlformats.org/officeDocument/2006/relationships/hyperlink" Target="mailto:klassenparry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209725" y="1680788"/>
            <a:ext cx="6183432" cy="12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Stanislaus County </a:t>
            </a:r>
          </a:p>
          <a:p>
            <a:pPr algn="ctr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Water Advisory Committee</a:t>
            </a:r>
            <a:endParaRPr lang="en-US" altLang="en-US" sz="2800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38335" y="1762897"/>
            <a:ext cx="5610468" cy="5050654"/>
          </a:xfrm>
          <a:prstGeom prst="rect">
            <a:avLst/>
          </a:prstGeom>
          <a:blipFill dpi="0" rotWithShape="1">
            <a:blip r:embed="rId3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139F88-5377-42A5-9B76-49B38421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712C0-7FD5-485E-AA00-24F2474B958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FC94E8-28EE-4440-B21B-9C70DAB17D3B}"/>
              </a:ext>
            </a:extLst>
          </p:cNvPr>
          <p:cNvSpPr txBox="1"/>
          <p:nvPr/>
        </p:nvSpPr>
        <p:spPr>
          <a:xfrm>
            <a:off x="1533099" y="3418427"/>
            <a:ext cx="317689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June 1, 2023</a:t>
            </a:r>
          </a:p>
          <a:p>
            <a:endParaRPr lang="en-US" sz="3200" i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Parry Klassen 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Executive Director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85C34795-2B7B-0E51-23EC-50D10D221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24" y="5446358"/>
            <a:ext cx="2743200" cy="1274812"/>
          </a:xfrm>
          <a:prstGeom prst="rect">
            <a:avLst/>
          </a:prstGeom>
        </p:spPr>
      </p:pic>
      <p:pic>
        <p:nvPicPr>
          <p:cNvPr id="11" name="Picture 4" descr="May be an image of 1 person">
            <a:extLst>
              <a:ext uri="{FF2B5EF4-FFF2-40B4-BE49-F238E27FC236}">
                <a16:creationId xmlns:a16="http://schemas.microsoft.com/office/drawing/2014/main" id="{5FECBF31-A2AA-0828-C12D-43BD8BB56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0"/>
          <a:stretch/>
        </p:blipFill>
        <p:spPr bwMode="auto">
          <a:xfrm>
            <a:off x="6872183" y="4007724"/>
            <a:ext cx="2653162" cy="28251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2FBD46-2B1D-0682-686F-259CF522BE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31311" y="1849503"/>
            <a:ext cx="2833912" cy="29280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161FBBA-7644-3613-579D-4E4C81A2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415175" y="1705844"/>
            <a:ext cx="2244827" cy="22888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78854E-67D1-0A35-2963-851E0F54D6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6" y="1287971"/>
            <a:ext cx="12093988" cy="5288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22F6EA-1E14-4533-AC4A-2E1D6F46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9"/>
            <a:ext cx="10515600" cy="663575"/>
          </a:xfrm>
        </p:spPr>
        <p:txBody>
          <a:bodyPr/>
          <a:lstStyle/>
          <a:p>
            <a:r>
              <a:rPr lang="en-US" dirty="0"/>
              <a:t>  Application Update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08DD7-708D-47BC-AFF2-2FA929B7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50955-FB66-46C5-BC34-E83D80B74BB6}" type="datetime1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EEC04-D518-4554-873C-BFC1FEA3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29561-4164-4E95-AEB3-8F5D96963C7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181F3B-F1A4-4D99-8512-29EE6E5D62FB}"/>
              </a:ext>
            </a:extLst>
          </p:cNvPr>
          <p:cNvSpPr/>
          <p:nvPr/>
        </p:nvSpPr>
        <p:spPr>
          <a:xfrm>
            <a:off x="609595" y="5846459"/>
            <a:ext cx="4587177" cy="365125"/>
          </a:xfrm>
          <a:prstGeom prst="ellipse">
            <a:avLst/>
          </a:prstGeom>
          <a:noFill/>
          <a:ln w="190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270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F6EA-1E14-4533-AC4A-2E1D6F46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44" y="545995"/>
            <a:ext cx="10515600" cy="663575"/>
          </a:xfrm>
        </p:spPr>
        <p:txBody>
          <a:bodyPr/>
          <a:lstStyle/>
          <a:p>
            <a:r>
              <a:rPr lang="en-US" dirty="0"/>
              <a:t>  Well Test Results: Nitrate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EEC04-D518-4554-873C-BFC1FEA3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29561-4164-4E95-AEB3-8F5D96963C7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4C6FEB-B463-490F-AF6F-1AB13734A138}"/>
              </a:ext>
            </a:extLst>
          </p:cNvPr>
          <p:cNvCxnSpPr>
            <a:cxnSpLocks/>
          </p:cNvCxnSpPr>
          <p:nvPr/>
        </p:nvCxnSpPr>
        <p:spPr>
          <a:xfrm flipH="1">
            <a:off x="3991086" y="5622088"/>
            <a:ext cx="7748198" cy="0"/>
          </a:xfrm>
          <a:prstGeom prst="line">
            <a:avLst/>
          </a:prstGeom>
          <a:ln>
            <a:solidFill>
              <a:srgbClr val="FF5D5D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14F1D7-E279-7F35-C983-EE0DC046F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18" y="2756965"/>
            <a:ext cx="12129211" cy="41010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C1E003-F04F-B827-9003-7FDF8DBC7E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646" y="49818"/>
            <a:ext cx="2057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F6EA-1E14-4533-AC4A-2E1D6F46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44" y="545995"/>
            <a:ext cx="10515600" cy="663575"/>
          </a:xfrm>
        </p:spPr>
        <p:txBody>
          <a:bodyPr/>
          <a:lstStyle/>
          <a:p>
            <a:r>
              <a:rPr lang="en-US" dirty="0"/>
              <a:t>  Well Test Results: Nitrate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08DD7-708D-47BC-AFF2-2FA929B7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50955-FB66-46C5-BC34-E83D80B74BB6}" type="datetime1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EEC04-D518-4554-873C-BFC1FEA3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29561-4164-4E95-AEB3-8F5D96963C7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88864-2ECB-B419-078E-917AF05B6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2" y="1654143"/>
            <a:ext cx="9619917" cy="5140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C1E003-F04F-B827-9003-7FDF8DBC7E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488" y="0"/>
            <a:ext cx="2275260" cy="30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7647-E66A-45AF-9875-E41E6899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Program Update: Safer Grant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CA5D6-0189-44C2-BA0E-A1D2B17E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8EA8D-87E7-4E8C-810E-7D26AC1EA557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73DEA-DA76-47BF-8B66-44D6DC8D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861B-28D2-4759-A411-5C7424E3E09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EA68D5-4459-401D-8C99-5FD148168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5" y="2286865"/>
            <a:ext cx="10886027" cy="405485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SAFER = Safe and Affordable Funding for Equity and Resilience Program</a:t>
            </a:r>
          </a:p>
          <a:p>
            <a:endParaRPr lang="en-US" b="1" dirty="0"/>
          </a:p>
          <a:p>
            <a:r>
              <a:rPr lang="en-US" b="1" dirty="0"/>
              <a:t>VWC Received SAFER grant to expand program to drinking water co-contaminants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Arsenic, I,2,3-TCP, Uranium, other locally identified contaminants</a:t>
            </a:r>
          </a:p>
          <a:p>
            <a:endParaRPr lang="en-US" b="1" dirty="0"/>
          </a:p>
          <a:p>
            <a:r>
              <a:rPr lang="en-US" b="1" dirty="0"/>
              <a:t>Program cost sharing for outreach, administration, replacement water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SAFER to cover additional cost to analyze for co-contaminants 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200" b="1" dirty="0"/>
              <a:t>SAFER program launched January 2022</a:t>
            </a:r>
            <a:endParaRPr lang="en-US" sz="2200" b="1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F6EA-1E14-4533-AC4A-2E1D6F46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44" y="545995"/>
            <a:ext cx="10515600" cy="663575"/>
          </a:xfrm>
        </p:spPr>
        <p:txBody>
          <a:bodyPr/>
          <a:lstStyle/>
          <a:p>
            <a:r>
              <a:rPr lang="en-US" dirty="0"/>
              <a:t>  Well Test Results: Other contaminants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08DD7-708D-47BC-AFF2-2FA929B7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50955-FB66-46C5-BC34-E83D80B74BB6}" type="datetime1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EEC04-D518-4554-873C-BFC1FEA3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29561-4164-4E95-AEB3-8F5D96963C7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7290F-2660-0A7E-6E68-BC4A260B3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61" y="2043404"/>
            <a:ext cx="12356998" cy="45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06DC1-20D6-6988-50B0-366A8F3F0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11" y="531568"/>
            <a:ext cx="10870814" cy="663575"/>
          </a:xfrm>
        </p:spPr>
        <p:txBody>
          <a:bodyPr/>
          <a:lstStyle/>
          <a:p>
            <a:r>
              <a:rPr lang="en-US" dirty="0"/>
              <a:t>How did you hear about us?  MARCH 2022 - PRESENT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30C95-9756-925F-7B6C-B328003F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50955-FB66-46C5-BC34-E83D80B74BB6}" type="datetime1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1C134-D9D2-86E7-6F11-26017222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29561-4164-4E95-AEB3-8F5D96963C7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50C669-77BF-2193-B312-D66C9EE72FBD}"/>
              </a:ext>
            </a:extLst>
          </p:cNvPr>
          <p:cNvGraphicFramePr>
            <a:graphicFrameLocks/>
          </p:cNvGraphicFramePr>
          <p:nvPr/>
        </p:nvGraphicFramePr>
        <p:xfrm>
          <a:off x="770806" y="2162224"/>
          <a:ext cx="9528845" cy="44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B6504E-B5DA-A586-0157-A79582AD7F39}"/>
              </a:ext>
            </a:extLst>
          </p:cNvPr>
          <p:cNvSpPr txBox="1">
            <a:spLocks/>
          </p:cNvSpPr>
          <p:nvPr/>
        </p:nvSpPr>
        <p:spPr bwMode="auto">
          <a:xfrm>
            <a:off x="3367827" y="1567726"/>
            <a:ext cx="5937782" cy="135275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 sz="220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287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b="1" dirty="0"/>
              <a:t>Neighbor/Friend/Family Member</a:t>
            </a:r>
            <a:r>
              <a:rPr lang="en-US" dirty="0"/>
              <a:t>: 31.77%</a:t>
            </a:r>
          </a:p>
          <a:p>
            <a:pPr marL="0" indent="0" defTabSz="914400">
              <a:buNone/>
            </a:pPr>
            <a:r>
              <a:rPr lang="en-US" b="1" dirty="0"/>
              <a:t>Postcard</a:t>
            </a:r>
            <a:r>
              <a:rPr lang="en-US" dirty="0"/>
              <a:t>: 23.03%</a:t>
            </a:r>
          </a:p>
          <a:p>
            <a:pPr marL="0" indent="0" defTabSz="914400">
              <a:buNone/>
            </a:pPr>
            <a:r>
              <a:rPr lang="en-US" b="1" dirty="0"/>
              <a:t>Newspaper: </a:t>
            </a:r>
            <a:r>
              <a:rPr lang="en-US" dirty="0"/>
              <a:t>20.68%</a:t>
            </a:r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sz="2800" dirty="0"/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sz="2800" dirty="0"/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sz="2800" b="1" dirty="0"/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7647-E66A-45AF-9875-E41E6899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Postcard mailing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CA5D6-0189-44C2-BA0E-A1D2B17E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8EA8D-87E7-4E8C-810E-7D26AC1EA557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73DEA-DA76-47BF-8B66-44D6DC8D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861B-28D2-4759-A411-5C7424E3E09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765D04-1B97-1F5D-2F17-91E16DA3CA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68280" y="3507265"/>
            <a:ext cx="4341850" cy="29636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638AF-4241-0239-AC3C-A306C1F5F785}"/>
              </a:ext>
            </a:extLst>
          </p:cNvPr>
          <p:cNvSpPr txBox="1">
            <a:spLocks/>
          </p:cNvSpPr>
          <p:nvPr/>
        </p:nvSpPr>
        <p:spPr bwMode="auto">
          <a:xfrm>
            <a:off x="454062" y="2093535"/>
            <a:ext cx="5263083" cy="372876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 sz="220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287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0" defTabSz="914400">
              <a:buFont typeface="Arial" panose="020B0604020202020204" pitchFamily="34" charset="0"/>
              <a:buNone/>
            </a:pPr>
            <a:r>
              <a:rPr lang="en-US" b="1" dirty="0"/>
              <a:t>Total Postcards Mailed</a:t>
            </a:r>
            <a:r>
              <a:rPr lang="en-US" dirty="0"/>
              <a:t>: 6</a:t>
            </a:r>
            <a:endParaRPr lang="en-US" sz="2000" dirty="0"/>
          </a:p>
          <a:p>
            <a:pPr marL="4763" indent="0" defTabSz="914400">
              <a:buFont typeface="Arial" panose="020B0604020202020204" pitchFamily="34" charset="0"/>
              <a:buNone/>
            </a:pPr>
            <a:r>
              <a:rPr lang="en-US" b="1" dirty="0"/>
              <a:t>Total Quantity Mailed: </a:t>
            </a:r>
            <a:r>
              <a:rPr lang="en-US" dirty="0"/>
              <a:t>23,377</a:t>
            </a:r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dirty="0"/>
          </a:p>
          <a:p>
            <a:pPr marL="4763" indent="0" algn="ctr" defTabSz="914400">
              <a:buFont typeface="Arial" panose="020B0604020202020204" pitchFamily="34" charset="0"/>
              <a:buNone/>
            </a:pPr>
            <a:r>
              <a:rPr lang="en-US" b="1" u="sng" dirty="0"/>
              <a:t>NOTES</a:t>
            </a:r>
          </a:p>
          <a:p>
            <a:pPr indent="-342900" defTabSz="914400"/>
            <a:r>
              <a:rPr lang="en-US" sz="2000" dirty="0"/>
              <a:t>Final postcard was a return mailer</a:t>
            </a:r>
          </a:p>
          <a:p>
            <a:pPr lvl="1" defTabSz="914400"/>
            <a:r>
              <a:rPr lang="en-US" sz="1800" dirty="0"/>
              <a:t>5 returns for more information</a:t>
            </a:r>
          </a:p>
          <a:p>
            <a:pPr indent="-342900" defTabSz="914400"/>
            <a:r>
              <a:rPr lang="en-US" sz="2000" dirty="0"/>
              <a:t>Final mailing list revised &amp; increased quantity</a:t>
            </a:r>
          </a:p>
          <a:p>
            <a:pPr lvl="1" defTabSz="914400"/>
            <a:r>
              <a:rPr lang="en-US" sz="1800" dirty="0"/>
              <a:t>From 3,500 to 5,500</a:t>
            </a:r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dirty="0"/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sz="2800" dirty="0"/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sz="2800" b="1" dirty="0"/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33574-6844-35A7-B036-0BAD38D4CF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857" y="366284"/>
            <a:ext cx="4799502" cy="29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0C77-3017-B037-8995-EE556E69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Media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5B712-9622-F1E9-3078-524A1F50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29561-4164-4E95-AEB3-8F5D96963C7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BD96CC1D-F619-8392-8156-8E837C1E3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861" y="251021"/>
            <a:ext cx="2512685" cy="495769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D8E081-BD17-8A8F-F47C-50D9E14E2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427834"/>
              </p:ext>
            </p:extLst>
          </p:nvPr>
        </p:nvGraphicFramePr>
        <p:xfrm>
          <a:off x="515321" y="3339147"/>
          <a:ext cx="7410450" cy="3291840"/>
        </p:xfrm>
        <a:graphic>
          <a:graphicData uri="http://schemas.openxmlformats.org/drawingml/2006/table">
            <a:tbl>
              <a:tblPr/>
              <a:tblGrid>
                <a:gridCol w="1514475">
                  <a:extLst>
                    <a:ext uri="{9D8B030D-6E8A-4147-A177-3AD203B41FA5}">
                      <a16:colId xmlns:a16="http://schemas.microsoft.com/office/drawing/2014/main" val="3864093964"/>
                    </a:ext>
                  </a:extLst>
                </a:gridCol>
                <a:gridCol w="1226587">
                  <a:extLst>
                    <a:ext uri="{9D8B030D-6E8A-4147-A177-3AD203B41FA5}">
                      <a16:colId xmlns:a16="http://schemas.microsoft.com/office/drawing/2014/main" val="2383717799"/>
                    </a:ext>
                  </a:extLst>
                </a:gridCol>
                <a:gridCol w="3219061">
                  <a:extLst>
                    <a:ext uri="{9D8B030D-6E8A-4147-A177-3AD203B41FA5}">
                      <a16:colId xmlns:a16="http://schemas.microsoft.com/office/drawing/2014/main" val="3637871882"/>
                    </a:ext>
                  </a:extLst>
                </a:gridCol>
                <a:gridCol w="1450327">
                  <a:extLst>
                    <a:ext uri="{9D8B030D-6E8A-4147-A177-3AD203B41FA5}">
                      <a16:colId xmlns:a16="http://schemas.microsoft.com/office/drawing/2014/main" val="24089620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rtl="0" fontAlgn="ctr"/>
                      <a:r>
                        <a:rPr lang="en-US" b="1"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1">
                          <a:effectLst/>
                          <a:latin typeface="Calibri" panose="020F0502020204030204" pitchFamily="34" charset="0"/>
                        </a:rPr>
                        <a:t>Media Type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1">
                          <a:effectLst/>
                          <a:latin typeface="Calibri" panose="020F0502020204030204" pitchFamily="34" charset="0"/>
                        </a:rPr>
                        <a:t>Media Outlet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1">
                          <a:effectLst/>
                          <a:latin typeface="Calibri" panose="020F0502020204030204" pitchFamily="34" charset="0"/>
                        </a:rPr>
                        <a:t>Readership,</a:t>
                      </a:r>
                      <a:br>
                        <a:rPr lang="en-US" b="1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b="1">
                          <a:effectLst/>
                          <a:latin typeface="Calibri" panose="020F0502020204030204" pitchFamily="34" charset="0"/>
                        </a:rPr>
                        <a:t>Viewers, Listeners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529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4/19/2021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Newspaper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Modesto Bee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154,532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711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6/1/2021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Newspaper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Modesto Bee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154,532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446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3/19/2022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Newspaper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Modesto Bee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154,532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999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3/18/2022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Newspaper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Turlock Journal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2,866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489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3/18/2022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TV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abc10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22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4/11/22 - 4/24/22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Radio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La Favorita Radio Network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69,085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039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5/6/2022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Newspaper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Turlock Journal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2,866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162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5/9/2022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Newspaper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Modesto Bee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154,532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861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5/11/2022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Newspaper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Ceres Courier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19,000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45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8/5/2022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Newspaper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Modesto Bee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154,532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475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8/6/2022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Newspaper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 dirty="0">
                          <a:effectLst/>
                          <a:latin typeface="Calibri" panose="020F0502020204030204" pitchFamily="34" charset="0"/>
                        </a:rPr>
                        <a:t>Sacramento Bee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553,192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037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8/8/2022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TV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CBS 13, CW31 GoodDay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170,271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9879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8/22/2022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TV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abc10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8491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12/13/2022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TV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>
                          <a:effectLst/>
                          <a:latin typeface="Calibri" panose="020F0502020204030204" pitchFamily="34" charset="0"/>
                        </a:rPr>
                        <a:t>YouTube - "Notes with Knightsby" Channel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b="0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655515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084B58-48F3-D527-3359-1FA894EB6D9C}"/>
              </a:ext>
            </a:extLst>
          </p:cNvPr>
          <p:cNvSpPr txBox="1">
            <a:spLocks/>
          </p:cNvSpPr>
          <p:nvPr/>
        </p:nvSpPr>
        <p:spPr bwMode="auto">
          <a:xfrm>
            <a:off x="188580" y="1625807"/>
            <a:ext cx="8553707" cy="138221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 sz="220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287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0" defTabSz="914400">
              <a:buFont typeface="Arial" panose="020B0604020202020204" pitchFamily="34" charset="0"/>
              <a:buNone/>
            </a:pPr>
            <a:r>
              <a:rPr lang="en-US" b="1" dirty="0"/>
              <a:t>Newspaper: </a:t>
            </a:r>
            <a:r>
              <a:rPr lang="en-US" sz="2000" dirty="0"/>
              <a:t>9 articles;  1,350,584 reach</a:t>
            </a:r>
          </a:p>
          <a:p>
            <a:pPr marL="4763" indent="0" defTabSz="914400">
              <a:buFont typeface="Arial" panose="020B0604020202020204" pitchFamily="34" charset="0"/>
              <a:buNone/>
            </a:pPr>
            <a:r>
              <a:rPr lang="en-US" b="1" dirty="0"/>
              <a:t>Spanish Radio</a:t>
            </a:r>
            <a:r>
              <a:rPr lang="en-US" dirty="0"/>
              <a:t>: </a:t>
            </a:r>
            <a:r>
              <a:rPr lang="en-US" sz="2000" dirty="0"/>
              <a:t>1 PSA aired 7 times, 1 live event / day = 2 weeks; 69,085 reach</a:t>
            </a:r>
          </a:p>
          <a:p>
            <a:pPr marL="4763" indent="0" defTabSz="914400">
              <a:buFont typeface="Arial" panose="020B0604020202020204" pitchFamily="34" charset="0"/>
              <a:buNone/>
            </a:pPr>
            <a:r>
              <a:rPr lang="en-US" b="1" dirty="0"/>
              <a:t>TV</a:t>
            </a:r>
            <a:r>
              <a:rPr lang="en-US" sz="2000" dirty="0"/>
              <a:t>: 4 segments; 170,279+ reach</a:t>
            </a:r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sz="2800" dirty="0"/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sz="2800" dirty="0"/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sz="2800" b="1" dirty="0"/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148C41-D57A-DAC0-C45C-6E1644DF5F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081" y="4251188"/>
            <a:ext cx="4403425" cy="23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0C77-3017-B037-8995-EE556E69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534" y="580859"/>
            <a:ext cx="10515600" cy="663575"/>
          </a:xfrm>
        </p:spPr>
        <p:txBody>
          <a:bodyPr/>
          <a:lstStyle/>
          <a:p>
            <a:r>
              <a:rPr lang="en-US" dirty="0"/>
              <a:t>Flyer &amp; Street Sign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A925D-DB3E-6792-6518-A905B85A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64" y="3199029"/>
            <a:ext cx="5955657" cy="323880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AREAS OF FOCUS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New and Existing Businesses:</a:t>
            </a:r>
          </a:p>
          <a:p>
            <a:pPr lvl="1"/>
            <a:r>
              <a:rPr lang="en-US" sz="1800" dirty="0"/>
              <a:t>Waterford</a:t>
            </a:r>
          </a:p>
          <a:p>
            <a:pPr lvl="1"/>
            <a:r>
              <a:rPr lang="en-US" sz="1800" dirty="0" err="1"/>
              <a:t>Ballico</a:t>
            </a:r>
            <a:endParaRPr lang="en-US" sz="1800" dirty="0"/>
          </a:p>
          <a:p>
            <a:pPr lvl="1"/>
            <a:r>
              <a:rPr lang="en-US" sz="1800" dirty="0"/>
              <a:t>Denair</a:t>
            </a:r>
          </a:p>
          <a:p>
            <a:pPr lvl="1"/>
            <a:r>
              <a:rPr lang="en-US" sz="1800" dirty="0"/>
              <a:t>Delhi </a:t>
            </a:r>
          </a:p>
          <a:p>
            <a:pPr lvl="1"/>
            <a:r>
              <a:rPr lang="en-US" sz="1800" dirty="0"/>
              <a:t>Hughson</a:t>
            </a:r>
          </a:p>
          <a:p>
            <a:pPr lvl="1"/>
            <a:r>
              <a:rPr lang="en-US" sz="1800" dirty="0"/>
              <a:t>Southern Turlock</a:t>
            </a: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1800" i="1" dirty="0"/>
              <a:t>All flyers and street signs in English and Spanish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5B712-9622-F1E9-3078-524A1F50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29561-4164-4E95-AEB3-8F5D96963C7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959ADE-2E7D-4B0C-829C-4D092BDEAD3B}"/>
              </a:ext>
            </a:extLst>
          </p:cNvPr>
          <p:cNvSpPr txBox="1">
            <a:spLocks/>
          </p:cNvSpPr>
          <p:nvPr/>
        </p:nvSpPr>
        <p:spPr bwMode="auto">
          <a:xfrm>
            <a:off x="665412" y="1492900"/>
            <a:ext cx="4189061" cy="146490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 sz="220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287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0" defTabSz="914400">
              <a:buFont typeface="Arial" panose="020B0604020202020204" pitchFamily="34" charset="0"/>
              <a:buNone/>
            </a:pPr>
            <a:r>
              <a:rPr lang="en-US" b="1" dirty="0"/>
              <a:t>Total Flyers Distributed: </a:t>
            </a:r>
            <a:r>
              <a:rPr lang="en-US" dirty="0"/>
              <a:t>1835</a:t>
            </a:r>
          </a:p>
          <a:p>
            <a:pPr marL="4763" indent="0" defTabSz="914400">
              <a:buFont typeface="Arial" panose="020B0604020202020204" pitchFamily="34" charset="0"/>
              <a:buNone/>
            </a:pPr>
            <a:r>
              <a:rPr lang="en-US" b="1" dirty="0"/>
              <a:t>Flyer Locations: </a:t>
            </a:r>
            <a:r>
              <a:rPr lang="en-US" dirty="0"/>
              <a:t>71+</a:t>
            </a:r>
          </a:p>
          <a:p>
            <a:pPr marL="4763" indent="0" defTabSz="914400">
              <a:buFont typeface="Arial" panose="020B0604020202020204" pitchFamily="34" charset="0"/>
              <a:buNone/>
            </a:pPr>
            <a:r>
              <a:rPr lang="en-US" b="1" dirty="0"/>
              <a:t>Street Sign Distribution</a:t>
            </a:r>
            <a:r>
              <a:rPr lang="en-US" sz="2800" dirty="0"/>
              <a:t>: 64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sz="2800" b="1" dirty="0"/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95D16A-D9E8-A1F1-4932-7A2229A185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81281" y="1634852"/>
            <a:ext cx="3421999" cy="4709503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DEA5658-A81B-B59D-AB6C-D8FBF31955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0825" y="2590056"/>
            <a:ext cx="3821939" cy="27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D855-4CDD-42E1-87E2-24040662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EMAIL BLASTS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B41DA-19FA-4547-9F3D-59C69879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50955-FB66-46C5-BC34-E83D80B74BB6}" type="datetime1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B69E1-164B-4C61-9A7F-0501C1E4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29561-4164-4E95-AEB3-8F5D96963C7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F85A849-48A7-31B9-9BBB-E50E953E9FCE}"/>
              </a:ext>
            </a:extLst>
          </p:cNvPr>
          <p:cNvSpPr txBox="1">
            <a:spLocks/>
          </p:cNvSpPr>
          <p:nvPr/>
        </p:nvSpPr>
        <p:spPr bwMode="auto">
          <a:xfrm>
            <a:off x="997799" y="2807122"/>
            <a:ext cx="4709991" cy="373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 sz="220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287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defTabSz="914400">
              <a:buFont typeface="Calibri" panose="020F0502020204030204" pitchFamily="34" charset="0"/>
              <a:buNone/>
            </a:pPr>
            <a:r>
              <a:rPr lang="en-US" sz="2800" b="1" u="sng" dirty="0"/>
              <a:t>INCLUDED TOPICS</a:t>
            </a:r>
          </a:p>
          <a:p>
            <a:pPr defTabSz="914400"/>
            <a:r>
              <a:rPr lang="en-US" sz="2000" dirty="0"/>
              <a:t>Email sent to bottled water recipients encouraging them to spread the word, included flyer</a:t>
            </a:r>
          </a:p>
          <a:p>
            <a:pPr defTabSz="914400"/>
            <a:r>
              <a:rPr lang="en-US" sz="2000" dirty="0"/>
              <a:t>High School Display Contest participation</a:t>
            </a:r>
          </a:p>
          <a:p>
            <a:pPr defTabSz="914400"/>
            <a:r>
              <a:rPr lang="en-US" sz="2000" dirty="0"/>
              <a:t>VWC hosted Community Outreach Meetings</a:t>
            </a:r>
          </a:p>
          <a:p>
            <a:pPr defTabSz="914400"/>
            <a:r>
              <a:rPr lang="en-US" sz="2000" dirty="0"/>
              <a:t>Stakeholder Meetings</a:t>
            </a:r>
          </a:p>
          <a:p>
            <a:pPr defTabSz="914400"/>
            <a:r>
              <a:rPr lang="en-US" sz="2000" dirty="0"/>
              <a:t>Plans available for public comment, with links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2F95-DD10-7F94-BA6F-B46812B62D09}"/>
              </a:ext>
            </a:extLst>
          </p:cNvPr>
          <p:cNvSpPr txBox="1">
            <a:spLocks/>
          </p:cNvSpPr>
          <p:nvPr/>
        </p:nvSpPr>
        <p:spPr bwMode="auto">
          <a:xfrm>
            <a:off x="487160" y="1709800"/>
            <a:ext cx="4420568" cy="92618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 sz="220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287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b="1" dirty="0"/>
              <a:t>Total Individuals Emailed</a:t>
            </a:r>
            <a:r>
              <a:rPr lang="en-US" dirty="0"/>
              <a:t>: 38,777</a:t>
            </a:r>
          </a:p>
          <a:p>
            <a:pPr marL="0" indent="0" defTabSz="914400">
              <a:buNone/>
            </a:pPr>
            <a:r>
              <a:rPr lang="en-US" b="1" dirty="0"/>
              <a:t>Total Emails</a:t>
            </a:r>
            <a:r>
              <a:rPr lang="en-US" dirty="0"/>
              <a:t>: 40</a:t>
            </a:r>
            <a:endParaRPr lang="en-US" b="1" dirty="0"/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DD4EC-BBA2-3323-C423-F4888780AB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65" y="2280699"/>
            <a:ext cx="5686782" cy="35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4914-3472-4854-9FC2-F16B8537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96" y="351167"/>
            <a:ext cx="11374699" cy="1119732"/>
          </a:xfrm>
        </p:spPr>
        <p:txBody>
          <a:bodyPr>
            <a:noAutofit/>
          </a:bodyPr>
          <a:lstStyle/>
          <a:p>
            <a:r>
              <a:rPr lang="en-US" cap="all" dirty="0">
                <a:solidFill>
                  <a:schemeClr val="bg1"/>
                </a:solidFill>
              </a:rPr>
              <a:t>What is the Nitrate Control Program (NCP)?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F13313-806B-4697-A067-806CB3456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373" y="1548474"/>
            <a:ext cx="11475773" cy="5138954"/>
          </a:xfrm>
        </p:spPr>
        <p:txBody>
          <a:bodyPr/>
          <a:lstStyle/>
          <a:p>
            <a:r>
              <a:rPr lang="en-US" sz="2000" dirty="0"/>
              <a:t>New Water Board Regulation (adopted 2020) to address nitrate in groundwater</a:t>
            </a:r>
          </a:p>
          <a:p>
            <a:endParaRPr lang="en-US" sz="2000" dirty="0"/>
          </a:p>
          <a:p>
            <a:r>
              <a:rPr lang="en-US" sz="2000" dirty="0"/>
              <a:t>Program has 3 goals: </a:t>
            </a:r>
          </a:p>
          <a:p>
            <a:pPr lvl="1"/>
            <a:r>
              <a:rPr lang="en-US" sz="2000" dirty="0"/>
              <a:t>Provide safe drinking water when nitrate </a:t>
            </a:r>
          </a:p>
          <a:p>
            <a:pPr marL="342900" lvl="1" indent="0">
              <a:buNone/>
            </a:pPr>
            <a:r>
              <a:rPr lang="en-US" sz="2000" dirty="0"/>
              <a:t>	exceeds drinking water standard</a:t>
            </a:r>
          </a:p>
          <a:p>
            <a:pPr lvl="1"/>
            <a:r>
              <a:rPr lang="en-US" sz="2000" dirty="0"/>
              <a:t>Reduce nitrate impacts to water supplies</a:t>
            </a:r>
          </a:p>
          <a:p>
            <a:pPr lvl="1"/>
            <a:r>
              <a:rPr lang="en-US" sz="2000" dirty="0"/>
              <a:t>Restore groundwater quality, where</a:t>
            </a:r>
            <a:br>
              <a:rPr lang="en-US" sz="2000" dirty="0"/>
            </a:br>
            <a:r>
              <a:rPr lang="en-US" sz="2000" dirty="0"/>
              <a:t>reasonable, feasible and practicable</a:t>
            </a:r>
          </a:p>
          <a:p>
            <a:r>
              <a:rPr lang="en-US" sz="2000" dirty="0"/>
              <a:t>Management Zone approach to implement NCP</a:t>
            </a:r>
          </a:p>
          <a:p>
            <a:r>
              <a:rPr lang="en-US" sz="2000" dirty="0"/>
              <a:t>Early Action Plan submitted March 8, 2021</a:t>
            </a:r>
          </a:p>
          <a:p>
            <a:endParaRPr lang="en-US" sz="2000" dirty="0"/>
          </a:p>
          <a:p>
            <a:r>
              <a:rPr lang="en-US" sz="2000" dirty="0"/>
              <a:t>Rollout May 8, 2021</a:t>
            </a:r>
          </a:p>
          <a:p>
            <a:r>
              <a:rPr lang="en-US" sz="2000" dirty="0"/>
              <a:t>Management Zone Proposal</a:t>
            </a:r>
          </a:p>
          <a:p>
            <a:pPr lvl="1"/>
            <a:r>
              <a:rPr lang="en-US" sz="2000" dirty="0"/>
              <a:t>Submitted August 2022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841CF49A-F975-4FE5-ACB1-F4142DADA6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746" y="2045533"/>
            <a:ext cx="5048915" cy="39014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4490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7647-E66A-45AF-9875-E41E6899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Presentations &amp; Meetings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CA5D6-0189-44C2-BA0E-A1D2B17E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8EA8D-87E7-4E8C-810E-7D26AC1EA557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73DEA-DA76-47BF-8B66-44D6DC8D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861B-28D2-4759-A411-5C7424E3E09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F7A351-B4AE-2FD5-A7D4-28AFC8F0D504}"/>
              </a:ext>
            </a:extLst>
          </p:cNvPr>
          <p:cNvSpPr txBox="1">
            <a:spLocks/>
          </p:cNvSpPr>
          <p:nvPr/>
        </p:nvSpPr>
        <p:spPr bwMode="auto">
          <a:xfrm>
            <a:off x="335597" y="2552414"/>
            <a:ext cx="5760403" cy="329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39725" indent="-339725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34290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Calibri" panose="020F0502020204030204" pitchFamily="34" charset="0"/>
              <a:buChar char="−"/>
              <a:defRPr sz="2200" i="0" kern="1200">
                <a:solidFill>
                  <a:srgbClr val="40404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28700" indent="-34290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2000" kern="1200">
                <a:solidFill>
                  <a:srgbClr val="40404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None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800" dirty="0"/>
              <a:t>Airport Neighborhood Collaborative</a:t>
            </a:r>
          </a:p>
          <a:p>
            <a:pPr defTabSz="914400"/>
            <a:r>
              <a:rPr lang="en-US" sz="1800" dirty="0"/>
              <a:t>Modesto Chamber of Commerce Water Committee</a:t>
            </a:r>
          </a:p>
          <a:p>
            <a:pPr defTabSz="914400"/>
            <a:r>
              <a:rPr lang="en-US" sz="1800" dirty="0"/>
              <a:t>Delhi County Water District</a:t>
            </a:r>
          </a:p>
          <a:p>
            <a:pPr defTabSz="914400"/>
            <a:r>
              <a:rPr lang="en-US" sz="1800" dirty="0"/>
              <a:t>Opportunity Stanislaus</a:t>
            </a:r>
          </a:p>
          <a:p>
            <a:pPr defTabSz="914400"/>
            <a:r>
              <a:rPr lang="en-US" sz="1800" dirty="0"/>
              <a:t>Turlock Chamber of Commerce</a:t>
            </a:r>
          </a:p>
          <a:p>
            <a:pPr defTabSz="914400"/>
            <a:r>
              <a:rPr lang="en-US" sz="1800" dirty="0"/>
              <a:t>Denair Community Services District Board Meeting</a:t>
            </a:r>
          </a:p>
          <a:p>
            <a:pPr defTabSz="914400"/>
            <a:r>
              <a:rPr lang="en-US" sz="1800" dirty="0"/>
              <a:t>West Turlock Leadership Institute</a:t>
            </a:r>
          </a:p>
          <a:p>
            <a:pPr defTabSz="914400"/>
            <a:r>
              <a:rPr lang="en-US" sz="1800" dirty="0"/>
              <a:t>City of Waterford City Council Meeting</a:t>
            </a:r>
          </a:p>
          <a:p>
            <a:pPr defTabSz="914400"/>
            <a:r>
              <a:rPr lang="en-US" sz="1800" dirty="0"/>
              <a:t>Central Valley Immigrant Integration Collaborative</a:t>
            </a:r>
          </a:p>
          <a:p>
            <a:pPr defTabSz="914400"/>
            <a:r>
              <a:rPr lang="en-US" sz="1800" dirty="0"/>
              <a:t>Municipal Advisory Council Meeting in Denair, Wood Colony, Empire, Salida, Hickman, Keyes, Delhi, Hilmar</a:t>
            </a:r>
          </a:p>
          <a:p>
            <a:pPr defTabSz="914400"/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5EAB26-BC94-D88F-C392-460A2D282B23}"/>
              </a:ext>
            </a:extLst>
          </p:cNvPr>
          <p:cNvSpPr txBox="1">
            <a:spLocks/>
          </p:cNvSpPr>
          <p:nvPr/>
        </p:nvSpPr>
        <p:spPr bwMode="auto">
          <a:xfrm>
            <a:off x="6237822" y="1972957"/>
            <a:ext cx="5760403" cy="43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39725" indent="-339725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34290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Calibri" panose="020F0502020204030204" pitchFamily="34" charset="0"/>
              <a:buChar char="−"/>
              <a:defRPr sz="2200" i="0" kern="1200">
                <a:solidFill>
                  <a:srgbClr val="40404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28700" indent="-34290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2000" kern="1200">
                <a:solidFill>
                  <a:srgbClr val="40404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None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800" dirty="0"/>
              <a:t>City of Hughson City Council Meeting</a:t>
            </a:r>
          </a:p>
          <a:p>
            <a:pPr defTabSz="914400"/>
            <a:r>
              <a:rPr lang="en-US" sz="1800" dirty="0"/>
              <a:t>Stanislaus County Department of Environmental Resources Water Advisory Committee / Drought Stakeholder Meeting</a:t>
            </a:r>
          </a:p>
          <a:p>
            <a:pPr defTabSz="914400"/>
            <a:r>
              <a:rPr lang="en-US" sz="1800" dirty="0"/>
              <a:t>Yokuts/Sierra Club Meeting</a:t>
            </a:r>
          </a:p>
          <a:p>
            <a:pPr defTabSz="914400"/>
            <a:r>
              <a:rPr lang="en-US" sz="1800" dirty="0"/>
              <a:t>Turlock Unified School District Board meeting</a:t>
            </a:r>
          </a:p>
          <a:p>
            <a:pPr defTabSz="914400"/>
            <a:r>
              <a:rPr lang="en-US" sz="1800" dirty="0"/>
              <a:t>Modesto City Schools Board Meeting</a:t>
            </a:r>
          </a:p>
          <a:p>
            <a:pPr defTabSz="914400"/>
            <a:r>
              <a:rPr lang="en-US" sz="1800" dirty="0"/>
              <a:t>Riverbank Unified School District Board Meeting</a:t>
            </a:r>
          </a:p>
          <a:p>
            <a:pPr defTabSz="914400"/>
            <a:r>
              <a:rPr lang="en-US" sz="1800" dirty="0"/>
              <a:t>Modesto Chamber of Commerce Green Team, Waterford Unified School District Board Meeting</a:t>
            </a:r>
          </a:p>
          <a:p>
            <a:pPr defTabSz="914400"/>
            <a:r>
              <a:rPr lang="en-US" sz="1800" dirty="0"/>
              <a:t>Oakdale Joint Unified School District Board meeting</a:t>
            </a:r>
          </a:p>
          <a:p>
            <a:pPr defTabSz="914400"/>
            <a:r>
              <a:rPr lang="en-US" sz="1800" dirty="0"/>
              <a:t>Merced County Board Meeting</a:t>
            </a:r>
          </a:p>
          <a:p>
            <a:pPr defTabSz="914400"/>
            <a:r>
              <a:rPr lang="en-US" sz="1800" dirty="0"/>
              <a:t>Hilmar Unified School District Meeting</a:t>
            </a:r>
          </a:p>
          <a:p>
            <a:pPr marL="0" indent="0" defTabSz="914400">
              <a:buNone/>
            </a:pPr>
            <a:endParaRPr lang="en-US" sz="2000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40FB2E7-0442-E11C-FFD0-8629BEF4AABD}"/>
              </a:ext>
            </a:extLst>
          </p:cNvPr>
          <p:cNvSpPr txBox="1">
            <a:spLocks/>
          </p:cNvSpPr>
          <p:nvPr/>
        </p:nvSpPr>
        <p:spPr bwMode="auto">
          <a:xfrm>
            <a:off x="1770661" y="1577023"/>
            <a:ext cx="2890273" cy="79186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 sz="220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287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sz="2000" b="1" dirty="0"/>
              <a:t>Total Presentations: 31 </a:t>
            </a:r>
          </a:p>
          <a:p>
            <a:pPr marL="0" indent="0" defTabSz="914400">
              <a:buNone/>
            </a:pPr>
            <a:r>
              <a:rPr lang="en-US" sz="2000" b="1" dirty="0"/>
              <a:t>Total in Attendance:  814</a:t>
            </a:r>
          </a:p>
        </p:txBody>
      </p:sp>
    </p:spTree>
    <p:extLst>
      <p:ext uri="{BB962C8B-B14F-4D97-AF65-F5344CB8AC3E}">
        <p14:creationId xmlns:p14="http://schemas.microsoft.com/office/powerpoint/2010/main" val="14854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D855-4CDD-42E1-87E2-24040662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Tabling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B41DA-19FA-4547-9F3D-59C69879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50955-FB66-46C5-BC34-E83D80B74BB6}" type="datetime1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B69E1-164B-4C61-9A7F-0501C1E4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29561-4164-4E95-AEB3-8F5D96963C7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F85A849-48A7-31B9-9BBB-E50E953E9FCE}"/>
              </a:ext>
            </a:extLst>
          </p:cNvPr>
          <p:cNvSpPr txBox="1">
            <a:spLocks/>
          </p:cNvSpPr>
          <p:nvPr/>
        </p:nvSpPr>
        <p:spPr bwMode="auto">
          <a:xfrm>
            <a:off x="336495" y="2746780"/>
            <a:ext cx="6260074" cy="386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 sz="220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287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dirty="0"/>
              <a:t>United Samaritans Foundation</a:t>
            </a:r>
          </a:p>
          <a:p>
            <a:pPr defTabSz="914400"/>
            <a:r>
              <a:rPr lang="en-US" sz="2000" dirty="0"/>
              <a:t>Turlock Farmers Market</a:t>
            </a:r>
          </a:p>
          <a:p>
            <a:pPr defTabSz="914400"/>
            <a:r>
              <a:rPr lang="en-US" sz="2000" dirty="0"/>
              <a:t>Modesto Farmers Market</a:t>
            </a:r>
          </a:p>
          <a:p>
            <a:pPr defTabSz="914400"/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of July Modesto Celebration &amp; Parade</a:t>
            </a:r>
          </a:p>
          <a:p>
            <a:pPr defTabSz="914400"/>
            <a:r>
              <a:rPr lang="en-US" sz="2000" dirty="0"/>
              <a:t>El </a:t>
            </a:r>
            <a:r>
              <a:rPr lang="en-US" sz="2000" dirty="0" err="1"/>
              <a:t>Rematito</a:t>
            </a:r>
            <a:r>
              <a:rPr lang="en-US" sz="2000" dirty="0"/>
              <a:t> Ceres Swap Meet</a:t>
            </a:r>
          </a:p>
          <a:p>
            <a:pPr defTabSz="914400"/>
            <a:r>
              <a:rPr lang="en-US" sz="2000" dirty="0"/>
              <a:t>Turlock Swap Meet</a:t>
            </a:r>
          </a:p>
          <a:p>
            <a:pPr defTabSz="914400"/>
            <a:r>
              <a:rPr lang="en-US" sz="2000" dirty="0"/>
              <a:t>Oakdale Farmers Market</a:t>
            </a:r>
          </a:p>
          <a:p>
            <a:pPr defTabSz="914400"/>
            <a:r>
              <a:rPr lang="en-US" sz="2000" dirty="0"/>
              <a:t>Stanislaus County Fair</a:t>
            </a:r>
          </a:p>
          <a:p>
            <a:pPr defTabSz="914400"/>
            <a:r>
              <a:rPr lang="en-US" sz="2000" dirty="0"/>
              <a:t>EV Ride &amp; Drive Event (Valley Improvement Project)</a:t>
            </a:r>
          </a:p>
          <a:p>
            <a:pPr defTabSz="914400"/>
            <a:r>
              <a:rPr lang="en-US" sz="2000" dirty="0"/>
              <a:t>West Modesto Community Collaborative</a:t>
            </a:r>
          </a:p>
          <a:p>
            <a:pPr marL="342900" lvl="1" indent="0" defTabSz="914400">
              <a:buFont typeface="Calibri" panose="020F0502020204030204" pitchFamily="34" charset="0"/>
              <a:buNone/>
            </a:pPr>
            <a:endParaRPr lang="en-US" sz="1800" dirty="0"/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2000" dirty="0"/>
              <a:t>	</a:t>
            </a:r>
          </a:p>
        </p:txBody>
      </p:sp>
      <p:pic>
        <p:nvPicPr>
          <p:cNvPr id="9" name="Picture 8" descr="People at an outdoor market&#10;&#10;Description automatically generated with medium confidence">
            <a:extLst>
              <a:ext uri="{FF2B5EF4-FFF2-40B4-BE49-F238E27FC236}">
                <a16:creationId xmlns:a16="http://schemas.microsoft.com/office/drawing/2014/main" id="{7CB7BA13-1012-A262-B463-54F412B55D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2"/>
          <a:stretch/>
        </p:blipFill>
        <p:spPr>
          <a:xfrm>
            <a:off x="6667482" y="1821767"/>
            <a:ext cx="5084011" cy="42711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2F95-DD10-7F94-BA6F-B46812B62D09}"/>
              </a:ext>
            </a:extLst>
          </p:cNvPr>
          <p:cNvSpPr txBox="1">
            <a:spLocks/>
          </p:cNvSpPr>
          <p:nvPr/>
        </p:nvSpPr>
        <p:spPr bwMode="auto">
          <a:xfrm>
            <a:off x="440507" y="1597833"/>
            <a:ext cx="4420568" cy="92618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 sz="220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287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b="1" dirty="0"/>
              <a:t>Total Conversations</a:t>
            </a:r>
            <a:r>
              <a:rPr lang="en-US" dirty="0"/>
              <a:t>: 2034</a:t>
            </a:r>
          </a:p>
          <a:p>
            <a:pPr marL="0" indent="0" defTabSz="914400">
              <a:buNone/>
            </a:pPr>
            <a:r>
              <a:rPr lang="en-US" b="1" dirty="0"/>
              <a:t>Total Events</a:t>
            </a:r>
            <a:r>
              <a:rPr lang="en-US" dirty="0"/>
              <a:t>: 41</a:t>
            </a:r>
            <a:endParaRPr lang="en-US" b="1" dirty="0"/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sz="2800" dirty="0"/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sz="2800" dirty="0"/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sz="2800" b="1" dirty="0"/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1A22-CAEE-E2E7-9E68-544E78B0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690"/>
            <a:ext cx="10515600" cy="663575"/>
          </a:xfrm>
        </p:spPr>
        <p:txBody>
          <a:bodyPr/>
          <a:lstStyle/>
          <a:p>
            <a:r>
              <a:rPr lang="en-US" dirty="0"/>
              <a:t> Canvassing: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60ACE-CE2E-941B-F002-E3B4A3D9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29561-4164-4E95-AEB3-8F5D96963C7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8B28C-8350-9552-9716-C2A555FCAF15}"/>
              </a:ext>
            </a:extLst>
          </p:cNvPr>
          <p:cNvSpPr txBox="1"/>
          <p:nvPr/>
        </p:nvSpPr>
        <p:spPr>
          <a:xfrm>
            <a:off x="549417" y="1804912"/>
            <a:ext cx="5860809" cy="492442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SUMMARY </a:t>
            </a:r>
          </a:p>
          <a:p>
            <a:pPr algn="ctr"/>
            <a:r>
              <a:rPr lang="en-US" sz="2000" b="1" dirty="0"/>
              <a:t>AUGUST 2022 - PRESENT</a:t>
            </a:r>
          </a:p>
          <a:p>
            <a:endParaRPr lang="en-US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Addresses Canvassed: 1,025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Conversations: 337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Expressed Interest: 212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Expressed No Interest: 119</a:t>
            </a:r>
          </a:p>
          <a:p>
            <a:endParaRPr lang="en-US" sz="2500" dirty="0"/>
          </a:p>
          <a:p>
            <a:pPr algn="ctr"/>
            <a:r>
              <a:rPr lang="en-US" sz="2000" i="1" dirty="0"/>
              <a:t>VWC packets left at homes when there was no answer</a:t>
            </a:r>
          </a:p>
          <a:p>
            <a:pPr algn="ctr"/>
            <a:endParaRPr lang="en-US" sz="20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00B2A8-4BF7-45B3-F078-95816F92D795}"/>
              </a:ext>
            </a:extLst>
          </p:cNvPr>
          <p:cNvSpPr txBox="1"/>
          <p:nvPr/>
        </p:nvSpPr>
        <p:spPr>
          <a:xfrm>
            <a:off x="6975834" y="1804912"/>
            <a:ext cx="4157221" cy="372409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AREAS OF FOCUS</a:t>
            </a:r>
          </a:p>
          <a:p>
            <a:r>
              <a:rPr lang="en-US" sz="2400" dirty="0"/>
              <a:t>Canvassed areas include: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Turlock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Denair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Delhi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Modesto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Ballico</a:t>
            </a:r>
            <a:endParaRPr lang="en-US" sz="2400" dirty="0"/>
          </a:p>
          <a:p>
            <a:endParaRPr lang="en-US" sz="2000" dirty="0"/>
          </a:p>
          <a:p>
            <a:pPr algn="ctr"/>
            <a:r>
              <a:rPr lang="en-US" sz="2000" i="1" dirty="0"/>
              <a:t>DAC communities are prioritized</a:t>
            </a:r>
          </a:p>
        </p:txBody>
      </p:sp>
    </p:spTree>
    <p:extLst>
      <p:ext uri="{BB962C8B-B14F-4D97-AF65-F5344CB8AC3E}">
        <p14:creationId xmlns:p14="http://schemas.microsoft.com/office/powerpoint/2010/main" val="318726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1A22-CAEE-E2E7-9E68-544E78B0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690"/>
            <a:ext cx="10515600" cy="663575"/>
          </a:xfrm>
        </p:spPr>
        <p:txBody>
          <a:bodyPr/>
          <a:lstStyle/>
          <a:p>
            <a:r>
              <a:rPr lang="en-US" dirty="0"/>
              <a:t> Canvassing: highlights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60ACE-CE2E-941B-F002-E3B4A3D9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29561-4164-4E95-AEB3-8F5D96963C7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8B28C-8350-9552-9716-C2A555FCAF15}"/>
              </a:ext>
            </a:extLst>
          </p:cNvPr>
          <p:cNvSpPr txBox="1"/>
          <p:nvPr/>
        </p:nvSpPr>
        <p:spPr>
          <a:xfrm>
            <a:off x="730102" y="1587329"/>
            <a:ext cx="5715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Respondents are generally very polite regardless of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People are more receptive when offered info as public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Pets generally are well behaved</a:t>
            </a:r>
          </a:p>
          <a:p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Surpassed 1000 canvassed homes!</a:t>
            </a:r>
          </a:p>
          <a:p>
            <a:endParaRPr lang="en-US" sz="2500" dirty="0"/>
          </a:p>
          <a:p>
            <a:endParaRPr lang="en-US" sz="2500" dirty="0"/>
          </a:p>
        </p:txBody>
      </p:sp>
      <p:pic>
        <p:nvPicPr>
          <p:cNvPr id="6" name="Picture 5" descr="A person holding a computer&#10;&#10;Description automatically generated with low confidence">
            <a:extLst>
              <a:ext uri="{FF2B5EF4-FFF2-40B4-BE49-F238E27FC236}">
                <a16:creationId xmlns:a16="http://schemas.microsoft.com/office/drawing/2014/main" id="{99CB4B39-47D3-34EA-02BD-8CD9DA97E9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60807" y="2256910"/>
            <a:ext cx="5258389" cy="39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6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D855-4CDD-42E1-87E2-24040662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90" y="522090"/>
            <a:ext cx="10515600" cy="663575"/>
          </a:xfrm>
        </p:spPr>
        <p:txBody>
          <a:bodyPr/>
          <a:lstStyle/>
          <a:p>
            <a:r>
              <a:rPr lang="en-US" dirty="0"/>
              <a:t>  SOCIAL MEDIA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B41DA-19FA-4547-9F3D-59C69879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50955-FB66-46C5-BC34-E83D80B74BB6}" type="datetime1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B69E1-164B-4C61-9A7F-0501C1E4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29561-4164-4E95-AEB3-8F5D96963C7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7F54E05-9A01-F401-41C0-A5A83F5AA0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85" y="3408937"/>
            <a:ext cx="3310321" cy="29269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2F41-4066-17CD-7603-68B5664DD222}"/>
              </a:ext>
            </a:extLst>
          </p:cNvPr>
          <p:cNvSpPr txBox="1">
            <a:spLocks/>
          </p:cNvSpPr>
          <p:nvPr/>
        </p:nvSpPr>
        <p:spPr bwMode="auto">
          <a:xfrm>
            <a:off x="1048719" y="1758230"/>
            <a:ext cx="3224628" cy="135563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 sz="220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287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b="1" dirty="0"/>
              <a:t>Total Posts</a:t>
            </a:r>
            <a:r>
              <a:rPr lang="en-US" dirty="0"/>
              <a:t>: 51</a:t>
            </a:r>
          </a:p>
          <a:p>
            <a:pPr marL="0" indent="0" defTabSz="914400">
              <a:buNone/>
            </a:pPr>
            <a:r>
              <a:rPr lang="en-US" b="1" dirty="0"/>
              <a:t>Total Reach</a:t>
            </a:r>
            <a:r>
              <a:rPr lang="en-US" dirty="0"/>
              <a:t>: 2419</a:t>
            </a:r>
          </a:p>
          <a:p>
            <a:pPr marL="0" indent="0" defTabSz="914400">
              <a:buNone/>
            </a:pPr>
            <a:r>
              <a:rPr lang="en-US" b="1" dirty="0"/>
              <a:t>Total Engagements: </a:t>
            </a:r>
            <a:r>
              <a:rPr lang="en-US" dirty="0"/>
              <a:t>201</a:t>
            </a:r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sz="2800" dirty="0"/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sz="2800" dirty="0"/>
          </a:p>
          <a:p>
            <a:pPr marL="4763" indent="0" defTabSz="91440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sz="2800" b="1" dirty="0"/>
          </a:p>
          <a:p>
            <a:pPr marL="0" indent="0" defTabSz="91440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00796-9636-AD93-2D4F-9EF7661278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089" y="1442126"/>
            <a:ext cx="2733255" cy="26936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6F7122-043B-DAD3-0074-7C86BB81E3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965" y="1442126"/>
            <a:ext cx="3609039" cy="2608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8897DA-620C-B321-3358-90E07E277D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431" y="4022698"/>
            <a:ext cx="2968194" cy="2616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5DA23E-8EDA-7103-1883-84ABB13457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892" y="4022698"/>
            <a:ext cx="2968194" cy="26082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031EE2-1453-4634-E1B2-2EA4503F9C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636" y="4022698"/>
            <a:ext cx="2865224" cy="26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D7647-E66A-45AF-9875-E41E6899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outreach activities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73DEA-DA76-47BF-8B66-44D6DC8D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861B-28D2-4759-A411-5C7424E3E09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F9F92-1684-4749-2A68-75FCC302E311}"/>
              </a:ext>
            </a:extLst>
          </p:cNvPr>
          <p:cNvSpPr txBox="1"/>
          <p:nvPr/>
        </p:nvSpPr>
        <p:spPr>
          <a:xfrm>
            <a:off x="3047300" y="2461601"/>
            <a:ext cx="706143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Focus on 400+ water recipients</a:t>
            </a:r>
          </a:p>
          <a:p>
            <a:pPr lvl="2"/>
            <a:r>
              <a:rPr lang="en-US" sz="2800" dirty="0"/>
              <a:t>-- Email Newsletter</a:t>
            </a:r>
          </a:p>
          <a:p>
            <a:pPr lvl="2"/>
            <a:r>
              <a:rPr lang="en-US" sz="2800" dirty="0"/>
              <a:t>-- Pilot cash incentives to refer for testing</a:t>
            </a:r>
          </a:p>
          <a:p>
            <a:pPr lvl="2"/>
            <a:r>
              <a:rPr lang="en-US" sz="2800" dirty="0"/>
              <a:t>-- Continue building relationships</a:t>
            </a:r>
          </a:p>
          <a:p>
            <a:pPr marL="346075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Increased Social Media</a:t>
            </a:r>
          </a:p>
          <a:p>
            <a:pPr lvl="1"/>
            <a:r>
              <a:rPr lang="en-US" sz="3200" dirty="0"/>
              <a:t>Spring/Summer Tabling Events</a:t>
            </a:r>
          </a:p>
        </p:txBody>
      </p:sp>
    </p:spTree>
    <p:extLst>
      <p:ext uri="{BB962C8B-B14F-4D97-AF65-F5344CB8AC3E}">
        <p14:creationId xmlns:p14="http://schemas.microsoft.com/office/powerpoint/2010/main" val="19733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C322-D56A-4020-A797-A11C3021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49" y="645762"/>
            <a:ext cx="8230215" cy="591287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For More information…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D9A83-984F-4B53-AE7B-F2DA8C9D7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37" y="1548975"/>
            <a:ext cx="9931934" cy="5309026"/>
          </a:xfrm>
        </p:spPr>
        <p:txBody>
          <a:bodyPr/>
          <a:lstStyle/>
          <a:p>
            <a:pPr marL="339725" indent="-339725"/>
            <a:r>
              <a:rPr lang="en-US" dirty="0"/>
              <a:t>Nitrate Control Program </a:t>
            </a:r>
          </a:p>
          <a:p>
            <a:pPr marL="677862" lvl="1" indent="-339725">
              <a:spcAft>
                <a:spcPts val="2400"/>
              </a:spcAft>
            </a:pPr>
            <a:r>
              <a:rPr lang="en-US" sz="2400" dirty="0">
                <a:hlinkClick r:id="rId2"/>
              </a:rPr>
              <a:t>https://www.cvsalinity.org/nitrate-program/ </a:t>
            </a:r>
            <a:endParaRPr lang="en-US" sz="2400" dirty="0"/>
          </a:p>
          <a:p>
            <a:pPr marL="339725" indent="-339725">
              <a:lnSpc>
                <a:spcPct val="95000"/>
              </a:lnSpc>
            </a:pPr>
            <a:r>
              <a:rPr lang="en-US" dirty="0"/>
              <a:t>Valley Water Collaborative  </a:t>
            </a:r>
          </a:p>
          <a:p>
            <a:pPr marL="677862" lvl="1" indent="-339725">
              <a:spcAft>
                <a:spcPts val="2400"/>
              </a:spcAft>
            </a:pPr>
            <a:r>
              <a:rPr lang="en-US" sz="2400" dirty="0">
                <a:hlinkClick r:id="rId3"/>
              </a:rPr>
              <a:t>www.valleywaterc.org</a:t>
            </a:r>
            <a:r>
              <a:rPr lang="en-US" sz="2400" dirty="0"/>
              <a:t> </a:t>
            </a:r>
          </a:p>
          <a:p>
            <a:pPr marL="339725" indent="-339725">
              <a:lnSpc>
                <a:spcPct val="100000"/>
              </a:lnSpc>
            </a:pPr>
            <a:r>
              <a:rPr lang="en-US" dirty="0"/>
              <a:t>Contact Parry Klassen </a:t>
            </a:r>
          </a:p>
          <a:p>
            <a:pPr marL="677862" lvl="1" indent="-339725">
              <a:lnSpc>
                <a:spcPct val="100000"/>
              </a:lnSpc>
              <a:spcAft>
                <a:spcPts val="2400"/>
              </a:spcAft>
            </a:pPr>
            <a:r>
              <a:rPr lang="en-US" sz="2400" dirty="0">
                <a:hlinkClick r:id="rId4"/>
              </a:rPr>
              <a:t>klassenparry@gmail.com</a:t>
            </a:r>
            <a:r>
              <a:rPr lang="en-US" sz="2400" dirty="0"/>
              <a:t> </a:t>
            </a:r>
          </a:p>
          <a:p>
            <a:pPr marL="677862" lvl="1" indent="-339725">
              <a:lnSpc>
                <a:spcPct val="100000"/>
              </a:lnSpc>
              <a:spcAft>
                <a:spcPts val="2400"/>
              </a:spcAft>
            </a:pPr>
            <a:r>
              <a:rPr lang="en-US" sz="2400" dirty="0"/>
              <a:t>559-288-8125</a:t>
            </a:r>
          </a:p>
          <a:p>
            <a:pPr marL="339725" indent="-339725">
              <a:lnSpc>
                <a:spcPct val="95000"/>
              </a:lnSpc>
              <a:spcAft>
                <a:spcPts val="600"/>
              </a:spcAft>
            </a:pPr>
            <a:r>
              <a:rPr lang="en-US" dirty="0"/>
              <a:t>Go to website </a:t>
            </a:r>
            <a:r>
              <a:rPr lang="en-US" dirty="0">
                <a:hlinkClick r:id="rId3"/>
              </a:rPr>
              <a:t>www.valleywaterc.org</a:t>
            </a:r>
            <a:r>
              <a:rPr lang="en-US" dirty="0"/>
              <a:t> for:</a:t>
            </a:r>
          </a:p>
          <a:p>
            <a:pPr marL="677862" lvl="1" indent="-339725"/>
            <a:r>
              <a:rPr lang="en-US" sz="2400" dirty="0"/>
              <a:t>Sign-up to receive program updates and notifications</a:t>
            </a:r>
          </a:p>
          <a:p>
            <a:pPr marL="677862" lvl="1" indent="-339725"/>
            <a:r>
              <a:rPr lang="en-US" sz="2400" dirty="0"/>
              <a:t>Past, present and future presentations about the Management Zones</a:t>
            </a:r>
          </a:p>
          <a:p>
            <a:pPr marL="339725" indent="-33972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endParaRPr lang="en-US" sz="2100" dirty="0"/>
          </a:p>
          <a:p>
            <a:pPr marL="339725" indent="-339725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endParaRPr lang="en-US" sz="2100" dirty="0"/>
          </a:p>
          <a:p>
            <a:pPr lvl="2" indent="-35083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endParaRPr lang="en-US" sz="2100" i="0" dirty="0">
              <a:solidFill>
                <a:schemeClr val="tx1"/>
              </a:solidFill>
              <a:latin typeface="+mn-lt"/>
            </a:endParaRPr>
          </a:p>
          <a:p>
            <a:pPr marL="227013" indent="-227013"/>
            <a:endParaRPr lang="en-US" sz="3000" i="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6914-545F-4202-BC35-C1049A5F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826" y="6457073"/>
            <a:ext cx="2057400" cy="365125"/>
          </a:xfrm>
        </p:spPr>
        <p:txBody>
          <a:bodyPr/>
          <a:lstStyle/>
          <a:p>
            <a:pPr>
              <a:defRPr/>
            </a:pPr>
            <a:fld id="{FC92B3D9-AA86-46AC-8034-008CF700230C}" type="datetime1">
              <a:rPr lang="en-US" sz="1000" smtClean="0"/>
              <a:t>5/30/2023</a:t>
            </a:fld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8C9C4-DC90-496F-ADCC-6B1A538E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7466" y="6457072"/>
            <a:ext cx="2057400" cy="365125"/>
          </a:xfrm>
        </p:spPr>
        <p:txBody>
          <a:bodyPr/>
          <a:lstStyle/>
          <a:p>
            <a:pPr>
              <a:defRPr/>
            </a:pPr>
            <a:fld id="{22929561-4164-4E95-AEB3-8F5D96963C79}" type="slidenum">
              <a:rPr lang="en-US" sz="100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26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 descr="Text, icon&#10;&#10;Description automatically generated">
            <a:extLst>
              <a:ext uri="{FF2B5EF4-FFF2-40B4-BE49-F238E27FC236}">
                <a16:creationId xmlns:a16="http://schemas.microsoft.com/office/drawing/2014/main" id="{920DDC71-8021-4F7B-B36F-7ABF0535F0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54046" y="2136351"/>
            <a:ext cx="4092173" cy="28900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539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B157-2905-4976-BB87-D8B912D8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992"/>
            <a:ext cx="10515600" cy="663575"/>
          </a:xfrm>
        </p:spPr>
        <p:txBody>
          <a:bodyPr anchor="ctr">
            <a:normAutofit/>
          </a:bodyPr>
          <a:lstStyle/>
          <a:p>
            <a:r>
              <a:rPr lang="en-US" dirty="0"/>
              <a:t>What is the new Nitrate Control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E953-9E06-4633-94FF-4C06D184B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612" y="1605815"/>
            <a:ext cx="5742210" cy="3249214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Central Valley sub basins divided into three priority levels: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Priority 1: Notice to comply May 2020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Priority 2: est. Notice to Comply Dec. 2022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Priority 3: no date given for NTC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20B0E-BDB3-4F4E-A3BA-28471354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5" y="647093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9A50955-FB66-46C5-BC34-E83D80B74BB6}" type="datetime1">
              <a:rPr lang="en-US" smtClean="0"/>
              <a:pPr>
                <a:spcAft>
                  <a:spcPts val="600"/>
                </a:spcAft>
                <a:defRPr/>
              </a:pPr>
              <a:t>5/30/2023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9917B-8A43-4CFF-9F05-CDFF427B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5" y="6448425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2929561-4164-4E95-AEB3-8F5D96963C79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6B0BBF-3361-4E28-A92D-CB8A55682882}"/>
              </a:ext>
            </a:extLst>
          </p:cNvPr>
          <p:cNvSpPr txBox="1"/>
          <p:nvPr/>
        </p:nvSpPr>
        <p:spPr>
          <a:xfrm>
            <a:off x="609595" y="4855029"/>
            <a:ext cx="5448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Valley Water Collaborative was formed to initially encompass </a:t>
            </a:r>
            <a:r>
              <a:rPr lang="en-US" sz="2400" b="1" u="sng" dirty="0"/>
              <a:t>Modesto-Turlock Management Zones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1746A-77ED-4829-9C56-07EF63FA9B14}"/>
              </a:ext>
            </a:extLst>
          </p:cNvPr>
          <p:cNvSpPr txBox="1"/>
          <p:nvPr/>
        </p:nvSpPr>
        <p:spPr>
          <a:xfrm>
            <a:off x="1086997" y="6270878"/>
            <a:ext cx="6076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https://www.cvsalinity.org/nitrate-control-program.html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120C8E-69E6-4FD6-900D-BF97264CC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504" y="1456571"/>
            <a:ext cx="4124901" cy="54014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67B5FFC-DCE4-45A4-8891-05E2B9CD7812}"/>
              </a:ext>
            </a:extLst>
          </p:cNvPr>
          <p:cNvSpPr/>
          <p:nvPr/>
        </p:nvSpPr>
        <p:spPr>
          <a:xfrm>
            <a:off x="8202706" y="3558987"/>
            <a:ext cx="2357718" cy="15419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B01666-EAAC-4AE1-9944-F4A7A326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394"/>
            <a:ext cx="10515600" cy="796053"/>
          </a:xfrm>
        </p:spPr>
        <p:txBody>
          <a:bodyPr/>
          <a:lstStyle/>
          <a:p>
            <a:r>
              <a:rPr lang="en-US" sz="3600" dirty="0"/>
              <a:t>Response to Notice to Comply – </a:t>
            </a:r>
            <a:br>
              <a:rPr lang="en-US" sz="3600" dirty="0"/>
            </a:br>
            <a:r>
              <a:rPr lang="en-US" sz="3600" i="1" dirty="0"/>
              <a:t>Select Compliance Pathway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2D9A2-8B6F-436B-9643-1E092005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93" y="1640346"/>
            <a:ext cx="6886873" cy="4945511"/>
          </a:xfrm>
        </p:spPr>
        <p:txBody>
          <a:bodyPr/>
          <a:lstStyle/>
          <a:p>
            <a:pPr marL="347663" indent="-347663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Select compliance pathway and prepare required materials for submittal to the Regional Board:</a:t>
            </a:r>
          </a:p>
          <a:p>
            <a:pPr marL="685800" lvl="1" indent="-3429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−"/>
            </a:pPr>
            <a:r>
              <a:rPr lang="en-US" sz="2200" b="1" i="0" dirty="0">
                <a:solidFill>
                  <a:schemeClr val="tx1"/>
                </a:solidFill>
                <a:latin typeface="+mn-lt"/>
              </a:rPr>
              <a:t>Path A</a:t>
            </a:r>
            <a:r>
              <a:rPr lang="en-US" sz="2200" i="0" dirty="0">
                <a:solidFill>
                  <a:schemeClr val="tx1"/>
                </a:solidFill>
                <a:latin typeface="+mn-lt"/>
              </a:rPr>
              <a:t> – Discharger elects to comply with </a:t>
            </a:r>
            <a:r>
              <a:rPr lang="en-US" dirty="0"/>
              <a:t>Nitrate Control Program requirements as an individual entity</a:t>
            </a:r>
            <a:endParaRPr lang="en-US" sz="2200" i="0" dirty="0">
              <a:solidFill>
                <a:schemeClr val="tx1"/>
              </a:solidFill>
              <a:latin typeface="+mn-lt"/>
            </a:endParaRPr>
          </a:p>
          <a:p>
            <a:pPr marL="685800" lvl="1" indent="-34290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−"/>
            </a:pPr>
            <a:r>
              <a:rPr lang="en-US" sz="2200" b="1" i="0" dirty="0">
                <a:solidFill>
                  <a:schemeClr val="tx1"/>
                </a:solidFill>
                <a:latin typeface="+mn-lt"/>
              </a:rPr>
              <a:t>Path B</a:t>
            </a:r>
            <a:r>
              <a:rPr lang="en-US" sz="2200" i="0" dirty="0">
                <a:solidFill>
                  <a:schemeClr val="tx1"/>
                </a:solidFill>
                <a:latin typeface="+mn-lt"/>
              </a:rPr>
              <a:t> – Through establishment of a </a:t>
            </a:r>
            <a:r>
              <a:rPr lang="en-US" sz="2200" i="0" u="sng" dirty="0">
                <a:solidFill>
                  <a:schemeClr val="tx1"/>
                </a:solidFill>
                <a:latin typeface="+mn-lt"/>
              </a:rPr>
              <a:t>Management Zone</a:t>
            </a:r>
            <a:r>
              <a:rPr lang="en-US" sz="2200" i="0" dirty="0">
                <a:solidFill>
                  <a:schemeClr val="tx1"/>
                </a:solidFill>
                <a:latin typeface="+mn-lt"/>
              </a:rPr>
              <a:t>, permitted dischargers opt to work collectively to comply with </a:t>
            </a:r>
            <a:r>
              <a:rPr lang="en-US" dirty="0"/>
              <a:t>Nitrate Control Program requirements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EC283-5217-49AA-9C77-66D580A5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782" y="6498126"/>
            <a:ext cx="2743200" cy="365125"/>
          </a:xfrm>
        </p:spPr>
        <p:txBody>
          <a:bodyPr/>
          <a:lstStyle/>
          <a:p>
            <a:pPr>
              <a:defRPr/>
            </a:pPr>
            <a:fld id="{F5A555E6-EAEC-4BDE-B1ED-611CECDBC4A8}" type="datetime1">
              <a:rPr lang="en-US" smtClean="0"/>
              <a:t>5/30/2023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D3754-35C1-4AE4-B050-C4075A9F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469" y="6492875"/>
            <a:ext cx="2743200" cy="365125"/>
          </a:xfrm>
        </p:spPr>
        <p:txBody>
          <a:bodyPr/>
          <a:lstStyle/>
          <a:p>
            <a:pPr>
              <a:defRPr/>
            </a:pPr>
            <a:fld id="{75F92D21-533A-4A30-B86D-0833374558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F528F-BD15-40F2-981B-D6021B7264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466" y="1913877"/>
            <a:ext cx="4502735" cy="33573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162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C322-D56A-4020-A797-A11C3021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80" y="556298"/>
            <a:ext cx="11095879" cy="591287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V</a:t>
            </a:r>
            <a:r>
              <a:rPr lang="en-US" sz="3600" dirty="0"/>
              <a:t>alley Water Collaborative </a:t>
            </a:r>
            <a:r>
              <a:rPr lang="en-US" sz="3600" i="1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D9A83-984F-4B53-AE7B-F2DA8C9D7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26" y="1506930"/>
            <a:ext cx="10569460" cy="4295155"/>
          </a:xfrm>
        </p:spPr>
        <p:txBody>
          <a:bodyPr/>
          <a:lstStyle/>
          <a:p>
            <a:r>
              <a:rPr lang="en-US" sz="2600" dirty="0"/>
              <a:t> </a:t>
            </a:r>
            <a:r>
              <a:rPr lang="en-US" sz="2600" b="1" dirty="0"/>
              <a:t>We are a non-profit organization …</a:t>
            </a:r>
            <a:endParaRPr lang="en-US" sz="2600" dirty="0"/>
          </a:p>
          <a:p>
            <a:pPr marL="690562" lvl="1" indent="-3429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sz="2400" dirty="0"/>
              <a:t>Formed to implement Management Zone approach to address nitrate contamination of groundwater drinking water supplies</a:t>
            </a:r>
          </a:p>
          <a:p>
            <a:pPr marL="690562" lvl="1" indent="-3429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sz="2400" dirty="0"/>
              <a:t>Based in Modesto</a:t>
            </a:r>
          </a:p>
          <a:p>
            <a:endParaRPr lang="en-US" sz="2600" b="1" dirty="0"/>
          </a:p>
          <a:p>
            <a:r>
              <a:rPr lang="en-US" sz="2600" b="1" dirty="0"/>
              <a:t>Mission</a:t>
            </a:r>
            <a:endParaRPr lang="en-US" sz="2600" dirty="0"/>
          </a:p>
          <a:p>
            <a:pPr marL="338137" lvl="1" indent="0">
              <a:lnSpc>
                <a:spcPct val="100000"/>
              </a:lnSpc>
              <a:buNone/>
            </a:pPr>
            <a:r>
              <a:rPr lang="en-US" sz="2300" i="1" dirty="0"/>
              <a:t>To maintain and improve the quality of life in the northern San Joaquin Valley by </a:t>
            </a:r>
          </a:p>
          <a:p>
            <a:pPr marL="338137" lvl="1" indent="0">
              <a:lnSpc>
                <a:spcPct val="100000"/>
              </a:lnSpc>
              <a:buNone/>
            </a:pPr>
            <a:r>
              <a:rPr lang="en-US" sz="2300" b="1" i="1" u="sng" dirty="0"/>
              <a:t>implementing programs that provide access to safe drinking water for residents</a:t>
            </a:r>
            <a:r>
              <a:rPr lang="en-US" sz="2300" i="1" dirty="0"/>
              <a:t>, and by engaging in activities with the goal of </a:t>
            </a:r>
          </a:p>
          <a:p>
            <a:pPr marL="338137" lvl="1" indent="0">
              <a:lnSpc>
                <a:spcPct val="100000"/>
              </a:lnSpc>
              <a:buNone/>
            </a:pPr>
            <a:r>
              <a:rPr lang="en-US" sz="2300" b="1" i="1" u="sng" dirty="0"/>
              <a:t>protecting or enhancing the quality of groundwater used as drinking water </a:t>
            </a:r>
          </a:p>
          <a:p>
            <a:pPr marL="338137" lvl="1" indent="0">
              <a:lnSpc>
                <a:spcPct val="100000"/>
              </a:lnSpc>
              <a:buNone/>
            </a:pPr>
            <a:r>
              <a:rPr lang="en-US" sz="2300" i="1" dirty="0"/>
              <a:t>for residents in the region</a:t>
            </a:r>
          </a:p>
          <a:p>
            <a:pPr lvl="2" indent="-35083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endParaRPr lang="en-US" sz="2200" i="0" dirty="0">
              <a:solidFill>
                <a:schemeClr val="tx1"/>
              </a:solidFill>
              <a:latin typeface="+mn-lt"/>
            </a:endParaRPr>
          </a:p>
          <a:p>
            <a:pPr marL="227013" indent="-227013"/>
            <a:endParaRPr lang="en-US" sz="3000" i="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6914-545F-4202-BC35-C1049A5F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826" y="6457073"/>
            <a:ext cx="2057400" cy="365125"/>
          </a:xfrm>
        </p:spPr>
        <p:txBody>
          <a:bodyPr/>
          <a:lstStyle/>
          <a:p>
            <a:pPr>
              <a:defRPr/>
            </a:pPr>
            <a:fld id="{FC92B3D9-AA86-46AC-8034-008CF700230C}" type="datetime1">
              <a:rPr lang="en-US" sz="1000" smtClean="0"/>
              <a:t>5/30/2023</a:t>
            </a:fld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8C9C4-DC90-496F-ADCC-6B1A538E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7466" y="6457072"/>
            <a:ext cx="2057400" cy="365125"/>
          </a:xfrm>
        </p:spPr>
        <p:txBody>
          <a:bodyPr/>
          <a:lstStyle/>
          <a:p>
            <a:pPr>
              <a:defRPr/>
            </a:pPr>
            <a:fld id="{22929561-4164-4E95-AEB3-8F5D96963C79}" type="slidenum">
              <a:rPr lang="en-US" sz="100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5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10CD4B-4C7B-3EAA-AEC7-2084604469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5" y="1311492"/>
            <a:ext cx="9239440" cy="555798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A6175-B786-47B6-B2ED-04DE0045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50955-FB66-46C5-BC34-E83D80B74BB6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3A0CB-09F2-4F62-9A3C-8367CE30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29561-4164-4E95-AEB3-8F5D96963C7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AE5E21-E854-4F1E-B71E-0C0F16EA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68" y="583100"/>
            <a:ext cx="11095879" cy="591287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Who is the V</a:t>
            </a:r>
            <a:r>
              <a:rPr lang="en-US" sz="3600" dirty="0"/>
              <a:t>alley Water Collaborative?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39E5CB-788F-2EAA-FDF6-3033188CFC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913" y="-12736"/>
            <a:ext cx="2343087" cy="13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C322-D56A-4020-A797-A11C3021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5" y="623990"/>
            <a:ext cx="8230215" cy="591287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000" dirty="0"/>
              <a:t>Valley Water Collaborative</a:t>
            </a:r>
            <a:br>
              <a:rPr lang="en-US" sz="2000" dirty="0"/>
            </a:br>
            <a:r>
              <a:rPr lang="en-US" dirty="0"/>
              <a:t>Board of Directors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D9A83-984F-4B53-AE7B-F2DA8C9D7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570" y="2027044"/>
            <a:ext cx="4139218" cy="3728297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/>
              <a:t>12 Board Members </a:t>
            </a:r>
          </a:p>
          <a:p>
            <a:pPr marL="0" indent="0">
              <a:buNone/>
            </a:pPr>
            <a:endParaRPr lang="en-US" sz="2600" b="1" dirty="0"/>
          </a:p>
          <a:p>
            <a:r>
              <a:rPr lang="en-US" sz="2600" b="1" dirty="0"/>
              <a:t>3 irrigated agriculture</a:t>
            </a:r>
          </a:p>
          <a:p>
            <a:r>
              <a:rPr lang="en-US" sz="2600" b="1" dirty="0"/>
              <a:t>3 food processor/winery</a:t>
            </a:r>
          </a:p>
          <a:p>
            <a:r>
              <a:rPr lang="en-US" sz="2600" b="1" dirty="0"/>
              <a:t>2 dairy industry</a:t>
            </a:r>
          </a:p>
          <a:p>
            <a:r>
              <a:rPr lang="en-US" sz="2600" b="1" dirty="0"/>
              <a:t>1 poultry</a:t>
            </a:r>
          </a:p>
          <a:p>
            <a:r>
              <a:rPr lang="en-US" sz="2600" b="1" dirty="0"/>
              <a:t>3 Cities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6914-545F-4202-BC35-C1049A5F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826" y="6457073"/>
            <a:ext cx="2057400" cy="365125"/>
          </a:xfrm>
        </p:spPr>
        <p:txBody>
          <a:bodyPr/>
          <a:lstStyle/>
          <a:p>
            <a:pPr>
              <a:defRPr/>
            </a:pPr>
            <a:fld id="{FC92B3D9-AA86-46AC-8034-008CF700230C}" type="datetime1">
              <a:rPr lang="en-US" sz="1000" smtClean="0"/>
              <a:t>5/30/2023</a:t>
            </a:fld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8C9C4-DC90-496F-ADCC-6B1A538E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7466" y="6457072"/>
            <a:ext cx="2057400" cy="365125"/>
          </a:xfrm>
        </p:spPr>
        <p:txBody>
          <a:bodyPr/>
          <a:lstStyle/>
          <a:p>
            <a:pPr>
              <a:defRPr/>
            </a:pPr>
            <a:fld id="{22929561-4164-4E95-AEB3-8F5D96963C79}" type="slidenum">
              <a:rPr lang="en-US" sz="100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7</a:t>
            </a:fld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1A66F-0507-02AC-2161-0658E846E1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005" y="-30356"/>
            <a:ext cx="4773995" cy="28101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905478-B4F4-F5FE-6AE0-8CAB7DC3978E}"/>
              </a:ext>
            </a:extLst>
          </p:cNvPr>
          <p:cNvSpPr txBox="1">
            <a:spLocks/>
          </p:cNvSpPr>
          <p:nvPr/>
        </p:nvSpPr>
        <p:spPr bwMode="auto">
          <a:xfrm>
            <a:off x="6174479" y="3028424"/>
            <a:ext cx="5470387" cy="372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 sz="220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28700" indent="-342900" algn="l" rtl="0" eaLnBrk="1" fontAlgn="base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800" b="1" dirty="0"/>
              <a:t>City/Municipal Participants</a:t>
            </a:r>
          </a:p>
          <a:p>
            <a:pPr defTabSz="914400"/>
            <a:r>
              <a:rPr lang="en-US" sz="1800" dirty="0"/>
              <a:t>Ceres</a:t>
            </a:r>
          </a:p>
          <a:p>
            <a:pPr defTabSz="914400"/>
            <a:r>
              <a:rPr lang="en-US" sz="1800" dirty="0"/>
              <a:t>Delhi</a:t>
            </a:r>
          </a:p>
          <a:p>
            <a:pPr defTabSz="914400"/>
            <a:r>
              <a:rPr lang="en-US" sz="1800" dirty="0"/>
              <a:t>Del Rio East</a:t>
            </a:r>
          </a:p>
          <a:p>
            <a:pPr defTabSz="914400"/>
            <a:r>
              <a:rPr lang="en-US" sz="1800" dirty="0"/>
              <a:t>Hilmar</a:t>
            </a:r>
          </a:p>
          <a:p>
            <a:pPr defTabSz="914400"/>
            <a:r>
              <a:rPr lang="en-US" sz="1800" dirty="0"/>
              <a:t>Hughson</a:t>
            </a:r>
          </a:p>
          <a:p>
            <a:pPr defTabSz="914400"/>
            <a:r>
              <a:rPr lang="en-US" sz="1800" dirty="0"/>
              <a:t>Merced County</a:t>
            </a:r>
          </a:p>
          <a:p>
            <a:pPr defTabSz="914400"/>
            <a:r>
              <a:rPr lang="en-US" sz="1800" dirty="0"/>
              <a:t>Modesto</a:t>
            </a:r>
          </a:p>
          <a:p>
            <a:pPr defTabSz="914400"/>
            <a:r>
              <a:rPr lang="en-US" sz="1800" dirty="0"/>
              <a:t>Salida</a:t>
            </a:r>
          </a:p>
          <a:p>
            <a:pPr defTabSz="914400"/>
            <a:r>
              <a:rPr lang="en-US" sz="1800" dirty="0"/>
              <a:t>Stanislaus County</a:t>
            </a:r>
          </a:p>
          <a:p>
            <a:pPr defTabSz="914400"/>
            <a:r>
              <a:rPr lang="en-US" sz="1800" dirty="0"/>
              <a:t>Waterford</a:t>
            </a:r>
          </a:p>
          <a:p>
            <a:pPr defTabSz="914400"/>
            <a:endParaRPr lang="en-US" sz="1800" b="1" dirty="0"/>
          </a:p>
          <a:p>
            <a:pPr defTabSz="914400"/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5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0975-8F32-4BED-B357-5CEC4923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7168" y="6466457"/>
            <a:ext cx="2057400" cy="365125"/>
          </a:xfrm>
        </p:spPr>
        <p:txBody>
          <a:bodyPr/>
          <a:lstStyle/>
          <a:p>
            <a:pPr>
              <a:defRPr/>
            </a:pPr>
            <a:fld id="{0DE8BC96-8ADF-4C8F-ADBF-E52CDF5388CF}" type="slidenum">
              <a:rPr lang="en-US" sz="1000">
                <a:solidFill>
                  <a:schemeClr val="bg1">
                    <a:lumMod val="65000"/>
                  </a:schemeClr>
                </a:solidFill>
                <a:latin typeface="+mn-lt"/>
              </a:rPr>
              <a:pPr>
                <a:defRPr/>
              </a:pPr>
              <a:t>8</a:t>
            </a:fld>
            <a:endParaRPr lang="en-US" sz="1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8C0F8-1EF1-4A16-B42F-ADF1B160F4C6}"/>
              </a:ext>
            </a:extLst>
          </p:cNvPr>
          <p:cNvSpPr txBox="1"/>
          <p:nvPr/>
        </p:nvSpPr>
        <p:spPr>
          <a:xfrm>
            <a:off x="1442003" y="1871037"/>
            <a:ext cx="215028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VWC Staff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Parry Klassen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	Executive Director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Outreach Team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Maureen Thompson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Jesus Nunez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Eva Dwyer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Ezra Klassen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A0143AE-A809-86B9-9896-AFC93969EF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05" y="4793941"/>
            <a:ext cx="3595246" cy="1670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B4B645-41B1-E161-02FC-E1773E17FA36}"/>
              </a:ext>
            </a:extLst>
          </p:cNvPr>
          <p:cNvSpPr txBox="1"/>
          <p:nvPr/>
        </p:nvSpPr>
        <p:spPr>
          <a:xfrm>
            <a:off x="5109987" y="1777730"/>
            <a:ext cx="59654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Consultants/Contractors</a:t>
            </a:r>
          </a:p>
          <a:p>
            <a:r>
              <a:rPr lang="en-US" dirty="0">
                <a:solidFill>
                  <a:schemeClr val="bg1"/>
                </a:solidFill>
              </a:rPr>
              <a:t>GEI Consultants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Luhdorff</a:t>
            </a:r>
            <a:r>
              <a:rPr lang="en-US" dirty="0">
                <a:solidFill>
                  <a:schemeClr val="bg1"/>
                </a:solidFill>
              </a:rPr>
              <a:t> &amp; </a:t>
            </a:r>
            <a:r>
              <a:rPr lang="en-US" dirty="0" err="1">
                <a:solidFill>
                  <a:schemeClr val="bg1"/>
                </a:solidFill>
              </a:rPr>
              <a:t>Scalmanini</a:t>
            </a:r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Geoanalytical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Ready </a:t>
            </a:r>
            <a:r>
              <a:rPr lang="en-US" dirty="0" err="1">
                <a:solidFill>
                  <a:schemeClr val="bg1"/>
                </a:solidFill>
              </a:rPr>
              <a:t>ReFresh</a:t>
            </a:r>
            <a:r>
              <a:rPr lang="nb-NO" dirty="0">
                <a:solidFill>
                  <a:schemeClr val="bg1"/>
                </a:solidFill>
              </a:rPr>
              <a:t>	</a:t>
            </a:r>
          </a:p>
          <a:p>
            <a:r>
              <a:rPr lang="nb-NO" sz="1200" i="1" dirty="0">
                <a:solidFill>
                  <a:schemeClr val="bg1"/>
                </a:solidFill>
              </a:rPr>
              <a:t>	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55A67C-0A0A-7D98-C6EA-2254C1598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26" y="1569697"/>
            <a:ext cx="9126554" cy="503534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D0DA1-3184-43B0-9378-BB611BE8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50955-FB66-46C5-BC34-E83D80B74BB6}" type="datetime1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9738D-BA5D-427C-8E6F-8114E17E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29561-4164-4E95-AEB3-8F5D96963C7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9DA48D5-59FE-4CB7-BF05-8BF9F8F77310}"/>
              </a:ext>
            </a:extLst>
          </p:cNvPr>
          <p:cNvSpPr txBox="1">
            <a:spLocks/>
          </p:cNvSpPr>
          <p:nvPr/>
        </p:nvSpPr>
        <p:spPr>
          <a:xfrm>
            <a:off x="867442" y="366818"/>
            <a:ext cx="10063399" cy="1068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sz="2800" dirty="0"/>
              <a:t>Potentially Impacted Wells and Populations in VWC Region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4E4BFB-B50E-4325-8A87-7D7E426FB5D8}"/>
              </a:ext>
            </a:extLst>
          </p:cNvPr>
          <p:cNvSpPr/>
          <p:nvPr/>
        </p:nvSpPr>
        <p:spPr>
          <a:xfrm>
            <a:off x="4244406" y="5241665"/>
            <a:ext cx="4157472" cy="713232"/>
          </a:xfrm>
          <a:prstGeom prst="ellipse">
            <a:avLst/>
          </a:prstGeom>
          <a:noFill/>
          <a:ln w="28575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455F51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I slide format 2017.pptx" id="{C6D2217E-5235-406C-B18E-E774B6AF0FBA}" vid="{E7BEC1C4-A8A1-46F6-8829-E77A71725A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13269</TotalTime>
  <Words>1201</Words>
  <Application>Microsoft Office PowerPoint</Application>
  <PresentationFormat>Widescreen</PresentationFormat>
  <Paragraphs>350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Calibri</vt:lpstr>
      <vt:lpstr>Wingdings</vt:lpstr>
      <vt:lpstr>Office Theme</vt:lpstr>
      <vt:lpstr>PowerPoint Presentation</vt:lpstr>
      <vt:lpstr>What is the Nitrate Control Program (NCP)?</vt:lpstr>
      <vt:lpstr>What is the new Nitrate Control Program?</vt:lpstr>
      <vt:lpstr>Response to Notice to Comply –  Select Compliance Pathway</vt:lpstr>
      <vt:lpstr>Valley Water Collaborative structure</vt:lpstr>
      <vt:lpstr>Who is the Valley Water Collaborative?</vt:lpstr>
      <vt:lpstr>Valley Water Collaborative Board of Directors</vt:lpstr>
      <vt:lpstr>PowerPoint Presentation</vt:lpstr>
      <vt:lpstr>PowerPoint Presentation</vt:lpstr>
      <vt:lpstr>  Application Update</vt:lpstr>
      <vt:lpstr>  Well Test Results: Nitrate</vt:lpstr>
      <vt:lpstr>  Well Test Results: Nitrate</vt:lpstr>
      <vt:lpstr>Expanded Program Update: Safer Grant</vt:lpstr>
      <vt:lpstr>  Well Test Results: Other contaminants</vt:lpstr>
      <vt:lpstr>How did you hear about us?  MARCH 2022 - PRESENT</vt:lpstr>
      <vt:lpstr>Postcard mailing</vt:lpstr>
      <vt:lpstr>  Media</vt:lpstr>
      <vt:lpstr>Flyer &amp; Street Sign distribution</vt:lpstr>
      <vt:lpstr>  EMAIL BLASTS</vt:lpstr>
      <vt:lpstr>Presentations &amp; Meetings</vt:lpstr>
      <vt:lpstr>  Tabling Events</vt:lpstr>
      <vt:lpstr> Canvassing: Summary</vt:lpstr>
      <vt:lpstr> Canvassing: highlights</vt:lpstr>
      <vt:lpstr>  SOCIAL MEDIA</vt:lpstr>
      <vt:lpstr>UPCOMING outreach activities</vt:lpstr>
      <vt:lpstr>For More information…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Meyerhoff</dc:creator>
  <cp:lastModifiedBy>Parry Klassen</cp:lastModifiedBy>
  <cp:revision>445</cp:revision>
  <cp:lastPrinted>2022-08-15T04:35:23Z</cp:lastPrinted>
  <dcterms:created xsi:type="dcterms:W3CDTF">2019-09-20T13:11:23Z</dcterms:created>
  <dcterms:modified xsi:type="dcterms:W3CDTF">2023-05-30T18:24:52Z</dcterms:modified>
</cp:coreProperties>
</file>