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66" r:id="rId2"/>
    <p:sldId id="344" r:id="rId3"/>
    <p:sldId id="365" r:id="rId4"/>
    <p:sldId id="363" r:id="rId5"/>
    <p:sldId id="357" r:id="rId6"/>
    <p:sldId id="353" r:id="rId7"/>
    <p:sldId id="367" r:id="rId8"/>
    <p:sldId id="358" r:id="rId9"/>
    <p:sldId id="354"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D5515-9666-E63F-F6A4-9F9D0BA8ED27}" name="Dave Bakker" initials="DB" userId="S::Dave.Bakker@mid.org::de3483f5-3475-4500-9102-28162eb55b57" providerId="AD"/>
  <p188:author id="{73EBDE2D-30CA-0D04-8CE1-6B999D8FEC0E}" name="Seylin Savy" initials="SS" userId="S::Seylin.Savy@mid.org::47e4cfae-782a-4180-a430-6ea9d288011f" providerId="AD"/>
  <p188:author id="{38A43E47-75EF-A4AB-E16F-4C075BFA0C1E}" name="William (Spenser) Hager" initials="W(H" userId="S::spenser.hager@mid.org::721a451e-95c3-4bc0-adb8-b03db783ca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723" autoAdjust="0"/>
  </p:normalViewPr>
  <p:slideViewPr>
    <p:cSldViewPr snapToGrid="0">
      <p:cViewPr varScale="1">
        <p:scale>
          <a:sx n="86" d="100"/>
          <a:sy n="86"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15013-843C-4962-B682-9238424DB389}"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4C934-F371-4173-A364-31F4DEFDC6E0}" type="slidenum">
              <a:rPr lang="en-US" smtClean="0"/>
              <a:t>‹#›</a:t>
            </a:fld>
            <a:endParaRPr lang="en-US"/>
          </a:p>
        </p:txBody>
      </p:sp>
    </p:spTree>
    <p:extLst>
      <p:ext uri="{BB962C8B-B14F-4D97-AF65-F5344CB8AC3E}">
        <p14:creationId xmlns:p14="http://schemas.microsoft.com/office/powerpoint/2010/main" val="31776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4C934-F371-4173-A364-31F4DEFDC6E0}" type="slidenum">
              <a:rPr lang="en-US" smtClean="0"/>
              <a:t>7</a:t>
            </a:fld>
            <a:endParaRPr lang="en-US"/>
          </a:p>
        </p:txBody>
      </p:sp>
    </p:spTree>
    <p:extLst>
      <p:ext uri="{BB962C8B-B14F-4D97-AF65-F5344CB8AC3E}">
        <p14:creationId xmlns:p14="http://schemas.microsoft.com/office/powerpoint/2010/main" val="1384628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4BB5945-754F-4AD5-BDF1-2F79725A3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40B7D-7202-4964-BBDB-B256CB35B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024E50-DE2A-420C-9586-995C5F4AC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4390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13EA8F-B596-47A7-8956-73AE12D5D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29DACA-0F92-4417-BC55-228961387FC2}"/>
              </a:ext>
            </a:extLst>
          </p:cNvPr>
          <p:cNvSpPr>
            <a:spLocks noGrp="1"/>
          </p:cNvSpPr>
          <p:nvPr>
            <p:ph type="title"/>
          </p:nvPr>
        </p:nvSpPr>
        <p:spPr>
          <a:xfrm>
            <a:off x="838200" y="1023142"/>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99C8B-9C09-495C-8844-295EA527FBA4}"/>
              </a:ext>
            </a:extLst>
          </p:cNvPr>
          <p:cNvSpPr>
            <a:spLocks noGrp="1"/>
          </p:cNvSpPr>
          <p:nvPr>
            <p:ph type="body" orient="vert" idx="1"/>
          </p:nvPr>
        </p:nvSpPr>
        <p:spPr>
          <a:xfrm>
            <a:off x="838200" y="2438399"/>
            <a:ext cx="10515600" cy="373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D64424-5F96-435F-967C-8066F03DE4F2}"/>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5" name="Footer Placeholder 4">
            <a:extLst>
              <a:ext uri="{FF2B5EF4-FFF2-40B4-BE49-F238E27FC236}">
                <a16:creationId xmlns:a16="http://schemas.microsoft.com/office/drawing/2014/main" id="{BCFF8C32-432F-452E-AD9E-104653AD3F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D01096-17FE-4E28-9EE2-C9EAA6E42965}"/>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402232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0158B944-AF4E-47AD-B104-B611490F1C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12CACEB8-7D27-4DB6-8085-BA7B7C17DD5F}"/>
              </a:ext>
            </a:extLst>
          </p:cNvPr>
          <p:cNvSpPr>
            <a:spLocks noGrp="1"/>
          </p:cNvSpPr>
          <p:nvPr>
            <p:ph type="title" orient="vert"/>
          </p:nvPr>
        </p:nvSpPr>
        <p:spPr>
          <a:xfrm>
            <a:off x="8724900" y="1171573"/>
            <a:ext cx="2628900" cy="500538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8AFCAED-6203-46BD-A867-AD7CD77980CC}"/>
              </a:ext>
            </a:extLst>
          </p:cNvPr>
          <p:cNvSpPr>
            <a:spLocks noGrp="1"/>
          </p:cNvSpPr>
          <p:nvPr>
            <p:ph type="body" orient="vert" idx="1"/>
          </p:nvPr>
        </p:nvSpPr>
        <p:spPr>
          <a:xfrm>
            <a:off x="838200" y="1171575"/>
            <a:ext cx="7734300" cy="5005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D741E4-4184-45A8-8C1C-03E064F4328A}"/>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5" name="Footer Placeholder 4">
            <a:extLst>
              <a:ext uri="{FF2B5EF4-FFF2-40B4-BE49-F238E27FC236}">
                <a16:creationId xmlns:a16="http://schemas.microsoft.com/office/drawing/2014/main" id="{5DCC9F5A-466C-45D5-A980-AB474B2F22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E3716B-BF97-49FF-B75B-2B2FF2D2BD5B}"/>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38904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9E0A95C-1128-4EA8-A685-A9D06C7332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FD5FFE-EC75-45B9-BAF5-94A1DAC39465}"/>
              </a:ext>
            </a:extLst>
          </p:cNvPr>
          <p:cNvSpPr>
            <a:spLocks noGrp="1"/>
          </p:cNvSpPr>
          <p:nvPr>
            <p:ph type="title"/>
          </p:nvPr>
        </p:nvSpPr>
        <p:spPr>
          <a:xfrm>
            <a:off x="838200" y="114299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E21D4B-367C-46D3-9B34-6EE5FA2B4A60}"/>
              </a:ext>
            </a:extLst>
          </p:cNvPr>
          <p:cNvSpPr>
            <a:spLocks noGrp="1"/>
          </p:cNvSpPr>
          <p:nvPr>
            <p:ph idx="1"/>
          </p:nvPr>
        </p:nvSpPr>
        <p:spPr>
          <a:xfrm>
            <a:off x="838200" y="2647949"/>
            <a:ext cx="10515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A9816-3ADC-4A61-9606-A5E2276F928D}"/>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5" name="Footer Placeholder 4">
            <a:extLst>
              <a:ext uri="{FF2B5EF4-FFF2-40B4-BE49-F238E27FC236}">
                <a16:creationId xmlns:a16="http://schemas.microsoft.com/office/drawing/2014/main" id="{39B777C2-41BA-49CB-89A2-F3D22F6312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64B6AA-E9CF-4CEF-99D3-DEECA0B2F19D}"/>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94719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38EA250-3DD7-4112-AFFE-656B7D48B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1183D-573A-4781-8A9A-89E3F0AD02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7B036-E080-4036-B770-4F340F8E0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5EB028-A8EB-46EC-A46F-588083D0E1FE}"/>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5" name="Footer Placeholder 4">
            <a:extLst>
              <a:ext uri="{FF2B5EF4-FFF2-40B4-BE49-F238E27FC236}">
                <a16:creationId xmlns:a16="http://schemas.microsoft.com/office/drawing/2014/main" id="{ABC60F2D-D280-4E67-A758-F580AE4210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872367-0620-4E2D-9DCC-A4B5E4C923C6}"/>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129993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DDC910C3-937E-4270-A0A1-12C1C69385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24569B-E581-455C-A8FA-63AE36976446}"/>
              </a:ext>
            </a:extLst>
          </p:cNvPr>
          <p:cNvSpPr>
            <a:spLocks noGrp="1"/>
          </p:cNvSpPr>
          <p:nvPr>
            <p:ph type="title"/>
          </p:nvPr>
        </p:nvSpPr>
        <p:spPr>
          <a:xfrm>
            <a:off x="838200" y="118506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75DE092-593B-40BD-B30E-332B3515EE21}"/>
              </a:ext>
            </a:extLst>
          </p:cNvPr>
          <p:cNvSpPr>
            <a:spLocks noGrp="1"/>
          </p:cNvSpPr>
          <p:nvPr>
            <p:ph sz="half" idx="1"/>
          </p:nvPr>
        </p:nvSpPr>
        <p:spPr>
          <a:xfrm>
            <a:off x="838200" y="2752725"/>
            <a:ext cx="5181600" cy="342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5616D98-91A9-4F2C-B1A9-AD71332263BD}"/>
              </a:ext>
            </a:extLst>
          </p:cNvPr>
          <p:cNvSpPr>
            <a:spLocks noGrp="1"/>
          </p:cNvSpPr>
          <p:nvPr>
            <p:ph sz="half" idx="2"/>
          </p:nvPr>
        </p:nvSpPr>
        <p:spPr>
          <a:xfrm>
            <a:off x="6172200" y="2752725"/>
            <a:ext cx="5181600" cy="342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C7502D2-0AC1-4AF5-A7B5-95A16ACF5994}"/>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6" name="Footer Placeholder 5">
            <a:extLst>
              <a:ext uri="{FF2B5EF4-FFF2-40B4-BE49-F238E27FC236}">
                <a16:creationId xmlns:a16="http://schemas.microsoft.com/office/drawing/2014/main" id="{1A0EA727-D0C5-4E77-B09E-224808B3B5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E74AA2-66F1-42D4-BDF0-95D9CBCE0CBB}"/>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168196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9FF64389-E22B-4494-99E4-5989E0FBB9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829DDE-78DF-445F-BB21-61A18D382A47}"/>
              </a:ext>
            </a:extLst>
          </p:cNvPr>
          <p:cNvSpPr>
            <a:spLocks noGrp="1"/>
          </p:cNvSpPr>
          <p:nvPr>
            <p:ph type="title"/>
          </p:nvPr>
        </p:nvSpPr>
        <p:spPr>
          <a:xfrm>
            <a:off x="838200" y="1128712"/>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28DAE-EF39-450B-B24B-078FDDE7770D}"/>
              </a:ext>
            </a:extLst>
          </p:cNvPr>
          <p:cNvSpPr>
            <a:spLocks noGrp="1"/>
          </p:cNvSpPr>
          <p:nvPr>
            <p:ph type="body" idx="1"/>
          </p:nvPr>
        </p:nvSpPr>
        <p:spPr>
          <a:xfrm>
            <a:off x="839788" y="258603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ECC79-FCB7-4134-8F14-420A161F7914}"/>
              </a:ext>
            </a:extLst>
          </p:cNvPr>
          <p:cNvSpPr>
            <a:spLocks noGrp="1"/>
          </p:cNvSpPr>
          <p:nvPr>
            <p:ph sz="half" idx="2"/>
          </p:nvPr>
        </p:nvSpPr>
        <p:spPr>
          <a:xfrm>
            <a:off x="839788" y="3428999"/>
            <a:ext cx="515778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D0EEDCA-AF38-4462-8D3E-EA793448BF1A}"/>
              </a:ext>
            </a:extLst>
          </p:cNvPr>
          <p:cNvSpPr>
            <a:spLocks noGrp="1"/>
          </p:cNvSpPr>
          <p:nvPr>
            <p:ph type="body" sz="quarter" idx="3"/>
          </p:nvPr>
        </p:nvSpPr>
        <p:spPr>
          <a:xfrm>
            <a:off x="6169024" y="25860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2E5FB-52AC-4304-B709-4DC9E29B673C}"/>
              </a:ext>
            </a:extLst>
          </p:cNvPr>
          <p:cNvSpPr>
            <a:spLocks noGrp="1"/>
          </p:cNvSpPr>
          <p:nvPr>
            <p:ph sz="quarter" idx="4"/>
          </p:nvPr>
        </p:nvSpPr>
        <p:spPr>
          <a:xfrm>
            <a:off x="6172200" y="3409949"/>
            <a:ext cx="5183188" cy="2779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16676-DAFF-41E8-A683-461356C1AFEB}"/>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8" name="Footer Placeholder 7">
            <a:extLst>
              <a:ext uri="{FF2B5EF4-FFF2-40B4-BE49-F238E27FC236}">
                <a16:creationId xmlns:a16="http://schemas.microsoft.com/office/drawing/2014/main" id="{04F0592C-AE33-43C6-BB2E-4EEB2549DB6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3B6099-95A6-4552-9EE6-7958A4FC7CE4}"/>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10624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20D18CFF-A3E5-482A-A340-E27D1D2C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188BB-FDF7-44A8-90A5-838FDDAE8DEE}"/>
              </a:ext>
            </a:extLst>
          </p:cNvPr>
          <p:cNvSpPr>
            <a:spLocks noGrp="1"/>
          </p:cNvSpPr>
          <p:nvPr>
            <p:ph type="title"/>
          </p:nvPr>
        </p:nvSpPr>
        <p:spPr>
          <a:xfrm>
            <a:off x="838200" y="111760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68AAD6A-2B40-406B-9BFF-204FA91A9B48}"/>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4" name="Footer Placeholder 3">
            <a:extLst>
              <a:ext uri="{FF2B5EF4-FFF2-40B4-BE49-F238E27FC236}">
                <a16:creationId xmlns:a16="http://schemas.microsoft.com/office/drawing/2014/main" id="{7A1B6932-4F51-4460-8BDA-9BA45A8189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BFA181-63D8-4334-A134-A04C53D3FA83}"/>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850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09F3D434-6015-4C26-B1E4-4E5937E0CC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6C5B4BBE-2C4A-42FB-A381-F34CAF908082}"/>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3" name="Footer Placeholder 2">
            <a:extLst>
              <a:ext uri="{FF2B5EF4-FFF2-40B4-BE49-F238E27FC236}">
                <a16:creationId xmlns:a16="http://schemas.microsoft.com/office/drawing/2014/main" id="{CEE7DBA7-AE1E-4E1A-BFC1-272ED99F55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18AD94-AC8E-4E05-AB2C-C1528799B2EF}"/>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10144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15D59511-0782-4376-8FC7-CA432A5478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9D49E3-3AA1-4920-A882-1BA20B3B444D}"/>
              </a:ext>
            </a:extLst>
          </p:cNvPr>
          <p:cNvSpPr>
            <a:spLocks noGrp="1"/>
          </p:cNvSpPr>
          <p:nvPr>
            <p:ph type="title"/>
          </p:nvPr>
        </p:nvSpPr>
        <p:spPr>
          <a:xfrm>
            <a:off x="839788" y="1330324"/>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12E64E-8942-4E2A-8870-252AA3C485FA}"/>
              </a:ext>
            </a:extLst>
          </p:cNvPr>
          <p:cNvSpPr>
            <a:spLocks noGrp="1"/>
          </p:cNvSpPr>
          <p:nvPr>
            <p:ph idx="1"/>
          </p:nvPr>
        </p:nvSpPr>
        <p:spPr>
          <a:xfrm>
            <a:off x="5183188" y="1323975"/>
            <a:ext cx="6172200" cy="4537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28456-6646-4836-BC69-4D5C9414A375}"/>
              </a:ext>
            </a:extLst>
          </p:cNvPr>
          <p:cNvSpPr>
            <a:spLocks noGrp="1"/>
          </p:cNvSpPr>
          <p:nvPr>
            <p:ph type="body" sz="half" idx="2"/>
          </p:nvPr>
        </p:nvSpPr>
        <p:spPr>
          <a:xfrm>
            <a:off x="839788" y="2930524"/>
            <a:ext cx="3932237" cy="29384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7116D-08D4-496D-B49B-F31E9E57188E}"/>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6" name="Footer Placeholder 5">
            <a:extLst>
              <a:ext uri="{FF2B5EF4-FFF2-40B4-BE49-F238E27FC236}">
                <a16:creationId xmlns:a16="http://schemas.microsoft.com/office/drawing/2014/main" id="{36AB4D0A-0B00-4EA7-8E32-6E0E421962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7AC469-6291-46D3-A9FA-285B829306FE}"/>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58441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476203E-2446-42BA-BFE0-FACAAE1978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7650"/>
            <a:ext cx="12192000" cy="6858000"/>
          </a:xfrm>
          <a:prstGeom prst="rect">
            <a:avLst/>
          </a:prstGeom>
        </p:spPr>
      </p:pic>
      <p:sp>
        <p:nvSpPr>
          <p:cNvPr id="2" name="Title 1">
            <a:extLst>
              <a:ext uri="{FF2B5EF4-FFF2-40B4-BE49-F238E27FC236}">
                <a16:creationId xmlns:a16="http://schemas.microsoft.com/office/drawing/2014/main" id="{4F86938A-5F4C-4222-AD40-C232C3FD6476}"/>
              </a:ext>
            </a:extLst>
          </p:cNvPr>
          <p:cNvSpPr>
            <a:spLocks noGrp="1"/>
          </p:cNvSpPr>
          <p:nvPr>
            <p:ph type="title"/>
          </p:nvPr>
        </p:nvSpPr>
        <p:spPr>
          <a:xfrm>
            <a:off x="839788" y="116205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4D8E0D3-7155-48AD-873A-EAC2C6908BBE}"/>
              </a:ext>
            </a:extLst>
          </p:cNvPr>
          <p:cNvSpPr>
            <a:spLocks noGrp="1"/>
          </p:cNvSpPr>
          <p:nvPr>
            <p:ph type="pic" idx="1"/>
          </p:nvPr>
        </p:nvSpPr>
        <p:spPr>
          <a:xfrm>
            <a:off x="5183188" y="1162050"/>
            <a:ext cx="6172200" cy="469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FB64972-5932-42E7-AAFB-87801ED2171B}"/>
              </a:ext>
            </a:extLst>
          </p:cNvPr>
          <p:cNvSpPr>
            <a:spLocks noGrp="1"/>
          </p:cNvSpPr>
          <p:nvPr>
            <p:ph type="body" sz="half" idx="2"/>
          </p:nvPr>
        </p:nvSpPr>
        <p:spPr>
          <a:xfrm>
            <a:off x="839788" y="2762250"/>
            <a:ext cx="3932237" cy="31067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ED92AF-483F-436F-AA73-FB18CD96B4A8}"/>
              </a:ext>
            </a:extLst>
          </p:cNvPr>
          <p:cNvSpPr>
            <a:spLocks noGrp="1"/>
          </p:cNvSpPr>
          <p:nvPr>
            <p:ph type="dt" sz="half" idx="10"/>
          </p:nvPr>
        </p:nvSpPr>
        <p:spPr/>
        <p:txBody>
          <a:bodyPr/>
          <a:lstStyle/>
          <a:p>
            <a:fld id="{FF564D5F-FD7A-4A21-B23F-939848BBCB63}" type="datetimeFigureOut">
              <a:rPr lang="en-US" smtClean="0"/>
              <a:t>10/23/2023</a:t>
            </a:fld>
            <a:endParaRPr lang="en-US" dirty="0"/>
          </a:p>
        </p:txBody>
      </p:sp>
      <p:sp>
        <p:nvSpPr>
          <p:cNvPr id="6" name="Footer Placeholder 5">
            <a:extLst>
              <a:ext uri="{FF2B5EF4-FFF2-40B4-BE49-F238E27FC236}">
                <a16:creationId xmlns:a16="http://schemas.microsoft.com/office/drawing/2014/main" id="{BF1F2BEF-7F8E-45DB-A53A-BD1AEF49BA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DC28AE-48DC-4A78-8D95-B20F8C2A0C1E}"/>
              </a:ext>
            </a:extLst>
          </p:cNvPr>
          <p:cNvSpPr>
            <a:spLocks noGrp="1"/>
          </p:cNvSpPr>
          <p:nvPr>
            <p:ph type="sldNum" sz="quarter" idx="12"/>
          </p:nvPr>
        </p:nvSpPr>
        <p:spPr/>
        <p:txBody>
          <a:bodyPr/>
          <a:lstStyle/>
          <a:p>
            <a:fld id="{C87BB9F5-2972-4BFB-B27C-4D0A3FC156F9}" type="slidenum">
              <a:rPr lang="en-US" smtClean="0"/>
              <a:t>‹#›</a:t>
            </a:fld>
            <a:endParaRPr lang="en-US" dirty="0"/>
          </a:p>
        </p:txBody>
      </p:sp>
    </p:spTree>
    <p:extLst>
      <p:ext uri="{BB962C8B-B14F-4D97-AF65-F5344CB8AC3E}">
        <p14:creationId xmlns:p14="http://schemas.microsoft.com/office/powerpoint/2010/main" val="239192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09D7C-3C98-4CCF-B8FA-562CEDFF0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2B6731-6C25-4CDB-9C0A-FDABE3E4D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A8A91-8374-47E4-8F4D-021F5D322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4D5F-FD7A-4A21-B23F-939848BBCB63}" type="datetimeFigureOut">
              <a:rPr lang="en-US" smtClean="0"/>
              <a:t>10/23/2023</a:t>
            </a:fld>
            <a:endParaRPr lang="en-US" dirty="0"/>
          </a:p>
        </p:txBody>
      </p:sp>
      <p:sp>
        <p:nvSpPr>
          <p:cNvPr id="5" name="Footer Placeholder 4">
            <a:extLst>
              <a:ext uri="{FF2B5EF4-FFF2-40B4-BE49-F238E27FC236}">
                <a16:creationId xmlns:a16="http://schemas.microsoft.com/office/drawing/2014/main" id="{93B9F690-7813-4775-885C-FCEDDAA95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6CD67A-3149-4A41-AE70-F367699D3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B9F5-2972-4BFB-B27C-4D0A3FC156F9}" type="slidenum">
              <a:rPr lang="en-US" smtClean="0"/>
              <a:t>‹#›</a:t>
            </a:fld>
            <a:endParaRPr lang="en-US" dirty="0"/>
          </a:p>
        </p:txBody>
      </p:sp>
    </p:spTree>
    <p:extLst>
      <p:ext uri="{BB962C8B-B14F-4D97-AF65-F5344CB8AC3E}">
        <p14:creationId xmlns:p14="http://schemas.microsoft.com/office/powerpoint/2010/main" val="155293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DFCA-97FA-46DF-9032-F212AE6AAF1E}"/>
              </a:ext>
            </a:extLst>
          </p:cNvPr>
          <p:cNvSpPr>
            <a:spLocks noGrp="1"/>
          </p:cNvSpPr>
          <p:nvPr>
            <p:ph type="ctrTitle"/>
          </p:nvPr>
        </p:nvSpPr>
        <p:spPr/>
        <p:txBody>
          <a:bodyPr anchor="ctr">
            <a:noAutofit/>
          </a:bodyPr>
          <a:lstStyle/>
          <a:p>
            <a:r>
              <a:rPr lang="en-US" b="1" dirty="0">
                <a:solidFill>
                  <a:schemeClr val="bg1"/>
                </a:solidFill>
              </a:rPr>
              <a:t>Long-Term Groundwater Replenishment Program</a:t>
            </a:r>
          </a:p>
        </p:txBody>
      </p:sp>
      <p:sp>
        <p:nvSpPr>
          <p:cNvPr id="3" name="Subtitle 2">
            <a:extLst>
              <a:ext uri="{FF2B5EF4-FFF2-40B4-BE49-F238E27FC236}">
                <a16:creationId xmlns:a16="http://schemas.microsoft.com/office/drawing/2014/main" id="{558BFC78-FF96-4747-A098-4FCB126570E8}"/>
              </a:ext>
            </a:extLst>
          </p:cNvPr>
          <p:cNvSpPr>
            <a:spLocks noGrp="1"/>
          </p:cNvSpPr>
          <p:nvPr>
            <p:ph type="subTitle" idx="1"/>
          </p:nvPr>
        </p:nvSpPr>
        <p:spPr/>
        <p:txBody>
          <a:bodyPr>
            <a:noAutofit/>
          </a:bodyPr>
          <a:lstStyle/>
          <a:p>
            <a:r>
              <a:rPr lang="en-US" sz="3200" b="1" dirty="0">
                <a:solidFill>
                  <a:schemeClr val="bg1"/>
                </a:solidFill>
              </a:rPr>
              <a:t>Stanislaus County </a:t>
            </a:r>
          </a:p>
          <a:p>
            <a:r>
              <a:rPr lang="en-US" sz="3200" b="1" dirty="0">
                <a:solidFill>
                  <a:schemeClr val="bg1"/>
                </a:solidFill>
              </a:rPr>
              <a:t>Water Advisory Committee (WAC) Meeting </a:t>
            </a:r>
          </a:p>
          <a:p>
            <a:r>
              <a:rPr lang="en-US" sz="3200" dirty="0">
                <a:solidFill>
                  <a:schemeClr val="bg1"/>
                </a:solidFill>
              </a:rPr>
              <a:t>October 27, 2023 </a:t>
            </a:r>
          </a:p>
        </p:txBody>
      </p:sp>
    </p:spTree>
    <p:extLst>
      <p:ext uri="{BB962C8B-B14F-4D97-AF65-F5344CB8AC3E}">
        <p14:creationId xmlns:p14="http://schemas.microsoft.com/office/powerpoint/2010/main" val="412178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F5BB9230-0BA4-4759-9818-697D58931BC9}"/>
              </a:ext>
            </a:extLst>
          </p:cNvPr>
          <p:cNvSpPr txBox="1">
            <a:spLocks noChangeArrowheads="1"/>
          </p:cNvSpPr>
          <p:nvPr/>
        </p:nvSpPr>
        <p:spPr bwMode="auto">
          <a:xfrm>
            <a:off x="838200" y="3428999"/>
            <a:ext cx="9826256" cy="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003366"/>
              </a:buClr>
              <a:buSzPct val="75000"/>
              <a:buNone/>
              <a:tabLst/>
              <a:defRPr/>
            </a:pPr>
            <a:r>
              <a:rPr kumimoji="0" lang="en-US" altLang="en-US" sz="4800" b="0" i="0" u="none" strike="noStrike" kern="0" cap="none" spc="0" normalizeH="0" baseline="0" noProof="0" dirty="0">
                <a:ln>
                  <a:noFill/>
                </a:ln>
                <a:solidFill>
                  <a:srgbClr val="003366"/>
                </a:solidFill>
                <a:effectLst/>
                <a:uLnTx/>
                <a:uFillTx/>
                <a:latin typeface="Arial"/>
                <a:ea typeface="+mn-ea"/>
                <a:cs typeface="+mn-cs"/>
              </a:rPr>
              <a:t>Questions</a:t>
            </a:r>
          </a:p>
        </p:txBody>
      </p:sp>
      <p:sp>
        <p:nvSpPr>
          <p:cNvPr id="3" name="Slide Number Placeholder 6">
            <a:extLst>
              <a:ext uri="{FF2B5EF4-FFF2-40B4-BE49-F238E27FC236}">
                <a16:creationId xmlns:a16="http://schemas.microsoft.com/office/drawing/2014/main" id="{425E6CC7-B897-4553-A4D7-DBB59C6B86C7}"/>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10</a:t>
            </a:fld>
            <a:endParaRPr lang="en-US" altLang="en-US" sz="1000" b="0" dirty="0"/>
          </a:p>
        </p:txBody>
      </p:sp>
      <p:sp>
        <p:nvSpPr>
          <p:cNvPr id="2" name="Text Box 5">
            <a:extLst>
              <a:ext uri="{FF2B5EF4-FFF2-40B4-BE49-F238E27FC236}">
                <a16:creationId xmlns:a16="http://schemas.microsoft.com/office/drawing/2014/main" id="{7ED7B819-3017-19B9-9187-ED2AD63735D4}"/>
              </a:ext>
            </a:extLst>
          </p:cNvPr>
          <p:cNvSpPr txBox="1">
            <a:spLocks noChangeArrowheads="1"/>
          </p:cNvSpPr>
          <p:nvPr/>
        </p:nvSpPr>
        <p:spPr bwMode="auto">
          <a:xfrm>
            <a:off x="0" y="6613525"/>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50000"/>
              </a:spcBef>
              <a:buClrTx/>
              <a:buSzTx/>
              <a:buFontTx/>
              <a:buNone/>
            </a:pPr>
            <a:r>
              <a:rPr lang="en-US" altLang="en-US" sz="1000" dirty="0"/>
              <a:t>August 8, 2023</a:t>
            </a:r>
          </a:p>
        </p:txBody>
      </p:sp>
    </p:spTree>
    <p:extLst>
      <p:ext uri="{BB962C8B-B14F-4D97-AF65-F5344CB8AC3E}">
        <p14:creationId xmlns:p14="http://schemas.microsoft.com/office/powerpoint/2010/main" val="347983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460-255D-4842-9359-1A160693E107}"/>
              </a:ext>
            </a:extLst>
          </p:cNvPr>
          <p:cNvSpPr>
            <a:spLocks noGrp="1"/>
          </p:cNvSpPr>
          <p:nvPr>
            <p:ph type="title"/>
          </p:nvPr>
        </p:nvSpPr>
        <p:spPr/>
        <p:txBody>
          <a:bodyPr/>
          <a:lstStyle/>
          <a:p>
            <a:pPr fontAlgn="base">
              <a:spcAft>
                <a:spcPct val="0"/>
              </a:spcAft>
            </a:pPr>
            <a:r>
              <a:rPr lang="en-US" b="1" dirty="0">
                <a:solidFill>
                  <a:schemeClr val="accent6">
                    <a:lumMod val="75000"/>
                  </a:schemeClr>
                </a:solidFill>
              </a:rPr>
              <a:t>MID Groundwater Pumping Policy</a:t>
            </a:r>
          </a:p>
        </p:txBody>
      </p:sp>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B778EB-4B94-4ADF-A79E-C9C59EC0D715}"/>
              </a:ext>
            </a:extLst>
          </p:cNvPr>
          <p:cNvSpPr txBox="1">
            <a:spLocks/>
          </p:cNvSpPr>
          <p:nvPr/>
        </p:nvSpPr>
        <p:spPr bwMode="auto">
          <a:xfrm>
            <a:off x="645459" y="2367635"/>
            <a:ext cx="10858969" cy="4123652"/>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kern="0" dirty="0">
                <a:solidFill>
                  <a:srgbClr val="003366"/>
                </a:solidFill>
                <a:latin typeface="Arial"/>
              </a:rPr>
              <a:t>MID Resolution 89-77 – Resolution Approving Groundwater Pumping Policy:</a:t>
            </a:r>
          </a:p>
          <a:p>
            <a:pPr lvl="1">
              <a:buClr>
                <a:srgbClr val="003366"/>
              </a:buClr>
              <a:defRPr/>
            </a:pPr>
            <a:r>
              <a:rPr lang="en-US" kern="0" dirty="0">
                <a:solidFill>
                  <a:srgbClr val="003366"/>
                </a:solidFill>
                <a:latin typeface="Arial"/>
              </a:rPr>
              <a:t>establishes the District’s strong and effective conjunctive use program and reaffirms the District’s commitment to the public to continue to make reasonable and beneficial use of groundwater resources.</a:t>
            </a:r>
          </a:p>
          <a:p>
            <a:pPr lvl="1">
              <a:buClr>
                <a:srgbClr val="003366"/>
              </a:buClr>
              <a:defRPr/>
            </a:pPr>
            <a:r>
              <a:rPr lang="en-US" kern="0" dirty="0">
                <a:solidFill>
                  <a:srgbClr val="003366"/>
                </a:solidFill>
                <a:latin typeface="Arial"/>
              </a:rPr>
              <a:t>confirms the District’s intent to cooperate with the other users of groundwater resources in and around the District’s water service area in the interest of preserving and protecting such groundwater resources and making them available for use in dry periods when surface water is in short supply.</a:t>
            </a:r>
          </a:p>
          <a:p>
            <a:pPr lvl="1">
              <a:buClr>
                <a:srgbClr val="003366"/>
              </a:buClr>
              <a:defRPr/>
            </a:pPr>
            <a:endParaRPr lang="en-US" sz="2400" dirty="0">
              <a:effectLst/>
              <a:latin typeface="Times New Roman" panose="02020603050405020304" pitchFamily="18" charset="0"/>
              <a:ea typeface="Times New Roman" panose="02020603050405020304" pitchFamily="18" charset="0"/>
            </a:endParaRPr>
          </a:p>
        </p:txBody>
      </p:sp>
      <p:sp>
        <p:nvSpPr>
          <p:cNvPr id="7" name="Slide Number Placeholder 6">
            <a:extLst>
              <a:ext uri="{FF2B5EF4-FFF2-40B4-BE49-F238E27FC236}">
                <a16:creationId xmlns:a16="http://schemas.microsoft.com/office/drawing/2014/main" id="{AB30DDE3-3A2D-E79F-4C13-672F5109D555}"/>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2</a:t>
            </a:fld>
            <a:endParaRPr lang="en-US" altLang="en-US" sz="1000" b="0" dirty="0"/>
          </a:p>
        </p:txBody>
      </p:sp>
    </p:spTree>
    <p:extLst>
      <p:ext uri="{BB962C8B-B14F-4D97-AF65-F5344CB8AC3E}">
        <p14:creationId xmlns:p14="http://schemas.microsoft.com/office/powerpoint/2010/main" val="21620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460-255D-4842-9359-1A160693E107}"/>
              </a:ext>
            </a:extLst>
          </p:cNvPr>
          <p:cNvSpPr>
            <a:spLocks noGrp="1"/>
          </p:cNvSpPr>
          <p:nvPr>
            <p:ph type="title"/>
          </p:nvPr>
        </p:nvSpPr>
        <p:spPr>
          <a:xfrm>
            <a:off x="645460" y="1142998"/>
            <a:ext cx="10901082" cy="1325563"/>
          </a:xfrm>
        </p:spPr>
        <p:txBody>
          <a:bodyPr>
            <a:normAutofit/>
          </a:bodyPr>
          <a:lstStyle/>
          <a:p>
            <a:pPr fontAlgn="base">
              <a:spcAft>
                <a:spcPct val="0"/>
              </a:spcAft>
            </a:pPr>
            <a:r>
              <a:rPr lang="en-US" sz="3800" b="1" dirty="0">
                <a:solidFill>
                  <a:schemeClr val="accent6">
                    <a:lumMod val="75000"/>
                  </a:schemeClr>
                </a:solidFill>
              </a:rPr>
              <a:t>Sustainable Groundwater Management Act (SGMA)</a:t>
            </a:r>
          </a:p>
        </p:txBody>
      </p:sp>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B778EB-4B94-4ADF-A79E-C9C59EC0D715}"/>
              </a:ext>
            </a:extLst>
          </p:cNvPr>
          <p:cNvSpPr txBox="1">
            <a:spLocks/>
          </p:cNvSpPr>
          <p:nvPr/>
        </p:nvSpPr>
        <p:spPr bwMode="auto">
          <a:xfrm>
            <a:off x="645459" y="2367635"/>
            <a:ext cx="10959166" cy="4123652"/>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kern="0" dirty="0">
                <a:solidFill>
                  <a:srgbClr val="003366"/>
                </a:solidFill>
                <a:latin typeface="Arial"/>
              </a:rPr>
              <a:t>In 2022 MID as a member of STRGBA GSA submitted the Groundwater Sustainability Plan </a:t>
            </a:r>
            <a:r>
              <a:rPr lang="en-US" kern="0" dirty="0">
                <a:solidFill>
                  <a:schemeClr val="accent1">
                    <a:lumMod val="50000"/>
                  </a:schemeClr>
                </a:solidFill>
                <a:latin typeface="Arial"/>
              </a:rPr>
              <a:t>(GSP) </a:t>
            </a:r>
            <a:r>
              <a:rPr lang="en-US" kern="0" dirty="0">
                <a:solidFill>
                  <a:srgbClr val="003366"/>
                </a:solidFill>
                <a:latin typeface="Arial"/>
              </a:rPr>
              <a:t>for the Modesto Subbasin.</a:t>
            </a:r>
          </a:p>
          <a:p>
            <a:pPr>
              <a:buClr>
                <a:srgbClr val="003366"/>
              </a:buClr>
              <a:defRPr/>
            </a:pPr>
            <a:r>
              <a:rPr lang="en-US" kern="0" dirty="0">
                <a:solidFill>
                  <a:srgbClr val="003366"/>
                </a:solidFill>
                <a:latin typeface="Arial"/>
              </a:rPr>
              <a:t>GSP identified multiple projects and management actions to achieve sustainability goals by 2042 and avoid undesirable results over the 50-year planning and implementation horizon.</a:t>
            </a:r>
          </a:p>
          <a:p>
            <a:pPr>
              <a:buClr>
                <a:srgbClr val="003366"/>
              </a:buClr>
              <a:defRPr/>
            </a:pPr>
            <a:r>
              <a:rPr lang="en-US" kern="0" dirty="0">
                <a:solidFill>
                  <a:srgbClr val="003366"/>
                </a:solidFill>
                <a:latin typeface="Arial"/>
              </a:rPr>
              <a:t>MID In-Lieu and Direct Recharge Project included in the submitted GSP.  This project proposed that MID provide up to 60,000 acre-feet (TAF) of available surface water in “Wet and Above Normal” water years for groundwater recharge.</a:t>
            </a:r>
          </a:p>
        </p:txBody>
      </p:sp>
      <p:sp>
        <p:nvSpPr>
          <p:cNvPr id="7" name="Slide Number Placeholder 6">
            <a:extLst>
              <a:ext uri="{FF2B5EF4-FFF2-40B4-BE49-F238E27FC236}">
                <a16:creationId xmlns:a16="http://schemas.microsoft.com/office/drawing/2014/main" id="{AB30DDE3-3A2D-E79F-4C13-672F5109D555}"/>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3</a:t>
            </a:fld>
            <a:endParaRPr lang="en-US" altLang="en-US" sz="1000" b="0" dirty="0"/>
          </a:p>
        </p:txBody>
      </p:sp>
    </p:spTree>
    <p:extLst>
      <p:ext uri="{BB962C8B-B14F-4D97-AF65-F5344CB8AC3E}">
        <p14:creationId xmlns:p14="http://schemas.microsoft.com/office/powerpoint/2010/main" val="180812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460-255D-4842-9359-1A160693E107}"/>
              </a:ext>
            </a:extLst>
          </p:cNvPr>
          <p:cNvSpPr>
            <a:spLocks noGrp="1"/>
          </p:cNvSpPr>
          <p:nvPr>
            <p:ph type="title"/>
          </p:nvPr>
        </p:nvSpPr>
        <p:spPr/>
        <p:txBody>
          <a:bodyPr/>
          <a:lstStyle/>
          <a:p>
            <a:pPr fontAlgn="base">
              <a:spcAft>
                <a:spcPct val="0"/>
              </a:spcAft>
            </a:pPr>
            <a:r>
              <a:rPr lang="en-US" b="1" dirty="0">
                <a:solidFill>
                  <a:schemeClr val="accent6">
                    <a:lumMod val="75000"/>
                  </a:schemeClr>
                </a:solidFill>
              </a:rPr>
              <a:t>SGMA (cont.)</a:t>
            </a:r>
          </a:p>
        </p:txBody>
      </p:sp>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B778EB-4B94-4ADF-A79E-C9C59EC0D715}"/>
              </a:ext>
            </a:extLst>
          </p:cNvPr>
          <p:cNvSpPr txBox="1">
            <a:spLocks/>
          </p:cNvSpPr>
          <p:nvPr/>
        </p:nvSpPr>
        <p:spPr bwMode="auto">
          <a:xfrm>
            <a:off x="645459" y="2367635"/>
            <a:ext cx="10708341" cy="4123652"/>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kern="0" dirty="0">
                <a:solidFill>
                  <a:srgbClr val="003366"/>
                </a:solidFill>
                <a:latin typeface="Arial"/>
              </a:rPr>
              <a:t>Expected Benefits</a:t>
            </a:r>
          </a:p>
          <a:p>
            <a:pPr lvl="1">
              <a:buClr>
                <a:srgbClr val="003366"/>
              </a:buClr>
              <a:defRPr/>
            </a:pPr>
            <a:r>
              <a:rPr lang="en-US" sz="2200" kern="0" dirty="0">
                <a:solidFill>
                  <a:srgbClr val="003366"/>
                </a:solidFill>
                <a:latin typeface="Arial"/>
              </a:rPr>
              <a:t>Demonstrates stewardship of MID water supply.</a:t>
            </a:r>
          </a:p>
          <a:p>
            <a:pPr lvl="1">
              <a:buClr>
                <a:srgbClr val="003366"/>
              </a:buClr>
              <a:defRPr/>
            </a:pPr>
            <a:r>
              <a:rPr lang="en-US" sz="2200" kern="0" dirty="0">
                <a:solidFill>
                  <a:srgbClr val="003366"/>
                </a:solidFill>
                <a:latin typeface="Arial"/>
              </a:rPr>
              <a:t>Supports the STRGBA GSP by allowing groundwater replenishment of Modesto Subbasin.</a:t>
            </a:r>
          </a:p>
          <a:p>
            <a:pPr lvl="1">
              <a:buClr>
                <a:srgbClr val="003366"/>
              </a:buClr>
              <a:defRPr/>
            </a:pPr>
            <a:r>
              <a:rPr lang="en-US" sz="2200" kern="0" dirty="0">
                <a:solidFill>
                  <a:srgbClr val="003366"/>
                </a:solidFill>
                <a:latin typeface="Arial"/>
              </a:rPr>
              <a:t>Provides benefits to Sustainability Indicators as required by the GSP consistent with SGMA.</a:t>
            </a:r>
          </a:p>
          <a:p>
            <a:pPr lvl="1">
              <a:buClr>
                <a:srgbClr val="003366"/>
              </a:buClr>
              <a:defRPr/>
            </a:pPr>
            <a:r>
              <a:rPr lang="en-US" sz="2200" kern="0" dirty="0">
                <a:solidFill>
                  <a:srgbClr val="003366"/>
                </a:solidFill>
                <a:latin typeface="Arial"/>
              </a:rPr>
              <a:t>Provides direct benefits to Disadvantaged Communities within the Modesto Subbasin.</a:t>
            </a:r>
          </a:p>
          <a:p>
            <a:pPr lvl="1">
              <a:buClr>
                <a:srgbClr val="003366"/>
              </a:buClr>
              <a:defRPr/>
            </a:pPr>
            <a:r>
              <a:rPr lang="en-US" sz="2200" kern="0" dirty="0">
                <a:solidFill>
                  <a:srgbClr val="003366"/>
                </a:solidFill>
                <a:latin typeface="Arial"/>
              </a:rPr>
              <a:t>Protects beneficial groundwater use by rural domestic wells which is also expected to broadly benefit all Disadvantaged Communities, Severely Disadvantaged Communities, and Economically Distressed Areas.</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 Box 5">
            <a:extLst>
              <a:ext uri="{FF2B5EF4-FFF2-40B4-BE49-F238E27FC236}">
                <a16:creationId xmlns:a16="http://schemas.microsoft.com/office/drawing/2014/main" id="{C0005F16-E774-A645-0CBF-74B857759AFA}"/>
              </a:ext>
            </a:extLst>
          </p:cNvPr>
          <p:cNvSpPr txBox="1">
            <a:spLocks noChangeArrowheads="1"/>
          </p:cNvSpPr>
          <p:nvPr/>
        </p:nvSpPr>
        <p:spPr bwMode="auto">
          <a:xfrm>
            <a:off x="0" y="6613525"/>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50000"/>
              </a:spcBef>
              <a:buClrTx/>
              <a:buSzTx/>
              <a:buFontTx/>
              <a:buNone/>
            </a:pPr>
            <a:r>
              <a:rPr lang="en-US" altLang="en-US" sz="1000" dirty="0"/>
              <a:t>August 8, 2023</a:t>
            </a:r>
          </a:p>
        </p:txBody>
      </p:sp>
      <p:sp>
        <p:nvSpPr>
          <p:cNvPr id="7" name="Slide Number Placeholder 6">
            <a:extLst>
              <a:ext uri="{FF2B5EF4-FFF2-40B4-BE49-F238E27FC236}">
                <a16:creationId xmlns:a16="http://schemas.microsoft.com/office/drawing/2014/main" id="{AB30DDE3-3A2D-E79F-4C13-672F5109D555}"/>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4</a:t>
            </a:fld>
            <a:endParaRPr lang="en-US" altLang="en-US" sz="1000" b="0" dirty="0"/>
          </a:p>
        </p:txBody>
      </p:sp>
    </p:spTree>
    <p:extLst>
      <p:ext uri="{BB962C8B-B14F-4D97-AF65-F5344CB8AC3E}">
        <p14:creationId xmlns:p14="http://schemas.microsoft.com/office/powerpoint/2010/main" val="344028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460-255D-4842-9359-1A160693E107}"/>
              </a:ext>
            </a:extLst>
          </p:cNvPr>
          <p:cNvSpPr>
            <a:spLocks noGrp="1"/>
          </p:cNvSpPr>
          <p:nvPr>
            <p:ph type="title"/>
          </p:nvPr>
        </p:nvSpPr>
        <p:spPr/>
        <p:txBody>
          <a:bodyPr/>
          <a:lstStyle/>
          <a:p>
            <a:pPr fontAlgn="base">
              <a:spcAft>
                <a:spcPct val="0"/>
              </a:spcAft>
            </a:pPr>
            <a:r>
              <a:rPr lang="en-US" b="1" dirty="0">
                <a:solidFill>
                  <a:schemeClr val="accent6">
                    <a:lumMod val="75000"/>
                  </a:schemeClr>
                </a:solidFill>
              </a:rPr>
              <a:t>Public Outreach and Comments</a:t>
            </a:r>
          </a:p>
        </p:txBody>
      </p:sp>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B778EB-4B94-4ADF-A79E-C9C59EC0D715}"/>
              </a:ext>
            </a:extLst>
          </p:cNvPr>
          <p:cNvSpPr txBox="1">
            <a:spLocks/>
          </p:cNvSpPr>
          <p:nvPr/>
        </p:nvSpPr>
        <p:spPr bwMode="auto">
          <a:xfrm>
            <a:off x="602428" y="2367636"/>
            <a:ext cx="11173260" cy="4490364"/>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sz="2200" kern="0" dirty="0">
                <a:solidFill>
                  <a:srgbClr val="003366"/>
                </a:solidFill>
                <a:latin typeface="Arial"/>
              </a:rPr>
              <a:t>Discussed in STRGBA meetings during GSP development.</a:t>
            </a:r>
          </a:p>
          <a:p>
            <a:pPr>
              <a:buClr>
                <a:srgbClr val="003366"/>
              </a:buClr>
              <a:defRPr/>
            </a:pPr>
            <a:r>
              <a:rPr lang="en-US" sz="2200" kern="0" dirty="0">
                <a:solidFill>
                  <a:srgbClr val="003366"/>
                </a:solidFill>
                <a:latin typeface="Arial"/>
              </a:rPr>
              <a:t>Held 5 public meetings/workshops beginning January 2023. </a:t>
            </a:r>
          </a:p>
          <a:p>
            <a:pPr lvl="1">
              <a:buClr>
                <a:srgbClr val="003366"/>
              </a:buClr>
              <a:defRPr/>
            </a:pPr>
            <a:r>
              <a:rPr lang="en-US" sz="2200" kern="0" dirty="0">
                <a:solidFill>
                  <a:srgbClr val="003366"/>
                </a:solidFill>
                <a:latin typeface="Arial"/>
              </a:rPr>
              <a:t>January 10, March 14, June 13, 26, 27. </a:t>
            </a:r>
          </a:p>
          <a:p>
            <a:pPr>
              <a:buClr>
                <a:srgbClr val="003366"/>
              </a:buClr>
              <a:defRPr/>
            </a:pPr>
            <a:r>
              <a:rPr lang="en-US" sz="2200" kern="0" dirty="0">
                <a:solidFill>
                  <a:srgbClr val="003366"/>
                </a:solidFill>
                <a:latin typeface="Arial"/>
              </a:rPr>
              <a:t>Held evening workshop</a:t>
            </a:r>
          </a:p>
          <a:p>
            <a:pPr lvl="1">
              <a:buClr>
                <a:srgbClr val="003366"/>
              </a:buClr>
              <a:defRPr/>
            </a:pPr>
            <a:r>
              <a:rPr lang="en-US" sz="2200" kern="0" dirty="0">
                <a:solidFill>
                  <a:srgbClr val="003366"/>
                </a:solidFill>
                <a:latin typeface="Arial"/>
              </a:rPr>
              <a:t>notice sent to MID irrigation customers and landowners within sphere of influence.</a:t>
            </a:r>
          </a:p>
          <a:p>
            <a:pPr>
              <a:buClr>
                <a:srgbClr val="003366"/>
              </a:buClr>
              <a:defRPr/>
            </a:pPr>
            <a:r>
              <a:rPr lang="en-US" sz="2200" kern="0" dirty="0">
                <a:solidFill>
                  <a:srgbClr val="003366"/>
                </a:solidFill>
                <a:latin typeface="Arial"/>
              </a:rPr>
              <a:t>Posted information on MID’s web site and social media channels.</a:t>
            </a:r>
          </a:p>
          <a:p>
            <a:pPr>
              <a:buClr>
                <a:srgbClr val="003366"/>
              </a:buClr>
              <a:defRPr/>
            </a:pPr>
            <a:r>
              <a:rPr lang="en-US" sz="2200" kern="0" dirty="0">
                <a:solidFill>
                  <a:srgbClr val="003366"/>
                </a:solidFill>
                <a:latin typeface="Arial"/>
              </a:rPr>
              <a:t>Sent multiple MID Water Operations email updates.</a:t>
            </a:r>
          </a:p>
          <a:p>
            <a:pPr>
              <a:buClr>
                <a:srgbClr val="003366"/>
              </a:buClr>
              <a:defRPr/>
            </a:pPr>
            <a:r>
              <a:rPr lang="en-US" sz="2200" kern="0" dirty="0">
                <a:solidFill>
                  <a:srgbClr val="003366"/>
                </a:solidFill>
                <a:latin typeface="Arial"/>
              </a:rPr>
              <a:t>Highlighted proposed program at Modesto Chamber Sustainability Symposium on June 22.</a:t>
            </a:r>
          </a:p>
          <a:p>
            <a:pPr>
              <a:buClr>
                <a:srgbClr val="003366"/>
              </a:buClr>
              <a:defRPr/>
            </a:pPr>
            <a:r>
              <a:rPr lang="en-US" sz="2200" kern="0" dirty="0">
                <a:solidFill>
                  <a:srgbClr val="003366"/>
                </a:solidFill>
                <a:latin typeface="Arial"/>
              </a:rPr>
              <a:t>Received multiple phone calls, emails and letters with public input for consideration.</a:t>
            </a:r>
          </a:p>
          <a:p>
            <a:pPr>
              <a:buClr>
                <a:srgbClr val="003366"/>
              </a:buClr>
              <a:defRPr/>
            </a:pPr>
            <a:endParaRPr lang="en-US" sz="2200" kern="0" dirty="0">
              <a:solidFill>
                <a:srgbClr val="003366"/>
              </a:solidFill>
              <a:latin typeface="Arial"/>
            </a:endParaRPr>
          </a:p>
          <a:p>
            <a:pPr marL="0" marR="0" algn="just">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p:txBody>
      </p:sp>
      <p:sp>
        <p:nvSpPr>
          <p:cNvPr id="6" name="Slide Number Placeholder 6">
            <a:extLst>
              <a:ext uri="{FF2B5EF4-FFF2-40B4-BE49-F238E27FC236}">
                <a16:creationId xmlns:a16="http://schemas.microsoft.com/office/drawing/2014/main" id="{EFD0DFFA-EC64-0D0A-93D2-C88CB21292A6}"/>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5</a:t>
            </a:fld>
            <a:endParaRPr lang="en-US" altLang="en-US" sz="1000" b="0" dirty="0"/>
          </a:p>
        </p:txBody>
      </p:sp>
    </p:spTree>
    <p:extLst>
      <p:ext uri="{BB962C8B-B14F-4D97-AF65-F5344CB8AC3E}">
        <p14:creationId xmlns:p14="http://schemas.microsoft.com/office/powerpoint/2010/main" val="3739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460-255D-4842-9359-1A160693E107}"/>
              </a:ext>
            </a:extLst>
          </p:cNvPr>
          <p:cNvSpPr>
            <a:spLocks noGrp="1"/>
          </p:cNvSpPr>
          <p:nvPr>
            <p:ph type="title"/>
          </p:nvPr>
        </p:nvSpPr>
        <p:spPr/>
        <p:txBody>
          <a:bodyPr>
            <a:normAutofit/>
          </a:bodyPr>
          <a:lstStyle/>
          <a:p>
            <a:pPr fontAlgn="base">
              <a:spcAft>
                <a:spcPct val="0"/>
              </a:spcAft>
            </a:pPr>
            <a:r>
              <a:rPr lang="en-US" b="1" dirty="0">
                <a:solidFill>
                  <a:schemeClr val="accent6">
                    <a:lumMod val="75000"/>
                  </a:schemeClr>
                </a:solidFill>
              </a:rPr>
              <a:t>Groundwater Replenishment Program</a:t>
            </a:r>
          </a:p>
        </p:txBody>
      </p:sp>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B778EB-4B94-4ADF-A79E-C9C59EC0D715}"/>
              </a:ext>
            </a:extLst>
          </p:cNvPr>
          <p:cNvSpPr txBox="1">
            <a:spLocks/>
          </p:cNvSpPr>
          <p:nvPr/>
        </p:nvSpPr>
        <p:spPr bwMode="auto">
          <a:xfrm>
            <a:off x="602428" y="2367635"/>
            <a:ext cx="10751372" cy="3453453"/>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kern="0" dirty="0">
                <a:solidFill>
                  <a:srgbClr val="003366"/>
                </a:solidFill>
                <a:latin typeface="Arial"/>
              </a:rPr>
              <a:t>Terms and Conditions:</a:t>
            </a:r>
          </a:p>
          <a:p>
            <a:pPr lvl="1">
              <a:buClr>
                <a:srgbClr val="003366"/>
              </a:buClr>
              <a:defRPr/>
            </a:pPr>
            <a:r>
              <a:rPr lang="en-US" kern="0" dirty="0">
                <a:solidFill>
                  <a:srgbClr val="003366"/>
                </a:solidFill>
                <a:latin typeface="Arial"/>
              </a:rPr>
              <a:t>Only available when specific hydrologic conditions are met – “trigger”.</a:t>
            </a:r>
          </a:p>
          <a:p>
            <a:pPr lvl="1">
              <a:buClr>
                <a:srgbClr val="003366"/>
              </a:buClr>
              <a:defRPr/>
            </a:pPr>
            <a:r>
              <a:rPr lang="en-US" kern="0" dirty="0">
                <a:solidFill>
                  <a:srgbClr val="003366"/>
                </a:solidFill>
                <a:latin typeface="Arial"/>
              </a:rPr>
              <a:t>$1,000 one-time, non-refundable application fee.</a:t>
            </a:r>
          </a:p>
          <a:p>
            <a:pPr lvl="1">
              <a:buClr>
                <a:srgbClr val="003366"/>
              </a:buClr>
              <a:defRPr/>
            </a:pPr>
            <a:r>
              <a:rPr lang="en-US" kern="0" dirty="0">
                <a:solidFill>
                  <a:srgbClr val="003366"/>
                </a:solidFill>
                <a:latin typeface="Arial"/>
              </a:rPr>
              <a:t>No guarantee of replenishment water even during “trigger” </a:t>
            </a:r>
            <a:r>
              <a:rPr lang="en-US" kern="0" dirty="0">
                <a:solidFill>
                  <a:schemeClr val="accent1">
                    <a:lumMod val="50000"/>
                  </a:schemeClr>
                </a:solidFill>
                <a:latin typeface="Arial"/>
              </a:rPr>
              <a:t>years.</a:t>
            </a:r>
          </a:p>
          <a:p>
            <a:pPr lvl="1">
              <a:buClr>
                <a:srgbClr val="003366"/>
              </a:buClr>
              <a:defRPr/>
            </a:pPr>
            <a:r>
              <a:rPr lang="en-US" kern="0" dirty="0">
                <a:solidFill>
                  <a:schemeClr val="accent1">
                    <a:lumMod val="50000"/>
                  </a:schemeClr>
                </a:solidFill>
                <a:latin typeface="Arial"/>
              </a:rPr>
              <a:t>20-year term; term and price revisited at 5-year intervals.</a:t>
            </a:r>
          </a:p>
          <a:p>
            <a:pPr lvl="1">
              <a:buClr>
                <a:srgbClr val="003366"/>
              </a:buClr>
              <a:defRPr/>
            </a:pPr>
            <a:r>
              <a:rPr lang="en-US" kern="0" dirty="0">
                <a:solidFill>
                  <a:srgbClr val="003366"/>
                </a:solidFill>
                <a:latin typeface="Arial"/>
              </a:rPr>
              <a:t>Groundwater monitoring consistent with GSP monitoring program.</a:t>
            </a:r>
          </a:p>
          <a:p>
            <a:pPr>
              <a:buClr>
                <a:srgbClr val="003366"/>
              </a:buClr>
              <a:defRPr/>
            </a:pPr>
            <a:endParaRPr lang="en-US" sz="2800" kern="0" dirty="0">
              <a:solidFill>
                <a:srgbClr val="003366"/>
              </a:solidFill>
              <a:latin typeface="Arial"/>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6" name="Slide Number Placeholder 6">
            <a:extLst>
              <a:ext uri="{FF2B5EF4-FFF2-40B4-BE49-F238E27FC236}">
                <a16:creationId xmlns:a16="http://schemas.microsoft.com/office/drawing/2014/main" id="{D0687E8E-D24D-43CB-CFF4-9E6A98E34A08}"/>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6</a:t>
            </a:fld>
            <a:endParaRPr lang="en-US" altLang="en-US" sz="1000" b="0" dirty="0"/>
          </a:p>
        </p:txBody>
      </p:sp>
    </p:spTree>
    <p:extLst>
      <p:ext uri="{BB962C8B-B14F-4D97-AF65-F5344CB8AC3E}">
        <p14:creationId xmlns:p14="http://schemas.microsoft.com/office/powerpoint/2010/main" val="308418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6FA08D06-0EEE-38CB-6632-3DC855627953}"/>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7</a:t>
            </a:fld>
            <a:endParaRPr lang="en-US" altLang="en-US" sz="1000" b="0" dirty="0"/>
          </a:p>
        </p:txBody>
      </p:sp>
      <p:graphicFrame>
        <p:nvGraphicFramePr>
          <p:cNvPr id="4" name="Object 3">
            <a:extLst>
              <a:ext uri="{FF2B5EF4-FFF2-40B4-BE49-F238E27FC236}">
                <a16:creationId xmlns:a16="http://schemas.microsoft.com/office/drawing/2014/main" id="{923AC7EC-657A-4AC0-A6C3-B6248CA2A57C}"/>
              </a:ext>
            </a:extLst>
          </p:cNvPr>
          <p:cNvGraphicFramePr>
            <a:graphicFrameLocks noChangeAspect="1"/>
          </p:cNvGraphicFramePr>
          <p:nvPr>
            <p:extLst>
              <p:ext uri="{D42A27DB-BD31-4B8C-83A1-F6EECF244321}">
                <p14:modId xmlns:p14="http://schemas.microsoft.com/office/powerpoint/2010/main" val="3696258473"/>
              </p:ext>
            </p:extLst>
          </p:nvPr>
        </p:nvGraphicFramePr>
        <p:xfrm>
          <a:off x="3123232" y="1057668"/>
          <a:ext cx="8775080" cy="5678094"/>
        </p:xfrm>
        <a:graphic>
          <a:graphicData uri="http://schemas.openxmlformats.org/presentationml/2006/ole">
            <mc:AlternateContent xmlns:mc="http://schemas.openxmlformats.org/markup-compatibility/2006">
              <mc:Choice xmlns:v="urn:schemas-microsoft-com:vml" Requires="v">
                <p:oleObj name="Acrobat Document" r:id="rId3" imgW="11658421" imgH="7543561" progId="Acrobat.Document.DC">
                  <p:embed/>
                </p:oleObj>
              </mc:Choice>
              <mc:Fallback>
                <p:oleObj name="Acrobat Document" r:id="rId3" imgW="11658421" imgH="7543561" progId="Acrobat.Document.DC">
                  <p:embed/>
                  <p:pic>
                    <p:nvPicPr>
                      <p:cNvPr id="4" name="Object 3">
                        <a:extLst>
                          <a:ext uri="{FF2B5EF4-FFF2-40B4-BE49-F238E27FC236}">
                            <a16:creationId xmlns:a16="http://schemas.microsoft.com/office/drawing/2014/main" id="{923AC7EC-657A-4AC0-A6C3-B6248CA2A57C}"/>
                          </a:ext>
                        </a:extLst>
                      </p:cNvPr>
                      <p:cNvPicPr/>
                      <p:nvPr/>
                    </p:nvPicPr>
                    <p:blipFill>
                      <a:blip r:embed="rId4"/>
                      <a:stretch>
                        <a:fillRect/>
                      </a:stretch>
                    </p:blipFill>
                    <p:spPr>
                      <a:xfrm>
                        <a:off x="3123232" y="1057668"/>
                        <a:ext cx="8775080" cy="5678094"/>
                      </a:xfrm>
                      <a:prstGeom prst="rect">
                        <a:avLst/>
                      </a:prstGeom>
                    </p:spPr>
                  </p:pic>
                </p:oleObj>
              </mc:Fallback>
            </mc:AlternateContent>
          </a:graphicData>
        </a:graphic>
      </p:graphicFrame>
      <p:sp>
        <p:nvSpPr>
          <p:cNvPr id="2" name="Content Placeholder 2">
            <a:extLst>
              <a:ext uri="{FF2B5EF4-FFF2-40B4-BE49-F238E27FC236}">
                <a16:creationId xmlns:a16="http://schemas.microsoft.com/office/drawing/2014/main" id="{009EEAE2-6BB8-6692-E92B-34E30D77866E}"/>
              </a:ext>
            </a:extLst>
          </p:cNvPr>
          <p:cNvSpPr txBox="1">
            <a:spLocks/>
          </p:cNvSpPr>
          <p:nvPr/>
        </p:nvSpPr>
        <p:spPr bwMode="auto">
          <a:xfrm>
            <a:off x="293688" y="1263664"/>
            <a:ext cx="2520804" cy="4992170"/>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kern="0" dirty="0">
                <a:solidFill>
                  <a:srgbClr val="003366"/>
                </a:solidFill>
                <a:latin typeface="Arial"/>
              </a:rPr>
              <a:t>GRP Area:</a:t>
            </a:r>
          </a:p>
          <a:p>
            <a:pPr lvl="1">
              <a:buClr>
                <a:srgbClr val="003366"/>
              </a:buClr>
              <a:defRPr/>
            </a:pPr>
            <a:r>
              <a:rPr lang="en-US" sz="1800" kern="0" dirty="0">
                <a:solidFill>
                  <a:srgbClr val="003366"/>
                </a:solidFill>
                <a:latin typeface="Arial"/>
              </a:rPr>
              <a:t>Prior years, GRP limited to areas outside MID Boundary but within Sphere of Influence. </a:t>
            </a:r>
          </a:p>
          <a:p>
            <a:pPr lvl="1">
              <a:buClr>
                <a:srgbClr val="003366"/>
              </a:buClr>
              <a:defRPr/>
            </a:pPr>
            <a:r>
              <a:rPr lang="en-US" sz="1800" kern="0" dirty="0">
                <a:solidFill>
                  <a:srgbClr val="003366"/>
                </a:solidFill>
                <a:latin typeface="Arial"/>
              </a:rPr>
              <a:t>Long-Term Program Extended to Modesto Subbasin.</a:t>
            </a:r>
          </a:p>
          <a:p>
            <a:pPr>
              <a:buClr>
                <a:srgbClr val="003366"/>
              </a:buClr>
              <a:defRPr/>
            </a:pPr>
            <a:endParaRPr lang="en-US" sz="2400" kern="0" dirty="0">
              <a:solidFill>
                <a:srgbClr val="003366"/>
              </a:solidFill>
              <a:latin typeface="Arial"/>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484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460-255D-4842-9359-1A160693E107}"/>
              </a:ext>
            </a:extLst>
          </p:cNvPr>
          <p:cNvSpPr>
            <a:spLocks noGrp="1"/>
          </p:cNvSpPr>
          <p:nvPr>
            <p:ph type="title"/>
          </p:nvPr>
        </p:nvSpPr>
        <p:spPr/>
        <p:txBody>
          <a:bodyPr>
            <a:normAutofit/>
          </a:bodyPr>
          <a:lstStyle/>
          <a:p>
            <a:pPr fontAlgn="base">
              <a:spcAft>
                <a:spcPct val="0"/>
              </a:spcAft>
            </a:pPr>
            <a:r>
              <a:rPr lang="en-US" b="1" dirty="0">
                <a:solidFill>
                  <a:schemeClr val="accent6">
                    <a:lumMod val="75000"/>
                  </a:schemeClr>
                </a:solidFill>
              </a:rPr>
              <a:t>Groundwater Replenishment Program</a:t>
            </a:r>
          </a:p>
        </p:txBody>
      </p:sp>
      <p:sp>
        <p:nvSpPr>
          <p:cNvPr id="5" name="Rectangle: Rounded Corners 4">
            <a:extLst>
              <a:ext uri="{FF2B5EF4-FFF2-40B4-BE49-F238E27FC236}">
                <a16:creationId xmlns:a16="http://schemas.microsoft.com/office/drawing/2014/main" id="{1D63FB52-0445-47FB-BE7A-65C75E5E406A}"/>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B778EB-4B94-4ADF-A79E-C9C59EC0D715}"/>
              </a:ext>
            </a:extLst>
          </p:cNvPr>
          <p:cNvSpPr txBox="1">
            <a:spLocks/>
          </p:cNvSpPr>
          <p:nvPr/>
        </p:nvSpPr>
        <p:spPr bwMode="auto">
          <a:xfrm>
            <a:off x="602427" y="2367635"/>
            <a:ext cx="11002197" cy="4335006"/>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Clr>
                <a:srgbClr val="003366"/>
              </a:buClr>
              <a:defRPr/>
            </a:pPr>
            <a:r>
              <a:rPr lang="en-US" kern="0" dirty="0">
                <a:solidFill>
                  <a:srgbClr val="003366"/>
                </a:solidFill>
                <a:latin typeface="Arial"/>
              </a:rPr>
              <a:t>Water Charges:</a:t>
            </a:r>
          </a:p>
          <a:p>
            <a:pPr lvl="1">
              <a:buClr>
                <a:srgbClr val="003366"/>
              </a:buClr>
              <a:defRPr/>
            </a:pPr>
            <a:r>
              <a:rPr lang="en-US" kern="0" dirty="0">
                <a:solidFill>
                  <a:srgbClr val="003366"/>
                </a:solidFill>
                <a:latin typeface="Arial"/>
              </a:rPr>
              <a:t>In-lieu water charge ($200/AF).</a:t>
            </a:r>
          </a:p>
          <a:p>
            <a:pPr lvl="1">
              <a:buClr>
                <a:srgbClr val="003366"/>
              </a:buClr>
              <a:defRPr/>
            </a:pPr>
            <a:r>
              <a:rPr lang="en-US" kern="0" dirty="0">
                <a:solidFill>
                  <a:srgbClr val="003366"/>
                </a:solidFill>
                <a:latin typeface="Arial"/>
              </a:rPr>
              <a:t>Conjunctive Use/Groundwater Recharge water charge ($125/AF).</a:t>
            </a:r>
          </a:p>
          <a:p>
            <a:pPr lvl="1">
              <a:buClr>
                <a:srgbClr val="003366"/>
              </a:buClr>
              <a:defRPr/>
            </a:pPr>
            <a:r>
              <a:rPr lang="en-US" kern="0" dirty="0">
                <a:solidFill>
                  <a:srgbClr val="003366"/>
                </a:solidFill>
                <a:latin typeface="Arial"/>
              </a:rPr>
              <a:t>Price escalated annually based on Water Operations annual O&amp;M budget.</a:t>
            </a:r>
          </a:p>
          <a:p>
            <a:pPr lvl="1">
              <a:buClr>
                <a:srgbClr val="003366"/>
              </a:buClr>
              <a:defRPr/>
            </a:pPr>
            <a:r>
              <a:rPr lang="en-US" kern="0" dirty="0">
                <a:solidFill>
                  <a:srgbClr val="003366"/>
                </a:solidFill>
                <a:latin typeface="Arial"/>
              </a:rPr>
              <a:t>Minimum annual water charge = $500 (when GRP water is </a:t>
            </a:r>
            <a:r>
              <a:rPr lang="en-US" kern="0" dirty="0">
                <a:solidFill>
                  <a:schemeClr val="accent1">
                    <a:lumMod val="50000"/>
                  </a:schemeClr>
                </a:solidFill>
                <a:latin typeface="Arial"/>
              </a:rPr>
              <a:t>available).</a:t>
            </a:r>
          </a:p>
          <a:p>
            <a:pPr>
              <a:buClr>
                <a:srgbClr val="003366"/>
              </a:buClr>
              <a:defRPr/>
            </a:pPr>
            <a:r>
              <a:rPr lang="en-US" kern="0" dirty="0">
                <a:solidFill>
                  <a:srgbClr val="003366"/>
                </a:solidFill>
                <a:latin typeface="Arial"/>
              </a:rPr>
              <a:t>Volume:</a:t>
            </a:r>
          </a:p>
          <a:p>
            <a:pPr lvl="1">
              <a:buClr>
                <a:srgbClr val="003366"/>
              </a:buClr>
              <a:defRPr/>
            </a:pPr>
            <a:r>
              <a:rPr lang="en-US" kern="0" dirty="0">
                <a:solidFill>
                  <a:srgbClr val="003366"/>
                </a:solidFill>
                <a:latin typeface="Arial"/>
              </a:rPr>
              <a:t>Maximum water purchase:  4 Acre-Feet/acre</a:t>
            </a:r>
          </a:p>
          <a:p>
            <a:pPr lvl="1">
              <a:buClr>
                <a:srgbClr val="003366"/>
              </a:buClr>
              <a:defRPr/>
            </a:pPr>
            <a:r>
              <a:rPr lang="en-US" kern="0" dirty="0">
                <a:solidFill>
                  <a:srgbClr val="003366"/>
                </a:solidFill>
                <a:latin typeface="Arial"/>
              </a:rPr>
              <a:t>Minimum water purchase:  1 Acre-Feet/acre</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6" name="Slide Number Placeholder 6">
            <a:extLst>
              <a:ext uri="{FF2B5EF4-FFF2-40B4-BE49-F238E27FC236}">
                <a16:creationId xmlns:a16="http://schemas.microsoft.com/office/drawing/2014/main" id="{D0687E8E-D24D-43CB-CFF4-9E6A98E34A08}"/>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8</a:t>
            </a:fld>
            <a:endParaRPr lang="en-US" altLang="en-US" sz="1000" b="0" dirty="0"/>
          </a:p>
        </p:txBody>
      </p:sp>
    </p:spTree>
    <p:extLst>
      <p:ext uri="{BB962C8B-B14F-4D97-AF65-F5344CB8AC3E}">
        <p14:creationId xmlns:p14="http://schemas.microsoft.com/office/powerpoint/2010/main" val="132416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45BF-E047-8E81-9C71-624B3967347B}"/>
              </a:ext>
            </a:extLst>
          </p:cNvPr>
          <p:cNvSpPr>
            <a:spLocks noGrp="1"/>
          </p:cNvSpPr>
          <p:nvPr>
            <p:ph type="title"/>
          </p:nvPr>
        </p:nvSpPr>
        <p:spPr/>
        <p:txBody>
          <a:bodyPr/>
          <a:lstStyle/>
          <a:p>
            <a:r>
              <a:rPr lang="en-US" b="1" dirty="0">
                <a:solidFill>
                  <a:schemeClr val="accent6">
                    <a:lumMod val="75000"/>
                  </a:schemeClr>
                </a:solidFill>
              </a:rPr>
              <a:t>Next Steps</a:t>
            </a:r>
            <a:endParaRPr lang="en-US" dirty="0"/>
          </a:p>
        </p:txBody>
      </p:sp>
      <p:sp>
        <p:nvSpPr>
          <p:cNvPr id="4" name="Rectangle: Rounded Corners 3">
            <a:extLst>
              <a:ext uri="{FF2B5EF4-FFF2-40B4-BE49-F238E27FC236}">
                <a16:creationId xmlns:a16="http://schemas.microsoft.com/office/drawing/2014/main" id="{707AD0D2-F51C-F4DE-BAA5-9BAB7C967F17}"/>
              </a:ext>
            </a:extLst>
          </p:cNvPr>
          <p:cNvSpPr/>
          <p:nvPr/>
        </p:nvSpPr>
        <p:spPr>
          <a:xfrm>
            <a:off x="737419" y="2084439"/>
            <a:ext cx="10515600" cy="914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2489D7B-42BE-BDF8-FEBC-2987F69FC0CF}"/>
              </a:ext>
            </a:extLst>
          </p:cNvPr>
          <p:cNvSpPr txBox="1">
            <a:spLocks/>
          </p:cNvSpPr>
          <p:nvPr/>
        </p:nvSpPr>
        <p:spPr bwMode="auto">
          <a:xfrm>
            <a:off x="645459" y="2367635"/>
            <a:ext cx="10708341" cy="4053262"/>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kumimoji="0" lang="en-US" altLang="en-US" sz="2800" b="0" i="0" u="none" strike="noStrike" kern="0" cap="none" spc="0" normalizeH="0" baseline="0" noProof="0" dirty="0">
                <a:ln>
                  <a:noFill/>
                </a:ln>
                <a:solidFill>
                  <a:srgbClr val="003366"/>
                </a:solidFill>
                <a:effectLst/>
                <a:uLnTx/>
                <a:uFillTx/>
                <a:latin typeface="Arial"/>
              </a:rPr>
              <a:t>MID Board approved </a:t>
            </a:r>
            <a:r>
              <a:rPr kumimoji="0" lang="en-US" altLang="en-US" sz="2800" b="0" i="0" u="none" strike="noStrike" kern="0" cap="none" spc="0" normalizeH="0" baseline="0" noProof="0" dirty="0">
                <a:ln>
                  <a:noFill/>
                </a:ln>
                <a:solidFill>
                  <a:schemeClr val="accent1">
                    <a:lumMod val="50000"/>
                  </a:schemeClr>
                </a:solidFill>
                <a:effectLst/>
                <a:uLnTx/>
                <a:uFillTx/>
                <a:latin typeface="Arial"/>
              </a:rPr>
              <a:t>Long-term</a:t>
            </a:r>
            <a:r>
              <a:rPr kumimoji="0" lang="en-US" altLang="en-US" sz="2800" b="0" i="0" u="none" strike="noStrike" kern="0" cap="none" spc="0" normalizeH="0" baseline="0" noProof="0" dirty="0">
                <a:ln>
                  <a:noFill/>
                </a:ln>
                <a:solidFill>
                  <a:srgbClr val="003366"/>
                </a:solidFill>
                <a:effectLst/>
                <a:uLnTx/>
                <a:uFillTx/>
                <a:latin typeface="Arial"/>
              </a:rPr>
              <a:t> Program contingent on CEQA completion</a:t>
            </a:r>
          </a:p>
          <a:p>
            <a:r>
              <a:rPr lang="en-US" altLang="en-US" kern="0" dirty="0">
                <a:solidFill>
                  <a:srgbClr val="003366"/>
                </a:solidFill>
                <a:latin typeface="Arial"/>
              </a:rPr>
              <a:t>CEQA process currently underway</a:t>
            </a:r>
          </a:p>
          <a:p>
            <a:r>
              <a:rPr kumimoji="0" lang="en-US" altLang="en-US" sz="2800" b="0" i="0" u="none" strike="noStrike" kern="0" cap="none" spc="0" normalizeH="0" baseline="0" noProof="0" dirty="0">
                <a:ln>
                  <a:noFill/>
                </a:ln>
                <a:solidFill>
                  <a:srgbClr val="003366"/>
                </a:solidFill>
                <a:effectLst/>
                <a:uLnTx/>
                <a:uFillTx/>
                <a:latin typeface="Arial"/>
              </a:rPr>
              <a:t>Implement </a:t>
            </a:r>
            <a:r>
              <a:rPr lang="en-US" altLang="en-US" kern="0" dirty="0">
                <a:solidFill>
                  <a:schemeClr val="accent1">
                    <a:lumMod val="50000"/>
                  </a:schemeClr>
                </a:solidFill>
                <a:latin typeface="Arial"/>
              </a:rPr>
              <a:t>Long-term Program </a:t>
            </a:r>
            <a:r>
              <a:rPr kumimoji="0" lang="en-US" altLang="en-US" sz="2800" b="0" i="0" u="none" strike="noStrike" kern="0" cap="none" spc="0" normalizeH="0" baseline="0" noProof="0" dirty="0">
                <a:ln>
                  <a:noFill/>
                </a:ln>
                <a:solidFill>
                  <a:srgbClr val="003366"/>
                </a:solidFill>
                <a:effectLst/>
                <a:uLnTx/>
                <a:uFillTx/>
                <a:latin typeface="Arial"/>
              </a:rPr>
              <a:t>by 2024 Irrigation Season, contingent upon CEQA completion</a:t>
            </a:r>
          </a:p>
          <a:p>
            <a:endParaRPr lang="en-US" altLang="en-US" kern="0" dirty="0">
              <a:solidFill>
                <a:srgbClr val="003366"/>
              </a:solidFill>
              <a:latin typeface="Arial"/>
            </a:endParaRPr>
          </a:p>
          <a:p>
            <a:r>
              <a:rPr kumimoji="0" lang="en-US" altLang="en-US" sz="2800" b="0" i="0" u="none" strike="noStrike" kern="0" cap="none" spc="0" normalizeH="0" baseline="0" noProof="0" dirty="0">
                <a:ln>
                  <a:noFill/>
                </a:ln>
                <a:solidFill>
                  <a:srgbClr val="003366"/>
                </a:solidFill>
                <a:effectLst/>
                <a:uLnTx/>
                <a:uFillTx/>
                <a:latin typeface="Arial"/>
              </a:rPr>
              <a:t>For a copy of the GRP Agreement  https://www.mid.org/water/irrigation/default.html#GRP</a:t>
            </a:r>
          </a:p>
        </p:txBody>
      </p:sp>
      <p:sp>
        <p:nvSpPr>
          <p:cNvPr id="5" name="Slide Number Placeholder 6">
            <a:extLst>
              <a:ext uri="{FF2B5EF4-FFF2-40B4-BE49-F238E27FC236}">
                <a16:creationId xmlns:a16="http://schemas.microsoft.com/office/drawing/2014/main" id="{5DDCF7ED-759B-E3DB-E2D4-2BC147B4086A}"/>
              </a:ext>
            </a:extLst>
          </p:cNvPr>
          <p:cNvSpPr>
            <a:spLocks noGrp="1"/>
          </p:cNvSpPr>
          <p:nvPr>
            <p:ph type="sldNum" sz="quarter" idx="12"/>
          </p:nvPr>
        </p:nvSpPr>
        <p:spPr>
          <a:xfrm>
            <a:off x="11604625" y="6491287"/>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a:spcBef>
                <a:spcPct val="0"/>
              </a:spcBef>
              <a:buClrTx/>
              <a:buSzTx/>
              <a:buFontTx/>
              <a:buNone/>
            </a:pPr>
            <a:fld id="{14E44D29-7833-4A0D-AB1E-49FA98C4305C}" type="slidenum">
              <a:rPr lang="en-US" altLang="en-US" sz="1000" b="0"/>
              <a:pPr algn="ctr">
                <a:spcBef>
                  <a:spcPct val="0"/>
                </a:spcBef>
                <a:buClrTx/>
                <a:buSzTx/>
                <a:buFontTx/>
                <a:buNone/>
              </a:pPr>
              <a:t>9</a:t>
            </a:fld>
            <a:endParaRPr lang="en-US" altLang="en-US" sz="1000" b="0" dirty="0"/>
          </a:p>
        </p:txBody>
      </p:sp>
    </p:spTree>
    <p:extLst>
      <p:ext uri="{BB962C8B-B14F-4D97-AF65-F5344CB8AC3E}">
        <p14:creationId xmlns:p14="http://schemas.microsoft.com/office/powerpoint/2010/main" val="3455292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8E13E7-62E3-407D-BC67-8E08F49AE9C1}" vid="{33DDC7BF-79C2-4E28-A1BF-01B0A802A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MID - 135 Years</Template>
  <TotalTime>12</TotalTime>
  <Words>603</Words>
  <Application>Microsoft Office PowerPoint</Application>
  <PresentationFormat>Widescreen</PresentationFormat>
  <Paragraphs>67</Paragraphs>
  <Slides>10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Times New Roman</vt:lpstr>
      <vt:lpstr>Wingdings</vt:lpstr>
      <vt:lpstr>Office Theme</vt:lpstr>
      <vt:lpstr>Acrobat Document</vt:lpstr>
      <vt:lpstr>Long-Term Groundwater Replenishment Program</vt:lpstr>
      <vt:lpstr>MID Groundwater Pumping Policy</vt:lpstr>
      <vt:lpstr>Sustainable Groundwater Management Act (SGMA)</vt:lpstr>
      <vt:lpstr>SGMA (cont.)</vt:lpstr>
      <vt:lpstr>Public Outreach and Comments</vt:lpstr>
      <vt:lpstr>Groundwater Replenishment Program</vt:lpstr>
      <vt:lpstr>PowerPoint Presentation</vt:lpstr>
      <vt:lpstr>Groundwater Replenishment Program</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Groundwater Replenishment Program</dc:title>
  <dc:creator>Gordon Enas</dc:creator>
  <cp:lastModifiedBy>Jesse Franco</cp:lastModifiedBy>
  <cp:revision>2</cp:revision>
  <dcterms:created xsi:type="dcterms:W3CDTF">1900-01-01T08:00:00Z</dcterms:created>
  <dcterms:modified xsi:type="dcterms:W3CDTF">2023-10-24T00:02:01Z</dcterms:modified>
</cp:coreProperties>
</file>