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73" r:id="rId4"/>
    <p:sldId id="266" r:id="rId5"/>
    <p:sldId id="274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40799C-E42F-4E43-94CF-4F395995C010}">
          <p14:sldIdLst>
            <p14:sldId id="262"/>
            <p14:sldId id="263"/>
            <p14:sldId id="273"/>
            <p14:sldId id="266"/>
            <p14:sldId id="274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B7"/>
    <a:srgbClr val="C49A6C"/>
    <a:srgbClr val="3DA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4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2556E-5D01-C446-84CC-CA5CA81D99D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6740" y="4123427"/>
            <a:ext cx="10973160" cy="1289282"/>
          </a:xfrm>
        </p:spPr>
        <p:txBody>
          <a:bodyPr anchor="b" anchorCtr="0">
            <a:normAutofit/>
          </a:bodyPr>
          <a:lstStyle>
            <a:lvl1pPr algn="l">
              <a:defRPr sz="4400" b="0" i="0" cap="all" baseline="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21C1B-ECE0-7945-ADE9-383CF156345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56740" y="5939017"/>
            <a:ext cx="7388777" cy="521458"/>
          </a:xfrm>
        </p:spPr>
        <p:txBody>
          <a:bodyPr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  <a:latin typeface="Proxima Nova" panose="02000506030000020004" pitchFamily="50" charset="0"/>
                <a:ea typeface="Gotham" pitchFamily="2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C0192E63-82CC-D049-8759-A1FE63128D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80960" y="5926621"/>
            <a:ext cx="4048940" cy="6585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AE44167-0C49-F24B-9A16-36F7F9520D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9247" y="5489010"/>
            <a:ext cx="1164218" cy="361309"/>
          </a:xfrm>
          <a:prstGeom prst="rect">
            <a:avLst/>
          </a:prstGeom>
        </p:spPr>
      </p:pic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96A66D01-FB37-6842-AB5C-EE3E08340D9A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56740" y="516430"/>
            <a:ext cx="10973160" cy="3366253"/>
          </a:xfrm>
        </p:spPr>
        <p:txBody>
          <a:bodyPr/>
          <a:lstStyle>
            <a:lvl1pPr marL="0" indent="0">
              <a:buNone/>
              <a:defRPr sz="32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05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02F7F3A-8361-3E41-849F-A562A0BB803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6740" y="231494"/>
            <a:ext cx="10771645" cy="690240"/>
          </a:xfrm>
        </p:spPr>
        <p:txBody>
          <a:bodyPr anchor="b" anchorCtr="0">
            <a:normAutofit/>
          </a:bodyPr>
          <a:lstStyle>
            <a:lvl1pPr algn="l">
              <a:defRPr sz="2800" b="0" i="0" cap="all" baseline="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r>
              <a:rPr lang="en-US" dirty="0"/>
              <a:t>Section title here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4AE7024E-5B7B-384C-A427-57723652E37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2251852"/>
            <a:ext cx="10690185" cy="3615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 b="0" i="0">
                <a:latin typeface="+mn-lt"/>
              </a:defRPr>
            </a:lvl1pPr>
            <a:lvl2pPr>
              <a:defRPr sz="2000" b="0" i="0">
                <a:latin typeface="+mn-lt"/>
              </a:defRPr>
            </a:lvl2pPr>
            <a:lvl3pPr>
              <a:defRPr sz="1600" b="0" i="0">
                <a:latin typeface="+mn-lt"/>
              </a:defRPr>
            </a:lvl3pPr>
            <a:lvl4pPr>
              <a:defRPr sz="1400" b="0" i="0">
                <a:latin typeface="+mn-lt"/>
              </a:defRPr>
            </a:lvl4pPr>
            <a:lvl5pPr>
              <a:defRPr sz="1600" b="0" i="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A76E04-178E-7943-99B2-DA949491D6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9247" y="990844"/>
            <a:ext cx="1164218" cy="361309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B9C491A-9433-454F-880F-EB4B337D85A4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838200" y="1786982"/>
            <a:ext cx="3441187" cy="361309"/>
          </a:xfrm>
        </p:spPr>
        <p:txBody>
          <a:bodyPr>
            <a:normAutofit/>
          </a:bodyPr>
          <a:lstStyle>
            <a:lvl1pPr marL="0" indent="0" algn="l">
              <a:buNone/>
              <a:defRPr sz="1600" b="0" cap="all" baseline="0">
                <a:solidFill>
                  <a:srgbClr val="007AB7"/>
                </a:solidFill>
                <a:latin typeface="Proxima Nova" panose="02000506030000020004" pitchFamily="50" charset="0"/>
                <a:ea typeface="Gotham" pitchFamily="2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09" y="6051873"/>
            <a:ext cx="4299944" cy="38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66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4675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ver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BC679E6-E7DB-7C43-93E6-EC6552ED903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5214" y="955586"/>
            <a:ext cx="10771645" cy="906166"/>
          </a:xfrm>
        </p:spPr>
        <p:txBody>
          <a:bodyPr anchor="b" anchorCtr="0">
            <a:normAutofit/>
          </a:bodyPr>
          <a:lstStyle>
            <a:lvl1pPr algn="l">
              <a:defRPr sz="6000" b="0" i="0" cap="all" baseline="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r>
              <a:rPr lang="en-US" dirty="0" smtClean="0"/>
              <a:t>Insert text here</a:t>
            </a:r>
            <a:endParaRPr lang="en-US" dirty="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6DF72EE-5D7B-5141-A291-C8BCB27376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2397" y="5690684"/>
            <a:ext cx="5203603" cy="67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27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4A6DD61-5DD2-E84F-8998-3391FD5786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6740" y="231494"/>
            <a:ext cx="10771645" cy="690240"/>
          </a:xfrm>
        </p:spPr>
        <p:txBody>
          <a:bodyPr anchor="b" anchorCtr="0">
            <a:normAutofit/>
          </a:bodyPr>
          <a:lstStyle>
            <a:lvl1pPr algn="l">
              <a:defRPr sz="2800" b="0" i="0" cap="all" baseline="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r>
              <a:rPr lang="en-US" dirty="0"/>
              <a:t>Section title here</a:t>
            </a: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9B716676-DAB4-444C-96B8-C9F6BB2C99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8713" y="5950363"/>
            <a:ext cx="3441187" cy="559711"/>
          </a:xfrm>
          <a:prstGeom prst="rect">
            <a:avLst/>
          </a:prstGeom>
        </p:spPr>
      </p:pic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F9AE498F-792E-7F40-9D02-0B3DD378642A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897091" y="1537552"/>
            <a:ext cx="3601296" cy="4004266"/>
          </a:xfrm>
        </p:spPr>
        <p:txBody>
          <a:bodyPr/>
          <a:lstStyle>
            <a:lvl1pPr marL="0" indent="0">
              <a:buNone/>
              <a:defRPr sz="32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995FA143-FF90-9744-8379-9A8889CC83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-675201" y="3403683"/>
            <a:ext cx="3310208" cy="361309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F6751C-4309-0D46-A77C-A3ED207F1A4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04938" y="1928813"/>
            <a:ext cx="5995987" cy="3670985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+mn-lt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swag. Brunch raclette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vexillologist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post-ironic glossier ennui XOXO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mlkshk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godard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pour-over blog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tumblr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humblebrag. Blue bottle put a bird on it twee prism biodiesel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brooklyn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. Blue bottle ennui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succulents.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A76E04-178E-7943-99B2-DA949491D6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9247" y="990844"/>
            <a:ext cx="1164218" cy="36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86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F4EDA30-1709-504E-BD70-7E718BEC53E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6740" y="231494"/>
            <a:ext cx="10771645" cy="690240"/>
          </a:xfrm>
        </p:spPr>
        <p:txBody>
          <a:bodyPr anchor="b" anchorCtr="0">
            <a:normAutofit/>
          </a:bodyPr>
          <a:lstStyle>
            <a:lvl1pPr algn="l">
              <a:defRPr sz="2800" b="0" i="0" cap="all" baseline="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r>
              <a:rPr lang="en-US" dirty="0"/>
              <a:t>Section title here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D61E7514-81D4-A149-B7A3-2A21E730ED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8713" y="5950363"/>
            <a:ext cx="3441187" cy="55971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815047A-2458-514E-8974-AA71824CA3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5519" y="3001769"/>
            <a:ext cx="1473200" cy="1524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D93462B-675D-A642-BE26-18E1AF73EFC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80433" y="3001769"/>
            <a:ext cx="1473200" cy="1524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B9D5EB6-4C3A-2048-85F4-AA50D5F3C01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05347" y="3001769"/>
            <a:ext cx="1473200" cy="1524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EF0F6C8-C618-1245-B7E5-2148016289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93943" y="3001769"/>
            <a:ext cx="1473200" cy="1524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440EDB6-4BB7-EC4D-8BC1-5D39F150B7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18857" y="3001769"/>
            <a:ext cx="1473200" cy="152400"/>
          </a:xfrm>
          <a:prstGeom prst="rect">
            <a:avLst/>
          </a:prstGeom>
        </p:spPr>
      </p:pic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7510084-3AA7-8442-9B51-F22F8E1B74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8901" y="2349117"/>
            <a:ext cx="1473200" cy="361309"/>
          </a:xfrm>
        </p:spPr>
        <p:txBody>
          <a:bodyPr>
            <a:noAutofit/>
          </a:bodyPr>
          <a:lstStyle>
            <a:lvl1pPr marL="0" indent="0" algn="l">
              <a:buNone/>
              <a:defRPr sz="260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pPr lvl="0"/>
            <a:r>
              <a:rPr lang="en-US" dirty="0"/>
              <a:t>1999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17F799E5-77DF-3D46-B2CA-8CB5CDF796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18404" y="2349117"/>
            <a:ext cx="1473200" cy="361309"/>
          </a:xfrm>
        </p:spPr>
        <p:txBody>
          <a:bodyPr>
            <a:noAutofit/>
          </a:bodyPr>
          <a:lstStyle>
            <a:lvl1pPr marL="0" indent="0" algn="l">
              <a:buNone/>
              <a:defRPr sz="260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pPr lvl="0"/>
            <a:r>
              <a:rPr lang="en-US" dirty="0"/>
              <a:t>1999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744FC14-1010-674E-A12D-3B643CE710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30263" y="2349117"/>
            <a:ext cx="1473200" cy="361309"/>
          </a:xfrm>
        </p:spPr>
        <p:txBody>
          <a:bodyPr>
            <a:noAutofit/>
          </a:bodyPr>
          <a:lstStyle>
            <a:lvl1pPr marL="0" indent="0" algn="l">
              <a:buNone/>
              <a:defRPr sz="260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pPr lvl="0"/>
            <a:r>
              <a:rPr lang="en-US" dirty="0"/>
              <a:t>1999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7C02FF02-2D6A-F248-974A-C69128CA9B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79192" y="2349117"/>
            <a:ext cx="1473200" cy="361309"/>
          </a:xfrm>
        </p:spPr>
        <p:txBody>
          <a:bodyPr>
            <a:noAutofit/>
          </a:bodyPr>
          <a:lstStyle>
            <a:lvl1pPr marL="0" indent="0" algn="l">
              <a:buNone/>
              <a:defRPr sz="260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pPr lvl="0"/>
            <a:r>
              <a:rPr lang="en-US" dirty="0"/>
              <a:t>1999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281099C9-D05B-EB46-B8F9-9EC717D4D53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703408" y="2349117"/>
            <a:ext cx="1473200" cy="361309"/>
          </a:xfrm>
        </p:spPr>
        <p:txBody>
          <a:bodyPr>
            <a:noAutofit/>
          </a:bodyPr>
          <a:lstStyle>
            <a:lvl1pPr marL="0" indent="0" algn="l">
              <a:buNone/>
              <a:defRPr sz="260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pPr lvl="0"/>
            <a:r>
              <a:rPr lang="en-US" dirty="0"/>
              <a:t>1999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82728D6D-5EC6-CB4A-AE12-B5D2BA031DC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9040" y="3246794"/>
            <a:ext cx="1725468" cy="2232435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B6DAD214-59FB-3349-9BE7-D65655BD5CA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44402" y="3246794"/>
            <a:ext cx="1725468" cy="2232435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DDA431AA-640C-FB4E-B34C-67A5A08ED5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218045" y="3246794"/>
            <a:ext cx="1725468" cy="2232435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6E62DD80-DFD5-9F44-AD40-B9FF0F70D04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29905" y="3246794"/>
            <a:ext cx="1725468" cy="2232435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9CCE3695-DB23-C343-9CB2-5E076465C31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654121" y="3246794"/>
            <a:ext cx="1725468" cy="2232435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A76E04-178E-7943-99B2-DA949491D65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799247" y="990844"/>
            <a:ext cx="1164218" cy="36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182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4E1CF90-9C9A-6A44-9A07-A42D6F5899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6740" y="231494"/>
            <a:ext cx="10771645" cy="690240"/>
          </a:xfrm>
        </p:spPr>
        <p:txBody>
          <a:bodyPr anchor="b" anchorCtr="0">
            <a:normAutofit/>
          </a:bodyPr>
          <a:lstStyle>
            <a:lvl1pPr algn="l">
              <a:defRPr sz="2800" b="0" i="0" cap="all" baseline="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r>
              <a:rPr lang="en-US" dirty="0"/>
              <a:t>Section title here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D06AF26A-0587-1049-8309-DE4E2FE5A3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8713" y="5950363"/>
            <a:ext cx="3441187" cy="55971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BDC89A1-410D-2046-8A7B-1EF8474DDC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9247" y="990844"/>
            <a:ext cx="1164218" cy="361309"/>
          </a:xfrm>
          <a:prstGeom prst="rect">
            <a:avLst/>
          </a:prstGeom>
        </p:spPr>
      </p:pic>
      <p:sp>
        <p:nvSpPr>
          <p:cNvPr id="16" name="Chart Placeholder 15">
            <a:extLst>
              <a:ext uri="{FF2B5EF4-FFF2-40B4-BE49-F238E27FC236}">
                <a16:creationId xmlns:a16="http://schemas.microsoft.com/office/drawing/2014/main" id="{14CCC15E-B8DE-A040-9FC7-3D0B1BC6FB9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798513" y="1716088"/>
            <a:ext cx="4856162" cy="39671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2829516E-C889-3E49-BAC7-7C673057EB1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57841" y="1688881"/>
            <a:ext cx="3441187" cy="361309"/>
          </a:xfrm>
        </p:spPr>
        <p:txBody>
          <a:bodyPr>
            <a:normAutofit/>
          </a:bodyPr>
          <a:lstStyle>
            <a:lvl1pPr marL="0" indent="0" algn="l">
              <a:buNone/>
              <a:defRPr sz="1600" b="0" cap="all" baseline="0">
                <a:solidFill>
                  <a:srgbClr val="007AB7"/>
                </a:solidFill>
                <a:latin typeface="Proxima Nova" panose="02000506030000020004" pitchFamily="50" charset="0"/>
                <a:ea typeface="Gotham" pitchFamily="2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07DABB17-8EA5-4E49-92F2-7A7F61D5A95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57841" y="2208826"/>
            <a:ext cx="4447694" cy="3474424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1742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C4038951-D677-DA4E-8751-9935F7BA85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6740" y="231494"/>
            <a:ext cx="10771645" cy="690240"/>
          </a:xfrm>
        </p:spPr>
        <p:txBody>
          <a:bodyPr anchor="b" anchorCtr="0">
            <a:normAutofit/>
          </a:bodyPr>
          <a:lstStyle>
            <a:lvl1pPr algn="l">
              <a:defRPr sz="2800" b="0" i="0" cap="all" baseline="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r>
              <a:rPr lang="en-US" dirty="0"/>
              <a:t>Section title here</a:t>
            </a:r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26198202-DC1F-714B-9003-AC60BC7CC5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8713" y="5950363"/>
            <a:ext cx="3441187" cy="559711"/>
          </a:xfrm>
          <a:prstGeom prst="rect">
            <a:avLst/>
          </a:prstGeom>
        </p:spPr>
      </p:pic>
      <p:sp>
        <p:nvSpPr>
          <p:cNvPr id="18" name="Chart Placeholder 15">
            <a:extLst>
              <a:ext uri="{FF2B5EF4-FFF2-40B4-BE49-F238E27FC236}">
                <a16:creationId xmlns:a16="http://schemas.microsoft.com/office/drawing/2014/main" id="{E8527A64-047F-8D4A-BFAE-8ADF1E2C08D0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276816" y="1589477"/>
            <a:ext cx="4322126" cy="2884047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88357C0C-4EB0-FF45-A487-F270570ED3D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16200000">
            <a:off x="-495746" y="2857120"/>
            <a:ext cx="2896597" cy="361309"/>
          </a:xfrm>
        </p:spPr>
        <p:txBody>
          <a:bodyPr>
            <a:normAutofit/>
          </a:bodyPr>
          <a:lstStyle>
            <a:lvl1pPr marL="0" indent="0" algn="r">
              <a:buNone/>
              <a:defRPr sz="1600" b="0" cap="all" baseline="0">
                <a:solidFill>
                  <a:srgbClr val="007AB7"/>
                </a:solidFill>
                <a:latin typeface="Proxima Nova" panose="02000506030000020004" pitchFamily="50" charset="0"/>
                <a:ea typeface="Gotham" pitchFamily="2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21" name="Chart Placeholder 15">
            <a:extLst>
              <a:ext uri="{FF2B5EF4-FFF2-40B4-BE49-F238E27FC236}">
                <a16:creationId xmlns:a16="http://schemas.microsoft.com/office/drawing/2014/main" id="{9D3DB2E7-B829-D443-9273-6F4DA5CFB8D3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7227450" y="1589477"/>
            <a:ext cx="4322126" cy="2884047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15720034-8BC1-7549-B36A-CFF015B089A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35042" y="4625566"/>
            <a:ext cx="4363900" cy="1015578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swag. Brunch raclette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vexillologist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1C92708D-08A1-2441-A3A0-78BD5F3A0BA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28069" y="4625566"/>
            <a:ext cx="4363900" cy="1015578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swag. Brunch raclette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vexillologist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E4B1F95A-1570-0448-8F19-F7F84086988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5447854" y="2857120"/>
            <a:ext cx="2896597" cy="361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 cap="all" baseline="0">
                <a:solidFill>
                  <a:srgbClr val="007AB7"/>
                </a:solidFill>
                <a:latin typeface="Gotham" pitchFamily="2" charset="-128"/>
                <a:ea typeface="Gotham" pitchFamily="2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Gotham Rounded Book" pitchFamily="2" charset="-128"/>
                <a:ea typeface="Gotham Rounded Book" pitchFamily="2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Gotham Rounded Book" pitchFamily="2" charset="-128"/>
                <a:ea typeface="Gotham Rounded Book" pitchFamily="2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otham Rounded Book" pitchFamily="2" charset="-128"/>
                <a:ea typeface="Gotham Rounded Book" pitchFamily="2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otham Rounded Book" pitchFamily="2" charset="-128"/>
                <a:ea typeface="Gotham Rounded Book" pitchFamily="2" charset="-128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Proxima Nova" panose="02000506030000020004" pitchFamily="50" charset="0"/>
              </a:rPr>
              <a:t>Subtitle goes here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DA76E04-178E-7943-99B2-DA949491D6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9247" y="990844"/>
            <a:ext cx="1164218" cy="36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02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551559C-6968-4642-B503-BB026FB3CF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6740" y="231494"/>
            <a:ext cx="10771645" cy="690240"/>
          </a:xfrm>
        </p:spPr>
        <p:txBody>
          <a:bodyPr anchor="b" anchorCtr="0">
            <a:normAutofit/>
          </a:bodyPr>
          <a:lstStyle>
            <a:lvl1pPr algn="l">
              <a:defRPr sz="2800" b="0" i="0" cap="all" baseline="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r>
              <a:rPr lang="en-US" dirty="0"/>
              <a:t>Section title here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FD4FD96-6921-5746-8927-CB3B5B5539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8713" y="5950363"/>
            <a:ext cx="3441187" cy="559711"/>
          </a:xfrm>
          <a:prstGeom prst="rect">
            <a:avLst/>
          </a:prstGeom>
        </p:spPr>
      </p:pic>
      <p:sp>
        <p:nvSpPr>
          <p:cNvPr id="15" name="Media Placeholder 14">
            <a:extLst>
              <a:ext uri="{FF2B5EF4-FFF2-40B4-BE49-F238E27FC236}">
                <a16:creationId xmlns:a16="http://schemas.microsoft.com/office/drawing/2014/main" id="{BF1D649D-B2A3-2A49-922A-43577EFB998A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965895" y="1352154"/>
            <a:ext cx="6562530" cy="4092043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US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F10C6E3-9DAE-474D-B2E2-B557269FA7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16200000">
            <a:off x="-495746" y="2857120"/>
            <a:ext cx="2896597" cy="361309"/>
          </a:xfrm>
        </p:spPr>
        <p:txBody>
          <a:bodyPr>
            <a:normAutofit/>
          </a:bodyPr>
          <a:lstStyle>
            <a:lvl1pPr marL="0" indent="0" algn="r">
              <a:buNone/>
              <a:defRPr sz="1600" b="0" cap="all" baseline="0">
                <a:solidFill>
                  <a:srgbClr val="007AB7"/>
                </a:solidFill>
                <a:latin typeface="Proxima Nova" panose="02000506030000020004" pitchFamily="50" charset="0"/>
                <a:ea typeface="Gotham" pitchFamily="2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046ECFA-A3A7-B64A-8EF3-6F9B90F2BE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82730" y="1589475"/>
            <a:ext cx="3449908" cy="3854721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swag. Brunch raclette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vexillologist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A76E04-178E-7943-99B2-DA949491D6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9247" y="990844"/>
            <a:ext cx="1164218" cy="36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91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D206B43-BC35-AC49-ACD6-97E0CF52B99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6740" y="231494"/>
            <a:ext cx="10771645" cy="690240"/>
          </a:xfrm>
        </p:spPr>
        <p:txBody>
          <a:bodyPr anchor="b" anchorCtr="0">
            <a:normAutofit/>
          </a:bodyPr>
          <a:lstStyle>
            <a:lvl1pPr algn="l">
              <a:defRPr sz="2800" b="0" i="0" cap="all" baseline="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r>
              <a:rPr lang="en-US" dirty="0"/>
              <a:t>Section title here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E2200916-8440-0147-B41E-96D97C80D9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8713" y="5950363"/>
            <a:ext cx="3441187" cy="559711"/>
          </a:xfrm>
          <a:prstGeom prst="rect">
            <a:avLst/>
          </a:prstGeom>
        </p:spPr>
      </p:pic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EBA37A7A-FCC9-CD43-8856-916F2549844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1420354" y="1689652"/>
            <a:ext cx="5884907" cy="3796748"/>
          </a:xfrm>
        </p:spPr>
        <p:txBody>
          <a:bodyPr/>
          <a:lstStyle>
            <a:lvl1pPr marL="0" indent="0">
              <a:buNone/>
              <a:defRPr sz="32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A76E04-178E-7943-99B2-DA949491D6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9247" y="990844"/>
            <a:ext cx="1164218" cy="361309"/>
          </a:xfrm>
          <a:prstGeom prst="rect">
            <a:avLst/>
          </a:prstGeom>
        </p:spPr>
      </p:pic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8E6ADAD-E786-F14B-9C25-CF8CADAFE8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54754" y="1689653"/>
            <a:ext cx="3449908" cy="3796748"/>
          </a:xfrm>
        </p:spPr>
        <p:txBody>
          <a:bodyPr>
            <a:normAutofit/>
          </a:bodyPr>
          <a:lstStyle>
            <a:lvl1pPr marL="0" indent="0">
              <a:buNone/>
              <a:defRPr lang="en-US" sz="1000" b="0" i="0" kern="1200" cap="none" baseline="0" smtClean="0">
                <a:solidFill>
                  <a:schemeClr val="tx1"/>
                </a:solidFill>
                <a:effectLst/>
                <a:latin typeface="+mn-lt"/>
                <a:ea typeface="Gotham Rounded Book" pitchFamily="2" charset="-128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>
              <a:lnSpc>
                <a:spcPct val="200000"/>
              </a:lnSpc>
            </a:pP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Lorem ipsum dolor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amet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mustache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knausgaard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+1, blue bottle waistcoat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tbh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semiotics artisan synth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stumptown</a:t>
            </a:r>
            <a:r>
              <a:rPr lang="en-US" sz="1000" b="0" i="0" kern="1200" cap="none" baseline="0" dirty="0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 gastropub cornhole celiac swag. Brunch raclette </a:t>
            </a:r>
            <a:r>
              <a:rPr lang="en-US" sz="1000" b="0" i="0" kern="1200" cap="none" baseline="0" dirty="0" err="1">
                <a:solidFill>
                  <a:schemeClr val="tx1"/>
                </a:solidFill>
                <a:effectLst/>
                <a:latin typeface="Gotham Rounded Book" pitchFamily="2" charset="-128"/>
                <a:ea typeface="Gotham Rounded Book" pitchFamily="2" charset="-128"/>
                <a:cs typeface="+mj-cs"/>
              </a:rPr>
              <a:t>vexillologist</a:t>
            </a:r>
            <a:endParaRPr lang="en-US" sz="1000" b="0" i="0" cap="none" baseline="0" dirty="0">
              <a:solidFill>
                <a:schemeClr val="tx1"/>
              </a:solidFill>
              <a:latin typeface="Gotham Rounded Book" pitchFamily="2" charset="-128"/>
              <a:ea typeface="Gotham Rounded Book" pitchFamily="2" charset="-128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2128997-4A44-ED4B-9D6B-6AF3D3A04E4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16200000">
            <a:off x="-433961" y="2881834"/>
            <a:ext cx="2896597" cy="361309"/>
          </a:xfrm>
        </p:spPr>
        <p:txBody>
          <a:bodyPr>
            <a:normAutofit/>
          </a:bodyPr>
          <a:lstStyle>
            <a:lvl1pPr marL="0" indent="0" algn="r">
              <a:buNone/>
              <a:defRPr sz="1600" b="0" cap="all" baseline="0">
                <a:solidFill>
                  <a:srgbClr val="007AB7"/>
                </a:solidFill>
                <a:latin typeface="Proxima Nova" panose="02000506030000020004" pitchFamily="50" charset="0"/>
                <a:ea typeface="Gotham" pitchFamily="2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645972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76793ED-83EB-634A-987D-C298FA35FE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6740" y="231494"/>
            <a:ext cx="10771645" cy="690240"/>
          </a:xfrm>
        </p:spPr>
        <p:txBody>
          <a:bodyPr anchor="b" anchorCtr="0">
            <a:normAutofit/>
          </a:bodyPr>
          <a:lstStyle>
            <a:lvl1pPr algn="l">
              <a:defRPr sz="2800" b="0" i="0" cap="all" baseline="0">
                <a:solidFill>
                  <a:srgbClr val="007AB7"/>
                </a:solidFill>
                <a:latin typeface="Proxima Nova" panose="02000506030000020004" pitchFamily="50" charset="0"/>
              </a:defRPr>
            </a:lvl1pPr>
          </a:lstStyle>
          <a:p>
            <a:r>
              <a:rPr lang="en-US" dirty="0"/>
              <a:t>Section title here</a:t>
            </a:r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2A238F90-643A-7F4C-B21A-D120A48DDE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8713" y="5950363"/>
            <a:ext cx="3441187" cy="559711"/>
          </a:xfrm>
          <a:prstGeom prst="rect">
            <a:avLst/>
          </a:prstGeom>
        </p:spPr>
      </p:pic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49FCB80-E316-3342-913C-A7A01766A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251852"/>
            <a:ext cx="5257800" cy="3615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 b="0" i="0">
                <a:latin typeface="+mn-lt"/>
              </a:defRPr>
            </a:lvl1pPr>
            <a:lvl2pPr>
              <a:defRPr sz="2000" b="0" i="0">
                <a:latin typeface="+mn-lt"/>
              </a:defRPr>
            </a:lvl2pPr>
            <a:lvl3pPr>
              <a:defRPr sz="1600" b="0" i="0">
                <a:latin typeface="+mn-lt"/>
              </a:defRPr>
            </a:lvl3pPr>
            <a:lvl4pPr>
              <a:defRPr sz="1600" b="0" i="0">
                <a:latin typeface="+mn-lt"/>
              </a:defRPr>
            </a:lvl4pPr>
            <a:lvl5pPr>
              <a:defRPr sz="1600" b="0" i="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0E36B9A-CD11-5A43-AF5B-9E33D086ECF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312244" y="2251852"/>
            <a:ext cx="5257800" cy="3615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 b="0" i="0">
                <a:latin typeface="+mn-lt"/>
              </a:defRPr>
            </a:lvl1pPr>
            <a:lvl2pPr>
              <a:defRPr sz="2000" b="0" i="0">
                <a:latin typeface="+mn-lt"/>
              </a:defRPr>
            </a:lvl2pPr>
            <a:lvl3pPr>
              <a:defRPr sz="1600" b="0" i="0">
                <a:latin typeface="+mn-lt"/>
              </a:defRPr>
            </a:lvl3pPr>
            <a:lvl4pPr>
              <a:defRPr sz="1600" b="0" i="0">
                <a:latin typeface="+mn-lt"/>
              </a:defRPr>
            </a:lvl4pPr>
            <a:lvl5pPr>
              <a:defRPr sz="1600" b="0" i="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7B9C491A-9433-454F-880F-EB4B337D85A4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838200" y="1786982"/>
            <a:ext cx="3441187" cy="361309"/>
          </a:xfrm>
        </p:spPr>
        <p:txBody>
          <a:bodyPr>
            <a:normAutofit/>
          </a:bodyPr>
          <a:lstStyle>
            <a:lvl1pPr marL="0" indent="0" algn="l">
              <a:buNone/>
              <a:defRPr sz="1600" b="0" cap="all" baseline="0">
                <a:solidFill>
                  <a:srgbClr val="007AB7"/>
                </a:solidFill>
                <a:latin typeface="Proxima Nova" panose="02000506030000020004" pitchFamily="50" charset="0"/>
                <a:ea typeface="Gotham" pitchFamily="2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48323DD-2D72-E644-A735-837778DAA9FF}"/>
              </a:ext>
            </a:extLst>
          </p:cNvPr>
          <p:cNvSpPr txBox="1">
            <a:spLocks/>
          </p:cNvSpPr>
          <p:nvPr userDrawn="1"/>
        </p:nvSpPr>
        <p:spPr>
          <a:xfrm>
            <a:off x="6250459" y="1786982"/>
            <a:ext cx="3441187" cy="361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 cap="all" baseline="0">
                <a:solidFill>
                  <a:srgbClr val="007AB7"/>
                </a:solidFill>
                <a:latin typeface="Gotham" pitchFamily="2" charset="-128"/>
                <a:ea typeface="Gotham" pitchFamily="2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Gotham Rounded Book" pitchFamily="2" charset="-128"/>
                <a:ea typeface="Gotham Rounded Book" pitchFamily="2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Gotham Rounded Book" pitchFamily="2" charset="-128"/>
                <a:ea typeface="Gotham Rounded Book" pitchFamily="2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otham Rounded Book" pitchFamily="2" charset="-128"/>
                <a:ea typeface="Gotham Rounded Book" pitchFamily="2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otham Rounded Book" pitchFamily="2" charset="-128"/>
                <a:ea typeface="Gotham Rounded Book" pitchFamily="2" charset="-128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Proxima Nova" panose="02000506030000020004" pitchFamily="50" charset="0"/>
              </a:rPr>
              <a:t>Subtitle goes here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A76E04-178E-7943-99B2-DA949491D6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9247" y="990844"/>
            <a:ext cx="1164218" cy="36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87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7F800A-5D62-A542-9B68-C8B7709DE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E916A-1CA3-C245-979E-72AFBB856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763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 cap="all" baseline="0">
          <a:solidFill>
            <a:srgbClr val="007AB7"/>
          </a:solidFill>
          <a:latin typeface="Proxima Nova" panose="02000506030000020004" pitchFamily="50" charset="0"/>
          <a:ea typeface="Gotham" pitchFamily="2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Proxima Nova" panose="02000506030000020004" pitchFamily="50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Proxima Nova" panose="02000506030000020004" pitchFamily="50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Proxima Nova" panose="02000506030000020004" pitchFamily="50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Proxima Nova" panose="02000506030000020004" pitchFamily="50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Proxima Nova" panose="02000506030000020004" pitchFamily="50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channel/UCLR2-2pJuYB1RNC4mTJ8CQw" TargetMode="External"/><Relationship Id="rId3" Type="http://schemas.openxmlformats.org/officeDocument/2006/relationships/image" Target="../media/image7.jpg"/><Relationship Id="rId7" Type="http://schemas.openxmlformats.org/officeDocument/2006/relationships/image" Target="../media/image9.jpg"/><Relationship Id="rId2" Type="http://schemas.openxmlformats.org/officeDocument/2006/relationships/hyperlink" Target="https://turlockgroundwater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TurlockSubbasin" TargetMode="External"/><Relationship Id="rId5" Type="http://schemas.openxmlformats.org/officeDocument/2006/relationships/image" Target="../media/image8.jpg"/><Relationship Id="rId4" Type="http://schemas.openxmlformats.org/officeDocument/2006/relationships/hyperlink" Target="https://www.facebook.com/TurlockGroundwater/" TargetMode="Externa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5F2EE-5EDB-804F-9525-4C43AED272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Round 2 – sustainable groundwater management Implementation grant application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7D6DC9-673E-CB40-B038-6F37FEF2E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6740" y="5939017"/>
            <a:ext cx="6945322" cy="521458"/>
          </a:xfrm>
        </p:spPr>
        <p:txBody>
          <a:bodyPr>
            <a:normAutofit/>
          </a:bodyPr>
          <a:lstStyle/>
          <a:p>
            <a:r>
              <a:rPr lang="en-US" sz="1400" dirty="0" smtClean="0"/>
              <a:t>Grant Application Submitted on behalf of the Turlock </a:t>
            </a:r>
            <a:r>
              <a:rPr lang="en-US" sz="1400" dirty="0" err="1" smtClean="0"/>
              <a:t>subbasin</a:t>
            </a:r>
            <a:r>
              <a:rPr lang="en-US" sz="1400" dirty="0" smtClean="0"/>
              <a:t> to help fund GSP implementation and further planning efforts </a:t>
            </a:r>
            <a:endParaRPr lang="en-US" sz="1400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4B4C366-A1F4-4543-B464-1CC9278E5F89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0238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Round 2 – Sustainable </a:t>
            </a:r>
            <a:r>
              <a:rPr lang="en-US" dirty="0" err="1" smtClean="0"/>
              <a:t>Gw</a:t>
            </a:r>
            <a:r>
              <a:rPr lang="en-US" dirty="0" smtClean="0"/>
              <a:t> </a:t>
            </a:r>
            <a:r>
              <a:rPr lang="en-US" dirty="0" err="1" smtClean="0"/>
              <a:t>Mgmt</a:t>
            </a:r>
            <a:r>
              <a:rPr lang="en-US" dirty="0" smtClean="0"/>
              <a:t> implementation grant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838199" y="1890346"/>
            <a:ext cx="10690185" cy="39768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DWR released a competitive grant solicitation in early October 2022</a:t>
            </a:r>
          </a:p>
          <a:p>
            <a:pPr lvl="1"/>
            <a:r>
              <a:rPr lang="en-US" dirty="0" smtClean="0"/>
              <a:t>Applications initially due Nov. 15 – extended to </a:t>
            </a:r>
            <a:r>
              <a:rPr lang="en-US" u="sng" dirty="0" smtClean="0"/>
              <a:t>December 16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</a:t>
            </a:r>
          </a:p>
          <a:p>
            <a:pPr lvl="1"/>
            <a:r>
              <a:rPr lang="en-US" dirty="0"/>
              <a:t>All high and medium priority </a:t>
            </a:r>
            <a:r>
              <a:rPr lang="en-US" dirty="0" err="1"/>
              <a:t>subbasins</a:t>
            </a:r>
            <a:r>
              <a:rPr lang="en-US" dirty="0"/>
              <a:t> </a:t>
            </a:r>
            <a:r>
              <a:rPr lang="en-US" dirty="0" smtClean="0"/>
              <a:t>were eligible</a:t>
            </a:r>
            <a:endParaRPr lang="en-US" dirty="0"/>
          </a:p>
          <a:p>
            <a:pPr lvl="1"/>
            <a:r>
              <a:rPr lang="en-US" dirty="0" smtClean="0"/>
              <a:t>Over </a:t>
            </a:r>
            <a:r>
              <a:rPr lang="en-US" dirty="0"/>
              <a:t>$200 Million </a:t>
            </a:r>
            <a:r>
              <a:rPr lang="en-US" dirty="0" smtClean="0"/>
              <a:t>available</a:t>
            </a:r>
          </a:p>
          <a:p>
            <a:pPr lvl="1"/>
            <a:r>
              <a:rPr lang="en-US" dirty="0" smtClean="0"/>
              <a:t>Wide </a:t>
            </a:r>
            <a:r>
              <a:rPr lang="en-US" dirty="0"/>
              <a:t>variety of implementation and planning </a:t>
            </a:r>
            <a:r>
              <a:rPr lang="en-US" dirty="0" smtClean="0"/>
              <a:t>projects fundable</a:t>
            </a:r>
          </a:p>
          <a:p>
            <a:pPr lvl="1"/>
            <a:r>
              <a:rPr lang="en-US" dirty="0"/>
              <a:t>1 application/</a:t>
            </a:r>
            <a:r>
              <a:rPr lang="en-US" dirty="0" err="1"/>
              <a:t>subbasin</a:t>
            </a:r>
            <a:r>
              <a:rPr lang="en-US" dirty="0"/>
              <a:t> </a:t>
            </a:r>
            <a:r>
              <a:rPr lang="en-US" dirty="0" smtClean="0"/>
              <a:t>– could include multiple projects/components </a:t>
            </a:r>
          </a:p>
          <a:p>
            <a:pPr lvl="2"/>
            <a:r>
              <a:rPr lang="en-US" dirty="0" smtClean="0"/>
              <a:t>Requests could be $1-20 </a:t>
            </a:r>
            <a:r>
              <a:rPr lang="en-US" dirty="0"/>
              <a:t>million </a:t>
            </a:r>
          </a:p>
          <a:p>
            <a:pPr lvl="2"/>
            <a:r>
              <a:rPr lang="en-US" dirty="0" smtClean="0"/>
              <a:t>No </a:t>
            </a:r>
            <a:r>
              <a:rPr lang="en-US" dirty="0"/>
              <a:t>cost share is </a:t>
            </a:r>
            <a:r>
              <a:rPr lang="en-US" dirty="0" smtClean="0"/>
              <a:t>required</a:t>
            </a:r>
          </a:p>
          <a:p>
            <a:r>
              <a:rPr lang="en-US" dirty="0" smtClean="0"/>
              <a:t>Turlock </a:t>
            </a:r>
            <a:r>
              <a:rPr lang="en-US" dirty="0" err="1" smtClean="0"/>
              <a:t>Subbasin</a:t>
            </a:r>
            <a:r>
              <a:rPr lang="en-US" dirty="0" smtClean="0"/>
              <a:t> Application</a:t>
            </a:r>
          </a:p>
          <a:p>
            <a:pPr lvl="1"/>
            <a:r>
              <a:rPr lang="en-US" dirty="0" smtClean="0"/>
              <a:t>Submitted December 15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smtClean="0"/>
              <a:t>$20,901,300 </a:t>
            </a:r>
            <a:r>
              <a:rPr lang="en-US" dirty="0" smtClean="0"/>
              <a:t>(award will be no more than $20 million)</a:t>
            </a:r>
          </a:p>
          <a:p>
            <a:pPr lvl="1"/>
            <a:r>
              <a:rPr lang="en-US" dirty="0" smtClean="0"/>
              <a:t>Includes a variety of projects compiled into several components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616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Round 2 – SGMA implementation grant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838199" y="1890346"/>
            <a:ext cx="10690185" cy="3976810"/>
          </a:xfrm>
        </p:spPr>
        <p:txBody>
          <a:bodyPr>
            <a:normAutofit/>
          </a:bodyPr>
          <a:lstStyle/>
          <a:p>
            <a:r>
              <a:rPr lang="en-US" dirty="0" smtClean="0"/>
              <a:t>82 </a:t>
            </a:r>
            <a:r>
              <a:rPr lang="en-US" dirty="0"/>
              <a:t>applications submitted for a total of $780 </a:t>
            </a:r>
            <a:r>
              <a:rPr lang="en-US" dirty="0" smtClean="0"/>
              <a:t>million</a:t>
            </a:r>
          </a:p>
          <a:p>
            <a:pPr lvl="1"/>
            <a:r>
              <a:rPr lang="en-US" dirty="0" smtClean="0"/>
              <a:t>DWR expected a competitive process</a:t>
            </a:r>
          </a:p>
          <a:p>
            <a:pPr lvl="2"/>
            <a:r>
              <a:rPr lang="en-US" dirty="0" smtClean="0"/>
              <a:t>Applicants asked to prioritize projects/components included in grant application</a:t>
            </a:r>
          </a:p>
          <a:p>
            <a:pPr lvl="2"/>
            <a:r>
              <a:rPr lang="en-US" dirty="0" smtClean="0"/>
              <a:t>Partial </a:t>
            </a:r>
            <a:r>
              <a:rPr lang="en-US" dirty="0"/>
              <a:t>funding likely to spread $ further</a:t>
            </a:r>
          </a:p>
          <a:p>
            <a:r>
              <a:rPr lang="en-US" dirty="0" smtClean="0"/>
              <a:t>DWR reviewing applications for completeness, followed by scoring and ranking </a:t>
            </a:r>
          </a:p>
          <a:p>
            <a:pPr lvl="1"/>
            <a:r>
              <a:rPr lang="en-US" dirty="0" smtClean="0"/>
              <a:t>Process was extended due to large number of applications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Revised Schedule:</a:t>
            </a:r>
          </a:p>
          <a:p>
            <a:pPr lvl="1"/>
            <a:r>
              <a:rPr lang="en-US" dirty="0" smtClean="0"/>
              <a:t>Awards in August 2023</a:t>
            </a:r>
          </a:p>
          <a:p>
            <a:pPr lvl="1"/>
            <a:r>
              <a:rPr lang="en-US" dirty="0" smtClean="0"/>
              <a:t>Contracting toward the end of 2023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148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Round 2 – SGMA implementation grant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756740" y="1601219"/>
            <a:ext cx="10690185" cy="4439095"/>
          </a:xfrm>
        </p:spPr>
        <p:txBody>
          <a:bodyPr>
            <a:normAutofit/>
          </a:bodyPr>
          <a:lstStyle/>
          <a:p>
            <a:r>
              <a:rPr lang="en-US" dirty="0" smtClean="0"/>
              <a:t>Project Components included (in order of priority):</a:t>
            </a:r>
          </a:p>
          <a:p>
            <a:pPr lvl="1"/>
            <a:r>
              <a:rPr lang="en-US" u="sng" dirty="0" smtClean="0"/>
              <a:t>Grant Administration</a:t>
            </a:r>
            <a:r>
              <a:rPr lang="en-US" dirty="0" smtClean="0"/>
              <a:t> </a:t>
            </a:r>
            <a:r>
              <a:rPr lang="en-US" sz="1600" i="1" dirty="0" smtClean="0"/>
              <a:t>(required by DWR to be the first component)</a:t>
            </a:r>
          </a:p>
          <a:p>
            <a:pPr lvl="1"/>
            <a:r>
              <a:rPr lang="en-US" u="sng" dirty="0" smtClean="0"/>
              <a:t>Recharge </a:t>
            </a:r>
            <a:r>
              <a:rPr lang="en-US" u="sng" dirty="0"/>
              <a:t>Master </a:t>
            </a:r>
            <a:r>
              <a:rPr lang="en-US" u="sng" dirty="0" smtClean="0"/>
              <a:t>Plan</a:t>
            </a:r>
          </a:p>
          <a:p>
            <a:pPr lvl="2"/>
            <a:r>
              <a:rPr lang="en-US" dirty="0" smtClean="0"/>
              <a:t>Roadmap for Recharge </a:t>
            </a:r>
            <a:r>
              <a:rPr lang="en-US" dirty="0" err="1" smtClean="0"/>
              <a:t>Basinwide</a:t>
            </a:r>
            <a:r>
              <a:rPr lang="en-US" dirty="0" smtClean="0"/>
              <a:t>, including Feasibility Studies &amp; Pilot Projects, and Outreach</a:t>
            </a:r>
          </a:p>
          <a:p>
            <a:pPr lvl="1"/>
            <a:r>
              <a:rPr lang="en-US" u="sng" dirty="0" smtClean="0"/>
              <a:t>Monitoring and Instrumentation</a:t>
            </a:r>
          </a:p>
          <a:p>
            <a:pPr lvl="2"/>
            <a:r>
              <a:rPr lang="en-US" dirty="0" smtClean="0"/>
              <a:t>Monitoring wells &amp; Transducers, Meters for ETSGSA, ET data (</a:t>
            </a:r>
            <a:r>
              <a:rPr lang="en-US" dirty="0" err="1" smtClean="0"/>
              <a:t>LandIQ</a:t>
            </a:r>
            <a:r>
              <a:rPr lang="en-US" dirty="0" smtClean="0"/>
              <a:t> or similar), and Outreach</a:t>
            </a:r>
          </a:p>
          <a:p>
            <a:pPr lvl="1"/>
            <a:r>
              <a:rPr lang="en-US" u="sng" dirty="0" smtClean="0"/>
              <a:t>GSP </a:t>
            </a:r>
            <a:r>
              <a:rPr lang="en-US" u="sng" dirty="0"/>
              <a:t>I</a:t>
            </a:r>
            <a:r>
              <a:rPr lang="en-US" u="sng" dirty="0" smtClean="0"/>
              <a:t>mplementation Activities to Address Data Gaps</a:t>
            </a:r>
          </a:p>
          <a:p>
            <a:pPr lvl="2"/>
            <a:r>
              <a:rPr lang="en-US" dirty="0" smtClean="0"/>
              <a:t>Data Management System, MT Exceedance Plan, DW mitigation program &amp; GDE analysis </a:t>
            </a:r>
          </a:p>
          <a:p>
            <a:pPr lvl="2"/>
            <a:r>
              <a:rPr lang="en-US" dirty="0" smtClean="0"/>
              <a:t>GW </a:t>
            </a:r>
            <a:r>
              <a:rPr lang="en-US" dirty="0"/>
              <a:t>Model </a:t>
            </a:r>
            <a:r>
              <a:rPr lang="en-US" dirty="0" smtClean="0"/>
              <a:t>improvements including River </a:t>
            </a:r>
            <a:r>
              <a:rPr lang="en-US" dirty="0"/>
              <a:t>Bathymetric LiDAR 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Annual Reporting and Outreach </a:t>
            </a:r>
          </a:p>
          <a:p>
            <a:pPr lvl="1"/>
            <a:r>
              <a:rPr lang="en-US" u="sng" dirty="0" smtClean="0"/>
              <a:t>Ceres Main Regulating Reservoir </a:t>
            </a:r>
            <a:r>
              <a:rPr lang="en-US" dirty="0" smtClean="0"/>
              <a:t>– (Shovel-ready Project) </a:t>
            </a:r>
          </a:p>
          <a:p>
            <a:pPr lvl="2"/>
            <a:r>
              <a:rPr lang="en-US" dirty="0" smtClean="0"/>
              <a:t>Reduce Spills </a:t>
            </a:r>
            <a:r>
              <a:rPr lang="en-US" dirty="0"/>
              <a:t>&amp; GW </a:t>
            </a:r>
            <a:r>
              <a:rPr lang="en-US" dirty="0" smtClean="0"/>
              <a:t>Pumping</a:t>
            </a:r>
            <a:r>
              <a:rPr lang="en-US" dirty="0"/>
              <a:t>, and </a:t>
            </a:r>
            <a:r>
              <a:rPr lang="en-US" dirty="0" smtClean="0"/>
              <a:t>Increase Operational Flexibility </a:t>
            </a:r>
            <a:r>
              <a:rPr lang="en-US" dirty="0"/>
              <a:t>&amp; </a:t>
            </a:r>
            <a:r>
              <a:rPr lang="en-US" dirty="0" smtClean="0"/>
              <a:t>Recharge </a:t>
            </a:r>
            <a:r>
              <a:rPr lang="en-US" dirty="0"/>
              <a:t>opportunities</a:t>
            </a:r>
            <a:endParaRPr lang="en-US" dirty="0" smtClean="0"/>
          </a:p>
        </p:txBody>
      </p:sp>
      <p:sp>
        <p:nvSpPr>
          <p:cNvPr id="20" name="Subtitle 19"/>
          <p:cNvSpPr>
            <a:spLocks noGrp="1"/>
          </p:cNvSpPr>
          <p:nvPr>
            <p:ph type="subTitle" idx="15"/>
          </p:nvPr>
        </p:nvSpPr>
        <p:spPr>
          <a:xfrm>
            <a:off x="838200" y="1786982"/>
            <a:ext cx="6248400" cy="361309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5"/>
          </p:nvPr>
        </p:nvSpPr>
        <p:spPr>
          <a:xfrm>
            <a:off x="2746131" y="1118767"/>
            <a:ext cx="3443654" cy="314380"/>
          </a:xfrm>
        </p:spPr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Round 2 – SGMA implementation grant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019131"/>
              </p:ext>
            </p:extLst>
          </p:nvPr>
        </p:nvGraphicFramePr>
        <p:xfrm>
          <a:off x="838199" y="1292470"/>
          <a:ext cx="10626970" cy="4746205"/>
        </p:xfrm>
        <a:graphic>
          <a:graphicData uri="http://schemas.openxmlformats.org/drawingml/2006/table">
            <a:tbl>
              <a:tblPr/>
              <a:tblGrid>
                <a:gridCol w="1246626">
                  <a:extLst>
                    <a:ext uri="{9D8B030D-6E8A-4147-A177-3AD203B41FA5}">
                      <a16:colId xmlns:a16="http://schemas.microsoft.com/office/drawing/2014/main" val="3653306861"/>
                    </a:ext>
                  </a:extLst>
                </a:gridCol>
                <a:gridCol w="3392457">
                  <a:extLst>
                    <a:ext uri="{9D8B030D-6E8A-4147-A177-3AD203B41FA5}">
                      <a16:colId xmlns:a16="http://schemas.microsoft.com/office/drawing/2014/main" val="2224216442"/>
                    </a:ext>
                  </a:extLst>
                </a:gridCol>
                <a:gridCol w="4312096">
                  <a:extLst>
                    <a:ext uri="{9D8B030D-6E8A-4147-A177-3AD203B41FA5}">
                      <a16:colId xmlns:a16="http://schemas.microsoft.com/office/drawing/2014/main" val="747927403"/>
                    </a:ext>
                  </a:extLst>
                </a:gridCol>
                <a:gridCol w="1675791">
                  <a:extLst>
                    <a:ext uri="{9D8B030D-6E8A-4147-A177-3AD203B41FA5}">
                      <a16:colId xmlns:a16="http://schemas.microsoft.com/office/drawing/2014/main" val="3978819992"/>
                    </a:ext>
                  </a:extLst>
                </a:gridCol>
              </a:tblGrid>
              <a:tr h="2154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400063"/>
                  </a:ext>
                </a:extLst>
              </a:tr>
              <a:tr h="2736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Round 2 SGMA </a:t>
                      </a:r>
                      <a:r>
                        <a:rPr lang="fr-FR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Implementation</a:t>
                      </a:r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Grant Application</a:t>
                      </a: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0923106"/>
                  </a:ext>
                </a:extLst>
              </a:tr>
              <a:tr h="21548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WTSGSA = Grant Applicant on behalf of the Turlock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Subbasin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350755"/>
                  </a:ext>
                </a:extLst>
              </a:tr>
              <a:tr h="21548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Submitted to DWR December 15, 2022</a:t>
                      </a: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58249"/>
                  </a:ext>
                </a:extLst>
              </a:tr>
              <a:tr h="2154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473793"/>
                  </a:ext>
                </a:extLst>
              </a:tr>
              <a:tr h="711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Compontent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(by priority)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Title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Description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Funding Request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617990"/>
                  </a:ext>
                </a:extLst>
              </a:tr>
              <a:tr h="2938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Grant Administration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Invoicing, reporting and grant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administration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$               300,000 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689945"/>
                  </a:ext>
                </a:extLst>
              </a:tr>
              <a:tr h="57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Groundwater Recharge Master Plan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Roadmap for Recharge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Basinwide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including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GW Modeling, Feasibility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Studies and Pilot Projects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$            5,427,000 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705404"/>
                  </a:ext>
                </a:extLst>
              </a:tr>
              <a:tr h="482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Monitoring &amp; Instrumentation Improvements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Monitoring Wells, Meters for ETS, ET data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$            4,430,400 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417522"/>
                  </a:ext>
                </a:extLst>
              </a:tr>
              <a:tr h="576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GSP Implementation Activities to Address Data Gaps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Annual Reports, MT Exceedance Plan, DW well mitigation plan, GDE analysis, Model updates, etc.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$            4,053,200 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344911"/>
                  </a:ext>
                </a:extLst>
              </a:tr>
              <a:tr h="4611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Ceres Main Regulating Reservoir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Remainder of cost for reservoir (minus USBR grant)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$            6,690,700 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7045"/>
                  </a:ext>
                </a:extLst>
              </a:tr>
              <a:tr h="293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 Grant Request*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$         20,901,300 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797685"/>
                  </a:ext>
                </a:extLst>
              </a:tr>
              <a:tr h="21548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Grant award will not be more than $20,000,000.  Partial funding will be by priority.</a:t>
                      </a: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727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91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14" y="5266597"/>
            <a:ext cx="5742088" cy="509954"/>
          </a:xfrm>
          <a:prstGeom prst="rect">
            <a:avLst/>
          </a:prstGeom>
        </p:spPr>
      </p:pic>
      <p:pic>
        <p:nvPicPr>
          <p:cNvPr id="7" name="Picture 6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15" y="3279531"/>
            <a:ext cx="502626" cy="502626"/>
          </a:xfrm>
          <a:prstGeom prst="rect">
            <a:avLst/>
          </a:prstGeom>
        </p:spPr>
      </p:pic>
      <p:pic>
        <p:nvPicPr>
          <p:cNvPr id="10" name="Picture 9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80" y="2218760"/>
            <a:ext cx="845716" cy="845716"/>
          </a:xfrm>
          <a:prstGeom prst="rect">
            <a:avLst/>
          </a:prstGeom>
        </p:spPr>
      </p:pic>
      <p:sp>
        <p:nvSpPr>
          <p:cNvPr id="11" name="Rectangle 10">
            <a:hlinkClick r:id="rId6"/>
          </p:cNvPr>
          <p:cNvSpPr/>
          <p:nvPr/>
        </p:nvSpPr>
        <p:spPr>
          <a:xfrm>
            <a:off x="1515396" y="2496986"/>
            <a:ext cx="41996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7AB7"/>
                </a:solidFill>
                <a:latin typeface="Proxima Nova" panose="02000506030000020004" pitchFamily="50" charset="0"/>
              </a:rPr>
              <a:t>@</a:t>
            </a:r>
            <a:r>
              <a:rPr lang="en-US" sz="2000" dirty="0" err="1" smtClean="0">
                <a:solidFill>
                  <a:srgbClr val="007AB7"/>
                </a:solidFill>
                <a:latin typeface="Proxima Nova" panose="02000506030000020004" pitchFamily="50" charset="0"/>
              </a:rPr>
              <a:t>TurlockSubbasin</a:t>
            </a:r>
            <a:endParaRPr lang="en-US" sz="2000" dirty="0">
              <a:solidFill>
                <a:srgbClr val="007AB7"/>
              </a:solidFill>
              <a:latin typeface="Proxima Nova" panose="02000506030000020004" pitchFamily="50" charset="0"/>
            </a:endParaRPr>
          </a:p>
        </p:txBody>
      </p:sp>
      <p:sp>
        <p:nvSpPr>
          <p:cNvPr id="12" name="Rectangle 11">
            <a:hlinkClick r:id="rId4"/>
          </p:cNvPr>
          <p:cNvSpPr/>
          <p:nvPr/>
        </p:nvSpPr>
        <p:spPr>
          <a:xfrm>
            <a:off x="1515396" y="3420193"/>
            <a:ext cx="41996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7AB7"/>
                </a:solidFill>
                <a:latin typeface="Proxima Nova" panose="02000506030000020004" pitchFamily="50" charset="0"/>
              </a:rPr>
              <a:t>Turlock Groundwater</a:t>
            </a:r>
            <a:endParaRPr lang="en-US" sz="2000" dirty="0">
              <a:solidFill>
                <a:srgbClr val="007AB7"/>
              </a:solidFill>
              <a:latin typeface="Proxima Nova" panose="02000506030000020004" pitchFamily="50" charset="0"/>
            </a:endParaRPr>
          </a:p>
        </p:txBody>
      </p:sp>
      <p:pic>
        <p:nvPicPr>
          <p:cNvPr id="16" name="Picture 15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15" y="4367935"/>
            <a:ext cx="569140" cy="395647"/>
          </a:xfrm>
          <a:prstGeom prst="rect">
            <a:avLst/>
          </a:prstGeom>
        </p:spPr>
      </p:pic>
      <p:sp>
        <p:nvSpPr>
          <p:cNvPr id="17" name="Rectangle 16">
            <a:hlinkClick r:id="rId8"/>
          </p:cNvPr>
          <p:cNvSpPr/>
          <p:nvPr/>
        </p:nvSpPr>
        <p:spPr>
          <a:xfrm>
            <a:off x="1515396" y="4370845"/>
            <a:ext cx="41996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7AB7"/>
                </a:solidFill>
                <a:latin typeface="Proxima Nova" panose="02000506030000020004" pitchFamily="50" charset="0"/>
              </a:rPr>
              <a:t>Turlock Groundwater</a:t>
            </a:r>
            <a:endParaRPr lang="en-US" sz="2000" dirty="0">
              <a:solidFill>
                <a:srgbClr val="007AB7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9B7"/>
      </a:accent1>
      <a:accent2>
        <a:srgbClr val="C39A6C"/>
      </a:accent2>
      <a:accent3>
        <a:srgbClr val="3CA830"/>
      </a:accent3>
      <a:accent4>
        <a:srgbClr val="3395C5"/>
      </a:accent4>
      <a:accent5>
        <a:srgbClr val="D0AE89"/>
      </a:accent5>
      <a:accent6>
        <a:srgbClr val="64B95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2337</TotalTime>
  <Words>488</Words>
  <Application>Microsoft Office PowerPoint</Application>
  <PresentationFormat>Widescreen</PresentationFormat>
  <Paragraphs>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Gotham</vt:lpstr>
      <vt:lpstr>Gotham Rounded Book</vt:lpstr>
      <vt:lpstr>Proxima Nova</vt:lpstr>
      <vt:lpstr>Office Theme</vt:lpstr>
      <vt:lpstr>Round 2 – sustainable groundwater management Implementation grant application</vt:lpstr>
      <vt:lpstr>Round 2 – Sustainable Gw Mgmt implementation grant</vt:lpstr>
      <vt:lpstr>Round 2 – SGMA implementation grant</vt:lpstr>
      <vt:lpstr>Round 2 – SGMA implementation grant</vt:lpstr>
      <vt:lpstr>Round 2 – SGMA implementation grant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 Beggs</dc:creator>
  <cp:lastModifiedBy>Rebeca Padilla</cp:lastModifiedBy>
  <cp:revision>78</cp:revision>
  <dcterms:created xsi:type="dcterms:W3CDTF">2019-12-30T20:24:35Z</dcterms:created>
  <dcterms:modified xsi:type="dcterms:W3CDTF">2023-02-21T23:41:02Z</dcterms:modified>
</cp:coreProperties>
</file>