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20" r:id="rId3"/>
    <p:sldId id="268" r:id="rId4"/>
    <p:sldId id="321" r:id="rId5"/>
    <p:sldId id="322" r:id="rId6"/>
    <p:sldId id="313" r:id="rId7"/>
    <p:sldId id="311" r:id="rId8"/>
    <p:sldId id="323" r:id="rId9"/>
    <p:sldId id="286" r:id="rId1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8" autoAdjust="0"/>
    <p:restoredTop sz="94660"/>
  </p:normalViewPr>
  <p:slideViewPr>
    <p:cSldViewPr snapToGrid="0">
      <p:cViewPr varScale="1">
        <p:scale>
          <a:sx n="58" d="100"/>
          <a:sy n="58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6BACAF2-AFAC-4208-B646-3BA5C43CBB79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789FBE0-4E11-491F-9857-2C7B7277B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68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are your projects</a:t>
            </a:r>
            <a:r>
              <a:rPr lang="en-US" baseline="0" dirty="0"/>
              <a:t> consultant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9FBE0-4E11-491F-9857-2C7B7277B3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8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Dry</a:t>
            </a:r>
            <a:r>
              <a:rPr lang="en-US" baseline="0" dirty="0"/>
              <a:t> Creek evaluation for water available to a water right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9FBE0-4E11-491F-9857-2C7B7277B38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34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In-lieu</a:t>
            </a:r>
            <a:r>
              <a:rPr lang="en-US" baseline="0" dirty="0"/>
              <a:t> gets talked about as drop for drop of water but in reality it is not, it is however typically the lowest cost and most certain form of groundwater recharge</a:t>
            </a:r>
          </a:p>
          <a:p>
            <a:r>
              <a:rPr lang="en-US" baseline="0" dirty="0"/>
              <a:t>Lake leakage is a local possibility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9FBE0-4E11-491F-9857-2C7B7277B38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811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Lake leakage is a local possibility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9FBE0-4E11-491F-9857-2C7B7277B38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30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C20C-9060-49D4-B838-876F7C2CC1CB}" type="datetime4">
              <a:rPr lang="en-US" smtClean="0"/>
              <a:t>July 27,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D791D-887D-4382-8703-0B64100558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31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F8F8-F6C5-4122-BEBB-62296DFDE4AC}" type="datetime4">
              <a:rPr lang="en-US" smtClean="0"/>
              <a:t>July 27,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FA9C-625B-4A83-BBEF-E88C7128C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14F9-3CF3-4B95-A873-17E2753770EA}" type="datetime4">
              <a:rPr lang="en-US" smtClean="0"/>
              <a:t>July 27,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FA9C-625B-4A83-BBEF-E88C7128C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7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1C0A8-9CFC-448C-B0D3-15CE0782D50C}" type="datetime4">
              <a:rPr lang="en-US" smtClean="0"/>
              <a:t>July 27,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D6C10-2796-4472-B1B7-5F90BC5AA47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814262"/>
            <a:ext cx="1476676" cy="86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30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9320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44594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Thursday, July 18, 2019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1BC0-7292-4462-BDCE-D13508135829}" type="datetime4">
              <a:rPr lang="en-US" smtClean="0"/>
              <a:t>July 27,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FA9C-625B-4A83-BBEF-E88C7128C81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86" y="4952415"/>
            <a:ext cx="3037811" cy="177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74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266A-E6DD-48A6-9979-19748DA7EB05}" type="datetime4">
              <a:rPr lang="en-US" smtClean="0"/>
              <a:t>July 27,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FA9C-625B-4A83-BBEF-E88C7128C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2BED-E7EB-4E77-84E1-4953FBCD7194}" type="datetime4">
              <a:rPr lang="en-US" smtClean="0"/>
              <a:t>July 27,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FA9C-625B-4A83-BBEF-E88C7128C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8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587B-B787-41EC-8228-6CD93A544BB3}" type="datetime4">
              <a:rPr lang="en-US" smtClean="0"/>
              <a:t>July 27,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FA9C-625B-4A83-BBEF-E88C7128C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5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E2B8-6EF8-408B-ACCB-CA5D28970A3F}" type="datetime4">
              <a:rPr lang="en-US" smtClean="0"/>
              <a:t>July 27,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FA9C-625B-4A83-BBEF-E88C7128C810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814262"/>
            <a:ext cx="1476676" cy="86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465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0A0DB-D4D3-49CD-8544-BFD8EA37510B}" type="datetime4">
              <a:rPr lang="en-US" smtClean="0"/>
              <a:t>July 27,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FA9C-625B-4A83-BBEF-E88C7128C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5EB6-8FFC-424F-AD6C-4B34CF8AA113}" type="datetime4">
              <a:rPr lang="en-US" smtClean="0"/>
              <a:t>July 27,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FA9C-625B-4A83-BBEF-E88C7128C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6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90236-EAA9-4102-B124-8A43C2A39FE7}" type="datetime4">
              <a:rPr lang="en-US" smtClean="0"/>
              <a:t>July 27,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FFA9C-625B-4A83-BBEF-E88C7128C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6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lambie@e-purwater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70" y="4918511"/>
            <a:ext cx="2968697" cy="1734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Enhanced Groundwater Recharge Technologies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72996"/>
            <a:ext cx="9144000" cy="1655762"/>
          </a:xfrm>
        </p:spPr>
        <p:txBody>
          <a:bodyPr/>
          <a:lstStyle/>
          <a:p>
            <a:r>
              <a:rPr lang="en-US" dirty="0"/>
              <a:t>Presented to Stanislaus County Water Advisory Committee</a:t>
            </a:r>
          </a:p>
          <a:p>
            <a:r>
              <a:rPr lang="en-US" dirty="0"/>
              <a:t>July 27,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791D-887D-4382-8703-0B641005588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676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DBF2E-2FEA-D84D-C972-B6801A095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107" y="131809"/>
            <a:ext cx="11377246" cy="1325563"/>
          </a:xfrm>
        </p:spPr>
        <p:txBody>
          <a:bodyPr/>
          <a:lstStyle/>
          <a:p>
            <a:r>
              <a:rPr lang="en-US" dirty="0"/>
              <a:t>Background in Enhanced Groundwater Recharge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85C06-325D-B548-874E-A3CC99BB9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5731"/>
            <a:ext cx="10515600" cy="4959299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E-PUR siting studies for recharge spreading basins, drywells, and aquifer storage and recovery wells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Review of spreading basin performance and O&amp;M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Technology evaluations on a variety of methods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Enhanced recharge modeling 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Recharge system design and specifications 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Recharge system operation and monitoring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E2FC10-8E7B-4796-4808-C993D59BD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6C10-2796-4472-B1B7-5F90BC5AA47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17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30"/>
            <a:ext cx="10515600" cy="120120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The source of the surface water governs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6334"/>
            <a:ext cx="10515600" cy="4725823"/>
          </a:xfrm>
        </p:spPr>
        <p:txBody>
          <a:bodyPr>
            <a:normAutofit/>
          </a:bodyPr>
          <a:lstStyle/>
          <a:p>
            <a:pPr marL="457189" lvl="1" indent="0">
              <a:buNone/>
            </a:pPr>
            <a:endParaRPr lang="en-US" dirty="0"/>
          </a:p>
          <a:p>
            <a:pPr lvl="1"/>
            <a:r>
              <a:rPr lang="en-US" dirty="0"/>
              <a:t>When is it legally available within a water year?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What’s the rate when you have it?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What’s the volume when you have it?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What’s the timing of development of that source? </a:t>
            </a:r>
          </a:p>
          <a:p>
            <a:pPr lvl="2"/>
            <a:r>
              <a:rPr lang="en-US" dirty="0"/>
              <a:t>capital planning </a:t>
            </a:r>
          </a:p>
          <a:p>
            <a:pPr lvl="2"/>
            <a:r>
              <a:rPr lang="en-US" dirty="0"/>
              <a:t>project development planning</a:t>
            </a:r>
          </a:p>
          <a:p>
            <a:pPr marL="457189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6C10-2796-4472-B1B7-5F90BC5AA47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652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DBF2E-2FEA-D84D-C972-B6801A095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107" y="131809"/>
            <a:ext cx="11377246" cy="1325563"/>
          </a:xfrm>
        </p:spPr>
        <p:txBody>
          <a:bodyPr/>
          <a:lstStyle/>
          <a:p>
            <a:r>
              <a:rPr lang="en-US" dirty="0"/>
              <a:t>Local Assessments of Groundwater Recharge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85C06-325D-B548-874E-A3CC99BB9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5731"/>
            <a:ext cx="10515600" cy="49592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Groundwater Recharge in Dry Creek of Modesto for Stanislaus County 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Timing and Availability of Water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Potential recharge sites and flood water hold locations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Water availability for water rights in the Dry Creek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Review of recent flood water rights filings on the Tuolumne and Merced Rivers 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Eastside Water District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Percolation pond siting for EWD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Pilot study of drywells 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Cost analysis of broad scale enhanced groundwater recharge in the region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E2FC10-8E7B-4796-4808-C993D59BD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6C10-2796-4472-B1B7-5F90BC5AA47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17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DBF2E-2FEA-D84D-C972-B6801A095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107" y="131809"/>
            <a:ext cx="11377246" cy="1325563"/>
          </a:xfrm>
        </p:spPr>
        <p:txBody>
          <a:bodyPr/>
          <a:lstStyle/>
          <a:p>
            <a:r>
              <a:rPr lang="en-US" dirty="0"/>
              <a:t>A Local View of Groundwater Recharge Zones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E2FC10-8E7B-4796-4808-C993D59BD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6C10-2796-4472-B1B7-5F90BC5AA47B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64236C2-7407-9D74-0D4E-8675D60B18E7}"/>
              </a:ext>
            </a:extLst>
          </p:cNvPr>
          <p:cNvGrpSpPr/>
          <p:nvPr/>
        </p:nvGrpSpPr>
        <p:grpSpPr>
          <a:xfrm>
            <a:off x="2565400" y="1206500"/>
            <a:ext cx="8191499" cy="5308600"/>
            <a:chOff x="0" y="0"/>
            <a:chExt cx="5943600" cy="303085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C362A8E-C183-71C2-64F1-DB9B112716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943600" cy="3030855"/>
            </a:xfrm>
            <a:prstGeom prst="rect">
              <a:avLst/>
            </a:prstGeom>
          </p:spPr>
        </p:pic>
        <p:sp>
          <p:nvSpPr>
            <p:cNvPr id="9" name="Text Box 2">
              <a:extLst>
                <a:ext uri="{FF2B5EF4-FFF2-40B4-BE49-F238E27FC236}">
                  <a16:creationId xmlns:a16="http://schemas.microsoft.com/office/drawing/2014/main" id="{02378825-E862-579F-75C3-D240900EC3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4100" y="965200"/>
              <a:ext cx="8763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City of Modesto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2">
              <a:extLst>
                <a:ext uri="{FF2B5EF4-FFF2-40B4-BE49-F238E27FC236}">
                  <a16:creationId xmlns:a16="http://schemas.microsoft.com/office/drawing/2014/main" id="{B2AA03C2-1FC8-DCFF-41E2-C4569F9BC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8600" y="228600"/>
              <a:ext cx="8763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New Melones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2">
              <a:extLst>
                <a:ext uri="{FF2B5EF4-FFF2-40B4-BE49-F238E27FC236}">
                  <a16:creationId xmlns:a16="http://schemas.microsoft.com/office/drawing/2014/main" id="{911AA09C-DC41-B734-FE6C-82840D04E8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1450" y="704850"/>
              <a:ext cx="102235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Modesto Reservoir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2">
              <a:extLst>
                <a:ext uri="{FF2B5EF4-FFF2-40B4-BE49-F238E27FC236}">
                  <a16:creationId xmlns:a16="http://schemas.microsoft.com/office/drawing/2014/main" id="{42A6B2A4-DCF8-7513-47E8-57FD02C8A6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5800" y="1181100"/>
              <a:ext cx="102235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Turlock Lake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3467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781" y="365129"/>
            <a:ext cx="11710219" cy="1325563"/>
          </a:xfrm>
        </p:spPr>
        <p:txBody>
          <a:bodyPr/>
          <a:lstStyle/>
          <a:p>
            <a:r>
              <a:rPr lang="en-US" dirty="0"/>
              <a:t>Enhance Groundwater Recharge Nearby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208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In-lieu recharge using transferred water from Merced ID 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Streambed leakage in the Dry Creek of Merced County using Merced ID water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Drywells in Merced Subbasin for Merced River Diverted Water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Drywells in Mustang Creek using floodwaters held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6C10-2796-4472-B1B7-5F90BC5AA47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10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5014"/>
            <a:ext cx="10515600" cy="11083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Some Stanislaus County Area Opportunities</a:t>
            </a:r>
            <a:br>
              <a:rPr lang="en-US" dirty="0"/>
            </a:br>
            <a:r>
              <a:rPr lang="en-US" dirty="0"/>
              <a:t> for Enhanced Groundwater Recharge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4247"/>
            <a:ext cx="10515600" cy="4103934"/>
          </a:xfrm>
        </p:spPr>
        <p:txBody>
          <a:bodyPr>
            <a:normAutofit/>
          </a:bodyPr>
          <a:lstStyle/>
          <a:p>
            <a:pPr marL="228594" lvl="1">
              <a:spcBef>
                <a:spcPts val="1000"/>
              </a:spcBef>
              <a:spcAft>
                <a:spcPts val="1200"/>
              </a:spcAft>
            </a:pPr>
            <a:r>
              <a:rPr lang="en-US" dirty="0"/>
              <a:t>Drywells for Injection</a:t>
            </a:r>
          </a:p>
          <a:p>
            <a:pPr marL="228594" lvl="1">
              <a:spcBef>
                <a:spcPts val="1000"/>
              </a:spcBef>
              <a:spcAft>
                <a:spcPts val="1200"/>
              </a:spcAft>
            </a:pPr>
            <a:r>
              <a:rPr lang="en-US" dirty="0"/>
              <a:t>Streambed Leakage and Canal Leakage</a:t>
            </a:r>
          </a:p>
          <a:p>
            <a:pPr marL="228594" lvl="1">
              <a:spcBef>
                <a:spcPts val="1000"/>
              </a:spcBef>
              <a:spcAft>
                <a:spcPts val="1200"/>
              </a:spcAft>
            </a:pPr>
            <a:r>
              <a:rPr lang="en-US" dirty="0"/>
              <a:t>Agricultural Aquifer Storage and Recovery (Ag-ASR)</a:t>
            </a:r>
          </a:p>
          <a:p>
            <a:pPr marL="228594" lvl="1">
              <a:spcBef>
                <a:spcPts val="1000"/>
              </a:spcBef>
              <a:spcAft>
                <a:spcPts val="1200"/>
              </a:spcAft>
            </a:pPr>
            <a:r>
              <a:rPr lang="en-US" dirty="0"/>
              <a:t>Percolation Ponds or Spreading Basins</a:t>
            </a:r>
          </a:p>
          <a:p>
            <a:pPr marL="228594" lvl="1">
              <a:spcBef>
                <a:spcPts val="1000"/>
              </a:spcBef>
              <a:spcAft>
                <a:spcPts val="1200"/>
              </a:spcAft>
            </a:pPr>
            <a:r>
              <a:rPr lang="en-US" dirty="0"/>
              <a:t>Exfiltration Galleries (a.k.a. reverse tile drains)</a:t>
            </a:r>
          </a:p>
          <a:p>
            <a:pPr marL="228594" lvl="1">
              <a:spcBef>
                <a:spcPts val="1000"/>
              </a:spcBef>
              <a:spcAft>
                <a:spcPts val="1200"/>
              </a:spcAft>
            </a:pPr>
            <a:r>
              <a:rPr lang="en-US" dirty="0"/>
              <a:t>Field flooding </a:t>
            </a:r>
          </a:p>
          <a:p>
            <a:pPr marL="0" lvl="1" indent="0">
              <a:spcBef>
                <a:spcPts val="1000"/>
              </a:spcBef>
              <a:spcAft>
                <a:spcPts val="1200"/>
              </a:spcAft>
              <a:buNone/>
            </a:pPr>
            <a:endParaRPr lang="en-US" dirty="0"/>
          </a:p>
          <a:p>
            <a:pPr marL="457189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6C10-2796-4472-B1B7-5F90BC5AA47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905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5014"/>
            <a:ext cx="10515600" cy="11083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Some Broad Challenges for </a:t>
            </a:r>
            <a:br>
              <a:rPr lang="en-US" dirty="0"/>
            </a:br>
            <a:r>
              <a:rPr lang="en-US" dirty="0"/>
              <a:t>Enhanced Groundwater Recharge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640" y="1283377"/>
            <a:ext cx="10515600" cy="5142368"/>
          </a:xfrm>
        </p:spPr>
        <p:txBody>
          <a:bodyPr>
            <a:normAutofit/>
          </a:bodyPr>
          <a:lstStyle/>
          <a:p>
            <a:pPr marL="342900" lvl="1">
              <a:lnSpc>
                <a:spcPct val="80000"/>
              </a:lnSpc>
              <a:spcBef>
                <a:spcPts val="1000"/>
              </a:spcBef>
              <a:spcAft>
                <a:spcPts val="1200"/>
              </a:spcAft>
            </a:pPr>
            <a:r>
              <a:rPr lang="en-US" sz="3000" dirty="0"/>
              <a:t>Lack of statewide policy(</a:t>
            </a:r>
            <a:r>
              <a:rPr lang="en-US" sz="3000" dirty="0" err="1"/>
              <a:t>ies</a:t>
            </a:r>
            <a:r>
              <a:rPr lang="en-US" sz="3000" dirty="0"/>
              <a:t>) on injection technologies</a:t>
            </a:r>
          </a:p>
          <a:p>
            <a:pPr marL="800088" lvl="2">
              <a:lnSpc>
                <a:spcPct val="80000"/>
              </a:lnSpc>
              <a:spcBef>
                <a:spcPts val="1000"/>
              </a:spcBef>
              <a:spcAft>
                <a:spcPts val="1200"/>
              </a:spcAft>
            </a:pPr>
            <a:r>
              <a:rPr lang="en-US" sz="2600" dirty="0"/>
              <a:t>Regional agencies have to follow current law – project specific </a:t>
            </a:r>
          </a:p>
          <a:p>
            <a:pPr marL="800088" lvl="2">
              <a:lnSpc>
                <a:spcPct val="80000"/>
              </a:lnSpc>
              <a:spcBef>
                <a:spcPts val="1000"/>
              </a:spcBef>
              <a:spcAft>
                <a:spcPts val="1200"/>
              </a:spcAft>
            </a:pPr>
            <a:r>
              <a:rPr lang="en-US" sz="2600" dirty="0"/>
              <a:t>Drywell standards – Sources and Methods</a:t>
            </a:r>
          </a:p>
          <a:p>
            <a:pPr marL="800088" lvl="2">
              <a:lnSpc>
                <a:spcPct val="80000"/>
              </a:lnSpc>
              <a:spcBef>
                <a:spcPts val="1000"/>
              </a:spcBef>
              <a:spcAft>
                <a:spcPts val="1200"/>
              </a:spcAft>
            </a:pPr>
            <a:r>
              <a:rPr lang="en-US" sz="2600" dirty="0"/>
              <a:t>Aquifer Storage and Recovery – Sources and Methods</a:t>
            </a:r>
          </a:p>
          <a:p>
            <a:pPr marL="800088" lvl="2">
              <a:lnSpc>
                <a:spcPct val="80000"/>
              </a:lnSpc>
              <a:spcBef>
                <a:spcPts val="1000"/>
              </a:spcBef>
              <a:spcAft>
                <a:spcPts val="1200"/>
              </a:spcAft>
            </a:pPr>
            <a:r>
              <a:rPr lang="en-US" sz="2600" dirty="0"/>
              <a:t>Could be aided by General Orders from SWRCB like those for low risk, low volume waters (e.g. hydrant flush water)</a:t>
            </a:r>
          </a:p>
          <a:p>
            <a:pPr marL="342900" lvl="1">
              <a:lnSpc>
                <a:spcPct val="80000"/>
              </a:lnSpc>
              <a:spcBef>
                <a:spcPts val="1000"/>
              </a:spcBef>
              <a:spcAft>
                <a:spcPts val="1200"/>
              </a:spcAft>
            </a:pPr>
            <a:r>
              <a:rPr lang="en-US" sz="3000" dirty="0"/>
              <a:t>In-stream LSA permits from CA Fish and Wildlife structures</a:t>
            </a:r>
          </a:p>
          <a:p>
            <a:pPr marL="342900" lvl="1">
              <a:lnSpc>
                <a:spcPct val="80000"/>
              </a:lnSpc>
              <a:spcBef>
                <a:spcPts val="1000"/>
              </a:spcBef>
              <a:spcAft>
                <a:spcPts val="1200"/>
              </a:spcAft>
            </a:pPr>
            <a:r>
              <a:rPr lang="en-US" sz="3000" dirty="0"/>
              <a:t>Water rights accounting for Climate Change and FIRO</a:t>
            </a:r>
          </a:p>
          <a:p>
            <a:pPr marL="457189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6C10-2796-4472-B1B7-5F90BC5AA47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813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Questions?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John Lambie (209) 451-5933</a:t>
            </a:r>
            <a:br>
              <a:rPr lang="en-US" dirty="0"/>
            </a:br>
            <a:r>
              <a:rPr lang="en-US" dirty="0">
                <a:hlinkClick r:id="rId2"/>
              </a:rPr>
              <a:t>jlambie@e-purwater.com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6C10-2796-4472-B1B7-5F90BC5AA47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31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15081</TotalTime>
  <Words>453</Words>
  <Application>Microsoft Office PowerPoint</Application>
  <PresentationFormat>Widescreen</PresentationFormat>
  <Paragraphs>76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Enhanced Groundwater Recharge Technologies</vt:lpstr>
      <vt:lpstr>Background in Enhanced Groundwater Recharge</vt:lpstr>
      <vt:lpstr>The source of the surface water governs </vt:lpstr>
      <vt:lpstr>Local Assessments of Groundwater Recharge</vt:lpstr>
      <vt:lpstr>A Local View of Groundwater Recharge Zones</vt:lpstr>
      <vt:lpstr>Enhance Groundwater Recharge Nearby </vt:lpstr>
      <vt:lpstr>Some Stanislaus County Area Opportunities  for Enhanced Groundwater Recharge</vt:lpstr>
      <vt:lpstr>Some Broad Challenges for  Enhanced Groundwater Recharge</vt:lpstr>
      <vt:lpstr>     Questions?   John Lambie (209) 451-5933 jlambie@e-purwater.com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Fay Tamez</cp:lastModifiedBy>
  <cp:revision>138</cp:revision>
  <cp:lastPrinted>2020-10-15T15:05:12Z</cp:lastPrinted>
  <dcterms:created xsi:type="dcterms:W3CDTF">2019-07-03T16:44:36Z</dcterms:created>
  <dcterms:modified xsi:type="dcterms:W3CDTF">2022-07-27T16:16:49Z</dcterms:modified>
</cp:coreProperties>
</file>