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400" r:id="rId5"/>
    <p:sldId id="2402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7"/>
  </p:normalViewPr>
  <p:slideViewPr>
    <p:cSldViewPr snapToGrid="0">
      <p:cViewPr varScale="1">
        <p:scale>
          <a:sx n="104" d="100"/>
          <a:sy n="104" d="100"/>
        </p:scale>
        <p:origin x="89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Budget Breakdown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6C2-BD48-A8CD-6EEB1B7CEE4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6C2-BD48-A8CD-6EEB1B7CEE4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6C2-BD48-A8CD-6EEB1B7CEE4D}"/>
              </c:ext>
            </c:extLst>
          </c:dPt>
          <c:cat>
            <c:strRef>
              <c:f>Sheet1!$A$2:$A$4</c:f>
              <c:strCache>
                <c:ptCount val="3"/>
                <c:pt idx="0">
                  <c:v>GSP Implementation Support Activities</c:v>
                </c:pt>
                <c:pt idx="1">
                  <c:v>Administrative Costs for GSP Implementation</c:v>
                </c:pt>
                <c:pt idx="2">
                  <c:v>Prudent Reserve</c:v>
                </c:pt>
              </c:strCache>
            </c:strRef>
          </c:cat>
          <c:val>
            <c:numRef>
              <c:f>Sheet1!$B$2:$B$4</c:f>
              <c:numCache>
                <c:formatCode>#,##0</c:formatCode>
                <c:ptCount val="3"/>
                <c:pt idx="0">
                  <c:v>431500</c:v>
                </c:pt>
                <c:pt idx="1">
                  <c:v>166222</c:v>
                </c:pt>
                <c:pt idx="2" formatCode="&quot;$&quot;#,##0_);[Red]\(&quot;$&quot;#,##0\)">
                  <c:v>59772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73-2F41-83CB-AE329FC735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BA42-1BC8-2F46-A5B1-FF1380056BE3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A0D10E54-5236-E84E-BA6A-BB99FFF1F30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4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BA42-1BC8-2F46-A5B1-FF1380056BE3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10E54-5236-E84E-BA6A-BB99FFF1F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615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BA42-1BC8-2F46-A5B1-FF1380056BE3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10E54-5236-E84E-BA6A-BB99FFF1F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397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BA42-1BC8-2F46-A5B1-FF1380056BE3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10E54-5236-E84E-BA6A-BB99FFF1F30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840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BA42-1BC8-2F46-A5B1-FF1380056BE3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10E54-5236-E84E-BA6A-BB99FFF1F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62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BA42-1BC8-2F46-A5B1-FF1380056BE3}" type="datetimeFigureOut">
              <a:rPr lang="en-US" smtClean="0"/>
              <a:t>8/31/22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10E54-5236-E84E-BA6A-BB99FFF1F30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804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BA42-1BC8-2F46-A5B1-FF1380056BE3}" type="datetimeFigureOut">
              <a:rPr lang="en-US" smtClean="0"/>
              <a:t>8/31/22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10E54-5236-E84E-BA6A-BB99FFF1F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73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BA42-1BC8-2F46-A5B1-FF1380056BE3}" type="datetimeFigureOut">
              <a:rPr lang="en-US" smtClean="0"/>
              <a:t>8/31/22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10E54-5236-E84E-BA6A-BB99FFF1F30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339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BA42-1BC8-2F46-A5B1-FF1380056BE3}" type="datetimeFigureOut">
              <a:rPr lang="en-US" smtClean="0"/>
              <a:t>8/31/22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10E54-5236-E84E-BA6A-BB99FFF1F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746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BA42-1BC8-2F46-A5B1-FF1380056BE3}" type="datetimeFigureOut">
              <a:rPr lang="en-US" smtClean="0"/>
              <a:t>8/31/22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10E54-5236-E84E-BA6A-BB99FFF1F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6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BA42-1BC8-2F46-A5B1-FF1380056BE3}" type="datetimeFigureOut">
              <a:rPr lang="en-US" smtClean="0"/>
              <a:t>8/31/22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10E54-5236-E84E-BA6A-BB99FFF1F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49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649BA42-1BC8-2F46-A5B1-FF1380056BE3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10E54-5236-E84E-BA6A-BB99FFF1F303}" type="slidenum">
              <a:rPr lang="en-US" smtClean="0"/>
              <a:t>‹#›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19684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377FA-2883-2521-8FCA-0B242FC45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4478" y="2294720"/>
            <a:ext cx="5518066" cy="2268559"/>
          </a:xfrm>
        </p:spPr>
        <p:txBody>
          <a:bodyPr/>
          <a:lstStyle/>
          <a:p>
            <a:r>
              <a:rPr lang="en-US" dirty="0"/>
              <a:t>ETSGSA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5599D2-394A-FAFF-B61E-A387FF9A84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1765" y="4258223"/>
            <a:ext cx="5357600" cy="1160213"/>
          </a:xfrm>
        </p:spPr>
        <p:txBody>
          <a:bodyPr/>
          <a:lstStyle/>
          <a:p>
            <a:r>
              <a:rPr lang="en-US" dirty="0"/>
              <a:t>Julianne Phillips </a:t>
            </a:r>
          </a:p>
          <a:p>
            <a:r>
              <a:rPr lang="en-US" dirty="0"/>
              <a:t>August 31, 2022</a:t>
            </a:r>
          </a:p>
        </p:txBody>
      </p:sp>
    </p:spTree>
    <p:extLst>
      <p:ext uri="{BB962C8B-B14F-4D97-AF65-F5344CB8AC3E}">
        <p14:creationId xmlns:p14="http://schemas.microsoft.com/office/powerpoint/2010/main" val="358178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93094-3240-D58F-844E-1143AFB49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181B0-9FF8-3684-0951-4156B9BFE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             </a:t>
            </a:r>
          </a:p>
          <a:p>
            <a:pPr marL="0" indent="0">
              <a:buNone/>
            </a:pPr>
            <a:r>
              <a:rPr lang="en-US" dirty="0"/>
              <a:t>                 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9DDAD53-1DC3-E6DC-A323-C53C72BF22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5741816"/>
              </p:ext>
            </p:extLst>
          </p:nvPr>
        </p:nvGraphicFramePr>
        <p:xfrm>
          <a:off x="5461685" y="2174789"/>
          <a:ext cx="5402649" cy="3333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CD61A20-9E6C-D98A-8D12-15871D6B4CA3}"/>
              </a:ext>
            </a:extLst>
          </p:cNvPr>
          <p:cNvSpPr txBox="1"/>
          <p:nvPr/>
        </p:nvSpPr>
        <p:spPr>
          <a:xfrm>
            <a:off x="1458097" y="2323070"/>
            <a:ext cx="428779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Total Budget $657,484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GSP Implementation Support</a:t>
            </a:r>
          </a:p>
          <a:p>
            <a:r>
              <a:rPr lang="en-US" dirty="0"/>
              <a:t>$431,500</a:t>
            </a:r>
          </a:p>
          <a:p>
            <a:endParaRPr lang="en-US" dirty="0"/>
          </a:p>
          <a:p>
            <a:r>
              <a:rPr lang="en-US" dirty="0"/>
              <a:t>Administrative Costs</a:t>
            </a:r>
          </a:p>
          <a:p>
            <a:r>
              <a:rPr lang="en-US" dirty="0"/>
              <a:t>$166,222</a:t>
            </a:r>
          </a:p>
          <a:p>
            <a:endParaRPr lang="en-US" dirty="0"/>
          </a:p>
          <a:p>
            <a:r>
              <a:rPr lang="en-US" dirty="0"/>
              <a:t>Prudent Reserve (10%)</a:t>
            </a:r>
          </a:p>
          <a:p>
            <a:r>
              <a:rPr lang="en-US" dirty="0"/>
              <a:t>$59,772</a:t>
            </a:r>
          </a:p>
        </p:txBody>
      </p:sp>
    </p:spTree>
    <p:extLst>
      <p:ext uri="{BB962C8B-B14F-4D97-AF65-F5344CB8AC3E}">
        <p14:creationId xmlns:p14="http://schemas.microsoft.com/office/powerpoint/2010/main" val="108494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EA8C1-F404-5AB0-2AB4-701BA5463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516" y="2890385"/>
            <a:ext cx="7958331" cy="1077229"/>
          </a:xfrm>
        </p:spPr>
        <p:txBody>
          <a:bodyPr/>
          <a:lstStyle/>
          <a:p>
            <a:r>
              <a:rPr lang="en-US" dirty="0"/>
              <a:t>UPCOMINIG EVENTS</a:t>
            </a:r>
          </a:p>
        </p:txBody>
      </p:sp>
    </p:spTree>
    <p:extLst>
      <p:ext uri="{BB962C8B-B14F-4D97-AF65-F5344CB8AC3E}">
        <p14:creationId xmlns:p14="http://schemas.microsoft.com/office/powerpoint/2010/main" val="3459861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775741" y="1"/>
            <a:ext cx="709152" cy="831849"/>
          </a:xfrm>
          <a:custGeom>
            <a:avLst/>
            <a:gdLst>
              <a:gd name="connsiteX0" fmla="*/ 364627 w 709152"/>
              <a:gd name="connsiteY0" fmla="*/ 0 h 831849"/>
              <a:gd name="connsiteX1" fmla="*/ 709152 w 709152"/>
              <a:gd name="connsiteY1" fmla="*/ 0 h 831849"/>
              <a:gd name="connsiteX2" fmla="*/ 344525 w 709152"/>
              <a:gd name="connsiteY2" fmla="*/ 831849 h 831849"/>
              <a:gd name="connsiteX3" fmla="*/ 0 w 709152"/>
              <a:gd name="connsiteY3" fmla="*/ 831849 h 831849"/>
              <a:gd name="connsiteX4" fmla="*/ 364627 w 709152"/>
              <a:gd name="connsiteY4" fmla="*/ 0 h 831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9152" h="831849">
                <a:moveTo>
                  <a:pt x="364627" y="0"/>
                </a:moveTo>
                <a:lnTo>
                  <a:pt x="709152" y="0"/>
                </a:lnTo>
                <a:lnTo>
                  <a:pt x="344525" y="831849"/>
                </a:lnTo>
                <a:lnTo>
                  <a:pt x="0" y="831849"/>
                </a:lnTo>
                <a:lnTo>
                  <a:pt x="36462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" y="0"/>
            <a:ext cx="880989" cy="2022024"/>
          </a:xfrm>
          <a:custGeom>
            <a:avLst/>
            <a:gdLst>
              <a:gd name="connsiteX0" fmla="*/ 0 w 880989"/>
              <a:gd name="connsiteY0" fmla="*/ 0 h 2022024"/>
              <a:gd name="connsiteX1" fmla="*/ 880989 w 880989"/>
              <a:gd name="connsiteY1" fmla="*/ 0 h 2022024"/>
              <a:gd name="connsiteX2" fmla="*/ 0 w 880989"/>
              <a:gd name="connsiteY2" fmla="*/ 2022024 h 2022024"/>
              <a:gd name="connsiteX3" fmla="*/ 0 w 880989"/>
              <a:gd name="connsiteY3" fmla="*/ 0 h 2022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0989" h="2022024">
                <a:moveTo>
                  <a:pt x="0" y="0"/>
                </a:moveTo>
                <a:lnTo>
                  <a:pt x="880989" y="0"/>
                </a:lnTo>
                <a:lnTo>
                  <a:pt x="0" y="2022024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Lorem Ipsum"/>
          <p:cNvSpPr txBox="1"/>
          <p:nvPr/>
        </p:nvSpPr>
        <p:spPr>
          <a:xfrm>
            <a:off x="1200150" y="1277693"/>
            <a:ext cx="10800506" cy="6647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b">
            <a:noAutofit/>
          </a:bodyPr>
          <a:lstStyle>
            <a:lvl1pPr algn="l" defTabSz="825500">
              <a:lnSpc>
                <a:spcPct val="120000"/>
              </a:lnSpc>
              <a:defRPr>
                <a:solidFill>
                  <a:srgbClr val="262626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pPr marL="0" marR="0" lvl="0" indent="0" algn="l" defTabSz="8255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ato Bold"/>
                <a:sym typeface="Lato Bold"/>
              </a:rPr>
              <a:t>October 18 Workshop on GW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ato Bold"/>
                <a:sym typeface="Lato Bold"/>
              </a:rPr>
              <a:t> Use Accounting, ET Baseline Analysis and Fees</a:t>
            </a:r>
            <a:endParaRPr kumimoji="0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ato Bold"/>
              <a:sym typeface="Lato Bold"/>
            </a:endParaRPr>
          </a:p>
        </p:txBody>
      </p:sp>
      <p:sp>
        <p:nvSpPr>
          <p:cNvPr id="7" name="Rectangle: Rounded Corners 16"/>
          <p:cNvSpPr/>
          <p:nvPr/>
        </p:nvSpPr>
        <p:spPr>
          <a:xfrm>
            <a:off x="1200150" y="2132855"/>
            <a:ext cx="1583482" cy="45719"/>
          </a:xfrm>
          <a:prstGeom prst="roundRect">
            <a:avLst>
              <a:gd name="adj" fmla="val 24145"/>
            </a:avLst>
          </a:prstGeom>
          <a:gradFill>
            <a:gsLst>
              <a:gs pos="0">
                <a:schemeClr val="accent1">
                  <a:satOff val="20231"/>
                  <a:lumOff val="-16526"/>
                </a:schemeClr>
              </a:gs>
              <a:gs pos="100000">
                <a:srgbClr val="3AB7C8"/>
              </a:gs>
            </a:gsLst>
          </a:gradFill>
          <a:ln w="12700">
            <a:miter lim="400000"/>
          </a:ln>
        </p:spPr>
        <p:txBody>
          <a:bodyPr lIns="45719" rIns="45719" anchor="ctr">
            <a:normAutofit fontScale="25000" lnSpcReduction="20000"/>
          </a:bodyPr>
          <a:lstStyle/>
          <a:p>
            <a:pPr marL="0" marR="0" lvl="0" indent="0" algn="l" defTabSz="45731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kumimoji="0" sz="13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3F8059B6-E1BB-456C-B510-28BC40F19439}"/>
              </a:ext>
            </a:extLst>
          </p:cNvPr>
          <p:cNvSpPr txBox="1"/>
          <p:nvPr/>
        </p:nvSpPr>
        <p:spPr>
          <a:xfrm>
            <a:off x="1200150" y="2388234"/>
            <a:ext cx="10656490" cy="8290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tIns="45719" rIns="45719" bIns="45719" numCol="1" anchor="t">
            <a:noAutofit/>
          </a:bodyPr>
          <a:lstStyle>
            <a:lvl1pPr algn="l" defTabSz="914400">
              <a:spcBef>
                <a:spcPts val="1000"/>
              </a:spcBef>
              <a:defRPr sz="1600">
                <a:solidFill>
                  <a:schemeClr val="accent6">
                    <a:hueOff val="-10521704"/>
                    <a:satOff val="-11099"/>
                    <a:lumOff val="-7127"/>
                  </a:schemeClr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  <a:latin typeface="Calibri" panose="020F0502020204030204" pitchFamily="34" charset="0"/>
              </a:rPr>
              <a:t>Purpose – Move toward establishment of adaptive Pumping Management Framework; Promote participation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  <a:latin typeface="Calibri" panose="020F0502020204030204" pitchFamily="34" charset="0"/>
              </a:rPr>
              <a:t>Baseline Analysis – ET based analysis of GW use and demand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  <a:latin typeface="Calibri" panose="020F0502020204030204" pitchFamily="34" charset="0"/>
              </a:rPr>
              <a:t>Extraction Measurement Options – Metering and ET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  <a:latin typeface="Calibri" panose="020F0502020204030204" pitchFamily="34" charset="0"/>
              </a:rPr>
              <a:t>Fee Options – Extraction based, Sustainable allocation exceedance, Tiered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  <a:latin typeface="Calibri" panose="020F0502020204030204" pitchFamily="34" charset="0"/>
              </a:rPr>
              <a:t>Next Steps – Discussion and action items</a:t>
            </a:r>
          </a:p>
        </p:txBody>
      </p:sp>
    </p:spTree>
    <p:extLst>
      <p:ext uri="{BB962C8B-B14F-4D97-AF65-F5344CB8AC3E}">
        <p14:creationId xmlns:p14="http://schemas.microsoft.com/office/powerpoint/2010/main" val="239325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209"/>
    </mc:Choice>
    <mc:Fallback xmlns="">
      <p:transition spd="slow" advTm="1032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7333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7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775741" y="1"/>
            <a:ext cx="709152" cy="831849"/>
          </a:xfrm>
          <a:custGeom>
            <a:avLst/>
            <a:gdLst>
              <a:gd name="connsiteX0" fmla="*/ 364627 w 709152"/>
              <a:gd name="connsiteY0" fmla="*/ 0 h 831849"/>
              <a:gd name="connsiteX1" fmla="*/ 709152 w 709152"/>
              <a:gd name="connsiteY1" fmla="*/ 0 h 831849"/>
              <a:gd name="connsiteX2" fmla="*/ 344525 w 709152"/>
              <a:gd name="connsiteY2" fmla="*/ 831849 h 831849"/>
              <a:gd name="connsiteX3" fmla="*/ 0 w 709152"/>
              <a:gd name="connsiteY3" fmla="*/ 831849 h 831849"/>
              <a:gd name="connsiteX4" fmla="*/ 364627 w 709152"/>
              <a:gd name="connsiteY4" fmla="*/ 0 h 831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9152" h="831849">
                <a:moveTo>
                  <a:pt x="364627" y="0"/>
                </a:moveTo>
                <a:lnTo>
                  <a:pt x="709152" y="0"/>
                </a:lnTo>
                <a:lnTo>
                  <a:pt x="344525" y="831849"/>
                </a:lnTo>
                <a:lnTo>
                  <a:pt x="0" y="831849"/>
                </a:lnTo>
                <a:lnTo>
                  <a:pt x="36462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" y="0"/>
            <a:ext cx="880989" cy="2022024"/>
          </a:xfrm>
          <a:custGeom>
            <a:avLst/>
            <a:gdLst>
              <a:gd name="connsiteX0" fmla="*/ 0 w 880989"/>
              <a:gd name="connsiteY0" fmla="*/ 0 h 2022024"/>
              <a:gd name="connsiteX1" fmla="*/ 880989 w 880989"/>
              <a:gd name="connsiteY1" fmla="*/ 0 h 2022024"/>
              <a:gd name="connsiteX2" fmla="*/ 0 w 880989"/>
              <a:gd name="connsiteY2" fmla="*/ 2022024 h 2022024"/>
              <a:gd name="connsiteX3" fmla="*/ 0 w 880989"/>
              <a:gd name="connsiteY3" fmla="*/ 0 h 2022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0989" h="2022024">
                <a:moveTo>
                  <a:pt x="0" y="0"/>
                </a:moveTo>
                <a:lnTo>
                  <a:pt x="880989" y="0"/>
                </a:lnTo>
                <a:lnTo>
                  <a:pt x="0" y="2022024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Lorem Ipsum"/>
          <p:cNvSpPr txBox="1"/>
          <p:nvPr/>
        </p:nvSpPr>
        <p:spPr>
          <a:xfrm>
            <a:off x="1200150" y="1277693"/>
            <a:ext cx="10800506" cy="6647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b">
            <a:noAutofit/>
          </a:bodyPr>
          <a:lstStyle>
            <a:lvl1pPr algn="l" defTabSz="825500">
              <a:lnSpc>
                <a:spcPct val="120000"/>
              </a:lnSpc>
              <a:defRPr>
                <a:solidFill>
                  <a:srgbClr val="262626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pPr marL="0" marR="0" lvl="0" indent="0" algn="l" defTabSz="8255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ato Bold"/>
                <a:sym typeface="Lato Bold"/>
              </a:rPr>
              <a:t>Proposed </a:t>
            </a:r>
            <a:r>
              <a:rPr lang="en-US" sz="4400" dirty="0">
                <a:solidFill>
                  <a:schemeClr val="tx1"/>
                </a:solidFill>
              </a:rPr>
              <a:t>Call Re Regional Coordination on Vadose Zone Infiltration Well Permitting </a:t>
            </a:r>
            <a:endParaRPr kumimoji="0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sym typeface="Lato Bold"/>
            </a:endParaRPr>
          </a:p>
        </p:txBody>
      </p:sp>
      <p:sp>
        <p:nvSpPr>
          <p:cNvPr id="7" name="Rectangle: Rounded Corners 16"/>
          <p:cNvSpPr/>
          <p:nvPr/>
        </p:nvSpPr>
        <p:spPr>
          <a:xfrm>
            <a:off x="1200150" y="2132855"/>
            <a:ext cx="1583482" cy="45719"/>
          </a:xfrm>
          <a:prstGeom prst="roundRect">
            <a:avLst>
              <a:gd name="adj" fmla="val 24145"/>
            </a:avLst>
          </a:prstGeom>
          <a:gradFill>
            <a:gsLst>
              <a:gs pos="0">
                <a:schemeClr val="accent1">
                  <a:satOff val="20231"/>
                  <a:lumOff val="-16526"/>
                </a:schemeClr>
              </a:gs>
              <a:gs pos="100000">
                <a:srgbClr val="3AB7C8"/>
              </a:gs>
            </a:gsLst>
          </a:gradFill>
          <a:ln w="12700">
            <a:miter lim="400000"/>
          </a:ln>
        </p:spPr>
        <p:txBody>
          <a:bodyPr lIns="45719" rIns="45719" anchor="ctr">
            <a:normAutofit fontScale="25000" lnSpcReduction="20000"/>
          </a:bodyPr>
          <a:lstStyle/>
          <a:p>
            <a:pPr marL="0" marR="0" lvl="0" indent="0" algn="l" defTabSz="45731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kumimoji="0" sz="13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3F8059B6-E1BB-456C-B510-28BC40F19439}"/>
              </a:ext>
            </a:extLst>
          </p:cNvPr>
          <p:cNvSpPr txBox="1"/>
          <p:nvPr/>
        </p:nvSpPr>
        <p:spPr>
          <a:xfrm>
            <a:off x="569955" y="2368955"/>
            <a:ext cx="10656490" cy="8290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tIns="45719" rIns="45719" bIns="45719" numCol="1" anchor="t">
            <a:noAutofit/>
          </a:bodyPr>
          <a:lstStyle>
            <a:lvl1pPr algn="l" defTabSz="914400">
              <a:spcBef>
                <a:spcPts val="1000"/>
              </a:spcBef>
              <a:defRPr sz="1600">
                <a:solidFill>
                  <a:schemeClr val="accent6">
                    <a:hueOff val="-10521704"/>
                    <a:satOff val="-11099"/>
                    <a:lumOff val="-7127"/>
                  </a:schemeClr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  <a:latin typeface="Calibri" panose="020F0502020204030204" pitchFamily="34" charset="0"/>
              </a:rPr>
              <a:t>Purpose – Key technology for ETSGSA and others with similar soil conditions. Regional call to compare notes and decide whether/how to move forward together to clarify/streamline regulation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  <a:latin typeface="Calibri" panose="020F0502020204030204" pitchFamily="34" charset="0"/>
              </a:rPr>
              <a:t>Target Invitees – ETSGSA, WTSGSA, STRGBA GSA, Merced Subbasin GSA, MI Urban GSA, Eastside San Joaquin GSA, OID GSA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  <a:latin typeface="Calibri" panose="020F0502020204030204" pitchFamily="34" charset="0"/>
              </a:rPr>
              <a:t>Introductions, Experience and Needs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  <a:latin typeface="Calibri" panose="020F0502020204030204" pitchFamily="34" charset="0"/>
              </a:rPr>
              <a:t>Open Discussion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/>
                </a:solidFill>
                <a:latin typeface="Calibri" panose="020F0502020204030204" pitchFamily="34" charset="0"/>
              </a:rPr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427808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209"/>
    </mc:Choice>
    <mc:Fallback xmlns="">
      <p:transition spd="slow" advTm="1032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7333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7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69535-95C7-A05A-21AE-24A150656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662" y="659775"/>
            <a:ext cx="7958331" cy="1077229"/>
          </a:xfrm>
        </p:spPr>
        <p:txBody>
          <a:bodyPr/>
          <a:lstStyle/>
          <a:p>
            <a:r>
              <a:rPr lang="en-US" dirty="0"/>
              <a:t>GET INVOLVED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2A030-B4BD-71E9-F045-0E1DAF18A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4355" y="1346886"/>
            <a:ext cx="8693471" cy="4258215"/>
          </a:xfrm>
        </p:spPr>
        <p:txBody>
          <a:bodyPr/>
          <a:lstStyle/>
          <a:p>
            <a:r>
              <a:rPr lang="en-US" dirty="0"/>
              <a:t>Join our interested parties list </a:t>
            </a:r>
          </a:p>
          <a:p>
            <a:r>
              <a:rPr lang="en-US" dirty="0"/>
              <a:t>Attend the workshop </a:t>
            </a:r>
          </a:p>
          <a:p>
            <a:r>
              <a:rPr lang="en-US" dirty="0"/>
              <a:t>Attend our Board meetings 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EAB581-AE18-E53F-1A0A-DA263CD0CBCB}"/>
              </a:ext>
            </a:extLst>
          </p:cNvPr>
          <p:cNvSpPr txBox="1"/>
          <p:nvPr/>
        </p:nvSpPr>
        <p:spPr>
          <a:xfrm>
            <a:off x="4403827" y="5922880"/>
            <a:ext cx="8928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www.turlockgroundwater.org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3270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{624B8E29-5A84-714C-8EE6-676FCDC7133C}tf16401378</Template>
  <TotalTime>40</TotalTime>
  <Words>194</Words>
  <Application>Microsoft Macintosh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Lato Bold</vt:lpstr>
      <vt:lpstr>MS Shell Dlg 2</vt:lpstr>
      <vt:lpstr>Wingdings</vt:lpstr>
      <vt:lpstr>Wingdings 3</vt:lpstr>
      <vt:lpstr>Madison</vt:lpstr>
      <vt:lpstr>ETSGSA UPDATE</vt:lpstr>
      <vt:lpstr>Budget Information</vt:lpstr>
      <vt:lpstr>UPCOMINIG EVENTS</vt:lpstr>
      <vt:lpstr>PowerPoint Presentation</vt:lpstr>
      <vt:lpstr>PowerPoint Presentation</vt:lpstr>
      <vt:lpstr>GET INVOLVED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ETSGSA UPDATE</dc:title>
  <dc:creator>Julianne Phillips</dc:creator>
  <cp:lastModifiedBy>Julianne Phillips</cp:lastModifiedBy>
  <cp:revision>2</cp:revision>
  <dcterms:created xsi:type="dcterms:W3CDTF">2022-08-31T16:08:12Z</dcterms:created>
  <dcterms:modified xsi:type="dcterms:W3CDTF">2022-08-31T16:50:53Z</dcterms:modified>
</cp:coreProperties>
</file>