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64"/>
  </p:notesMasterIdLst>
  <p:handoutMasterIdLst>
    <p:handoutMasterId r:id="rId65"/>
  </p:handoutMasterIdLst>
  <p:sldIdLst>
    <p:sldId id="1048" r:id="rId2"/>
    <p:sldId id="1530" r:id="rId3"/>
    <p:sldId id="1297" r:id="rId4"/>
    <p:sldId id="1070" r:id="rId5"/>
    <p:sldId id="1500" r:id="rId6"/>
    <p:sldId id="1104" r:id="rId7"/>
    <p:sldId id="1267" r:id="rId8"/>
    <p:sldId id="1668" r:id="rId9"/>
    <p:sldId id="1532" r:id="rId10"/>
    <p:sldId id="1072" r:id="rId11"/>
    <p:sldId id="1073" r:id="rId12"/>
    <p:sldId id="1024" r:id="rId13"/>
    <p:sldId id="1496" r:id="rId14"/>
    <p:sldId id="1671" r:id="rId15"/>
    <p:sldId id="1656" r:id="rId16"/>
    <p:sldId id="956" r:id="rId17"/>
    <p:sldId id="966" r:id="rId18"/>
    <p:sldId id="917" r:id="rId19"/>
    <p:sldId id="770" r:id="rId20"/>
    <p:sldId id="943" r:id="rId21"/>
    <p:sldId id="944" r:id="rId22"/>
    <p:sldId id="945" r:id="rId23"/>
    <p:sldId id="948" r:id="rId24"/>
    <p:sldId id="999" r:id="rId25"/>
    <p:sldId id="949" r:id="rId26"/>
    <p:sldId id="950" r:id="rId27"/>
    <p:sldId id="951" r:id="rId28"/>
    <p:sldId id="654" r:id="rId29"/>
    <p:sldId id="1640" r:id="rId30"/>
    <p:sldId id="958" r:id="rId31"/>
    <p:sldId id="1657" r:id="rId32"/>
    <p:sldId id="708" r:id="rId33"/>
    <p:sldId id="783" r:id="rId34"/>
    <p:sldId id="1650" r:id="rId35"/>
    <p:sldId id="1651" r:id="rId36"/>
    <p:sldId id="1028" r:id="rId37"/>
    <p:sldId id="1666" r:id="rId38"/>
    <p:sldId id="1192" r:id="rId39"/>
    <p:sldId id="1295" r:id="rId40"/>
    <p:sldId id="1664" r:id="rId41"/>
    <p:sldId id="1085" r:id="rId42"/>
    <p:sldId id="1610" r:id="rId43"/>
    <p:sldId id="1635" r:id="rId44"/>
    <p:sldId id="1280" r:id="rId45"/>
    <p:sldId id="1638" r:id="rId46"/>
    <p:sldId id="1662" r:id="rId47"/>
    <p:sldId id="1663" r:id="rId48"/>
    <p:sldId id="1636" r:id="rId49"/>
    <p:sldId id="1630" r:id="rId50"/>
    <p:sldId id="1598" r:id="rId51"/>
    <p:sldId id="1629" r:id="rId52"/>
    <p:sldId id="1138" r:id="rId53"/>
    <p:sldId id="967" r:id="rId54"/>
    <p:sldId id="1670" r:id="rId55"/>
    <p:sldId id="1660" r:id="rId56"/>
    <p:sldId id="1661" r:id="rId57"/>
    <p:sldId id="1667" r:id="rId58"/>
    <p:sldId id="989" r:id="rId59"/>
    <p:sldId id="1140" r:id="rId60"/>
    <p:sldId id="987" r:id="rId61"/>
    <p:sldId id="995" r:id="rId62"/>
    <p:sldId id="1211" r:id="rId63"/>
  </p:sldIdLst>
  <p:sldSz cx="9144000" cy="6858000" type="letter"/>
  <p:notesSz cx="6858000" cy="9083675"/>
  <p:defaultTextStyle>
    <a:defPPr>
      <a:defRPr lang="en-US"/>
    </a:defPPr>
    <a:lvl1pPr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5pPr>
    <a:lvl6pPr marL="2286000" algn="l" defTabSz="457200" rtl="0" eaLnBrk="1" latinLnBrk="0" hangingPunct="1">
      <a:defRPr sz="2400" kern="1200">
        <a:solidFill>
          <a:schemeClr val="tx1"/>
        </a:solidFill>
        <a:latin typeface="Garamond" charset="0"/>
        <a:ea typeface="ＭＳ Ｐゴシック" charset="0"/>
        <a:cs typeface="ＭＳ Ｐゴシック" charset="0"/>
      </a:defRPr>
    </a:lvl6pPr>
    <a:lvl7pPr marL="2743200" algn="l" defTabSz="457200" rtl="0" eaLnBrk="1" latinLnBrk="0" hangingPunct="1">
      <a:defRPr sz="2400" kern="1200">
        <a:solidFill>
          <a:schemeClr val="tx1"/>
        </a:solidFill>
        <a:latin typeface="Garamond" charset="0"/>
        <a:ea typeface="ＭＳ Ｐゴシック" charset="0"/>
        <a:cs typeface="ＭＳ Ｐゴシック" charset="0"/>
      </a:defRPr>
    </a:lvl7pPr>
    <a:lvl8pPr marL="3200400" algn="l" defTabSz="457200" rtl="0" eaLnBrk="1" latinLnBrk="0" hangingPunct="1">
      <a:defRPr sz="2400" kern="1200">
        <a:solidFill>
          <a:schemeClr val="tx1"/>
        </a:solidFill>
        <a:latin typeface="Garamond" charset="0"/>
        <a:ea typeface="ＭＳ Ｐゴシック" charset="0"/>
        <a:cs typeface="ＭＳ Ｐゴシック" charset="0"/>
      </a:defRPr>
    </a:lvl8pPr>
    <a:lvl9pPr marL="3657600" algn="l" defTabSz="457200" rtl="0" eaLnBrk="1" latinLnBrk="0" hangingPunct="1">
      <a:defRPr sz="2400" kern="1200">
        <a:solidFill>
          <a:schemeClr val="tx1"/>
        </a:solidFill>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6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C7127"/>
    <a:srgbClr val="FFFF00"/>
    <a:srgbClr val="000000"/>
    <a:srgbClr val="5E385E"/>
    <a:srgbClr val="9B3541"/>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2"/>
    <p:restoredTop sz="93251"/>
  </p:normalViewPr>
  <p:slideViewPr>
    <p:cSldViewPr>
      <p:cViewPr varScale="1">
        <p:scale>
          <a:sx n="107" d="100"/>
          <a:sy n="107" d="100"/>
        </p:scale>
        <p:origin x="170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752"/>
    </p:cViewPr>
  </p:sorterViewPr>
  <p:notesViewPr>
    <p:cSldViewPr>
      <p:cViewPr>
        <p:scale>
          <a:sx n="75" d="100"/>
          <a:sy n="75" d="100"/>
        </p:scale>
        <p:origin x="-786" y="102"/>
      </p:cViewPr>
      <p:guideLst>
        <p:guide orient="horz" pos="2861"/>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0555B4-1C54-4C16-893C-2A19457E90A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A624693-AA2C-4D8C-94CA-CA60EFDC7311}">
      <dgm:prSet custT="1"/>
      <dgm:spPr>
        <a:solidFill>
          <a:srgbClr val="00B050"/>
        </a:solidFill>
      </dgm:spPr>
      <dgm:t>
        <a:bodyPr/>
        <a:lstStyle/>
        <a:p>
          <a:pPr algn="ctr" rtl="0"/>
          <a:r>
            <a:rPr lang="en-US" sz="3200" b="1" dirty="0"/>
            <a:t>The SFPUC has the longest drought scenario of California’s major urban water </a:t>
          </a:r>
          <a:r>
            <a:rPr lang="en-US" sz="3200" b="1" dirty="0" err="1"/>
            <a:t>agencis</a:t>
          </a:r>
          <a:endParaRPr lang="en-US" sz="3200" dirty="0"/>
        </a:p>
      </dgm:t>
    </dgm:pt>
    <dgm:pt modelId="{53B63E51-A74E-46B2-8A76-11B177CFDF83}" type="parTrans" cxnId="{AD4EC296-D46B-4C3F-A064-6A155DF3F25A}">
      <dgm:prSet/>
      <dgm:spPr/>
      <dgm:t>
        <a:bodyPr/>
        <a:lstStyle/>
        <a:p>
          <a:endParaRPr lang="en-US"/>
        </a:p>
      </dgm:t>
    </dgm:pt>
    <dgm:pt modelId="{D432DC5A-A11B-4042-BB81-D2186F751B62}" type="sibTrans" cxnId="{AD4EC296-D46B-4C3F-A064-6A155DF3F25A}">
      <dgm:prSet/>
      <dgm:spPr/>
      <dgm:t>
        <a:bodyPr/>
        <a:lstStyle/>
        <a:p>
          <a:endParaRPr lang="en-US"/>
        </a:p>
      </dgm:t>
    </dgm:pt>
    <dgm:pt modelId="{246A7229-F6E5-41C7-A6CE-3D30A63F11F8}" type="pres">
      <dgm:prSet presAssocID="{B10555B4-1C54-4C16-893C-2A19457E90A8}" presName="linear" presStyleCnt="0">
        <dgm:presLayoutVars>
          <dgm:animLvl val="lvl"/>
          <dgm:resizeHandles val="exact"/>
        </dgm:presLayoutVars>
      </dgm:prSet>
      <dgm:spPr/>
      <dgm:t>
        <a:bodyPr/>
        <a:lstStyle/>
        <a:p>
          <a:endParaRPr lang="en-US"/>
        </a:p>
      </dgm:t>
    </dgm:pt>
    <dgm:pt modelId="{35F4AB47-4623-427B-A4F2-A1C400CA0D0E}" type="pres">
      <dgm:prSet presAssocID="{AA624693-AA2C-4D8C-94CA-CA60EFDC7311}" presName="parentText" presStyleLbl="node1" presStyleIdx="0" presStyleCnt="1">
        <dgm:presLayoutVars>
          <dgm:chMax val="0"/>
          <dgm:bulletEnabled val="1"/>
        </dgm:presLayoutVars>
      </dgm:prSet>
      <dgm:spPr/>
      <dgm:t>
        <a:bodyPr/>
        <a:lstStyle/>
        <a:p>
          <a:endParaRPr lang="en-US"/>
        </a:p>
      </dgm:t>
    </dgm:pt>
  </dgm:ptLst>
  <dgm:cxnLst>
    <dgm:cxn modelId="{C33BACB6-2A3E-1842-A285-001E55A274D2}" type="presOf" srcId="{B10555B4-1C54-4C16-893C-2A19457E90A8}" destId="{246A7229-F6E5-41C7-A6CE-3D30A63F11F8}" srcOrd="0" destOrd="0" presId="urn:microsoft.com/office/officeart/2005/8/layout/vList2"/>
    <dgm:cxn modelId="{AD4EC296-D46B-4C3F-A064-6A155DF3F25A}" srcId="{B10555B4-1C54-4C16-893C-2A19457E90A8}" destId="{AA624693-AA2C-4D8C-94CA-CA60EFDC7311}" srcOrd="0" destOrd="0" parTransId="{53B63E51-A74E-46B2-8A76-11B177CFDF83}" sibTransId="{D432DC5A-A11B-4042-BB81-D2186F751B62}"/>
    <dgm:cxn modelId="{1F8576F5-57FF-2B4A-A589-FABCF4DCB58A}" type="presOf" srcId="{AA624693-AA2C-4D8C-94CA-CA60EFDC7311}" destId="{35F4AB47-4623-427B-A4F2-A1C400CA0D0E}" srcOrd="0" destOrd="0" presId="urn:microsoft.com/office/officeart/2005/8/layout/vList2"/>
    <dgm:cxn modelId="{97B5D445-4858-1146-A2A0-D39A73721850}" type="presParOf" srcId="{246A7229-F6E5-41C7-A6CE-3D30A63F11F8}" destId="{35F4AB47-4623-427B-A4F2-A1C400CA0D0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4AB47-4623-427B-A4F2-A1C400CA0D0E}">
      <dsp:nvSpPr>
        <dsp:cNvPr id="0" name=""/>
        <dsp:cNvSpPr/>
      </dsp:nvSpPr>
      <dsp:spPr>
        <a:xfrm>
          <a:off x="0" y="439"/>
          <a:ext cx="8534400" cy="1142121"/>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a:t>The SFPUC has the longest drought scenario of California’s major urban water </a:t>
          </a:r>
          <a:r>
            <a:rPr lang="en-US" sz="3200" b="1" kern="1200" dirty="0" err="1"/>
            <a:t>agencis</a:t>
          </a:r>
          <a:endParaRPr lang="en-US" sz="3200" kern="1200" dirty="0"/>
        </a:p>
      </dsp:txBody>
      <dsp:txXfrm>
        <a:off x="55754" y="56193"/>
        <a:ext cx="8422892" cy="10306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4025"/>
          </a:xfrm>
          <a:prstGeom prst="rect">
            <a:avLst/>
          </a:prstGeom>
        </p:spPr>
        <p:txBody>
          <a:bodyPr vert="horz" lIns="91440" tIns="45720" rIns="91440" bIns="45720" rtlCol="0"/>
          <a:lstStyle>
            <a:lvl1pPr algn="r">
              <a:defRPr sz="1200"/>
            </a:lvl1pPr>
          </a:lstStyle>
          <a:p>
            <a:fld id="{DBC7C657-1F44-4545-A05D-0D8D41B7D382}" type="datetimeFigureOut">
              <a:rPr lang="en-US" smtClean="0"/>
              <a:t>10/24/2022</a:t>
            </a:fld>
            <a:endParaRPr lang="en-US" dirty="0"/>
          </a:p>
        </p:txBody>
      </p:sp>
      <p:sp>
        <p:nvSpPr>
          <p:cNvPr id="4" name="Footer Placeholder 3"/>
          <p:cNvSpPr>
            <a:spLocks noGrp="1"/>
          </p:cNvSpPr>
          <p:nvPr>
            <p:ph type="ftr" sz="quarter" idx="2"/>
          </p:nvPr>
        </p:nvSpPr>
        <p:spPr>
          <a:xfrm>
            <a:off x="0" y="8628063"/>
            <a:ext cx="2971800" cy="4540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28063"/>
            <a:ext cx="2971800" cy="454025"/>
          </a:xfrm>
          <a:prstGeom prst="rect">
            <a:avLst/>
          </a:prstGeom>
        </p:spPr>
        <p:txBody>
          <a:bodyPr vert="horz" lIns="91440" tIns="45720" rIns="91440" bIns="45720" rtlCol="0" anchor="b"/>
          <a:lstStyle>
            <a:lvl1pPr algn="r">
              <a:defRPr sz="1200"/>
            </a:lvl1pPr>
          </a:lstStyle>
          <a:p>
            <a:fld id="{745D57C8-C513-624E-B03A-61F4290D930E}" type="slidenum">
              <a:rPr lang="en-US" smtClean="0"/>
              <a:t>‹#›</a:t>
            </a:fld>
            <a:endParaRPr lang="en-US" dirty="0"/>
          </a:p>
        </p:txBody>
      </p:sp>
    </p:spTree>
    <p:extLst>
      <p:ext uri="{BB962C8B-B14F-4D97-AF65-F5344CB8AC3E}">
        <p14:creationId xmlns:p14="http://schemas.microsoft.com/office/powerpoint/2010/main" val="2106832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71800" cy="4540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cs typeface="+mn-cs"/>
              </a:defRPr>
            </a:lvl1pPr>
          </a:lstStyle>
          <a:p>
            <a:pPr>
              <a:defRPr/>
            </a:pPr>
            <a:endParaRPr lang="en-US" dirty="0"/>
          </a:p>
        </p:txBody>
      </p:sp>
      <p:sp>
        <p:nvSpPr>
          <p:cNvPr id="190467" name="Rectangle 3"/>
          <p:cNvSpPr>
            <a:spLocks noGrp="1" noChangeArrowheads="1"/>
          </p:cNvSpPr>
          <p:nvPr>
            <p:ph type="dt" idx="1"/>
          </p:nvPr>
        </p:nvSpPr>
        <p:spPr bwMode="auto">
          <a:xfrm>
            <a:off x="3884613" y="0"/>
            <a:ext cx="2971800" cy="4540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cs typeface="+mn-cs"/>
              </a:defRPr>
            </a:lvl1pPr>
          </a:lstStyle>
          <a:p>
            <a:pPr>
              <a:defRPr/>
            </a:pPr>
            <a:endParaRPr lang="en-US" dirty="0"/>
          </a:p>
        </p:txBody>
      </p:sp>
      <p:sp>
        <p:nvSpPr>
          <p:cNvPr id="190468" name="Rectangle 4"/>
          <p:cNvSpPr>
            <a:spLocks noGrp="1" noRot="1" noChangeAspect="1" noChangeArrowheads="1" noTextEdit="1"/>
          </p:cNvSpPr>
          <p:nvPr>
            <p:ph type="sldImg" idx="2"/>
          </p:nvPr>
        </p:nvSpPr>
        <p:spPr bwMode="auto">
          <a:xfrm>
            <a:off x="1352550" y="681038"/>
            <a:ext cx="2324100" cy="1741487"/>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90469" name="Rectangle 5"/>
          <p:cNvSpPr>
            <a:spLocks noGrp="1" noChangeArrowheads="1"/>
          </p:cNvSpPr>
          <p:nvPr>
            <p:ph type="body" sz="quarter" idx="3"/>
          </p:nvPr>
        </p:nvSpPr>
        <p:spPr bwMode="auto">
          <a:xfrm>
            <a:off x="609600" y="2725738"/>
            <a:ext cx="5486400" cy="40878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0470" name="Rectangle 6"/>
          <p:cNvSpPr>
            <a:spLocks noGrp="1" noChangeArrowheads="1"/>
          </p:cNvSpPr>
          <p:nvPr>
            <p:ph type="ftr" sz="quarter" idx="4"/>
          </p:nvPr>
        </p:nvSpPr>
        <p:spPr bwMode="auto">
          <a:xfrm>
            <a:off x="0" y="8628063"/>
            <a:ext cx="2971800" cy="4540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cs typeface="+mn-cs"/>
              </a:defRPr>
            </a:lvl1pPr>
          </a:lstStyle>
          <a:p>
            <a:pPr>
              <a:defRPr/>
            </a:pPr>
            <a:endParaRPr lang="en-US" dirty="0"/>
          </a:p>
        </p:txBody>
      </p:sp>
      <p:sp>
        <p:nvSpPr>
          <p:cNvPr id="190471" name="Rectangle 7"/>
          <p:cNvSpPr>
            <a:spLocks noGrp="1" noChangeArrowheads="1"/>
          </p:cNvSpPr>
          <p:nvPr>
            <p:ph type="sldNum" sz="quarter" idx="5"/>
          </p:nvPr>
        </p:nvSpPr>
        <p:spPr bwMode="auto">
          <a:xfrm>
            <a:off x="3884613" y="8628063"/>
            <a:ext cx="2971800" cy="4540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B8B86C80-D3E4-7049-BD01-26097341845A}" type="slidenum">
              <a:rPr lang="en-US"/>
              <a:pPr>
                <a:defRPr/>
              </a:pPr>
              <a:t>‹#›</a:t>
            </a:fld>
            <a:endParaRPr lang="en-US" dirty="0"/>
          </a:p>
        </p:txBody>
      </p:sp>
    </p:spTree>
    <p:extLst>
      <p:ext uri="{BB962C8B-B14F-4D97-AF65-F5344CB8AC3E}">
        <p14:creationId xmlns:p14="http://schemas.microsoft.com/office/powerpoint/2010/main" val="8486595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862806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lgn="r" eaLnBrk="1" hangingPunct="1">
              <a:spcBef>
                <a:spcPct val="0"/>
              </a:spcBef>
            </a:pPr>
            <a:fld id="{6FFCFD31-2C20-D546-9066-09DEADD16E7A}" type="slidenum">
              <a:rPr lang="en-US" altLang="x-none" sz="1200"/>
              <a:pPr algn="r" eaLnBrk="1" hangingPunct="1">
                <a:spcBef>
                  <a:spcPct val="0"/>
                </a:spcBef>
              </a:pPr>
              <a:t>1</a:t>
            </a:fld>
            <a:endParaRPr lang="en-US" altLang="x-none" sz="1200" dirty="0"/>
          </a:p>
        </p:txBody>
      </p:sp>
      <p:sp>
        <p:nvSpPr>
          <p:cNvPr id="23554" name="Rectangle 2"/>
          <p:cNvSpPr>
            <a:spLocks noGrp="1" noRot="1" noChangeAspect="1" noChangeArrowheads="1" noTextEdit="1"/>
          </p:cNvSpPr>
          <p:nvPr>
            <p:ph type="sldImg"/>
          </p:nvPr>
        </p:nvSpPr>
        <p:spPr>
          <a:xfrm>
            <a:off x="1354138" y="681038"/>
            <a:ext cx="2322512" cy="1741487"/>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buFont typeface="Times" charset="0"/>
              <a:buNone/>
            </a:pPr>
            <a:endParaRPr lang="en-US" altLang="x-none" dirty="0">
              <a:latin typeface="Palatino" charset="0"/>
              <a:ea typeface="ＭＳ Ｐゴシック" charset="-128"/>
            </a:endParaRPr>
          </a:p>
        </p:txBody>
      </p:sp>
    </p:spTree>
    <p:extLst>
      <p:ext uri="{BB962C8B-B14F-4D97-AF65-F5344CB8AC3E}">
        <p14:creationId xmlns:p14="http://schemas.microsoft.com/office/powerpoint/2010/main" val="659772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noChangeArrowheads="1"/>
          </p:cNvSpPr>
          <p:nvPr/>
        </p:nvSpPr>
        <p:spPr bwMode="auto">
          <a:xfrm>
            <a:off x="3884613" y="862806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lgn="r" eaLnBrk="1" hangingPunct="1">
              <a:spcBef>
                <a:spcPct val="0"/>
              </a:spcBef>
            </a:pPr>
            <a:fld id="{DC682493-FEAF-E34F-A4C0-3D1E3174D201}" type="slidenum">
              <a:rPr lang="en-US" altLang="x-none" sz="1200"/>
              <a:pPr algn="r" eaLnBrk="1" hangingPunct="1">
                <a:spcBef>
                  <a:spcPct val="0"/>
                </a:spcBef>
              </a:pPr>
              <a:t>11</a:t>
            </a:fld>
            <a:endParaRPr lang="en-US" altLang="x-none" sz="1200" dirty="0"/>
          </a:p>
        </p:txBody>
      </p:sp>
      <p:sp>
        <p:nvSpPr>
          <p:cNvPr id="60418" name="Rectangle 1026"/>
          <p:cNvSpPr>
            <a:spLocks noGrp="1" noRot="1" noChangeAspect="1" noChangeArrowheads="1" noTextEdit="1"/>
          </p:cNvSpPr>
          <p:nvPr>
            <p:ph type="sldImg"/>
          </p:nvPr>
        </p:nvSpPr>
        <p:spPr>
          <a:xfrm>
            <a:off x="1354138" y="681038"/>
            <a:ext cx="2320925" cy="1741487"/>
          </a:xfrm>
          <a:ln/>
        </p:spPr>
      </p:sp>
      <p:sp>
        <p:nvSpPr>
          <p:cNvPr id="604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ea typeface="ＭＳ Ｐゴシック" charset="-128"/>
            </a:endParaRPr>
          </a:p>
        </p:txBody>
      </p:sp>
    </p:spTree>
    <p:extLst>
      <p:ext uri="{BB962C8B-B14F-4D97-AF65-F5344CB8AC3E}">
        <p14:creationId xmlns:p14="http://schemas.microsoft.com/office/powerpoint/2010/main" val="155548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2DD9F7-1C45-4A43-9A57-089F9D3FE823}" type="slidenum">
              <a:rPr lang="en-US"/>
              <a:pPr>
                <a:defRPr/>
              </a:pPr>
              <a:t>12</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915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2A8DBC-9074-DD48-9B05-8CB6144869E5}" type="slidenum">
              <a:rPr lang="en-US"/>
              <a:pPr>
                <a:defRPr/>
              </a:pPr>
              <a:t>13</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cs typeface="+mn-cs"/>
            </a:endParaRPr>
          </a:p>
        </p:txBody>
      </p:sp>
    </p:spTree>
    <p:extLst>
      <p:ext uri="{BB962C8B-B14F-4D97-AF65-F5344CB8AC3E}">
        <p14:creationId xmlns:p14="http://schemas.microsoft.com/office/powerpoint/2010/main" val="614063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14</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charset="0"/>
              <a:buChar char="•"/>
              <a:tabLst/>
              <a:defRP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3257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4613" y="862806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lgn="r" eaLnBrk="1" hangingPunct="1">
              <a:spcBef>
                <a:spcPct val="0"/>
              </a:spcBef>
            </a:pPr>
            <a:fld id="{86817CAF-B72D-F644-A3F7-D38030211A9C}" type="slidenum">
              <a:rPr lang="en-US" altLang="x-none" sz="1200"/>
              <a:pPr algn="r" eaLnBrk="1" hangingPunct="1">
                <a:spcBef>
                  <a:spcPct val="0"/>
                </a:spcBef>
              </a:pPr>
              <a:t>15</a:t>
            </a:fld>
            <a:endParaRPr lang="en-US" altLang="x-none" sz="1200" dirty="0"/>
          </a:p>
        </p:txBody>
      </p:sp>
      <p:sp>
        <p:nvSpPr>
          <p:cNvPr id="22530" name="Rectangle 2"/>
          <p:cNvSpPr>
            <a:spLocks noGrp="1" noRot="1" noChangeAspect="1" noChangeArrowheads="1" noTextEdit="1"/>
          </p:cNvSpPr>
          <p:nvPr>
            <p:ph type="sldImg"/>
          </p:nvPr>
        </p:nvSpPr>
        <p:spPr>
          <a:xfrm>
            <a:off x="1354138" y="681038"/>
            <a:ext cx="2322512" cy="1741487"/>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buFont typeface="Times" charset="0"/>
              <a:buNone/>
            </a:pPr>
            <a:endParaRPr lang="en-US" altLang="x-none" dirty="0">
              <a:latin typeface="Palatino" charset="0"/>
              <a:ea typeface="ＭＳ Ｐゴシック" charset="-128"/>
            </a:endParaRPr>
          </a:p>
        </p:txBody>
      </p:sp>
    </p:spTree>
    <p:extLst>
      <p:ext uri="{BB962C8B-B14F-4D97-AF65-F5344CB8AC3E}">
        <p14:creationId xmlns:p14="http://schemas.microsoft.com/office/powerpoint/2010/main" val="1369477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EC511-E883-9147-9009-7C322E7FB8E1}" type="slidenum">
              <a:rPr lang="en-US"/>
              <a:pPr>
                <a:defRPr/>
              </a:pPr>
              <a:t>16</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0892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4613" y="862806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lgn="r" eaLnBrk="1" hangingPunct="1">
              <a:spcBef>
                <a:spcPct val="0"/>
              </a:spcBef>
            </a:pPr>
            <a:fld id="{86817CAF-B72D-F644-A3F7-D38030211A9C}" type="slidenum">
              <a:rPr lang="en-US" altLang="x-none" sz="1200"/>
              <a:pPr algn="r" eaLnBrk="1" hangingPunct="1">
                <a:spcBef>
                  <a:spcPct val="0"/>
                </a:spcBef>
              </a:pPr>
              <a:t>17</a:t>
            </a:fld>
            <a:endParaRPr lang="en-US" altLang="x-none" sz="1200" dirty="0"/>
          </a:p>
        </p:txBody>
      </p:sp>
      <p:sp>
        <p:nvSpPr>
          <p:cNvPr id="22530" name="Rectangle 2"/>
          <p:cNvSpPr>
            <a:spLocks noGrp="1" noRot="1" noChangeAspect="1" noChangeArrowheads="1" noTextEdit="1"/>
          </p:cNvSpPr>
          <p:nvPr>
            <p:ph type="sldImg"/>
          </p:nvPr>
        </p:nvSpPr>
        <p:spPr>
          <a:xfrm>
            <a:off x="1354138" y="681038"/>
            <a:ext cx="2322512" cy="1741487"/>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buFont typeface="Times" charset="0"/>
              <a:buNone/>
            </a:pPr>
            <a:endParaRPr lang="en-US" altLang="x-none" dirty="0">
              <a:latin typeface="Palatino" charset="0"/>
              <a:ea typeface="ＭＳ Ｐゴシック" charset="-128"/>
            </a:endParaRPr>
          </a:p>
        </p:txBody>
      </p:sp>
    </p:spTree>
    <p:extLst>
      <p:ext uri="{BB962C8B-B14F-4D97-AF65-F5344CB8AC3E}">
        <p14:creationId xmlns:p14="http://schemas.microsoft.com/office/powerpoint/2010/main" val="307496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2A8DBC-9074-DD48-9B05-8CB6144869E5}" type="slidenum">
              <a:rPr lang="en-US"/>
              <a:pPr>
                <a:defRPr/>
              </a:pPr>
              <a:t>18</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cs typeface="+mn-cs"/>
            </a:endParaRPr>
          </a:p>
        </p:txBody>
      </p:sp>
    </p:spTree>
    <p:extLst>
      <p:ext uri="{BB962C8B-B14F-4D97-AF65-F5344CB8AC3E}">
        <p14:creationId xmlns:p14="http://schemas.microsoft.com/office/powerpoint/2010/main" val="529843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2A8DBC-9074-DD48-9B05-8CB6144869E5}" type="slidenum">
              <a:rPr lang="en-US"/>
              <a:pPr>
                <a:defRPr/>
              </a:pPr>
              <a:t>19</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r>
              <a:rPr lang="en-US" sz="1800" kern="1200" dirty="0">
                <a:solidFill>
                  <a:schemeClr val="tx1"/>
                </a:solidFill>
                <a:effectLst/>
                <a:latin typeface="Arial" charset="0"/>
                <a:ea typeface="ＭＳ Ｐゴシック" charset="0"/>
                <a:cs typeface="ＭＳ Ｐゴシック" charset="0"/>
              </a:rPr>
              <a:t>Half of the water that falls on California drains out through the Bay-Delta.</a:t>
            </a:r>
          </a:p>
          <a:p>
            <a:pPr marL="285750" lvl="0" indent="-285750">
              <a:buFont typeface="Arial"/>
              <a:buChar char="•"/>
            </a:pPr>
            <a:r>
              <a:rPr lang="en-US" sz="1800" kern="1200" dirty="0">
                <a:solidFill>
                  <a:schemeClr val="tx1"/>
                </a:solidFill>
                <a:effectLst/>
                <a:latin typeface="Arial" charset="0"/>
                <a:ea typeface="ＭＳ Ｐゴシック" charset="0"/>
                <a:cs typeface="ＭＳ Ｐゴシック" charset="0"/>
              </a:rPr>
              <a:t>The San Francisco Bay-Delta is the largest estuary on the west coast of the Americas.</a:t>
            </a:r>
          </a:p>
        </p:txBody>
      </p:sp>
    </p:spTree>
    <p:extLst>
      <p:ext uri="{BB962C8B-B14F-4D97-AF65-F5344CB8AC3E}">
        <p14:creationId xmlns:p14="http://schemas.microsoft.com/office/powerpoint/2010/main" val="2006616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EC511-E883-9147-9009-7C322E7FB8E1}" type="slidenum">
              <a:rPr lang="en-US"/>
              <a:pPr>
                <a:defRPr/>
              </a:pPr>
              <a:t>20</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8354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862806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lgn="r" eaLnBrk="1" hangingPunct="1">
              <a:spcBef>
                <a:spcPct val="0"/>
              </a:spcBef>
            </a:pPr>
            <a:fld id="{6FFCFD31-2C20-D546-9066-09DEADD16E7A}" type="slidenum">
              <a:rPr lang="en-US" altLang="x-none" sz="1200"/>
              <a:pPr algn="r" eaLnBrk="1" hangingPunct="1">
                <a:spcBef>
                  <a:spcPct val="0"/>
                </a:spcBef>
              </a:pPr>
              <a:t>2</a:t>
            </a:fld>
            <a:endParaRPr lang="en-US" altLang="x-none" sz="1200" dirty="0"/>
          </a:p>
        </p:txBody>
      </p:sp>
      <p:sp>
        <p:nvSpPr>
          <p:cNvPr id="23554" name="Rectangle 2"/>
          <p:cNvSpPr>
            <a:spLocks noGrp="1" noRot="1" noChangeAspect="1" noChangeArrowheads="1" noTextEdit="1"/>
          </p:cNvSpPr>
          <p:nvPr>
            <p:ph type="sldImg"/>
          </p:nvPr>
        </p:nvSpPr>
        <p:spPr>
          <a:xfrm>
            <a:off x="1354138" y="681038"/>
            <a:ext cx="2322512" cy="1741487"/>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buFont typeface="Times" charset="0"/>
              <a:buNone/>
            </a:pPr>
            <a:endParaRPr lang="en-US" altLang="x-none" dirty="0">
              <a:latin typeface="Palatino" charset="0"/>
              <a:ea typeface="ＭＳ Ｐゴシック" charset="-128"/>
            </a:endParaRPr>
          </a:p>
        </p:txBody>
      </p:sp>
    </p:spTree>
    <p:extLst>
      <p:ext uri="{BB962C8B-B14F-4D97-AF65-F5344CB8AC3E}">
        <p14:creationId xmlns:p14="http://schemas.microsoft.com/office/powerpoint/2010/main" val="2220156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48950D-6CB6-1D42-836D-EE6A42CB6219}" type="slidenum">
              <a:rPr lang="en-US"/>
              <a:pPr>
                <a:defRPr/>
              </a:pPr>
              <a:t>21</a:t>
            </a:fld>
            <a:endParaRPr lang="en-US" dirty="0"/>
          </a:p>
        </p:txBody>
      </p:sp>
      <p:sp>
        <p:nvSpPr>
          <p:cNvPr id="775170" name="Rectangle 1026"/>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775171" name="Rectangle 1027"/>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31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2DD9F7-1C45-4A43-9A57-089F9D3FE823}" type="slidenum">
              <a:rPr lang="en-US"/>
              <a:pPr>
                <a:defRPr/>
              </a:pPr>
              <a:t>22</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414647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EC511-E883-9147-9009-7C322E7FB8E1}" type="slidenum">
              <a:rPr lang="en-US"/>
              <a:pPr>
                <a:defRPr/>
              </a:pPr>
              <a:t>23</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 typeface="Arial"/>
              <a:buChar char="•"/>
              <a:tabLst/>
              <a:defRP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96837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EC511-E883-9147-9009-7C322E7FB8E1}" type="slidenum">
              <a:rPr lang="en-US"/>
              <a:pPr>
                <a:defRPr/>
              </a:pPr>
              <a:t>24</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50761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EC511-E883-9147-9009-7C322E7FB8E1}" type="slidenum">
              <a:rPr lang="en-US"/>
              <a:pPr>
                <a:defRPr/>
              </a:pPr>
              <a:t>25</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 typeface="Arial"/>
              <a:buChar char="•"/>
              <a:tabLst/>
              <a:defRP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4522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EC511-E883-9147-9009-7C322E7FB8E1}" type="slidenum">
              <a:rPr lang="en-US"/>
              <a:pPr>
                <a:defRPr/>
              </a:pPr>
              <a:t>26</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08478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EC511-E883-9147-9009-7C322E7FB8E1}" type="slidenum">
              <a:rPr lang="en-US"/>
              <a:pPr>
                <a:defRPr/>
              </a:pPr>
              <a:t>27</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618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28</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r>
              <a:rPr lang="en-US" sz="1800" kern="1200" dirty="0">
                <a:solidFill>
                  <a:schemeClr val="tx1"/>
                </a:solidFill>
                <a:effectLst/>
                <a:latin typeface="Arial" charset="0"/>
                <a:ea typeface="ＭＳ Ｐゴシック" charset="0"/>
                <a:cs typeface="ＭＳ Ｐゴシック" charset="0"/>
              </a:rPr>
              <a:t>The State Water Board’s own report, </a:t>
            </a:r>
            <a:r>
              <a:rPr lang="en-US" sz="1800" i="1" kern="1200" dirty="0">
                <a:solidFill>
                  <a:schemeClr val="tx1"/>
                </a:solidFill>
                <a:effectLst/>
                <a:latin typeface="Arial" charset="0"/>
                <a:ea typeface="ＭＳ Ｐゴシック" charset="0"/>
                <a:cs typeface="ＭＳ Ｐゴシック" charset="0"/>
              </a:rPr>
              <a:t>Development of Flow Criteria for the Sacramento-San Joaquin Delta Ecosystem</a:t>
            </a:r>
            <a:r>
              <a:rPr lang="en-US" sz="1800" kern="1200" dirty="0">
                <a:solidFill>
                  <a:schemeClr val="tx1"/>
                </a:solidFill>
                <a:effectLst/>
                <a:latin typeface="Arial" charset="0"/>
                <a:ea typeface="ＭＳ Ｐゴシック" charset="0"/>
                <a:cs typeface="ＭＳ Ｐゴシック" charset="0"/>
              </a:rPr>
              <a:t>, determined that approximately 60% of unimpaired flow between February and June would be fully protective of fish and wildlife beneficial uses in the three eastside Tributaries and the Lower San Joaquin River when considering flow alone. </a:t>
            </a:r>
          </a:p>
        </p:txBody>
      </p:sp>
    </p:spTree>
    <p:extLst>
      <p:ext uri="{BB962C8B-B14F-4D97-AF65-F5344CB8AC3E}">
        <p14:creationId xmlns:p14="http://schemas.microsoft.com/office/powerpoint/2010/main" val="2855600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29</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0130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0CBC6B-686F-2D4B-80B0-F71D0AFB16C8}" type="slidenum">
              <a:rPr lang="en-US"/>
              <a:pPr>
                <a:defRPr/>
              </a:pPr>
              <a:t>30</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46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884613" y="862806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lgn="r" eaLnBrk="1" hangingPunct="1">
              <a:spcBef>
                <a:spcPct val="0"/>
              </a:spcBef>
            </a:pPr>
            <a:fld id="{6FFCFD31-2C20-D546-9066-09DEADD16E7A}" type="slidenum">
              <a:rPr lang="en-US" altLang="x-none" sz="1200"/>
              <a:pPr algn="r" eaLnBrk="1" hangingPunct="1">
                <a:spcBef>
                  <a:spcPct val="0"/>
                </a:spcBef>
              </a:pPr>
              <a:t>3</a:t>
            </a:fld>
            <a:endParaRPr lang="en-US" altLang="x-none" sz="1200" dirty="0"/>
          </a:p>
        </p:txBody>
      </p:sp>
      <p:sp>
        <p:nvSpPr>
          <p:cNvPr id="23554" name="Rectangle 2"/>
          <p:cNvSpPr>
            <a:spLocks noGrp="1" noRot="1" noChangeAspect="1" noChangeArrowheads="1" noTextEdit="1"/>
          </p:cNvSpPr>
          <p:nvPr>
            <p:ph type="sldImg"/>
          </p:nvPr>
        </p:nvSpPr>
        <p:spPr>
          <a:xfrm>
            <a:off x="1354138" y="681038"/>
            <a:ext cx="2322512" cy="1741487"/>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buFont typeface="Times" charset="0"/>
              <a:buNone/>
            </a:pPr>
            <a:endParaRPr lang="en-US" altLang="x-none" dirty="0">
              <a:latin typeface="Palatino" charset="0"/>
              <a:ea typeface="ＭＳ Ｐゴシック" charset="-128"/>
            </a:endParaRPr>
          </a:p>
        </p:txBody>
      </p:sp>
    </p:spTree>
    <p:extLst>
      <p:ext uri="{BB962C8B-B14F-4D97-AF65-F5344CB8AC3E}">
        <p14:creationId xmlns:p14="http://schemas.microsoft.com/office/powerpoint/2010/main" val="1231701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spcBef>
                <a:spcPct val="0"/>
              </a:spcBef>
            </a:pPr>
            <a:fld id="{82A046A6-AA0E-C540-828D-3230D1CB282D}" type="slidenum">
              <a:rPr lang="en-US" altLang="x-none"/>
              <a:pPr>
                <a:spcBef>
                  <a:spcPct val="0"/>
                </a:spcBef>
              </a:pPr>
              <a:t>31</a:t>
            </a:fld>
            <a:endParaRPr lang="en-US" altLang="x-none" dirty="0"/>
          </a:p>
        </p:txBody>
      </p:sp>
      <p:sp>
        <p:nvSpPr>
          <p:cNvPr id="18434" name="Rectangle 2"/>
          <p:cNvSpPr>
            <a:spLocks noGrp="1" noRot="1" noChangeAspect="1" noChangeArrowheads="1" noTextEdit="1"/>
          </p:cNvSpPr>
          <p:nvPr>
            <p:ph type="sldImg"/>
          </p:nvPr>
        </p:nvSpPr>
        <p:spPr>
          <a:xfrm>
            <a:off x="1354138" y="681038"/>
            <a:ext cx="2320925" cy="1741487"/>
          </a:xfrm>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Times" charset="0"/>
              <a:buNone/>
            </a:pPr>
            <a:endParaRPr lang="en-US" altLang="x-none" dirty="0">
              <a:ea typeface="ＭＳ Ｐゴシック" charset="-128"/>
            </a:endParaRPr>
          </a:p>
        </p:txBody>
      </p:sp>
    </p:spTree>
    <p:extLst>
      <p:ext uri="{BB962C8B-B14F-4D97-AF65-F5344CB8AC3E}">
        <p14:creationId xmlns:p14="http://schemas.microsoft.com/office/powerpoint/2010/main" val="508077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32</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indent="-285750" eaLnBrk="1" hangingPunct="1">
              <a:buFont typeface="Arial"/>
              <a:buChar char="•"/>
              <a:defRPr/>
            </a:pPr>
            <a:endParaRPr lang="en-US" baseline="0" dirty="0">
              <a:cs typeface="+mn-cs"/>
            </a:endParaRPr>
          </a:p>
        </p:txBody>
      </p:sp>
    </p:spTree>
    <p:extLst>
      <p:ext uri="{BB962C8B-B14F-4D97-AF65-F5344CB8AC3E}">
        <p14:creationId xmlns:p14="http://schemas.microsoft.com/office/powerpoint/2010/main" val="1771360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33</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indent="-285750" eaLnBrk="1" hangingPunct="1">
              <a:buFont typeface="Arial"/>
              <a:buChar char="•"/>
              <a:defRPr/>
            </a:pPr>
            <a:r>
              <a:rPr lang="en-US" baseline="0" dirty="0">
                <a:cs typeface="+mn-cs"/>
              </a:rPr>
              <a:t>In 2013, San Joaquin Valley irrigation districts bused their supporters to the State Water Board hearing in Sacramento.</a:t>
            </a:r>
          </a:p>
        </p:txBody>
      </p:sp>
    </p:spTree>
    <p:extLst>
      <p:ext uri="{BB962C8B-B14F-4D97-AF65-F5344CB8AC3E}">
        <p14:creationId xmlns:p14="http://schemas.microsoft.com/office/powerpoint/2010/main" val="3556195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EC511-E883-9147-9009-7C322E7FB8E1}" type="slidenum">
              <a:rPr lang="en-US"/>
              <a:pPr>
                <a:defRPr/>
              </a:pPr>
              <a:t>34</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9194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EC511-E883-9147-9009-7C322E7FB8E1}" type="slidenum">
              <a:rPr lang="en-US"/>
              <a:pPr>
                <a:defRPr/>
              </a:pPr>
              <a:t>35</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64577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36</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9538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37</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charset="0"/>
              <a:buChar char="•"/>
              <a:tabLst/>
              <a:defRP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7395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38</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indent="-285750" eaLnBrk="1" hangingPunct="1">
              <a:buFont typeface="Arial"/>
              <a:buChar char="•"/>
              <a:defRPr/>
            </a:pPr>
            <a:endParaRPr lang="en-US" dirty="0">
              <a:cs typeface="+mn-cs"/>
            </a:endParaRPr>
          </a:p>
        </p:txBody>
      </p:sp>
    </p:spTree>
    <p:extLst>
      <p:ext uri="{BB962C8B-B14F-4D97-AF65-F5344CB8AC3E}">
        <p14:creationId xmlns:p14="http://schemas.microsoft.com/office/powerpoint/2010/main" val="2804297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39</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indent="-285750" eaLnBrk="1" hangingPunct="1">
              <a:buFont typeface="Arial"/>
              <a:buChar char="•"/>
              <a:defRPr/>
            </a:pPr>
            <a:r>
              <a:rPr lang="en-US">
                <a:cs typeface="+mn-cs"/>
              </a:rPr>
              <a:t>Through</a:t>
            </a:r>
            <a:r>
              <a:rPr lang="en-US" baseline="0">
                <a:cs typeface="+mn-cs"/>
              </a:rPr>
              <a:t> water efficient irrigation practices, and replacing lower-value, water-intensive crops with higher-value, water efficient crops, we could grow more food with less water.</a:t>
            </a:r>
          </a:p>
          <a:p>
            <a:pPr marL="285750" indent="-285750" eaLnBrk="1" hangingPunct="1">
              <a:buFont typeface="Arial"/>
              <a:buChar char="•"/>
              <a:defRPr/>
            </a:pPr>
            <a:r>
              <a:rPr lang="en-US" baseline="0">
                <a:cs typeface="+mn-cs"/>
              </a:rPr>
              <a:t>Drip irrigation can double the production per acre of some crops.</a:t>
            </a:r>
          </a:p>
          <a:p>
            <a:pPr marL="285750" indent="-285750" eaLnBrk="1" hangingPunct="1">
              <a:buFont typeface="Arial"/>
              <a:buChar char="•"/>
              <a:defRPr/>
            </a:pPr>
            <a:r>
              <a:rPr lang="en-US" sz="1800" kern="1200">
                <a:solidFill>
                  <a:schemeClr val="tx1"/>
                </a:solidFill>
                <a:effectLst/>
                <a:latin typeface="Arial" charset="0"/>
                <a:ea typeface="ＭＳ Ｐゴシック" charset="0"/>
                <a:cs typeface="ＭＳ Ｐゴシック" charset="0"/>
              </a:rPr>
              <a:t>Field crops, such as rice and alfalfa, currently account for 56% of irrigated acreage in California.  They use 63% of applied water but generate only 17% of California’s crop revenue.  Vegetables, on the other hand, account for only 16% of irrigated acreage, and use just 10% of applied water, but generate 39% of California’s crop revenue.</a:t>
            </a:r>
          </a:p>
          <a:p>
            <a:pPr marL="285750" indent="-285750" eaLnBrk="1" hangingPunct="1">
              <a:buFont typeface="Arial"/>
              <a:buChar char="•"/>
              <a:defRPr/>
            </a:pPr>
            <a:r>
              <a:rPr lang="en-US" sz="1800" b="0" kern="1200">
                <a:solidFill>
                  <a:schemeClr val="tx1"/>
                </a:solidFill>
                <a:effectLst/>
                <a:latin typeface="Arial" charset="0"/>
                <a:ea typeface="ＭＳ Ｐゴシック" charset="0"/>
                <a:cs typeface="ＭＳ Ｐゴシック" charset="0"/>
              </a:rPr>
              <a:t>Water efficient irrigation practices and technologies </a:t>
            </a:r>
            <a:r>
              <a:rPr lang="en-US" sz="1800" kern="1200">
                <a:solidFill>
                  <a:schemeClr val="tx1"/>
                </a:solidFill>
                <a:effectLst/>
                <a:latin typeface="Arial" charset="0"/>
                <a:ea typeface="ＭＳ Ｐゴシック" charset="0"/>
                <a:cs typeface="ＭＳ Ｐゴシック" charset="0"/>
              </a:rPr>
              <a:t>include 1) soil moisture sensors and smart irrigation controllers, 2) real-time weather data, daily evapotranspiration reports and computer models that help farmers irrigate more precisely, and 3) shifting crops from flood irrigation to sprinklers and drip systems. </a:t>
            </a:r>
            <a:endParaRPr lang="en-US">
              <a:cs typeface="+mn-cs"/>
            </a:endParaRPr>
          </a:p>
        </p:txBody>
      </p:sp>
    </p:spTree>
    <p:extLst>
      <p:ext uri="{BB962C8B-B14F-4D97-AF65-F5344CB8AC3E}">
        <p14:creationId xmlns:p14="http://schemas.microsoft.com/office/powerpoint/2010/main" val="3565493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40</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indent="-285750" eaLnBrk="1" hangingPunct="1">
              <a:buFont typeface="Arial"/>
              <a:buChar char="•"/>
              <a:defRPr/>
            </a:pPr>
            <a:endParaRPr lang="en-US" dirty="0">
              <a:cs typeface="+mn-cs"/>
            </a:endParaRPr>
          </a:p>
        </p:txBody>
      </p:sp>
    </p:spTree>
    <p:extLst>
      <p:ext uri="{BB962C8B-B14F-4D97-AF65-F5344CB8AC3E}">
        <p14:creationId xmlns:p14="http://schemas.microsoft.com/office/powerpoint/2010/main" val="4060585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4613" y="862806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lgn="r" eaLnBrk="1" hangingPunct="1">
              <a:spcBef>
                <a:spcPct val="0"/>
              </a:spcBef>
            </a:pPr>
            <a:fld id="{A2548A8C-26D6-6D4A-8043-BEFB746D72E0}" type="slidenum">
              <a:rPr lang="en-US" altLang="x-none" sz="1200"/>
              <a:pPr algn="r" eaLnBrk="1" hangingPunct="1">
                <a:spcBef>
                  <a:spcPct val="0"/>
                </a:spcBef>
              </a:pPr>
              <a:t>4</a:t>
            </a:fld>
            <a:endParaRPr lang="en-US" altLang="x-none" sz="1200" dirty="0"/>
          </a:p>
        </p:txBody>
      </p:sp>
      <p:sp>
        <p:nvSpPr>
          <p:cNvPr id="56322" name="Rectangle 2"/>
          <p:cNvSpPr>
            <a:spLocks noGrp="1" noRot="1" noChangeAspect="1" noChangeArrowheads="1" noTextEdit="1"/>
          </p:cNvSpPr>
          <p:nvPr>
            <p:ph type="sldImg"/>
          </p:nvPr>
        </p:nvSpPr>
        <p:spPr>
          <a:xfrm>
            <a:off x="1354138" y="681038"/>
            <a:ext cx="2320925" cy="1741487"/>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Times" charset="0"/>
              <a:buNone/>
            </a:pPr>
            <a:endParaRPr lang="en-US" altLang="x-none" dirty="0">
              <a:ea typeface="ＭＳ Ｐゴシック" charset="-128"/>
            </a:endParaRPr>
          </a:p>
        </p:txBody>
      </p:sp>
    </p:spTree>
    <p:extLst>
      <p:ext uri="{BB962C8B-B14F-4D97-AF65-F5344CB8AC3E}">
        <p14:creationId xmlns:p14="http://schemas.microsoft.com/office/powerpoint/2010/main" val="876104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41</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indent="-285750" eaLnBrk="1" hangingPunct="1">
              <a:buFont typeface="Arial"/>
              <a:buChar char="•"/>
              <a:defRPr/>
            </a:pPr>
            <a:r>
              <a:rPr lang="en-US" dirty="0">
                <a:cs typeface="+mn-cs"/>
              </a:rPr>
              <a:t>The SFPUC could help fund infrastructure</a:t>
            </a:r>
            <a:r>
              <a:rPr lang="en-US" baseline="0" dirty="0">
                <a:cs typeface="+mn-cs"/>
              </a:rPr>
              <a:t> improvements in the Central Valley and share in the water savings.</a:t>
            </a:r>
            <a:endParaRPr lang="en-US" dirty="0">
              <a:cs typeface="+mn-cs"/>
            </a:endParaRPr>
          </a:p>
        </p:txBody>
      </p:sp>
    </p:spTree>
    <p:extLst>
      <p:ext uri="{BB962C8B-B14F-4D97-AF65-F5344CB8AC3E}">
        <p14:creationId xmlns:p14="http://schemas.microsoft.com/office/powerpoint/2010/main" val="1327427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42</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a:buNone/>
              <a:tabLst/>
              <a:defRP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245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81038"/>
            <a:ext cx="2320925" cy="1741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B86C80-D3E4-7049-BD01-26097341845A}" type="slidenum">
              <a:rPr lang="en-US" smtClean="0"/>
              <a:pPr>
                <a:defRPr/>
              </a:pPr>
              <a:t>43</a:t>
            </a:fld>
            <a:endParaRPr lang="en-US" dirty="0"/>
          </a:p>
        </p:txBody>
      </p:sp>
    </p:spTree>
    <p:extLst>
      <p:ext uri="{BB962C8B-B14F-4D97-AF65-F5344CB8AC3E}">
        <p14:creationId xmlns:p14="http://schemas.microsoft.com/office/powerpoint/2010/main" val="1141471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44</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7859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45</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4271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46</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8784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47</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a:buNone/>
              <a:tabLst/>
              <a:defRP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126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48</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a:buNone/>
              <a:tabLst/>
              <a:defRP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532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81038"/>
            <a:ext cx="2320925" cy="1741487"/>
          </a:xfrm>
        </p:spPr>
      </p:sp>
      <p:sp>
        <p:nvSpPr>
          <p:cNvPr id="3" name="Notes Placeholder 2"/>
          <p:cNvSpPr>
            <a:spLocks noGrp="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B8B86C80-D3E4-7049-BD01-26097341845A}" type="slidenum">
              <a:rPr lang="en-US" smtClean="0"/>
              <a:pPr>
                <a:defRPr/>
              </a:pPr>
              <a:t>49</a:t>
            </a:fld>
            <a:endParaRPr lang="en-US" dirty="0"/>
          </a:p>
        </p:txBody>
      </p:sp>
    </p:spTree>
    <p:extLst>
      <p:ext uri="{BB962C8B-B14F-4D97-AF65-F5344CB8AC3E}">
        <p14:creationId xmlns:p14="http://schemas.microsoft.com/office/powerpoint/2010/main" val="3195044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5B74A-980E-464C-A6D1-BE6BB9112F28}" type="slidenum">
              <a:rPr lang="en-US"/>
              <a:pPr>
                <a:defRPr/>
              </a:pPr>
              <a:t>50</a:t>
            </a:fld>
            <a:endParaRPr lang="en-US" dirty="0"/>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2253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noChangeArrowheads="1"/>
          </p:cNvSpPr>
          <p:nvPr/>
        </p:nvSpPr>
        <p:spPr bwMode="auto">
          <a:xfrm>
            <a:off x="3884613" y="862806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lgn="r" eaLnBrk="1" hangingPunct="1">
              <a:spcBef>
                <a:spcPct val="0"/>
              </a:spcBef>
            </a:pPr>
            <a:fld id="{A2548A8C-26D6-6D4A-8043-BEFB746D72E0}" type="slidenum">
              <a:rPr lang="en-US" altLang="x-none" sz="1200"/>
              <a:pPr algn="r" eaLnBrk="1" hangingPunct="1">
                <a:spcBef>
                  <a:spcPct val="0"/>
                </a:spcBef>
              </a:pPr>
              <a:t>6</a:t>
            </a:fld>
            <a:endParaRPr lang="en-US" altLang="x-none" sz="1200" dirty="0"/>
          </a:p>
        </p:txBody>
      </p:sp>
      <p:sp>
        <p:nvSpPr>
          <p:cNvPr id="56322" name="Rectangle 2"/>
          <p:cNvSpPr>
            <a:spLocks noGrp="1" noRot="1" noChangeAspect="1" noChangeArrowheads="1" noTextEdit="1"/>
          </p:cNvSpPr>
          <p:nvPr>
            <p:ph type="sldImg"/>
          </p:nvPr>
        </p:nvSpPr>
        <p:spPr>
          <a:xfrm>
            <a:off x="1354138" y="681038"/>
            <a:ext cx="2320925" cy="1741487"/>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Times" charset="0"/>
              <a:buNone/>
            </a:pPr>
            <a:r>
              <a:rPr lang="en-US" altLang="x-none" dirty="0">
                <a:ea typeface="ＭＳ Ｐゴシック" charset="-128"/>
              </a:rPr>
              <a:t>Here</a:t>
            </a:r>
            <a:r>
              <a:rPr lang="ja-JP" altLang="en-US">
                <a:ea typeface="ＭＳ Ｐゴシック" charset="-128"/>
              </a:rPr>
              <a:t>’</a:t>
            </a:r>
            <a:r>
              <a:rPr lang="en-US" altLang="ja-JP" dirty="0">
                <a:ea typeface="ＭＳ Ｐゴシック" charset="-128"/>
              </a:rPr>
              <a:t>s the Don Pedro Reservoir, which is created by the Don Pedro Dam.  It’s 600 feet tall, so it’s impossible for fish to get past it.  That’s why the rainbow trout upstream can make it to the ocean to become steelhead.</a:t>
            </a:r>
          </a:p>
          <a:p>
            <a:pPr eaLnBrk="1" hangingPunct="1">
              <a:buFont typeface="Times" charset="0"/>
              <a:buNone/>
            </a:pPr>
            <a:endParaRPr lang="en-US" altLang="x-none" dirty="0">
              <a:ea typeface="ＭＳ Ｐゴシック" charset="-128"/>
            </a:endParaRPr>
          </a:p>
          <a:p>
            <a:pPr eaLnBrk="1" hangingPunct="1">
              <a:buFont typeface="Times" charset="0"/>
              <a:buNone/>
            </a:pPr>
            <a:r>
              <a:rPr lang="en-US" altLang="x-none" dirty="0">
                <a:ea typeface="ＭＳ Ｐゴシック" charset="-128"/>
              </a:rPr>
              <a:t>The first reservoir we talked about was Hetch Hetchy, and that</a:t>
            </a:r>
            <a:r>
              <a:rPr lang="ja-JP" altLang="en-US">
                <a:ea typeface="ＭＳ Ｐゴシック" charset="-128"/>
              </a:rPr>
              <a:t>’</a:t>
            </a:r>
            <a:r>
              <a:rPr lang="en-US" altLang="ja-JP" dirty="0">
                <a:ea typeface="ＭＳ Ｐゴシック" charset="-128"/>
              </a:rPr>
              <a:t>s where a lot of the Bay Area gets it</a:t>
            </a:r>
            <a:r>
              <a:rPr lang="ja-JP" altLang="en-US">
                <a:ea typeface="ＭＳ Ｐゴシック" charset="-128"/>
              </a:rPr>
              <a:t>’</a:t>
            </a:r>
            <a:r>
              <a:rPr lang="en-US" altLang="ja-JP" dirty="0">
                <a:ea typeface="ＭＳ Ｐゴシック" charset="-128"/>
              </a:rPr>
              <a:t>s drinking water. Do you remember where the water stored in Don Pedro goes? That</a:t>
            </a:r>
            <a:r>
              <a:rPr lang="ja-JP" altLang="en-US">
                <a:ea typeface="ＭＳ Ｐゴシック" charset="-128"/>
              </a:rPr>
              <a:t>’</a:t>
            </a:r>
            <a:r>
              <a:rPr lang="en-US" altLang="ja-JP" dirty="0">
                <a:ea typeface="ＭＳ Ｐゴシック" charset="-128"/>
              </a:rPr>
              <a:t>s right, it</a:t>
            </a:r>
            <a:r>
              <a:rPr lang="ja-JP" altLang="en-US">
                <a:ea typeface="ＭＳ Ｐゴシック" charset="-128"/>
              </a:rPr>
              <a:t>’</a:t>
            </a:r>
            <a:r>
              <a:rPr lang="en-US" altLang="ja-JP" dirty="0">
                <a:ea typeface="ＭＳ Ｐゴシック" charset="-128"/>
              </a:rPr>
              <a:t>s used for farming.</a:t>
            </a:r>
          </a:p>
          <a:p>
            <a:pPr eaLnBrk="1" hangingPunct="1">
              <a:buFont typeface="Times" charset="0"/>
              <a:buNone/>
            </a:pPr>
            <a:endParaRPr lang="en-US" altLang="x-none" dirty="0">
              <a:ea typeface="ＭＳ Ｐゴシック" charset="-128"/>
            </a:endParaRPr>
          </a:p>
          <a:p>
            <a:pPr eaLnBrk="1" hangingPunct="1">
              <a:buFont typeface="Times" charset="0"/>
              <a:buNone/>
            </a:pPr>
            <a:r>
              <a:rPr lang="en-US" altLang="x-none" dirty="0">
                <a:ea typeface="ＭＳ Ｐゴシック" charset="-128"/>
              </a:rPr>
              <a:t>On the downstream side of Don Pedro Dam is where we start to see steelhead trout and salmon. </a:t>
            </a:r>
          </a:p>
          <a:p>
            <a:endParaRPr lang="en-US" altLang="x-none" dirty="0">
              <a:ea typeface="ＭＳ Ｐゴシック" charset="-128"/>
            </a:endParaRPr>
          </a:p>
          <a:p>
            <a:pPr eaLnBrk="1" hangingPunct="1">
              <a:buFont typeface="Times" charset="0"/>
              <a:buNone/>
            </a:pPr>
            <a:endParaRPr lang="en-US" altLang="x-none" dirty="0">
              <a:ea typeface="ＭＳ Ｐゴシック" charset="-128"/>
            </a:endParaRPr>
          </a:p>
        </p:txBody>
      </p:sp>
    </p:spTree>
    <p:extLst>
      <p:ext uri="{BB962C8B-B14F-4D97-AF65-F5344CB8AC3E}">
        <p14:creationId xmlns:p14="http://schemas.microsoft.com/office/powerpoint/2010/main" val="4164046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81038"/>
            <a:ext cx="2320925" cy="1741487"/>
          </a:xfrm>
        </p:spPr>
      </p:sp>
      <p:sp>
        <p:nvSpPr>
          <p:cNvPr id="3" name="Notes Placeholder 2"/>
          <p:cNvSpPr>
            <a:spLocks noGrp="1"/>
          </p:cNvSpPr>
          <p:nvPr>
            <p:ph type="body" idx="1"/>
          </p:nvPr>
        </p:nvSpPr>
        <p:spPr/>
        <p:txBody>
          <a:bodyPr/>
          <a:lstStyle/>
          <a:p>
            <a:pPr marL="285750" lvl="0" indent="-285750">
              <a:buFont typeface="Arial"/>
              <a:buChar char="•"/>
            </a:pPr>
            <a:endParaRPr lang="en-US" sz="18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B8B86C80-D3E4-7049-BD01-26097341845A}" type="slidenum">
              <a:rPr lang="en-US" smtClean="0"/>
              <a:pPr>
                <a:defRPr/>
              </a:pPr>
              <a:t>51</a:t>
            </a:fld>
            <a:endParaRPr lang="en-US" dirty="0"/>
          </a:p>
        </p:txBody>
      </p:sp>
    </p:spTree>
    <p:extLst>
      <p:ext uri="{BB962C8B-B14F-4D97-AF65-F5344CB8AC3E}">
        <p14:creationId xmlns:p14="http://schemas.microsoft.com/office/powerpoint/2010/main" val="3767128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2A8DBC-9074-DD48-9B05-8CB6144869E5}" type="slidenum">
              <a:rPr lang="en-US"/>
              <a:pPr>
                <a:defRPr/>
              </a:pPr>
              <a:t>52</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a:cs typeface="+mn-cs"/>
            </a:endParaRPr>
          </a:p>
        </p:txBody>
      </p:sp>
    </p:spTree>
    <p:extLst>
      <p:ext uri="{BB962C8B-B14F-4D97-AF65-F5344CB8AC3E}">
        <p14:creationId xmlns:p14="http://schemas.microsoft.com/office/powerpoint/2010/main" val="3848838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2A8DBC-9074-DD48-9B05-8CB6144869E5}" type="slidenum">
              <a:rPr lang="en-US"/>
              <a:pPr>
                <a:defRPr/>
              </a:pPr>
              <a:t>53</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a:cs typeface="+mn-cs"/>
            </a:endParaRPr>
          </a:p>
        </p:txBody>
      </p:sp>
    </p:spTree>
    <p:extLst>
      <p:ext uri="{BB962C8B-B14F-4D97-AF65-F5344CB8AC3E}">
        <p14:creationId xmlns:p14="http://schemas.microsoft.com/office/powerpoint/2010/main" val="1124456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2A8DBC-9074-DD48-9B05-8CB6144869E5}" type="slidenum">
              <a:rPr lang="en-US"/>
              <a:pPr>
                <a:defRPr/>
              </a:pPr>
              <a:t>54</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a:cs typeface="+mn-cs"/>
            </a:endParaRPr>
          </a:p>
        </p:txBody>
      </p:sp>
    </p:spTree>
    <p:extLst>
      <p:ext uri="{BB962C8B-B14F-4D97-AF65-F5344CB8AC3E}">
        <p14:creationId xmlns:p14="http://schemas.microsoft.com/office/powerpoint/2010/main" val="39818391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2A8DBC-9074-DD48-9B05-8CB6144869E5}" type="slidenum">
              <a:rPr lang="en-US"/>
              <a:pPr>
                <a:defRPr/>
              </a:pPr>
              <a:t>55</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a:cs typeface="+mn-cs"/>
            </a:endParaRPr>
          </a:p>
        </p:txBody>
      </p:sp>
    </p:spTree>
    <p:extLst>
      <p:ext uri="{BB962C8B-B14F-4D97-AF65-F5344CB8AC3E}">
        <p14:creationId xmlns:p14="http://schemas.microsoft.com/office/powerpoint/2010/main" val="36719100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2A8DBC-9074-DD48-9B05-8CB6144869E5}" type="slidenum">
              <a:rPr lang="en-US"/>
              <a:pPr>
                <a:defRPr/>
              </a:pPr>
              <a:t>56</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 xmlns:ma14="http://schemas.microsoft.com/office/mac/drawingml/2011/main" val="1"/>
            </a:ext>
          </a:extLst>
        </p:spPr>
      </p:sp>
      <p:sp>
        <p:nvSpPr>
          <p:cNvPr id="6062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a:cs typeface="+mn-cs"/>
            </a:endParaRPr>
          </a:p>
        </p:txBody>
      </p:sp>
    </p:spTree>
    <p:extLst>
      <p:ext uri="{BB962C8B-B14F-4D97-AF65-F5344CB8AC3E}">
        <p14:creationId xmlns:p14="http://schemas.microsoft.com/office/powerpoint/2010/main" val="3999105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2A8DBC-9074-DD48-9B05-8CB6144869E5}" type="slidenum">
              <a:rPr lang="en-US"/>
              <a:pPr>
                <a:defRPr/>
              </a:pPr>
              <a:t>57</a:t>
            </a:fld>
            <a:endParaRPr lang="en-US"/>
          </a:p>
        </p:txBody>
      </p:sp>
      <p:sp>
        <p:nvSpPr>
          <p:cNvPr id="606210" name="Rectangle 2"/>
          <p:cNvSpPr>
            <a:spLocks noGrp="1" noRot="1" noChangeAspect="1" noChangeArrowheads="1" noTextEdit="1"/>
          </p:cNvSpPr>
          <p:nvPr>
            <p:ph type="sldImg"/>
          </p:nvPr>
        </p:nvSpPr>
        <p:spPr>
          <a:xfrm>
            <a:off x="1354138" y="681038"/>
            <a:ext cx="2320925" cy="1741487"/>
          </a:xfrm>
          <a:ln/>
          <a:extLst>
            <a:ext uri="{FAA26D3D-D897-4be2-8F04-BA451C77F1D7}">
              <ma14:placeholderFlag xmlns:ma14="http://schemas.microsoft.com/office/mac/drawingml/2011/main" xmlns="" val="1"/>
            </a:ext>
          </a:extLst>
        </p:spPr>
      </p:sp>
      <p:sp>
        <p:nvSpPr>
          <p:cNvPr id="6062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b="1">
              <a:cs typeface="+mn-cs"/>
            </a:endParaRPr>
          </a:p>
        </p:txBody>
      </p:sp>
    </p:spTree>
    <p:extLst>
      <p:ext uri="{BB962C8B-B14F-4D97-AF65-F5344CB8AC3E}">
        <p14:creationId xmlns:p14="http://schemas.microsoft.com/office/powerpoint/2010/main" val="17943993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4138" y="681038"/>
            <a:ext cx="2320925" cy="1741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B86C80-D3E4-7049-BD01-26097341845A}" type="slidenum">
              <a:rPr lang="en-US" smtClean="0"/>
              <a:pPr>
                <a:defRPr/>
              </a:pPr>
              <a:t>62</a:t>
            </a:fld>
            <a:endParaRPr lang="en-US" dirty="0"/>
          </a:p>
        </p:txBody>
      </p:sp>
    </p:spTree>
    <p:extLst>
      <p:ext uri="{BB962C8B-B14F-4D97-AF65-F5344CB8AC3E}">
        <p14:creationId xmlns:p14="http://schemas.microsoft.com/office/powerpoint/2010/main" val="330351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spcBef>
                <a:spcPct val="0"/>
              </a:spcBef>
            </a:pPr>
            <a:fld id="{F2A8B8C9-705A-C54D-AA0C-7B4A12F174D4}" type="slidenum">
              <a:rPr lang="en-US" altLang="x-none"/>
              <a:pPr>
                <a:spcBef>
                  <a:spcPct val="0"/>
                </a:spcBef>
              </a:pPr>
              <a:t>7</a:t>
            </a:fld>
            <a:endParaRPr lang="en-US" altLang="x-none" dirty="0"/>
          </a:p>
        </p:txBody>
      </p:sp>
      <p:sp>
        <p:nvSpPr>
          <p:cNvPr id="77826" name="Rectangle 2"/>
          <p:cNvSpPr>
            <a:spLocks noGrp="1" noRot="1" noChangeAspect="1" noChangeArrowheads="1" noTextEdit="1"/>
          </p:cNvSpPr>
          <p:nvPr>
            <p:ph type="sldImg"/>
          </p:nvPr>
        </p:nvSpPr>
        <p:spPr>
          <a:xfrm>
            <a:off x="1354138" y="681038"/>
            <a:ext cx="2320925" cy="1741487"/>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Times" charset="0"/>
              <a:buNone/>
            </a:pPr>
            <a:endParaRPr lang="en-US" altLang="x-none" dirty="0">
              <a:ea typeface="ＭＳ Ｐゴシック" charset="-128"/>
            </a:endParaRPr>
          </a:p>
        </p:txBody>
      </p:sp>
    </p:spTree>
    <p:extLst>
      <p:ext uri="{BB962C8B-B14F-4D97-AF65-F5344CB8AC3E}">
        <p14:creationId xmlns:p14="http://schemas.microsoft.com/office/powerpoint/2010/main" val="402204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spcBef>
                <a:spcPct val="0"/>
              </a:spcBef>
            </a:pPr>
            <a:fld id="{82A046A6-AA0E-C540-828D-3230D1CB282D}" type="slidenum">
              <a:rPr lang="en-US" altLang="x-none"/>
              <a:pPr>
                <a:spcBef>
                  <a:spcPct val="0"/>
                </a:spcBef>
              </a:pPr>
              <a:t>8</a:t>
            </a:fld>
            <a:endParaRPr lang="en-US" altLang="x-none" dirty="0"/>
          </a:p>
        </p:txBody>
      </p:sp>
      <p:sp>
        <p:nvSpPr>
          <p:cNvPr id="18434" name="Rectangle 2"/>
          <p:cNvSpPr>
            <a:spLocks noGrp="1" noRot="1" noChangeAspect="1" noChangeArrowheads="1" noTextEdit="1"/>
          </p:cNvSpPr>
          <p:nvPr>
            <p:ph type="sldImg"/>
          </p:nvPr>
        </p:nvSpPr>
        <p:spPr>
          <a:xfrm>
            <a:off x="1354138" y="681038"/>
            <a:ext cx="2320925" cy="1741487"/>
          </a:xfrm>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Times" charset="0"/>
              <a:buNone/>
            </a:pPr>
            <a:endParaRPr lang="en-US" altLang="x-none" dirty="0">
              <a:ea typeface="ＭＳ Ｐゴシック" charset="-128"/>
            </a:endParaRPr>
          </a:p>
        </p:txBody>
      </p:sp>
    </p:spTree>
    <p:extLst>
      <p:ext uri="{BB962C8B-B14F-4D97-AF65-F5344CB8AC3E}">
        <p14:creationId xmlns:p14="http://schemas.microsoft.com/office/powerpoint/2010/main" val="3816091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spcBef>
                <a:spcPct val="0"/>
              </a:spcBef>
            </a:pPr>
            <a:fld id="{1016F132-5BF2-4943-BBA0-CA3E87AFF6B8}" type="slidenum">
              <a:rPr lang="en-US" altLang="x-none"/>
              <a:pPr>
                <a:spcBef>
                  <a:spcPct val="0"/>
                </a:spcBef>
              </a:pPr>
              <a:t>9</a:t>
            </a:fld>
            <a:endParaRPr lang="en-US" altLang="x-none" dirty="0"/>
          </a:p>
        </p:txBody>
      </p:sp>
      <p:sp>
        <p:nvSpPr>
          <p:cNvPr id="37890" name="Rectangle 2"/>
          <p:cNvSpPr>
            <a:spLocks noGrp="1" noRot="1" noChangeAspect="1" noChangeArrowheads="1" noTextEdit="1"/>
          </p:cNvSpPr>
          <p:nvPr>
            <p:ph type="sldImg"/>
          </p:nvPr>
        </p:nvSpPr>
        <p:spPr>
          <a:xfrm>
            <a:off x="1354138" y="681038"/>
            <a:ext cx="2322512" cy="1741487"/>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x-none" dirty="0">
              <a:ea typeface="ＭＳ Ｐゴシック" charset="-128"/>
            </a:endParaRPr>
          </a:p>
        </p:txBody>
      </p:sp>
    </p:spTree>
    <p:extLst>
      <p:ext uri="{BB962C8B-B14F-4D97-AF65-F5344CB8AC3E}">
        <p14:creationId xmlns:p14="http://schemas.microsoft.com/office/powerpoint/2010/main" val="275255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884613" y="862806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a:solidFill>
                  <a:schemeClr val="tx1"/>
                </a:solidFill>
                <a:latin typeface="Arial" charset="0"/>
                <a:ea typeface="ＭＳ Ｐゴシック" charset="-128"/>
              </a:defRPr>
            </a:lvl1pPr>
            <a:lvl2pPr marL="742950" indent="-285750">
              <a:spcBef>
                <a:spcPct val="30000"/>
              </a:spcBef>
              <a:defRPr>
                <a:solidFill>
                  <a:schemeClr val="tx1"/>
                </a:solidFill>
                <a:latin typeface="Arial" charset="0"/>
                <a:ea typeface="ＭＳ Ｐゴシック" charset="-128"/>
              </a:defRPr>
            </a:lvl2pPr>
            <a:lvl3pPr marL="1143000" indent="-228600">
              <a:spcBef>
                <a:spcPct val="30000"/>
              </a:spcBef>
              <a:defRPr>
                <a:solidFill>
                  <a:schemeClr val="tx1"/>
                </a:solidFill>
                <a:latin typeface="Arial" charset="0"/>
                <a:ea typeface="ＭＳ Ｐゴシック" charset="-128"/>
              </a:defRPr>
            </a:lvl3pPr>
            <a:lvl4pPr marL="1600200" indent="-228600">
              <a:spcBef>
                <a:spcPct val="30000"/>
              </a:spcBef>
              <a:defRPr>
                <a:solidFill>
                  <a:schemeClr val="tx1"/>
                </a:solidFill>
                <a:latin typeface="Arial" charset="0"/>
                <a:ea typeface="ＭＳ Ｐゴシック" charset="-128"/>
              </a:defRPr>
            </a:lvl4pPr>
            <a:lvl5pPr marL="2057400" indent="-228600">
              <a:spcBef>
                <a:spcPct val="30000"/>
              </a:spcBef>
              <a:defRPr>
                <a:solidFill>
                  <a:schemeClr val="tx1"/>
                </a:solidFill>
                <a:latin typeface="Arial" charset="0"/>
                <a:ea typeface="ＭＳ Ｐゴシック" charset="-128"/>
              </a:defRPr>
            </a:lvl5pPr>
            <a:lvl6pPr marL="2514600" indent="-228600" eaLnBrk="0" fontAlgn="base" hangingPunct="0">
              <a:spcBef>
                <a:spcPct val="30000"/>
              </a:spcBef>
              <a:spcAft>
                <a:spcPct val="0"/>
              </a:spcAft>
              <a:defRPr>
                <a:solidFill>
                  <a:schemeClr val="tx1"/>
                </a:solidFill>
                <a:latin typeface="Arial" charset="0"/>
                <a:ea typeface="ＭＳ Ｐゴシック" charset="-128"/>
              </a:defRPr>
            </a:lvl6pPr>
            <a:lvl7pPr marL="2971800" indent="-228600" eaLnBrk="0" fontAlgn="base" hangingPunct="0">
              <a:spcBef>
                <a:spcPct val="30000"/>
              </a:spcBef>
              <a:spcAft>
                <a:spcPct val="0"/>
              </a:spcAft>
              <a:defRPr>
                <a:solidFill>
                  <a:schemeClr val="tx1"/>
                </a:solidFill>
                <a:latin typeface="Arial" charset="0"/>
                <a:ea typeface="ＭＳ Ｐゴシック" charset="-128"/>
              </a:defRPr>
            </a:lvl7pPr>
            <a:lvl8pPr marL="3429000" indent="-228600" eaLnBrk="0" fontAlgn="base" hangingPunct="0">
              <a:spcBef>
                <a:spcPct val="30000"/>
              </a:spcBef>
              <a:spcAft>
                <a:spcPct val="0"/>
              </a:spcAft>
              <a:defRPr>
                <a:solidFill>
                  <a:schemeClr val="tx1"/>
                </a:solidFill>
                <a:latin typeface="Arial" charset="0"/>
                <a:ea typeface="ＭＳ Ｐゴシック" charset="-128"/>
              </a:defRPr>
            </a:lvl8pPr>
            <a:lvl9pPr marL="3886200" indent="-228600" eaLnBrk="0" fontAlgn="base" hangingPunct="0">
              <a:spcBef>
                <a:spcPct val="30000"/>
              </a:spcBef>
              <a:spcAft>
                <a:spcPct val="0"/>
              </a:spcAft>
              <a:defRPr>
                <a:solidFill>
                  <a:schemeClr val="tx1"/>
                </a:solidFill>
                <a:latin typeface="Arial" charset="0"/>
                <a:ea typeface="ＭＳ Ｐゴシック" charset="-128"/>
              </a:defRPr>
            </a:lvl9pPr>
          </a:lstStyle>
          <a:p>
            <a:pPr algn="r" eaLnBrk="1" hangingPunct="1">
              <a:spcBef>
                <a:spcPct val="0"/>
              </a:spcBef>
            </a:pPr>
            <a:fld id="{F3FD2696-8840-C341-97A7-BA234879AAF2}" type="slidenum">
              <a:rPr lang="en-US" altLang="x-none" sz="1200"/>
              <a:pPr algn="r" eaLnBrk="1" hangingPunct="1">
                <a:spcBef>
                  <a:spcPct val="0"/>
                </a:spcBef>
              </a:pPr>
              <a:t>10</a:t>
            </a:fld>
            <a:endParaRPr lang="en-US" altLang="x-none" sz="1200" dirty="0"/>
          </a:p>
        </p:txBody>
      </p:sp>
      <p:sp>
        <p:nvSpPr>
          <p:cNvPr id="58370" name="Rectangle 1026"/>
          <p:cNvSpPr>
            <a:spLocks noGrp="1" noRot="1" noChangeAspect="1" noChangeArrowheads="1" noTextEdit="1"/>
          </p:cNvSpPr>
          <p:nvPr>
            <p:ph type="sldImg"/>
          </p:nvPr>
        </p:nvSpPr>
        <p:spPr>
          <a:xfrm>
            <a:off x="1354138" y="681038"/>
            <a:ext cx="2320925" cy="1741487"/>
          </a:xfrm>
          <a:ln/>
        </p:spPr>
      </p:sp>
      <p:sp>
        <p:nvSpPr>
          <p:cNvPr id="583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x-none" dirty="0">
              <a:ea typeface="ＭＳ Ｐゴシック" charset="-128"/>
            </a:endParaRPr>
          </a:p>
        </p:txBody>
      </p:sp>
    </p:spTree>
    <p:extLst>
      <p:ext uri="{BB962C8B-B14F-4D97-AF65-F5344CB8AC3E}">
        <p14:creationId xmlns:p14="http://schemas.microsoft.com/office/powerpoint/2010/main" val="211054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2"/>
          <p:cNvGrpSpPr>
            <a:grpSpLocks/>
          </p:cNvGrpSpPr>
          <p:nvPr/>
        </p:nvGrpSpPr>
        <p:grpSpPr bwMode="auto">
          <a:xfrm>
            <a:off x="0" y="0"/>
            <a:ext cx="9140825" cy="6850063"/>
            <a:chOff x="0" y="0"/>
            <a:chExt cx="5758" cy="4315"/>
          </a:xfrm>
        </p:grpSpPr>
        <p:grpSp>
          <p:nvGrpSpPr>
            <p:cNvPr id="4" name="Group 3"/>
            <p:cNvGrpSpPr>
              <a:grpSpLocks/>
            </p:cNvGrpSpPr>
            <p:nvPr userDrawn="1"/>
          </p:nvGrpSpPr>
          <p:grpSpPr bwMode="auto">
            <a:xfrm>
              <a:off x="1728" y="2230"/>
              <a:ext cx="4027" cy="2085"/>
              <a:chOff x="1728" y="2230"/>
              <a:chExt cx="4027" cy="2085"/>
            </a:xfrm>
          </p:grpSpPr>
          <p:sp>
            <p:nvSpPr>
              <p:cNvPr id="7"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sp>
            <p:nvSpPr>
              <p:cNvPr id="8"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sp>
            <p:nvSpPr>
              <p:cNvPr id="9"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sp>
            <p:nvSpPr>
              <p:cNvPr id="10"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11"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grpSp>
        <p:sp>
          <p:nvSpPr>
            <p:cNvPr id="5"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sp>
          <p:nvSpPr>
            <p:cNvPr id="6"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grpSp>
      <p:sp>
        <p:nvSpPr>
          <p:cNvPr id="5131" name="Rectangle 11"/>
          <p:cNvSpPr>
            <a:spLocks noGrp="1" noChangeArrowheads="1"/>
          </p:cNvSpPr>
          <p:nvPr>
            <p:ph type="ctrTitle" sz="quarter"/>
          </p:nvPr>
        </p:nvSpPr>
        <p:spPr>
          <a:xfrm>
            <a:off x="685800" y="914400"/>
            <a:ext cx="7772400" cy="3978275"/>
          </a:xfrm>
        </p:spPr>
        <p:txBody>
          <a:bodyPr/>
          <a:lstStyle>
            <a:lvl1pPr>
              <a:defRPr sz="6000"/>
            </a:lvl1pPr>
          </a:lstStyle>
          <a:p>
            <a:pPr lvl="0"/>
            <a:r>
              <a:rPr lang="en-US" noProof="0"/>
              <a:t>Click to edit Master title style</a:t>
            </a:r>
          </a:p>
        </p:txBody>
      </p:sp>
      <p:sp>
        <p:nvSpPr>
          <p:cNvPr id="12" name="Rectangle 13"/>
          <p:cNvSpPr>
            <a:spLocks noGrp="1" noChangeArrowheads="1"/>
          </p:cNvSpPr>
          <p:nvPr>
            <p:ph type="dt" sz="quarter" idx="10"/>
          </p:nvPr>
        </p:nvSpPr>
        <p:spPr bwMode="auto">
          <a:xfrm>
            <a:off x="457200" y="6248400"/>
            <a:ext cx="2133600" cy="476250"/>
          </a:xfrm>
          <a:prstGeom prst="rect">
            <a:avLst/>
          </a:prstGeom>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cs typeface="+mn-cs"/>
              </a:defRPr>
            </a:lvl1pPr>
          </a:lstStyle>
          <a:p>
            <a:pPr>
              <a:defRPr/>
            </a:pPr>
            <a:endParaRPr lang="en-US" dirty="0"/>
          </a:p>
        </p:txBody>
      </p:sp>
      <p:sp>
        <p:nvSpPr>
          <p:cNvPr id="13" name="Rectangle 14"/>
          <p:cNvSpPr>
            <a:spLocks noGrp="1" noChangeArrowheads="1"/>
          </p:cNvSpPr>
          <p:nvPr>
            <p:ph type="ftr" sz="quarter" idx="11"/>
          </p:nvPr>
        </p:nvSpPr>
        <p:spPr bwMode="auto">
          <a:xfrm>
            <a:off x="3124200" y="6251575"/>
            <a:ext cx="2895600" cy="476250"/>
          </a:xfrm>
          <a:prstGeom prst="rect">
            <a:avLst/>
          </a:prstGeom>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latin typeface="Arial" charset="0"/>
                <a:cs typeface="+mn-cs"/>
              </a:defRPr>
            </a:lvl1pPr>
          </a:lstStyle>
          <a:p>
            <a:pPr>
              <a:defRPr/>
            </a:pPr>
            <a:endParaRPr lang="en-US" dirty="0"/>
          </a:p>
        </p:txBody>
      </p:sp>
      <p:sp>
        <p:nvSpPr>
          <p:cNvPr id="14" name="Rectangle 15"/>
          <p:cNvSpPr>
            <a:spLocks noGrp="1" noChangeArrowheads="1"/>
          </p:cNvSpPr>
          <p:nvPr>
            <p:ph type="sldNum" sz="quarter" idx="12"/>
          </p:nvPr>
        </p:nvSpPr>
        <p:spPr bwMode="auto">
          <a:xfrm>
            <a:off x="6553200" y="6254750"/>
            <a:ext cx="2133600" cy="476250"/>
          </a:xfrm>
          <a:prstGeom prst="rect">
            <a:avLst/>
          </a:prstGeom>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cs typeface="+mn-cs"/>
              </a:defRPr>
            </a:lvl1pPr>
          </a:lstStyle>
          <a:p>
            <a:pPr>
              <a:defRPr/>
            </a:pPr>
            <a:fld id="{5392034C-62F3-5A4A-84AF-B0AD35DBF78A}" type="slidenum">
              <a:rPr lang="en-US"/>
              <a:pPr>
                <a:defRPr/>
              </a:pPr>
              <a:t>‹#›</a:t>
            </a:fld>
            <a:endParaRPr lang="en-US" dirty="0"/>
          </a:p>
        </p:txBody>
      </p:sp>
    </p:spTree>
    <p:extLst>
      <p:ext uri="{BB962C8B-B14F-4D97-AF65-F5344CB8AC3E}">
        <p14:creationId xmlns:p14="http://schemas.microsoft.com/office/powerpoint/2010/main" val="120089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92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2114550" cy="6278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191250" cy="6278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79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458200" cy="6278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111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210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3497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1529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41529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80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43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6433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78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592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3253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0825" cy="6850063"/>
            <a:chOff x="0" y="0"/>
            <a:chExt cx="5758" cy="4315"/>
          </a:xfrm>
        </p:grpSpPr>
        <p:grpSp>
          <p:nvGrpSpPr>
            <p:cNvPr id="1029"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sp>
            <p:nvSpPr>
              <p:cNvPr id="41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sp>
            <p:nvSpPr>
              <p:cNvPr id="41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sp>
            <p:nvSpPr>
              <p:cNvPr id="103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41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grpSp>
        <p:sp>
          <p:nvSpPr>
            <p:cNvPr id="41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dirty="0">
                <a:cs typeface="+mn-cs"/>
              </a:endParaRPr>
            </a:p>
          </p:txBody>
        </p:sp>
        <p:sp>
          <p:nvSpPr>
            <p:cNvPr id="1031"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1" name="Rectangle 15"/>
          <p:cNvSpPr>
            <a:spLocks noGrp="1" noChangeArrowheads="1"/>
          </p:cNvSpPr>
          <p:nvPr>
            <p:ph type="body" idx="1"/>
          </p:nvPr>
        </p:nvSpPr>
        <p:spPr bwMode="auto">
          <a:xfrm>
            <a:off x="457200" y="1600200"/>
            <a:ext cx="8458200" cy="495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97"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gif"/><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txBox="1">
            <a:spLocks noRot="1" noChangeArrowheads="1"/>
          </p:cNvSpPr>
          <p:nvPr/>
        </p:nvSpPr>
        <p:spPr bwMode="auto">
          <a:xfrm>
            <a:off x="457200" y="274638"/>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2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2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2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2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2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2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2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28" charset="0"/>
              </a:defRPr>
            </a:lvl9pPr>
          </a:lstStyle>
          <a:p>
            <a:pPr eaLnBrk="1" hangingPunct="1">
              <a:defRPr/>
            </a:pPr>
            <a:r>
              <a:rPr lang="en-US" sz="5600" b="0" dirty="0">
                <a:solidFill>
                  <a:schemeClr val="tx1"/>
                </a:solidFill>
                <a:latin typeface="Arial" charset="0"/>
                <a:ea typeface="Arial" charset="0"/>
                <a:cs typeface="Arial" charset="0"/>
              </a:rPr>
              <a:t>The Tuolumne River</a:t>
            </a:r>
            <a:endParaRPr lang="en-US" b="0" dirty="0">
              <a:solidFill>
                <a:schemeClr val="tx1"/>
              </a:solidFill>
              <a:latin typeface="Arial" charset="0"/>
              <a:ea typeface="Arial" charset="0"/>
              <a:cs typeface="Arial" charset="0"/>
            </a:endParaRPr>
          </a:p>
        </p:txBody>
      </p:sp>
      <p:pic>
        <p:nvPicPr>
          <p:cNvPr id="22531" name="Picture 5" descr="Tuolumne with Bay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2950"/>
            <a:ext cx="91440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6CAC282A-8CC7-9943-AF7A-4D240D61FB34}"/>
              </a:ext>
            </a:extLst>
          </p:cNvPr>
          <p:cNvSpPr>
            <a:spLocks noChangeArrowheads="1"/>
          </p:cNvSpPr>
          <p:nvPr/>
        </p:nvSpPr>
        <p:spPr bwMode="auto">
          <a:xfrm>
            <a:off x="0" y="5373469"/>
            <a:ext cx="9144000" cy="646331"/>
          </a:xfrm>
          <a:prstGeom prst="rect">
            <a:avLst/>
          </a:prstGeom>
          <a:noFill/>
          <a:ln w="9525">
            <a:noFill/>
            <a:miter lim="800000"/>
            <a:headEnd/>
            <a:tailEnd/>
          </a:ln>
          <a:effectLst/>
        </p:spPr>
        <p:txBody>
          <a:bodyPr>
            <a:spAutoFit/>
          </a:bodyPr>
          <a:lstStyle/>
          <a:p>
            <a:pPr algn="ctr">
              <a:defRPr/>
            </a:pPr>
            <a:r>
              <a:rPr lang="en-US" sz="3600" dirty="0">
                <a:effectLst>
                  <a:outerShdw blurRad="38100" dist="38100" dir="2700000" algn="tl">
                    <a:srgbClr val="000000"/>
                  </a:outerShdw>
                </a:effectLst>
                <a:latin typeface="Arial" charset="0"/>
                <a:ea typeface="Arial" charset="0"/>
                <a:cs typeface="Arial" charset="0"/>
              </a:rPr>
              <a:t>From Yosemite to San Francisco Bay</a:t>
            </a:r>
            <a:endParaRPr lang="en-US" sz="3600" dirty="0">
              <a:latin typeface="Arial" charset="0"/>
              <a:ea typeface="Arial" charset="0"/>
              <a:cs typeface="Arial" charset="0"/>
            </a:endParaRPr>
          </a:p>
        </p:txBody>
      </p:sp>
    </p:spTree>
    <p:extLst>
      <p:ext uri="{BB962C8B-B14F-4D97-AF65-F5344CB8AC3E}">
        <p14:creationId xmlns:p14="http://schemas.microsoft.com/office/powerpoint/2010/main" val="2005520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sal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4A7F8EA-1F11-0A42-858C-A34AEDAC6A06}"/>
              </a:ext>
            </a:extLst>
          </p:cNvPr>
          <p:cNvSpPr txBox="1">
            <a:spLocks noChangeArrowheads="1"/>
          </p:cNvSpPr>
          <p:nvPr/>
        </p:nvSpPr>
        <p:spPr bwMode="auto">
          <a:xfrm>
            <a:off x="0" y="579120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Fall-Run Chinook Salmon</a:t>
            </a:r>
            <a:endParaRPr lang="en-US" sz="3600" dirty="0"/>
          </a:p>
        </p:txBody>
      </p:sp>
    </p:spTree>
    <p:extLst>
      <p:ext uri="{BB962C8B-B14F-4D97-AF65-F5344CB8AC3E}">
        <p14:creationId xmlns:p14="http://schemas.microsoft.com/office/powerpoint/2010/main" val="3254077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The King Sal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64337AD-B5B3-BA44-B48C-3E31AD0E48C8}"/>
              </a:ext>
            </a:extLst>
          </p:cNvPr>
          <p:cNvSpPr txBox="1">
            <a:spLocks noChangeArrowheads="1"/>
          </p:cNvSpPr>
          <p:nvPr/>
        </p:nvSpPr>
        <p:spPr bwMode="auto">
          <a:xfrm>
            <a:off x="0" y="59830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Also Called King Salmon</a:t>
            </a:r>
            <a:endParaRPr lang="en-US" sz="3600" dirty="0"/>
          </a:p>
        </p:txBody>
      </p:sp>
    </p:spTree>
    <p:extLst>
      <p:ext uri="{BB962C8B-B14F-4D97-AF65-F5344CB8AC3E}">
        <p14:creationId xmlns:p14="http://schemas.microsoft.com/office/powerpoint/2010/main" val="659192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yed salmon egg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3200400" cy="2105264"/>
          </a:xfrm>
          <a:prstGeom prst="rect">
            <a:avLst/>
          </a:prstGeom>
          <a:ln>
            <a:solidFill>
              <a:schemeClr val="bg2"/>
            </a:solidFill>
          </a:ln>
        </p:spPr>
      </p:pic>
      <p:pic>
        <p:nvPicPr>
          <p:cNvPr id="3" name="Picture 2" descr="Salmon F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990600"/>
            <a:ext cx="3200400" cy="2133600"/>
          </a:xfrm>
          <a:prstGeom prst="rect">
            <a:avLst/>
          </a:prstGeom>
          <a:ln>
            <a:solidFill>
              <a:schemeClr val="bg2"/>
            </a:solidFill>
          </a:ln>
        </p:spPr>
      </p:pic>
      <p:pic>
        <p:nvPicPr>
          <p:cNvPr id="4" name="Picture 3" descr="Fi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1" y="990600"/>
            <a:ext cx="2735942" cy="2133600"/>
          </a:xfrm>
          <a:prstGeom prst="rect">
            <a:avLst/>
          </a:prstGeom>
          <a:ln>
            <a:solidFill>
              <a:schemeClr val="bg2"/>
            </a:solidFill>
          </a:ln>
        </p:spPr>
      </p:pic>
      <p:pic>
        <p:nvPicPr>
          <p:cNvPr id="6" name="Picture 5" descr="Bald Eagl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10000"/>
            <a:ext cx="2971800" cy="2267952"/>
          </a:xfrm>
          <a:prstGeom prst="rect">
            <a:avLst/>
          </a:prstGeom>
          <a:ln>
            <a:solidFill>
              <a:schemeClr val="bg2"/>
            </a:solidFill>
          </a:ln>
        </p:spPr>
      </p:pic>
      <p:pic>
        <p:nvPicPr>
          <p:cNvPr id="7" name="Picture 6" descr="blackbear.bm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1798" y="3810000"/>
            <a:ext cx="3429002" cy="2286000"/>
          </a:xfrm>
          <a:prstGeom prst="rect">
            <a:avLst/>
          </a:prstGeom>
          <a:ln>
            <a:solidFill>
              <a:schemeClr val="bg2"/>
            </a:solidFill>
          </a:ln>
        </p:spPr>
      </p:pic>
      <p:sp>
        <p:nvSpPr>
          <p:cNvPr id="8" name="TextBox 7"/>
          <p:cNvSpPr txBox="1"/>
          <p:nvPr/>
        </p:nvSpPr>
        <p:spPr>
          <a:xfrm>
            <a:off x="0" y="76200"/>
            <a:ext cx="9144000" cy="769441"/>
          </a:xfrm>
          <a:prstGeom prst="rect">
            <a:avLst/>
          </a:prstGeom>
          <a:noFill/>
        </p:spPr>
        <p:txBody>
          <a:bodyPr wrap="square" rtlCol="0">
            <a:spAutoFit/>
          </a:bodyPr>
          <a:lstStyle/>
          <a:p>
            <a:pPr algn="ctr"/>
            <a:r>
              <a:rPr lang="en-US" sz="4400" dirty="0">
                <a:latin typeface="Arial"/>
              </a:rPr>
              <a:t>Salmon are a “keystone” species</a:t>
            </a:r>
          </a:p>
        </p:txBody>
      </p:sp>
      <p:sp>
        <p:nvSpPr>
          <p:cNvPr id="9" name="TextBox 8"/>
          <p:cNvSpPr txBox="1"/>
          <p:nvPr/>
        </p:nvSpPr>
        <p:spPr>
          <a:xfrm>
            <a:off x="0" y="6120824"/>
            <a:ext cx="9144000" cy="584776"/>
          </a:xfrm>
          <a:prstGeom prst="rect">
            <a:avLst/>
          </a:prstGeom>
          <a:noFill/>
        </p:spPr>
        <p:txBody>
          <a:bodyPr wrap="square" rtlCol="0">
            <a:spAutoFit/>
          </a:bodyPr>
          <a:lstStyle/>
          <a:p>
            <a:pPr algn="ctr"/>
            <a:r>
              <a:rPr lang="en-US" sz="3200" b="1" dirty="0">
                <a:latin typeface="Arial"/>
              </a:rPr>
              <a:t>More than 100 species depend on salmon</a:t>
            </a:r>
          </a:p>
        </p:txBody>
      </p:sp>
      <p:pic>
        <p:nvPicPr>
          <p:cNvPr id="10" name="Picture 9" descr="orc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0352" y="3810000"/>
            <a:ext cx="2763648" cy="2273300"/>
          </a:xfrm>
          <a:prstGeom prst="rect">
            <a:avLst/>
          </a:prstGeom>
          <a:ln>
            <a:solidFill>
              <a:schemeClr val="bg2"/>
            </a:solidFill>
          </a:ln>
        </p:spPr>
      </p:pic>
      <p:sp>
        <p:nvSpPr>
          <p:cNvPr id="11" name="TextBox 10"/>
          <p:cNvSpPr txBox="1"/>
          <p:nvPr/>
        </p:nvSpPr>
        <p:spPr>
          <a:xfrm>
            <a:off x="0" y="3226713"/>
            <a:ext cx="9144000" cy="430887"/>
          </a:xfrm>
          <a:prstGeom prst="rect">
            <a:avLst/>
          </a:prstGeom>
          <a:noFill/>
        </p:spPr>
        <p:txBody>
          <a:bodyPr wrap="square" rtlCol="0">
            <a:spAutoFit/>
          </a:bodyPr>
          <a:lstStyle/>
          <a:p>
            <a:pPr algn="ctr"/>
            <a:r>
              <a:rPr lang="en-US" sz="2200" b="1" dirty="0">
                <a:latin typeface="Arial"/>
              </a:rPr>
              <a:t>Supporting other species throughout their life stages</a:t>
            </a:r>
          </a:p>
        </p:txBody>
      </p:sp>
    </p:spTree>
    <p:extLst>
      <p:ext uri="{BB962C8B-B14F-4D97-AF65-F5344CB8AC3E}">
        <p14:creationId xmlns:p14="http://schemas.microsoft.com/office/powerpoint/2010/main" val="1671746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Grp="1" noRot="1" noChangeArrowheads="1"/>
          </p:cNvSpPr>
          <p:nvPr>
            <p:ph type="title"/>
          </p:nvPr>
        </p:nvSpPr>
        <p:spPr>
          <a:xfrm>
            <a:off x="0" y="76200"/>
            <a:ext cx="9144000" cy="1219200"/>
          </a:xfrm>
        </p:spPr>
        <p:txBody>
          <a:bodyPr/>
          <a:lstStyle/>
          <a:p>
            <a:pPr eaLnBrk="1" hangingPunct="1">
              <a:defRPr/>
            </a:pPr>
            <a:r>
              <a:rPr lang="en-US" altLang="x-none" sz="3200" b="0" dirty="0">
                <a:solidFill>
                  <a:schemeClr val="tx1"/>
                </a:solidFill>
                <a:latin typeface="Arial" charset="0"/>
                <a:ea typeface="Arial" charset="0"/>
                <a:cs typeface="Arial" charset="0"/>
              </a:rPr>
              <a:t>In an average year, only 21% of the Tuolumne reaches the San Joaquin River</a:t>
            </a:r>
          </a:p>
        </p:txBody>
      </p:sp>
      <p:pic>
        <p:nvPicPr>
          <p:cNvPr id="3" name="Picture 6" descr="aerial_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47800"/>
            <a:ext cx="6961187" cy="54102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068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7225"/>
            <a:ext cx="9144000" cy="584775"/>
          </a:xfrm>
          <a:prstGeom prst="rect">
            <a:avLst/>
          </a:prstGeom>
          <a:noFill/>
        </p:spPr>
        <p:txBody>
          <a:bodyPr wrap="square" rtlCol="0">
            <a:spAutoFit/>
          </a:bodyPr>
          <a:lstStyle/>
          <a:p>
            <a:pPr algn="ctr"/>
            <a:r>
              <a:rPr lang="en-US" sz="3200">
                <a:latin typeface="Arial" charset="0"/>
                <a:ea typeface="Arial" charset="0"/>
                <a:cs typeface="Arial" charset="0"/>
              </a:rPr>
              <a:t>Current Policies </a:t>
            </a:r>
            <a:r>
              <a:rPr lang="en-US" sz="3200" dirty="0">
                <a:latin typeface="Arial" charset="0"/>
                <a:ea typeface="Arial" charset="0"/>
                <a:cs typeface="Arial" charset="0"/>
              </a:rPr>
              <a:t>H</a:t>
            </a:r>
            <a:r>
              <a:rPr lang="en-US" sz="3200">
                <a:latin typeface="Arial" charset="0"/>
                <a:ea typeface="Arial" charset="0"/>
                <a:cs typeface="Arial" charset="0"/>
              </a:rPr>
              <a:t>arm </a:t>
            </a:r>
            <a:r>
              <a:rPr lang="en-US" sz="3200" dirty="0">
                <a:latin typeface="Arial" charset="0"/>
                <a:ea typeface="Arial" charset="0"/>
                <a:cs typeface="Arial" charset="0"/>
              </a:rPr>
              <a:t>the River </a:t>
            </a:r>
            <a:r>
              <a:rPr lang="en-US" sz="3200">
                <a:latin typeface="Arial" charset="0"/>
                <a:ea typeface="Arial" charset="0"/>
                <a:cs typeface="Arial" charset="0"/>
              </a:rPr>
              <a:t>in Dry </a:t>
            </a:r>
            <a:r>
              <a:rPr lang="en-US" sz="3200" dirty="0">
                <a:latin typeface="Arial" charset="0"/>
                <a:ea typeface="Arial" charset="0"/>
                <a:cs typeface="Arial" charset="0"/>
              </a:rPr>
              <a:t>Y</a:t>
            </a:r>
            <a:r>
              <a:rPr lang="en-US" sz="3200">
                <a:latin typeface="Arial" charset="0"/>
                <a:ea typeface="Arial" charset="0"/>
                <a:cs typeface="Arial" charset="0"/>
              </a:rPr>
              <a:t>ears</a:t>
            </a:r>
            <a:endParaRPr lang="en-US" sz="3200" dirty="0">
              <a:latin typeface="Arial" charset="0"/>
              <a:ea typeface="Arial" charset="0"/>
              <a:cs typeface="Arial" charset="0"/>
            </a:endParaRPr>
          </a:p>
        </p:txBody>
      </p:sp>
      <p:pic>
        <p:nvPicPr>
          <p:cNvPr id="5" name="Picture 4">
            <a:extLst>
              <a:ext uri="{FF2B5EF4-FFF2-40B4-BE49-F238E27FC236}">
                <a16:creationId xmlns:a16="http://schemas.microsoft.com/office/drawing/2014/main" id="{F0726201-130C-4448-B0C4-2A990E0777AF}"/>
              </a:ext>
            </a:extLst>
          </p:cNvPr>
          <p:cNvPicPr>
            <a:picLocks noChangeAspect="1"/>
          </p:cNvPicPr>
          <p:nvPr/>
        </p:nvPicPr>
        <p:blipFill>
          <a:blip r:embed="rId3"/>
          <a:stretch>
            <a:fillRect/>
          </a:stretch>
        </p:blipFill>
        <p:spPr>
          <a:xfrm>
            <a:off x="0" y="986891"/>
            <a:ext cx="9144000" cy="5871109"/>
          </a:xfrm>
          <a:prstGeom prst="rect">
            <a:avLst/>
          </a:prstGeom>
        </p:spPr>
      </p:pic>
    </p:spTree>
    <p:extLst>
      <p:ext uri="{BB962C8B-B14F-4D97-AF65-F5344CB8AC3E}">
        <p14:creationId xmlns:p14="http://schemas.microsoft.com/office/powerpoint/2010/main" val="3620386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43717-BBC7-3B44-8C91-481DB8EAE310}"/>
              </a:ext>
            </a:extLst>
          </p:cNvPr>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A6E8146-8953-0740-950A-61B92D66E40C}"/>
              </a:ext>
            </a:extLst>
          </p:cNvPr>
          <p:cNvPicPr>
            <a:picLocks noChangeAspect="1"/>
          </p:cNvPicPr>
          <p:nvPr/>
        </p:nvPicPr>
        <p:blipFill>
          <a:blip r:embed="rId3"/>
          <a:stretch>
            <a:fillRect/>
          </a:stretch>
        </p:blipFill>
        <p:spPr>
          <a:xfrm>
            <a:off x="0" y="252435"/>
            <a:ext cx="9144000" cy="6353130"/>
          </a:xfrm>
          <a:prstGeom prst="rect">
            <a:avLst/>
          </a:prstGeom>
        </p:spPr>
      </p:pic>
    </p:spTree>
    <p:extLst>
      <p:ext uri="{BB962C8B-B14F-4D97-AF65-F5344CB8AC3E}">
        <p14:creationId xmlns:p14="http://schemas.microsoft.com/office/powerpoint/2010/main" val="126852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6834" cy="6858000"/>
          </a:xfrm>
          <a:prstGeom prst="rect">
            <a:avLst/>
          </a:prstGeom>
        </p:spPr>
      </p:pic>
    </p:spTree>
    <p:extLst>
      <p:ext uri="{BB962C8B-B14F-4D97-AF65-F5344CB8AC3E}">
        <p14:creationId xmlns:p14="http://schemas.microsoft.com/office/powerpoint/2010/main" val="153955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80FC89-4819-084E-A8AB-4C03ACA81914}"/>
              </a:ext>
            </a:extLst>
          </p:cNvPr>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A8EF090-8F55-F244-9EA8-C81489B6B663}"/>
              </a:ext>
            </a:extLst>
          </p:cNvPr>
          <p:cNvPicPr>
            <a:picLocks noChangeAspect="1"/>
          </p:cNvPicPr>
          <p:nvPr/>
        </p:nvPicPr>
        <p:blipFill>
          <a:blip r:embed="rId3"/>
          <a:stretch>
            <a:fillRect/>
          </a:stretch>
        </p:blipFill>
        <p:spPr>
          <a:xfrm>
            <a:off x="-13519" y="76200"/>
            <a:ext cx="9233719" cy="6705600"/>
          </a:xfrm>
          <a:prstGeom prst="rect">
            <a:avLst/>
          </a:prstGeom>
        </p:spPr>
      </p:pic>
    </p:spTree>
    <p:extLst>
      <p:ext uri="{BB962C8B-B14F-4D97-AF65-F5344CB8AC3E}">
        <p14:creationId xmlns:p14="http://schemas.microsoft.com/office/powerpoint/2010/main" val="43477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y Delta Landscap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0" y="76200"/>
            <a:ext cx="9144000" cy="1569660"/>
          </a:xfrm>
          <a:prstGeom prst="rect">
            <a:avLst/>
          </a:prstGeom>
          <a:noFill/>
        </p:spPr>
        <p:txBody>
          <a:bodyPr wrap="square" rtlCol="0">
            <a:spAutoFit/>
          </a:bodyPr>
          <a:lstStyle/>
          <a:p>
            <a:pPr algn="ctr"/>
            <a:r>
              <a:rPr lang="en-US" sz="4800" b="1" dirty="0">
                <a:solidFill>
                  <a:schemeClr val="bg2"/>
                </a:solidFill>
                <a:latin typeface="Arial"/>
              </a:rPr>
              <a:t>Bay Delta Water Quality</a:t>
            </a:r>
          </a:p>
          <a:p>
            <a:pPr algn="ctr"/>
            <a:r>
              <a:rPr lang="en-US" sz="4800" b="1" dirty="0">
                <a:solidFill>
                  <a:schemeClr val="bg2"/>
                </a:solidFill>
                <a:latin typeface="Arial"/>
              </a:rPr>
              <a:t>Control Plan</a:t>
            </a:r>
          </a:p>
        </p:txBody>
      </p:sp>
      <p:sp>
        <p:nvSpPr>
          <p:cNvPr id="4" name="TextBox 3"/>
          <p:cNvSpPr txBox="1"/>
          <p:nvPr/>
        </p:nvSpPr>
        <p:spPr>
          <a:xfrm>
            <a:off x="0" y="5334000"/>
            <a:ext cx="9144000" cy="1200329"/>
          </a:xfrm>
          <a:prstGeom prst="rect">
            <a:avLst/>
          </a:prstGeom>
          <a:noFill/>
        </p:spPr>
        <p:txBody>
          <a:bodyPr wrap="square" rtlCol="0">
            <a:spAutoFit/>
          </a:bodyPr>
          <a:lstStyle/>
          <a:p>
            <a:pPr algn="ctr"/>
            <a:r>
              <a:rPr lang="en-US" sz="3600" dirty="0">
                <a:latin typeface="Arial"/>
              </a:rPr>
              <a:t>Both habitat restoration and</a:t>
            </a:r>
          </a:p>
          <a:p>
            <a:pPr algn="ctr"/>
            <a:r>
              <a:rPr lang="en-US" sz="3600" dirty="0">
                <a:latin typeface="Arial"/>
              </a:rPr>
              <a:t>instream flows are important.</a:t>
            </a:r>
          </a:p>
        </p:txBody>
      </p:sp>
    </p:spTree>
    <p:extLst>
      <p:ext uri="{BB962C8B-B14F-4D97-AF65-F5344CB8AC3E}">
        <p14:creationId xmlns:p14="http://schemas.microsoft.com/office/powerpoint/2010/main" val="2760984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lta-Map-whit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3362" y="4114800"/>
            <a:ext cx="4485438" cy="2743200"/>
          </a:xfrm>
          <a:prstGeom prst="rect">
            <a:avLst/>
          </a:prstGeom>
        </p:spPr>
      </p:pic>
      <p:pic>
        <p:nvPicPr>
          <p:cNvPr id="7" name="Picture 6" descr="sjr_basin_larg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 y="0"/>
            <a:ext cx="5143500" cy="6858000"/>
          </a:xfrm>
          <a:prstGeom prst="rect">
            <a:avLst/>
          </a:prstGeom>
        </p:spPr>
      </p:pic>
      <p:sp>
        <p:nvSpPr>
          <p:cNvPr id="5" name="Rectangle 4"/>
          <p:cNvSpPr/>
          <p:nvPr/>
        </p:nvSpPr>
        <p:spPr bwMode="auto">
          <a:xfrm>
            <a:off x="3581400" y="0"/>
            <a:ext cx="5562600" cy="2819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aramond" charset="0"/>
              <a:ea typeface="ＭＳ Ｐゴシック" charset="0"/>
            </a:endParaRPr>
          </a:p>
        </p:txBody>
      </p:sp>
      <p:sp>
        <p:nvSpPr>
          <p:cNvPr id="11" name="Right Triangle 10"/>
          <p:cNvSpPr/>
          <p:nvPr/>
        </p:nvSpPr>
        <p:spPr bwMode="auto">
          <a:xfrm rot="5400000" flipV="1">
            <a:off x="3657600" y="2667000"/>
            <a:ext cx="1371600" cy="1524000"/>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aramond" charset="0"/>
              <a:ea typeface="ＭＳ Ｐゴシック" charset="0"/>
            </a:endParaRPr>
          </a:p>
        </p:txBody>
      </p:sp>
      <p:sp>
        <p:nvSpPr>
          <p:cNvPr id="17" name="Snip and Round Single Corner Rectangle 16"/>
          <p:cNvSpPr/>
          <p:nvPr/>
        </p:nvSpPr>
        <p:spPr bwMode="auto">
          <a:xfrm rot="10800000">
            <a:off x="4953001" y="2743200"/>
            <a:ext cx="914400" cy="1371600"/>
          </a:xfrm>
          <a:prstGeom prst="snip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aramond" charset="0"/>
              <a:ea typeface="ＭＳ Ｐゴシック" charset="0"/>
            </a:endParaRPr>
          </a:p>
        </p:txBody>
      </p:sp>
      <p:sp>
        <p:nvSpPr>
          <p:cNvPr id="3" name="TextBox 2"/>
          <p:cNvSpPr txBox="1"/>
          <p:nvPr/>
        </p:nvSpPr>
        <p:spPr>
          <a:xfrm>
            <a:off x="4800600" y="304800"/>
            <a:ext cx="4191000" cy="3416320"/>
          </a:xfrm>
          <a:prstGeom prst="rect">
            <a:avLst/>
          </a:prstGeom>
          <a:noFill/>
        </p:spPr>
        <p:txBody>
          <a:bodyPr wrap="square" rtlCol="0">
            <a:spAutoFit/>
          </a:bodyPr>
          <a:lstStyle/>
          <a:p>
            <a:r>
              <a:rPr lang="en-US" sz="3600" dirty="0">
                <a:latin typeface="Arial"/>
              </a:rPr>
              <a:t>Half of California’s water drains out through the San Joaquin and Sacramento Rivers into the Bay-Delta.</a:t>
            </a:r>
          </a:p>
        </p:txBody>
      </p:sp>
    </p:spTree>
    <p:extLst>
      <p:ext uri="{BB962C8B-B14F-4D97-AF65-F5344CB8AC3E}">
        <p14:creationId xmlns:p14="http://schemas.microsoft.com/office/powerpoint/2010/main" val="49562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5" descr="Tuolumne with Bay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2950"/>
            <a:ext cx="91440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603477_550x550_mb_art_R0">
            <a:extLst>
              <a:ext uri="{FF2B5EF4-FFF2-40B4-BE49-F238E27FC236}">
                <a16:creationId xmlns:a16="http://schemas.microsoft.com/office/drawing/2014/main" id="{24B31750-FEFD-6848-BBF8-6C81D6CEC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790930"/>
            <a:ext cx="3124200" cy="206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F880934-4E31-AE49-93AA-88FA5AACA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653" y="4790930"/>
            <a:ext cx="4324947" cy="2067070"/>
          </a:xfrm>
          <a:prstGeom prst="rect">
            <a:avLst/>
          </a:prstGeom>
        </p:spPr>
      </p:pic>
      <p:cxnSp>
        <p:nvCxnSpPr>
          <p:cNvPr id="3" name="Straight Connector 2">
            <a:extLst>
              <a:ext uri="{FF2B5EF4-FFF2-40B4-BE49-F238E27FC236}">
                <a16:creationId xmlns:a16="http://schemas.microsoft.com/office/drawing/2014/main" id="{BE7F9660-738E-A24D-BFDE-0259914B040F}"/>
              </a:ext>
            </a:extLst>
          </p:cNvPr>
          <p:cNvCxnSpPr/>
          <p:nvPr/>
        </p:nvCxnSpPr>
        <p:spPr bwMode="auto">
          <a:xfrm flipH="1">
            <a:off x="6743700" y="3124200"/>
            <a:ext cx="647700" cy="190500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Rectangle 5">
            <a:extLst>
              <a:ext uri="{FF2B5EF4-FFF2-40B4-BE49-F238E27FC236}">
                <a16:creationId xmlns:a16="http://schemas.microsoft.com/office/drawing/2014/main" id="{50252D2C-F9C5-D743-95ED-ABD7C087E196}"/>
              </a:ext>
            </a:extLst>
          </p:cNvPr>
          <p:cNvSpPr txBox="1">
            <a:spLocks noRot="1" noChangeArrowheads="1"/>
          </p:cNvSpPr>
          <p:nvPr/>
        </p:nvSpPr>
        <p:spPr bwMode="auto">
          <a:xfrm>
            <a:off x="457200" y="274638"/>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2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2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2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2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2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2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2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28" charset="0"/>
              </a:defRPr>
            </a:lvl9pPr>
          </a:lstStyle>
          <a:p>
            <a:pPr eaLnBrk="1" hangingPunct="1">
              <a:defRPr/>
            </a:pPr>
            <a:r>
              <a:rPr lang="en-US" sz="5600" b="0" dirty="0">
                <a:solidFill>
                  <a:schemeClr val="tx1"/>
                </a:solidFill>
                <a:latin typeface="Arial" charset="0"/>
                <a:ea typeface="Arial" charset="0"/>
                <a:cs typeface="Arial" charset="0"/>
              </a:rPr>
              <a:t>The Tuolumne River</a:t>
            </a:r>
            <a:endParaRPr lang="en-US" b="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24230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0" y="247471"/>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The Delta and its tributaries provide for remarkable biological diversity</a:t>
            </a:r>
            <a:endParaRPr lang="en-US" sz="3600" dirty="0"/>
          </a:p>
        </p:txBody>
      </p:sp>
      <p:pic>
        <p:nvPicPr>
          <p:cNvPr id="3" name="Picture 2" descr="steelhead-photo-1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74038" y="3820886"/>
            <a:ext cx="3669962" cy="2347322"/>
          </a:xfrm>
          <a:prstGeom prst="rect">
            <a:avLst/>
          </a:prstGeom>
          <a:ln>
            <a:solidFill>
              <a:srgbClr val="000000"/>
            </a:solidFill>
          </a:ln>
        </p:spPr>
      </p:pic>
      <p:pic>
        <p:nvPicPr>
          <p:cNvPr id="8" name="Picture 7" descr="Great-Blue-Heron-by-Mike-Bair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5200" y="3820886"/>
            <a:ext cx="2362200" cy="2362200"/>
          </a:xfrm>
          <a:prstGeom prst="rect">
            <a:avLst/>
          </a:prstGeom>
          <a:ln>
            <a:solidFill>
              <a:schemeClr val="bg2"/>
            </a:solidFill>
          </a:ln>
        </p:spPr>
      </p:pic>
      <p:pic>
        <p:nvPicPr>
          <p:cNvPr id="9" name="Picture 8" descr="caddonee.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95600" y="1611086"/>
            <a:ext cx="3261304" cy="2209800"/>
          </a:xfrm>
          <a:prstGeom prst="rect">
            <a:avLst/>
          </a:prstGeom>
          <a:ln>
            <a:solidFill>
              <a:schemeClr val="bg2"/>
            </a:solidFill>
          </a:ln>
        </p:spPr>
      </p:pic>
      <p:pic>
        <p:nvPicPr>
          <p:cNvPr id="11" name="Picture 10" descr="Salt Marsh Harvest Mouse 2.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54058" y="1611086"/>
            <a:ext cx="2968171" cy="2235404"/>
          </a:xfrm>
          <a:prstGeom prst="rect">
            <a:avLst/>
          </a:prstGeom>
          <a:ln>
            <a:solidFill>
              <a:schemeClr val="bg2"/>
            </a:solidFill>
          </a:ln>
        </p:spPr>
      </p:pic>
      <p:pic>
        <p:nvPicPr>
          <p:cNvPr id="12" name="Picture 11" descr="River Otter.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886" y="1600200"/>
            <a:ext cx="2960914" cy="2220686"/>
          </a:xfrm>
          <a:prstGeom prst="rect">
            <a:avLst/>
          </a:prstGeom>
          <a:ln>
            <a:solidFill>
              <a:schemeClr val="bg2"/>
            </a:solidFill>
          </a:ln>
        </p:spPr>
      </p:pic>
      <p:pic>
        <p:nvPicPr>
          <p:cNvPr id="10" name="Picture 9" descr="CA Tiger Salamander.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3820886"/>
            <a:ext cx="3565586" cy="2362200"/>
          </a:xfrm>
          <a:prstGeom prst="rect">
            <a:avLst/>
          </a:prstGeom>
          <a:ln>
            <a:solidFill>
              <a:srgbClr val="000000"/>
            </a:solidFill>
          </a:ln>
        </p:spPr>
      </p:pic>
      <p:sp>
        <p:nvSpPr>
          <p:cNvPr id="13" name="TextBox 2"/>
          <p:cNvSpPr txBox="1">
            <a:spLocks noChangeArrowheads="1"/>
          </p:cNvSpPr>
          <p:nvPr/>
        </p:nvSpPr>
        <p:spPr bwMode="auto">
          <a:xfrm>
            <a:off x="0" y="62484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dirty="0">
                <a:latin typeface="Arial" charset="0"/>
              </a:rPr>
              <a:t>Habitat for more than 500 species of fish and wildlife.</a:t>
            </a:r>
            <a:endParaRPr lang="en-US" dirty="0"/>
          </a:p>
        </p:txBody>
      </p:sp>
    </p:spTree>
    <p:extLst>
      <p:ext uri="{BB962C8B-B14F-4D97-AF65-F5344CB8AC3E}">
        <p14:creationId xmlns:p14="http://schemas.microsoft.com/office/powerpoint/2010/main" val="4140575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52400"/>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A major stopover for the Pacific Flyway</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14400"/>
            <a:ext cx="9144000" cy="5943600"/>
          </a:xfrm>
          <a:prstGeom prst="rect">
            <a:avLst/>
          </a:prstGeom>
          <a:ln w="25400">
            <a:solidFill>
              <a:srgbClr val="000000"/>
            </a:solidFill>
          </a:ln>
        </p:spPr>
      </p:pic>
    </p:spTree>
    <p:extLst>
      <p:ext uri="{BB962C8B-B14F-4D97-AF65-F5344CB8AC3E}">
        <p14:creationId xmlns:p14="http://schemas.microsoft.com/office/powerpoint/2010/main" val="757424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Lots of Salm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20800" y="1657350"/>
            <a:ext cx="6527800" cy="48958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TextBox 2"/>
          <p:cNvSpPr txBox="1">
            <a:spLocks noChangeArrowheads="1"/>
          </p:cNvSpPr>
          <p:nvPr/>
        </p:nvSpPr>
        <p:spPr bwMode="auto">
          <a:xfrm>
            <a:off x="0" y="171271"/>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Historically, more than a million salmon spawned in Central Valley rivers each year</a:t>
            </a:r>
            <a:endParaRPr lang="en-US" sz="3600" dirty="0"/>
          </a:p>
        </p:txBody>
      </p:sp>
    </p:spTree>
    <p:extLst>
      <p:ext uri="{BB962C8B-B14F-4D97-AF65-F5344CB8AC3E}">
        <p14:creationId xmlns:p14="http://schemas.microsoft.com/office/powerpoint/2010/main" val="3098471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52400"/>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4000" dirty="0">
                <a:latin typeface="Arial" charset="0"/>
              </a:rPr>
              <a:t>Low flows affect fish migration</a:t>
            </a:r>
            <a:endParaRPr lang="en-US" sz="4000" dirty="0"/>
          </a:p>
        </p:txBody>
      </p:sp>
      <p:sp>
        <p:nvSpPr>
          <p:cNvPr id="4" name="TextBox 3"/>
          <p:cNvSpPr txBox="1">
            <a:spLocks noChangeArrowheads="1"/>
          </p:cNvSpPr>
          <p:nvPr/>
        </p:nvSpPr>
        <p:spPr bwMode="auto">
          <a:xfrm>
            <a:off x="0" y="618238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800" dirty="0">
                <a:latin typeface="Arial" charset="0"/>
              </a:rPr>
              <a:t>Both to and from their natal streams to the ocean.</a:t>
            </a:r>
            <a:endParaRPr lang="en-US" sz="2800" dirty="0"/>
          </a:p>
        </p:txBody>
      </p:sp>
      <p:pic>
        <p:nvPicPr>
          <p:cNvPr id="5" name="Picture 1" descr="salmon-atop-of-stre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0694"/>
            <a:ext cx="7656533" cy="503530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37044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77225"/>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200" dirty="0">
                <a:latin typeface="Arial" charset="0"/>
              </a:rPr>
              <a:t>Low flows impact temperature and water quality</a:t>
            </a:r>
          </a:p>
        </p:txBody>
      </p:sp>
      <p:pic>
        <p:nvPicPr>
          <p:cNvPr id="4" name="Picture 3" descr="Dead Salm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490" y="1066800"/>
            <a:ext cx="3825510" cy="5712986"/>
          </a:xfrm>
          <a:prstGeom prst="rect">
            <a:avLst/>
          </a:prstGeom>
          <a:ln>
            <a:solidFill>
              <a:schemeClr val="bg2"/>
            </a:solidFill>
          </a:ln>
        </p:spPr>
      </p:pic>
    </p:spTree>
    <p:extLst>
      <p:ext uri="{BB962C8B-B14F-4D97-AF65-F5344CB8AC3E}">
        <p14:creationId xmlns:p14="http://schemas.microsoft.com/office/powerpoint/2010/main" val="124898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7620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Floodplains are rarely inundated</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5686"/>
            <a:ext cx="9144000" cy="6093175"/>
          </a:xfrm>
          <a:prstGeom prst="rect">
            <a:avLst/>
          </a:prstGeom>
        </p:spPr>
      </p:pic>
    </p:spTree>
    <p:extLst>
      <p:ext uri="{BB962C8B-B14F-4D97-AF65-F5344CB8AC3E}">
        <p14:creationId xmlns:p14="http://schemas.microsoft.com/office/powerpoint/2010/main" val="509666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52400"/>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Non-native species thrive under</a:t>
            </a:r>
          </a:p>
          <a:p>
            <a:pPr algn="ctr"/>
            <a:r>
              <a:rPr lang="en-US" sz="3600" dirty="0">
                <a:latin typeface="Arial" charset="0"/>
              </a:rPr>
              <a:t>low flow conditions</a:t>
            </a:r>
            <a:endParaRPr lang="en-US" sz="3600" dirty="0"/>
          </a:p>
        </p:txBody>
      </p:sp>
      <p:pic>
        <p:nvPicPr>
          <p:cNvPr id="5" name="Picture 4" descr="Hyacinth-monito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65819"/>
            <a:ext cx="6858000" cy="5139781"/>
          </a:xfrm>
          <a:prstGeom prst="rect">
            <a:avLst/>
          </a:prstGeom>
          <a:ln>
            <a:solidFill>
              <a:schemeClr val="bg2"/>
            </a:solidFill>
          </a:ln>
        </p:spPr>
      </p:pic>
    </p:spTree>
    <p:extLst>
      <p:ext uri="{BB962C8B-B14F-4D97-AF65-F5344CB8AC3E}">
        <p14:creationId xmlns:p14="http://schemas.microsoft.com/office/powerpoint/2010/main" val="741476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52400"/>
            <a:ext cx="9144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Slow-moving, warm water has led to</a:t>
            </a:r>
          </a:p>
          <a:p>
            <a:pPr algn="ctr"/>
            <a:r>
              <a:rPr lang="en-US" sz="3600" dirty="0">
                <a:latin typeface="Arial" charset="0"/>
              </a:rPr>
              <a:t>toxic algae blooms in the Delta</a:t>
            </a:r>
            <a:endParaRPr lang="en-US" sz="3600" dirty="0"/>
          </a:p>
        </p:txBody>
      </p:sp>
      <p:pic>
        <p:nvPicPr>
          <p:cNvPr id="4" name="Picture 3" descr="Algal Blo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00200"/>
            <a:ext cx="7467600" cy="5040630"/>
          </a:xfrm>
          <a:prstGeom prst="rect">
            <a:avLst/>
          </a:prstGeom>
          <a:solidFill>
            <a:schemeClr val="bg2"/>
          </a:solidFill>
          <a:ln>
            <a:solidFill>
              <a:schemeClr val="bg2"/>
            </a:solidFill>
          </a:ln>
        </p:spPr>
      </p:pic>
    </p:spTree>
    <p:extLst>
      <p:ext uri="{BB962C8B-B14F-4D97-AF65-F5344CB8AC3E}">
        <p14:creationId xmlns:p14="http://schemas.microsoft.com/office/powerpoint/2010/main" val="30963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676400"/>
            <a:ext cx="8077200" cy="4862870"/>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“Recent Delta flows are insufficient to support native Delta fishes for today’s habitats. In order to preserve the attributes of a natural variable system to which native fish species are adapted, many of the criteria developed by the State Water Board are crafted as percentages of natural or unimpaired flows. These criteria include:</a:t>
            </a:r>
          </a:p>
          <a:p>
            <a:pPr marL="914400" lvl="1" indent="-457200">
              <a:buFont typeface="Wingdings" charset="2"/>
              <a:buChar char="Ø"/>
            </a:pPr>
            <a:r>
              <a:rPr lang="en-US" sz="2600" dirty="0">
                <a:latin typeface="Arial" panose="020B0604020202020204" pitchFamily="34" charset="0"/>
                <a:cs typeface="Arial" panose="020B0604020202020204" pitchFamily="34" charset="0"/>
              </a:rPr>
              <a:t>75% of unimpaired Delta outflow</a:t>
            </a:r>
          </a:p>
          <a:p>
            <a:pPr marL="914400" lvl="1" indent="-457200">
              <a:buFont typeface="Wingdings" charset="2"/>
              <a:buChar char="Ø"/>
            </a:pPr>
            <a:r>
              <a:rPr lang="en-US" sz="2600" dirty="0">
                <a:latin typeface="Arial" panose="020B0604020202020204" pitchFamily="34" charset="0"/>
                <a:cs typeface="Arial" panose="020B0604020202020204" pitchFamily="34" charset="0"/>
              </a:rPr>
              <a:t>75% of unimpaired Sacramento River inflow</a:t>
            </a:r>
          </a:p>
          <a:p>
            <a:pPr marL="914400" lvl="1" indent="-457200">
              <a:buFont typeface="Wingdings" charset="2"/>
              <a:buChar char="Ø"/>
            </a:pPr>
            <a:r>
              <a:rPr lang="en-US" sz="2600" dirty="0">
                <a:latin typeface="Arial" panose="020B0604020202020204" pitchFamily="34" charset="0"/>
                <a:cs typeface="Arial" panose="020B0604020202020204" pitchFamily="34" charset="0"/>
              </a:rPr>
              <a:t>60% of unimpaired San Joaquin River.”</a:t>
            </a:r>
          </a:p>
          <a:p>
            <a:pPr marL="914400" lvl="1" indent="-457200">
              <a:buFont typeface="Wingdings" charset="2"/>
              <a:buChar char="Ø"/>
            </a:pPr>
            <a:endParaRPr lang="en-US" sz="2600" dirty="0">
              <a:solidFill>
                <a:srgbClr val="FFFF0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State Water Resources Control Board, 2010</a:t>
            </a:r>
          </a:p>
        </p:txBody>
      </p:sp>
      <p:sp>
        <p:nvSpPr>
          <p:cNvPr id="3" name="TextBox 2"/>
          <p:cNvSpPr txBox="1">
            <a:spLocks noChangeArrowheads="1"/>
          </p:cNvSpPr>
          <p:nvPr/>
        </p:nvSpPr>
        <p:spPr bwMode="auto">
          <a:xfrm>
            <a:off x="0" y="294382"/>
            <a:ext cx="9144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200" dirty="0">
                <a:latin typeface="Arial" charset="0"/>
              </a:rPr>
              <a:t>A Flow Criteria Study Determined</a:t>
            </a:r>
          </a:p>
          <a:p>
            <a:pPr algn="ctr"/>
            <a:r>
              <a:rPr lang="en-US" sz="3200" dirty="0">
                <a:latin typeface="Arial" charset="0"/>
              </a:rPr>
              <a:t>the Need for Higher Unimpaired Flows</a:t>
            </a:r>
            <a:endParaRPr lang="en-US" sz="3200" dirty="0"/>
          </a:p>
        </p:txBody>
      </p:sp>
      <p:sp>
        <p:nvSpPr>
          <p:cNvPr id="2" name="Rectangle 1">
            <a:extLst>
              <a:ext uri="{FF2B5EF4-FFF2-40B4-BE49-F238E27FC236}">
                <a16:creationId xmlns:a16="http://schemas.microsoft.com/office/drawing/2014/main" id="{0A7690D2-2889-C74E-89B5-2E927A63C507}"/>
              </a:ext>
            </a:extLst>
          </p:cNvPr>
          <p:cNvSpPr/>
          <p:nvPr/>
        </p:nvSpPr>
        <p:spPr bwMode="auto">
          <a:xfrm>
            <a:off x="1143000" y="5257800"/>
            <a:ext cx="6400800" cy="457200"/>
          </a:xfrm>
          <a:prstGeom prst="rect">
            <a:avLst/>
          </a:prstGeom>
          <a:noFill/>
          <a:ln w="317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Tree>
    <p:extLst>
      <p:ext uri="{BB962C8B-B14F-4D97-AF65-F5344CB8AC3E}">
        <p14:creationId xmlns:p14="http://schemas.microsoft.com/office/powerpoint/2010/main" val="2249963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41982"/>
            <a:ext cx="9144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200" dirty="0">
                <a:latin typeface="Arial" charset="0"/>
              </a:rPr>
              <a:t>The Bay Delta Plan adopted 40% of</a:t>
            </a:r>
          </a:p>
          <a:p>
            <a:pPr algn="ctr"/>
            <a:r>
              <a:rPr lang="en-US" sz="3200" dirty="0">
                <a:latin typeface="Arial" charset="0"/>
              </a:rPr>
              <a:t>unimpaired flow between February and June</a:t>
            </a:r>
            <a:endParaRPr lang="en-US" sz="3200" dirty="0"/>
          </a:p>
        </p:txBody>
      </p:sp>
      <p:sp>
        <p:nvSpPr>
          <p:cNvPr id="5" name="TextBox 4"/>
          <p:cNvSpPr txBox="1">
            <a:spLocks noChangeArrowheads="1"/>
          </p:cNvSpPr>
          <p:nvPr/>
        </p:nvSpPr>
        <p:spPr bwMode="auto">
          <a:xfrm>
            <a:off x="0" y="6012359"/>
            <a:ext cx="9144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200" dirty="0">
                <a:latin typeface="Arial" charset="0"/>
              </a:rPr>
              <a:t>Current Flow Averages</a:t>
            </a:r>
          </a:p>
          <a:p>
            <a:pPr algn="ctr"/>
            <a:r>
              <a:rPr lang="en-US" sz="2200" dirty="0">
                <a:latin typeface="Arial" charset="0"/>
              </a:rPr>
              <a:t>Stanislaus: 40%   Tuolumne: 21%   Merced: 26%</a:t>
            </a:r>
            <a:endParaRPr lang="en-US" sz="2200" dirty="0"/>
          </a:p>
        </p:txBody>
      </p:sp>
      <p:pic>
        <p:nvPicPr>
          <p:cNvPr id="6" name="Picture 5">
            <a:extLst>
              <a:ext uri="{FF2B5EF4-FFF2-40B4-BE49-F238E27FC236}">
                <a16:creationId xmlns:a16="http://schemas.microsoft.com/office/drawing/2014/main" id="{DCDE6631-F693-2342-8089-8C1D052BBDB6}"/>
              </a:ext>
            </a:extLst>
          </p:cNvPr>
          <p:cNvPicPr>
            <a:picLocks noChangeAspect="1"/>
          </p:cNvPicPr>
          <p:nvPr/>
        </p:nvPicPr>
        <p:blipFill>
          <a:blip r:embed="rId3"/>
          <a:stretch>
            <a:fillRect/>
          </a:stretch>
        </p:blipFill>
        <p:spPr>
          <a:xfrm>
            <a:off x="228600" y="1371600"/>
            <a:ext cx="8707240" cy="4557371"/>
          </a:xfrm>
          <a:prstGeom prst="rect">
            <a:avLst/>
          </a:prstGeom>
        </p:spPr>
      </p:pic>
    </p:spTree>
    <p:extLst>
      <p:ext uri="{BB962C8B-B14F-4D97-AF65-F5344CB8AC3E}">
        <p14:creationId xmlns:p14="http://schemas.microsoft.com/office/powerpoint/2010/main" val="100359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5" descr="Tuolumne with Bay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2950"/>
            <a:ext cx="91440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192.168.1.200\Shared\Photo Library\Don Pedro\don pedro dam.jpg">
            <a:extLst>
              <a:ext uri="{FF2B5EF4-FFF2-40B4-BE49-F238E27FC236}">
                <a16:creationId xmlns:a16="http://schemas.microsoft.com/office/drawing/2014/main" id="{47F53AEF-EC68-8B40-BEA1-75B3D02A9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556"/>
            <a:ext cx="2650453" cy="198784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603477_550x550_mb_art_R0">
            <a:extLst>
              <a:ext uri="{FF2B5EF4-FFF2-40B4-BE49-F238E27FC236}">
                <a16:creationId xmlns:a16="http://schemas.microsoft.com/office/drawing/2014/main" id="{24B31750-FEFD-6848-BBF8-6C81D6CEC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790930"/>
            <a:ext cx="3124200" cy="206707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F880934-4E31-AE49-93AA-88FA5AACA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653" y="4790930"/>
            <a:ext cx="4324947" cy="2067070"/>
          </a:xfrm>
          <a:prstGeom prst="rect">
            <a:avLst/>
          </a:prstGeom>
          <a:ln w="12700">
            <a:solidFill>
              <a:schemeClr val="bg2"/>
            </a:solidFill>
          </a:ln>
        </p:spPr>
      </p:pic>
      <p:cxnSp>
        <p:nvCxnSpPr>
          <p:cNvPr id="3" name="Straight Connector 2">
            <a:extLst>
              <a:ext uri="{FF2B5EF4-FFF2-40B4-BE49-F238E27FC236}">
                <a16:creationId xmlns:a16="http://schemas.microsoft.com/office/drawing/2014/main" id="{BE7F9660-738E-A24D-BFDE-0259914B040F}"/>
              </a:ext>
            </a:extLst>
          </p:cNvPr>
          <p:cNvCxnSpPr/>
          <p:nvPr/>
        </p:nvCxnSpPr>
        <p:spPr bwMode="auto">
          <a:xfrm flipH="1">
            <a:off x="6743700" y="3124200"/>
            <a:ext cx="647700" cy="190500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2D277DCF-ED45-D242-A3CE-530D48F730E6}"/>
              </a:ext>
            </a:extLst>
          </p:cNvPr>
          <p:cNvCxnSpPr>
            <a:cxnSpLocks/>
          </p:cNvCxnSpPr>
          <p:nvPr/>
        </p:nvCxnSpPr>
        <p:spPr bwMode="auto">
          <a:xfrm>
            <a:off x="4114800" y="1676400"/>
            <a:ext cx="1356408" cy="1828800"/>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0">
            <a:extLst>
              <a:ext uri="{FF2B5EF4-FFF2-40B4-BE49-F238E27FC236}">
                <a16:creationId xmlns:a16="http://schemas.microsoft.com/office/drawing/2014/main" id="{2FEEB245-DFA7-E943-888B-BC0F53426A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5454" y="12556"/>
            <a:ext cx="2782628" cy="1987840"/>
          </a:xfrm>
          <a:prstGeom prst="rect">
            <a:avLst/>
          </a:prstGeom>
          <a:solidFill>
            <a:schemeClr val="accent1"/>
          </a:solidFill>
          <a:ln w="12700">
            <a:solidFill>
              <a:schemeClr val="bg2"/>
            </a:solidFill>
          </a:ln>
        </p:spPr>
      </p:pic>
    </p:spTree>
    <p:extLst>
      <p:ext uri="{BB962C8B-B14F-4D97-AF65-F5344CB8AC3E}">
        <p14:creationId xmlns:p14="http://schemas.microsoft.com/office/powerpoint/2010/main" val="122428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52400"/>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Flows Could Range from 30-50%</a:t>
            </a:r>
          </a:p>
          <a:p>
            <a:pPr algn="ctr"/>
            <a:r>
              <a:rPr lang="en-US" sz="3600" dirty="0">
                <a:latin typeface="Arial" charset="0"/>
              </a:rPr>
              <a:t>of Unimpaired Flow</a:t>
            </a:r>
            <a:endParaRPr lang="en-US" sz="3600" dirty="0"/>
          </a:p>
        </p:txBody>
      </p:sp>
      <p:sp>
        <p:nvSpPr>
          <p:cNvPr id="4" name="TextBox 2"/>
          <p:cNvSpPr txBox="1">
            <a:spLocks noChangeArrowheads="1"/>
          </p:cNvSpPr>
          <p:nvPr/>
        </p:nvSpPr>
        <p:spPr bwMode="auto">
          <a:xfrm>
            <a:off x="-29029" y="601980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800" dirty="0">
                <a:latin typeface="Arial" charset="0"/>
              </a:rPr>
              <a:t>Depending on whether biological goals are met.</a:t>
            </a:r>
            <a:endParaRPr lang="en-US" sz="2800" dirty="0"/>
          </a:p>
        </p:txBody>
      </p:sp>
      <p:pic>
        <p:nvPicPr>
          <p:cNvPr id="8" name="Picture 7" descr="River-restoratio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741" y="1600200"/>
            <a:ext cx="4235459" cy="2713566"/>
          </a:xfrm>
          <a:prstGeom prst="rect">
            <a:avLst/>
          </a:prstGeom>
          <a:ln>
            <a:solidFill>
              <a:schemeClr val="bg2"/>
            </a:solidFill>
          </a:ln>
        </p:spPr>
      </p:pic>
      <p:pic>
        <p:nvPicPr>
          <p:cNvPr id="5" name="Picture 4" descr="salmon-eating-non-native-striped-bass-e146133208955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 y="1600200"/>
            <a:ext cx="3632200" cy="2724150"/>
          </a:xfrm>
          <a:prstGeom prst="rect">
            <a:avLst/>
          </a:prstGeom>
          <a:ln>
            <a:solidFill>
              <a:schemeClr val="bg2"/>
            </a:solidFill>
          </a:ln>
        </p:spPr>
      </p:pic>
      <p:pic>
        <p:nvPicPr>
          <p:cNvPr id="6" name="Picture 5" descr="riparian_restora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3505200"/>
            <a:ext cx="3276600" cy="2457450"/>
          </a:xfrm>
          <a:prstGeom prst="rect">
            <a:avLst/>
          </a:prstGeom>
          <a:ln>
            <a:solidFill>
              <a:schemeClr val="bg2"/>
            </a:solidFill>
          </a:ln>
        </p:spPr>
      </p:pic>
    </p:spTree>
    <p:extLst>
      <p:ext uri="{BB962C8B-B14F-4D97-AF65-F5344CB8AC3E}">
        <p14:creationId xmlns:p14="http://schemas.microsoft.com/office/powerpoint/2010/main" val="4054997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9CFA5A-97AB-B64F-A68A-D67716618C16}"/>
              </a:ext>
            </a:extLst>
          </p:cNvPr>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8957C70-58A5-4E47-BED5-2AF8138B3347}"/>
              </a:ext>
            </a:extLst>
          </p:cNvPr>
          <p:cNvPicPr>
            <a:picLocks noChangeAspect="1"/>
          </p:cNvPicPr>
          <p:nvPr/>
        </p:nvPicPr>
        <p:blipFill>
          <a:blip r:embed="rId3"/>
          <a:stretch>
            <a:fillRect/>
          </a:stretch>
        </p:blipFill>
        <p:spPr>
          <a:xfrm>
            <a:off x="-41563" y="-152400"/>
            <a:ext cx="9185563" cy="2971800"/>
          </a:xfrm>
          <a:prstGeom prst="rect">
            <a:avLst/>
          </a:prstGeom>
        </p:spPr>
      </p:pic>
      <p:pic>
        <p:nvPicPr>
          <p:cNvPr id="8" name="Picture 7">
            <a:extLst>
              <a:ext uri="{FF2B5EF4-FFF2-40B4-BE49-F238E27FC236}">
                <a16:creationId xmlns:a16="http://schemas.microsoft.com/office/drawing/2014/main" id="{0E906960-B032-9E48-A1C0-C32E58F2F7E1}"/>
              </a:ext>
            </a:extLst>
          </p:cNvPr>
          <p:cNvPicPr>
            <a:picLocks noChangeAspect="1"/>
          </p:cNvPicPr>
          <p:nvPr/>
        </p:nvPicPr>
        <p:blipFill>
          <a:blip r:embed="rId4"/>
          <a:stretch>
            <a:fillRect/>
          </a:stretch>
        </p:blipFill>
        <p:spPr>
          <a:xfrm>
            <a:off x="1284806" y="2715400"/>
            <a:ext cx="6335194" cy="4042268"/>
          </a:xfrm>
          <a:prstGeom prst="rect">
            <a:avLst/>
          </a:prstGeom>
        </p:spPr>
      </p:pic>
      <p:sp>
        <p:nvSpPr>
          <p:cNvPr id="9" name="Rectangle 8">
            <a:extLst>
              <a:ext uri="{FF2B5EF4-FFF2-40B4-BE49-F238E27FC236}">
                <a16:creationId xmlns:a16="http://schemas.microsoft.com/office/drawing/2014/main" id="{203B10CE-2BCC-A24C-AE52-659D1B62CC60}"/>
              </a:ext>
            </a:extLst>
          </p:cNvPr>
          <p:cNvSpPr/>
          <p:nvPr/>
        </p:nvSpPr>
        <p:spPr bwMode="auto">
          <a:xfrm>
            <a:off x="7620000" y="1828800"/>
            <a:ext cx="457200" cy="228600"/>
          </a:xfrm>
          <a:prstGeom prst="rect">
            <a:avLst/>
          </a:prstGeom>
          <a:noFill/>
          <a:ln w="317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aramond" charset="0"/>
              <a:ea typeface="ＭＳ Ｐゴシック" charset="0"/>
            </a:endParaRPr>
          </a:p>
        </p:txBody>
      </p:sp>
      <p:sp>
        <p:nvSpPr>
          <p:cNvPr id="10" name="Rectangle 9">
            <a:extLst>
              <a:ext uri="{FF2B5EF4-FFF2-40B4-BE49-F238E27FC236}">
                <a16:creationId xmlns:a16="http://schemas.microsoft.com/office/drawing/2014/main" id="{1A933368-FFA1-B740-AE75-C56256912168}"/>
              </a:ext>
            </a:extLst>
          </p:cNvPr>
          <p:cNvSpPr/>
          <p:nvPr/>
        </p:nvSpPr>
        <p:spPr bwMode="auto">
          <a:xfrm>
            <a:off x="4419600" y="4495800"/>
            <a:ext cx="1295400" cy="2286000"/>
          </a:xfrm>
          <a:prstGeom prst="rect">
            <a:avLst/>
          </a:prstGeom>
          <a:noFill/>
          <a:ln w="317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aramond" charset="0"/>
              <a:ea typeface="ＭＳ Ｐゴシック" charset="0"/>
            </a:endParaRPr>
          </a:p>
        </p:txBody>
      </p:sp>
      <p:sp>
        <p:nvSpPr>
          <p:cNvPr id="2" name="TextBox 1">
            <a:extLst>
              <a:ext uri="{FF2B5EF4-FFF2-40B4-BE49-F238E27FC236}">
                <a16:creationId xmlns:a16="http://schemas.microsoft.com/office/drawing/2014/main" id="{24D62647-313E-D548-AC3F-FEBA765B3CF9}"/>
              </a:ext>
            </a:extLst>
          </p:cNvPr>
          <p:cNvSpPr txBox="1"/>
          <p:nvPr/>
        </p:nvSpPr>
        <p:spPr>
          <a:xfrm>
            <a:off x="5486400" y="2286000"/>
            <a:ext cx="3313728" cy="276999"/>
          </a:xfrm>
          <a:prstGeom prst="rect">
            <a:avLst/>
          </a:prstGeom>
          <a:noFill/>
        </p:spPr>
        <p:txBody>
          <a:bodyPr wrap="none" rtlCol="0">
            <a:spAutoFit/>
          </a:bodyPr>
          <a:lstStyle/>
          <a:p>
            <a:r>
              <a:rPr lang="en-US" sz="1200" dirty="0">
                <a:solidFill>
                  <a:schemeClr val="bg2"/>
                </a:solidFill>
                <a:latin typeface="Arial" panose="020B0604020202020204" pitchFamily="34" charset="0"/>
                <a:cs typeface="Arial" panose="020B0604020202020204" pitchFamily="34" charset="0"/>
              </a:rPr>
              <a:t>Source: Don Pedro Licensing Predation Study</a:t>
            </a:r>
          </a:p>
        </p:txBody>
      </p:sp>
    </p:spTree>
    <p:extLst>
      <p:ext uri="{BB962C8B-B14F-4D97-AF65-F5344CB8AC3E}">
        <p14:creationId xmlns:p14="http://schemas.microsoft.com/office/powerpoint/2010/main" val="40054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890977"/>
          </a:xfrm>
          <a:prstGeom prst="rect">
            <a:avLst/>
          </a:prstGeom>
        </p:spPr>
      </p:pic>
      <p:sp>
        <p:nvSpPr>
          <p:cNvPr id="6" name="TextBox 5"/>
          <p:cNvSpPr txBox="1">
            <a:spLocks noChangeArrowheads="1"/>
          </p:cNvSpPr>
          <p:nvPr/>
        </p:nvSpPr>
        <p:spPr bwMode="auto">
          <a:xfrm>
            <a:off x="0" y="228600"/>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4400" dirty="0">
                <a:latin typeface="Arial" charset="0"/>
              </a:rPr>
              <a:t>1995 FERC Settlement Agreement</a:t>
            </a:r>
            <a:endParaRPr lang="en-US" sz="4400" dirty="0"/>
          </a:p>
        </p:txBody>
      </p:sp>
      <p:sp>
        <p:nvSpPr>
          <p:cNvPr id="4" name="TextBox 3">
            <a:extLst>
              <a:ext uri="{FF2B5EF4-FFF2-40B4-BE49-F238E27FC236}">
                <a16:creationId xmlns:a16="http://schemas.microsoft.com/office/drawing/2014/main" id="{92130823-3CD2-2245-A9DA-7B4753B31C1D}"/>
              </a:ext>
            </a:extLst>
          </p:cNvPr>
          <p:cNvSpPr txBox="1">
            <a:spLocks noChangeArrowheads="1"/>
          </p:cNvSpPr>
          <p:nvPr/>
        </p:nvSpPr>
        <p:spPr bwMode="auto">
          <a:xfrm>
            <a:off x="0" y="61354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Filling Special Run Pool 9</a:t>
            </a:r>
            <a:endParaRPr lang="en-US" sz="3600" dirty="0"/>
          </a:p>
        </p:txBody>
      </p:sp>
    </p:spTree>
    <p:extLst>
      <p:ext uri="{BB962C8B-B14F-4D97-AF65-F5344CB8AC3E}">
        <p14:creationId xmlns:p14="http://schemas.microsoft.com/office/powerpoint/2010/main" val="3364737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381000"/>
            <a:ext cx="91440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4000" dirty="0">
                <a:latin typeface="Arial" charset="0"/>
              </a:rPr>
              <a:t>Irrigation Districts’ Post-Project Monitoring Report</a:t>
            </a:r>
            <a:endParaRPr lang="en-US" sz="4000" dirty="0"/>
          </a:p>
        </p:txBody>
      </p:sp>
      <p:sp>
        <p:nvSpPr>
          <p:cNvPr id="3" name="TextBox 2"/>
          <p:cNvSpPr txBox="1"/>
          <p:nvPr/>
        </p:nvSpPr>
        <p:spPr>
          <a:xfrm>
            <a:off x="685800" y="1999595"/>
            <a:ext cx="8001000" cy="4401205"/>
          </a:xfrm>
          <a:prstGeom prst="rect">
            <a:avLst/>
          </a:prstGeom>
          <a:noFill/>
        </p:spPr>
        <p:txBody>
          <a:bodyPr wrap="square" rtlCol="0">
            <a:spAutoFit/>
          </a:bodyPr>
          <a:lstStyle/>
          <a:p>
            <a:r>
              <a:rPr lang="en-US" sz="2800" dirty="0">
                <a:solidFill>
                  <a:srgbClr val="FFFF00"/>
                </a:solidFill>
                <a:latin typeface="Arial" charset="0"/>
                <a:ea typeface="Arial" charset="0"/>
                <a:cs typeface="Arial" charset="0"/>
              </a:rPr>
              <a:t>During extremely wet years, high flows can flush largemouth bass out of a stream</a:t>
            </a:r>
            <a:r>
              <a:rPr lang="en-US" sz="2800" dirty="0">
                <a:latin typeface="Arial" charset="0"/>
                <a:ea typeface="Arial" charset="0"/>
                <a:cs typeface="Arial" charset="0"/>
              </a:rPr>
              <a:t>, but typically a sufficient number of adults can find shelter in flooded areas to repopulate the stream during lower flow conditions. During the years following the flood, largemouth bass abundance was controlled by spring and summer flow conditions that were unfavorable for reproduction. </a:t>
            </a:r>
            <a:r>
              <a:rPr lang="en-US" sz="2800" dirty="0">
                <a:solidFill>
                  <a:srgbClr val="FFFF00"/>
                </a:solidFill>
                <a:latin typeface="Arial" charset="0"/>
                <a:ea typeface="Arial" charset="0"/>
                <a:cs typeface="Arial" charset="0"/>
              </a:rPr>
              <a:t>Largemouth bass require low water velocities and warm water temperatures to reproduce</a:t>
            </a:r>
            <a:r>
              <a:rPr lang="en-US" sz="2800" dirty="0">
                <a:latin typeface="Arial" charset="0"/>
                <a:ea typeface="Arial" charset="0"/>
                <a:cs typeface="Arial" charset="0"/>
              </a:rPr>
              <a:t>.</a:t>
            </a:r>
          </a:p>
        </p:txBody>
      </p:sp>
    </p:spTree>
    <p:extLst>
      <p:ext uri="{BB962C8B-B14F-4D97-AF65-F5344CB8AC3E}">
        <p14:creationId xmlns:p14="http://schemas.microsoft.com/office/powerpoint/2010/main" val="3484598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62E02-B7C1-5945-951F-39EF33D697DA}"/>
              </a:ext>
            </a:extLst>
          </p:cNvPr>
          <p:cNvPicPr>
            <a:picLocks noChangeAspect="1"/>
          </p:cNvPicPr>
          <p:nvPr/>
        </p:nvPicPr>
        <p:blipFill>
          <a:blip r:embed="rId3"/>
          <a:stretch>
            <a:fillRect/>
          </a:stretch>
        </p:blipFill>
        <p:spPr>
          <a:xfrm>
            <a:off x="0" y="914400"/>
            <a:ext cx="9144000" cy="6096000"/>
          </a:xfrm>
          <a:prstGeom prst="rect">
            <a:avLst/>
          </a:prstGeom>
        </p:spPr>
      </p:pic>
      <p:sp>
        <p:nvSpPr>
          <p:cNvPr id="4" name="TextBox 3">
            <a:extLst>
              <a:ext uri="{FF2B5EF4-FFF2-40B4-BE49-F238E27FC236}">
                <a16:creationId xmlns:a16="http://schemas.microsoft.com/office/drawing/2014/main" id="{D8D41C70-E8DA-6B45-BE88-B12F88C68048}"/>
              </a:ext>
            </a:extLst>
          </p:cNvPr>
          <p:cNvSpPr txBox="1">
            <a:spLocks noChangeArrowheads="1"/>
          </p:cNvSpPr>
          <p:nvPr/>
        </p:nvSpPr>
        <p:spPr bwMode="auto">
          <a:xfrm>
            <a:off x="0" y="68759"/>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4400" dirty="0">
                <a:latin typeface="Arial" charset="0"/>
              </a:rPr>
              <a:t>Infiltration Gallery</a:t>
            </a:r>
            <a:endParaRPr lang="en-US" sz="4400" dirty="0"/>
          </a:p>
        </p:txBody>
      </p:sp>
    </p:spTree>
    <p:extLst>
      <p:ext uri="{BB962C8B-B14F-4D97-AF65-F5344CB8AC3E}">
        <p14:creationId xmlns:p14="http://schemas.microsoft.com/office/powerpoint/2010/main" val="837485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25970-50CE-8B4C-BA49-9FA613F02C91}"/>
              </a:ext>
            </a:extLst>
          </p:cNvPr>
          <p:cNvPicPr>
            <a:picLocks noChangeAspect="1"/>
          </p:cNvPicPr>
          <p:nvPr/>
        </p:nvPicPr>
        <p:blipFill>
          <a:blip r:embed="rId3"/>
          <a:stretch>
            <a:fillRect/>
          </a:stretch>
        </p:blipFill>
        <p:spPr>
          <a:xfrm>
            <a:off x="0" y="737789"/>
            <a:ext cx="9144000" cy="5382421"/>
          </a:xfrm>
          <a:prstGeom prst="rect">
            <a:avLst/>
          </a:prstGeom>
        </p:spPr>
      </p:pic>
    </p:spTree>
    <p:extLst>
      <p:ext uri="{BB962C8B-B14F-4D97-AF65-F5344CB8AC3E}">
        <p14:creationId xmlns:p14="http://schemas.microsoft.com/office/powerpoint/2010/main" val="1626093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Rot="1" noChangeArrowheads="1"/>
          </p:cNvSpPr>
          <p:nvPr>
            <p:ph type="title"/>
          </p:nvPr>
        </p:nvSpPr>
        <p:spPr>
          <a:xfrm>
            <a:off x="2552699" y="6041044"/>
            <a:ext cx="6477000" cy="685800"/>
          </a:xfrm>
        </p:spPr>
        <p:txBody>
          <a:bodyPr/>
          <a:lstStyle/>
          <a:p>
            <a:pPr eaLnBrk="1" hangingPunct="1">
              <a:defRPr/>
            </a:pPr>
            <a:r>
              <a:rPr lang="en-US" altLang="x-none" sz="2400" b="0" dirty="0">
                <a:solidFill>
                  <a:schemeClr val="tx1"/>
                </a:solidFill>
                <a:latin typeface="Arial" charset="0"/>
                <a:ea typeface="Arial" charset="0"/>
                <a:cs typeface="Arial" charset="0"/>
              </a:rPr>
              <a:t>Groundwater Sustainability Plans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2438400" cy="5486400"/>
          </a:xfrm>
          <a:prstGeom prst="rect">
            <a:avLst/>
          </a:prstGeom>
          <a:ln w="12700">
            <a:solidFill>
              <a:schemeClr val="bg2"/>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371600"/>
            <a:ext cx="6705599" cy="4613525"/>
          </a:xfrm>
          <a:prstGeom prst="rect">
            <a:avLst/>
          </a:prstGeom>
          <a:ln>
            <a:solidFill>
              <a:schemeClr val="bg2"/>
            </a:solidFill>
          </a:ln>
        </p:spPr>
      </p:pic>
      <p:sp>
        <p:nvSpPr>
          <p:cNvPr id="6" name="Rectangle 5">
            <a:extLst>
              <a:ext uri="{FF2B5EF4-FFF2-40B4-BE49-F238E27FC236}">
                <a16:creationId xmlns:a16="http://schemas.microsoft.com/office/drawing/2014/main" id="{A88F222A-E03F-CB44-85AC-0092A3FA5D09}"/>
              </a:ext>
            </a:extLst>
          </p:cNvPr>
          <p:cNvSpPr txBox="1">
            <a:spLocks noRot="1" noChangeArrowheads="1"/>
          </p:cNvSpPr>
          <p:nvPr/>
        </p:nvSpPr>
        <p:spPr bwMode="auto">
          <a:xfrm>
            <a:off x="0" y="304800"/>
            <a:ext cx="9144000" cy="685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a:lstStyle>
          <a:p>
            <a:pPr eaLnBrk="1" hangingPunct="1">
              <a:defRPr/>
            </a:pPr>
            <a:r>
              <a:rPr lang="en-US" altLang="x-none" sz="3600" b="0" kern="0" dirty="0">
                <a:solidFill>
                  <a:schemeClr val="tx1"/>
                </a:solidFill>
                <a:latin typeface="Arial" charset="0"/>
                <a:ea typeface="Arial" charset="0"/>
                <a:cs typeface="Arial" charset="0"/>
              </a:rPr>
              <a:t>Working Together to Manage Groundwater</a:t>
            </a:r>
          </a:p>
        </p:txBody>
      </p:sp>
    </p:spTree>
    <p:extLst>
      <p:ext uri="{BB962C8B-B14F-4D97-AF65-F5344CB8AC3E}">
        <p14:creationId xmlns:p14="http://schemas.microsoft.com/office/powerpoint/2010/main" val="1872092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7225"/>
            <a:ext cx="9144000" cy="584775"/>
          </a:xfrm>
          <a:prstGeom prst="rect">
            <a:avLst/>
          </a:prstGeom>
          <a:noFill/>
        </p:spPr>
        <p:txBody>
          <a:bodyPr wrap="square" rtlCol="0">
            <a:spAutoFit/>
          </a:bodyPr>
          <a:lstStyle/>
          <a:p>
            <a:pPr algn="ctr"/>
            <a:r>
              <a:rPr lang="en-US" sz="3200" dirty="0">
                <a:latin typeface="Arial" charset="0"/>
                <a:ea typeface="Arial" charset="0"/>
                <a:cs typeface="Arial" charset="0"/>
              </a:rPr>
              <a:t>Current Policies Harm the River in Dry Years</a:t>
            </a:r>
          </a:p>
        </p:txBody>
      </p:sp>
      <p:pic>
        <p:nvPicPr>
          <p:cNvPr id="5" name="Picture 4">
            <a:extLst>
              <a:ext uri="{FF2B5EF4-FFF2-40B4-BE49-F238E27FC236}">
                <a16:creationId xmlns:a16="http://schemas.microsoft.com/office/drawing/2014/main" id="{F0726201-130C-4448-B0C4-2A990E0777AF}"/>
              </a:ext>
            </a:extLst>
          </p:cNvPr>
          <p:cNvPicPr>
            <a:picLocks noChangeAspect="1"/>
          </p:cNvPicPr>
          <p:nvPr/>
        </p:nvPicPr>
        <p:blipFill>
          <a:blip r:embed="rId3"/>
          <a:stretch>
            <a:fillRect/>
          </a:stretch>
        </p:blipFill>
        <p:spPr>
          <a:xfrm>
            <a:off x="0" y="986891"/>
            <a:ext cx="9144000" cy="5871109"/>
          </a:xfrm>
          <a:prstGeom prst="rect">
            <a:avLst/>
          </a:prstGeom>
        </p:spPr>
      </p:pic>
    </p:spTree>
    <p:extLst>
      <p:ext uri="{BB962C8B-B14F-4D97-AF65-F5344CB8AC3E}">
        <p14:creationId xmlns:p14="http://schemas.microsoft.com/office/powerpoint/2010/main" val="2654547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0" y="434876"/>
            <a:ext cx="9144000" cy="2308324"/>
          </a:xfrm>
          <a:prstGeom prst="rect">
            <a:avLst/>
          </a:prstGeom>
        </p:spPr>
        <p:txBody>
          <a:bodyPr wrap="square">
            <a:spAutoFit/>
          </a:bodyPr>
          <a:lstStyle/>
          <a:p>
            <a:pPr algn="ctr"/>
            <a:r>
              <a:rPr lang="en-US" sz="3600" dirty="0">
                <a:latin typeface="Arial" charset="0"/>
                <a:ea typeface="Arial" charset="0"/>
                <a:cs typeface="Arial" charset="0"/>
              </a:rPr>
              <a:t>The SFPUC could partner with</a:t>
            </a:r>
          </a:p>
          <a:p>
            <a:pPr algn="ctr"/>
            <a:r>
              <a:rPr lang="en-US" sz="3600" dirty="0">
                <a:latin typeface="Arial" charset="0"/>
                <a:ea typeface="Arial" charset="0"/>
                <a:cs typeface="Arial" charset="0"/>
              </a:rPr>
              <a:t>the Irrigation Districts to recharge</a:t>
            </a:r>
          </a:p>
          <a:p>
            <a:pPr algn="ctr"/>
            <a:r>
              <a:rPr lang="en-US" sz="3600" dirty="0">
                <a:latin typeface="Arial" charset="0"/>
                <a:ea typeface="Arial" charset="0"/>
                <a:cs typeface="Arial" charset="0"/>
              </a:rPr>
              <a:t>groundwater in wet years and establish</a:t>
            </a:r>
          </a:p>
          <a:p>
            <a:pPr algn="ctr"/>
            <a:r>
              <a:rPr lang="en-US" sz="3600" dirty="0">
                <a:latin typeface="Arial" charset="0"/>
                <a:ea typeface="Arial" charset="0"/>
                <a:cs typeface="Arial" charset="0"/>
              </a:rPr>
              <a:t>a water bank similar to Don Pedro</a:t>
            </a:r>
            <a:endParaRPr lang="en-US" sz="3600" dirty="0">
              <a:effectLst/>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505200"/>
            <a:ext cx="4470400" cy="3352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43061" y="3505200"/>
            <a:ext cx="4697763" cy="3352800"/>
          </a:xfrm>
          <a:prstGeom prst="rect">
            <a:avLst/>
          </a:prstGeom>
        </p:spPr>
      </p:pic>
    </p:spTree>
    <p:extLst>
      <p:ext uri="{BB962C8B-B14F-4D97-AF65-F5344CB8AC3E}">
        <p14:creationId xmlns:p14="http://schemas.microsoft.com/office/powerpoint/2010/main" val="3392070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ip Irrigation - Large Sc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734956"/>
            <a:ext cx="3962399" cy="2971800"/>
          </a:xfrm>
          <a:prstGeom prst="rect">
            <a:avLst/>
          </a:prstGeom>
          <a:ln w="12700">
            <a:solidFill>
              <a:schemeClr val="bg2"/>
            </a:solidFill>
          </a:ln>
        </p:spPr>
      </p:pic>
      <p:sp>
        <p:nvSpPr>
          <p:cNvPr id="5" name="TextBox 4">
            <a:extLst>
              <a:ext uri="{FF2B5EF4-FFF2-40B4-BE49-F238E27FC236}">
                <a16:creationId xmlns:a16="http://schemas.microsoft.com/office/drawing/2014/main" id="{610773C8-D70D-3A4C-934C-3E1B77E253D1}"/>
              </a:ext>
            </a:extLst>
          </p:cNvPr>
          <p:cNvSpPr txBox="1">
            <a:spLocks noChangeArrowheads="1"/>
          </p:cNvSpPr>
          <p:nvPr/>
        </p:nvSpPr>
        <p:spPr bwMode="auto">
          <a:xfrm>
            <a:off x="0" y="5722203"/>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dirty="0">
                <a:latin typeface="Arial" panose="020B0604020202020204" pitchFamily="34" charset="0"/>
                <a:cs typeface="Arial" panose="020B0604020202020204" pitchFamily="34" charset="0"/>
              </a:rPr>
              <a:t>A pressurized irrigation enhancement project reduced water</a:t>
            </a:r>
          </a:p>
          <a:p>
            <a:pPr algn="ctr"/>
            <a:r>
              <a:rPr lang="en-US" dirty="0">
                <a:latin typeface="Arial" panose="020B0604020202020204" pitchFamily="34" charset="0"/>
                <a:cs typeface="Arial" panose="020B0604020202020204" pitchFamily="34" charset="0"/>
              </a:rPr>
              <a:t>and energy use by 30%, while increasing crop yield by 30%.</a:t>
            </a:r>
          </a:p>
        </p:txBody>
      </p:sp>
      <p:pic>
        <p:nvPicPr>
          <p:cNvPr id="7" name="Picture 6">
            <a:extLst>
              <a:ext uri="{FF2B5EF4-FFF2-40B4-BE49-F238E27FC236}">
                <a16:creationId xmlns:a16="http://schemas.microsoft.com/office/drawing/2014/main" id="{D6598E85-03AB-BB47-A902-B405D1784E2A}"/>
              </a:ext>
            </a:extLst>
          </p:cNvPr>
          <p:cNvPicPr>
            <a:picLocks noChangeAspect="1"/>
          </p:cNvPicPr>
          <p:nvPr/>
        </p:nvPicPr>
        <p:blipFill>
          <a:blip r:embed="rId4"/>
          <a:stretch>
            <a:fillRect/>
          </a:stretch>
        </p:blipFill>
        <p:spPr>
          <a:xfrm>
            <a:off x="609600" y="2641600"/>
            <a:ext cx="4038600" cy="2692400"/>
          </a:xfrm>
          <a:prstGeom prst="rect">
            <a:avLst/>
          </a:prstGeom>
          <a:ln w="12700">
            <a:solidFill>
              <a:schemeClr val="bg2"/>
            </a:solidFill>
          </a:ln>
        </p:spPr>
      </p:pic>
      <p:pic>
        <p:nvPicPr>
          <p:cNvPr id="11" name="Picture 10">
            <a:extLst>
              <a:ext uri="{FF2B5EF4-FFF2-40B4-BE49-F238E27FC236}">
                <a16:creationId xmlns:a16="http://schemas.microsoft.com/office/drawing/2014/main" id="{D8BC9933-812A-0648-94EC-B7C8756CC9B8}"/>
              </a:ext>
            </a:extLst>
          </p:cNvPr>
          <p:cNvPicPr>
            <a:picLocks noChangeAspect="1"/>
          </p:cNvPicPr>
          <p:nvPr/>
        </p:nvPicPr>
        <p:blipFill>
          <a:blip r:embed="rId5"/>
          <a:stretch>
            <a:fillRect/>
          </a:stretch>
        </p:blipFill>
        <p:spPr>
          <a:xfrm>
            <a:off x="609600" y="1099692"/>
            <a:ext cx="4038600" cy="1514475"/>
          </a:xfrm>
          <a:prstGeom prst="rect">
            <a:avLst/>
          </a:prstGeom>
          <a:ln w="12700">
            <a:solidFill>
              <a:schemeClr val="bg2"/>
            </a:solidFill>
          </a:ln>
        </p:spPr>
      </p:pic>
      <p:sp>
        <p:nvSpPr>
          <p:cNvPr id="12" name="TextBox 11">
            <a:extLst>
              <a:ext uri="{FF2B5EF4-FFF2-40B4-BE49-F238E27FC236}">
                <a16:creationId xmlns:a16="http://schemas.microsoft.com/office/drawing/2014/main" id="{9960F6EF-AD13-0C4B-A8A6-9988C92D4057}"/>
              </a:ext>
            </a:extLst>
          </p:cNvPr>
          <p:cNvSpPr txBox="1">
            <a:spLocks noChangeArrowheads="1"/>
          </p:cNvSpPr>
          <p:nvPr/>
        </p:nvSpPr>
        <p:spPr bwMode="auto">
          <a:xfrm>
            <a:off x="0" y="1918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panose="020B0604020202020204" pitchFamily="34" charset="0"/>
                <a:cs typeface="Arial" panose="020B0604020202020204" pitchFamily="34" charset="0"/>
              </a:rPr>
              <a:t>Opportunities for Agricultural Efficiency</a:t>
            </a:r>
          </a:p>
        </p:txBody>
      </p:sp>
    </p:spTree>
    <p:extLst>
      <p:ext uri="{BB962C8B-B14F-4D97-AF65-F5344CB8AC3E}">
        <p14:creationId xmlns:p14="http://schemas.microsoft.com/office/powerpoint/2010/main" val="3648044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192.168.1.200\Shared\Photo Library\Don Pedro\don pedro d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482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B9C7E2-6614-2841-B0C3-68E284E60D4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95979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842" y="228600"/>
            <a:ext cx="7601158" cy="5867400"/>
          </a:xfrm>
          <a:prstGeom prst="rect">
            <a:avLst/>
          </a:prstGeom>
        </p:spPr>
      </p:pic>
      <p:sp>
        <p:nvSpPr>
          <p:cNvPr id="4" name="TextBox 3"/>
          <p:cNvSpPr txBox="1"/>
          <p:nvPr/>
        </p:nvSpPr>
        <p:spPr>
          <a:xfrm>
            <a:off x="0" y="6182380"/>
            <a:ext cx="9144000" cy="523220"/>
          </a:xfrm>
          <a:prstGeom prst="rect">
            <a:avLst/>
          </a:prstGeom>
          <a:noFill/>
        </p:spPr>
        <p:txBody>
          <a:bodyPr wrap="square" rtlCol="0">
            <a:spAutoFit/>
          </a:bodyPr>
          <a:lstStyle/>
          <a:p>
            <a:pPr algn="ctr"/>
            <a:r>
              <a:rPr lang="en-US" sz="2800" dirty="0">
                <a:latin typeface="Arial" charset="0"/>
                <a:ea typeface="Arial" charset="0"/>
                <a:cs typeface="Arial" charset="0"/>
              </a:rPr>
              <a:t>Amortized over 20 years = $144-$230 per AF</a:t>
            </a:r>
          </a:p>
        </p:txBody>
      </p:sp>
    </p:spTree>
    <p:extLst>
      <p:ext uri="{BB962C8B-B14F-4D97-AF65-F5344CB8AC3E}">
        <p14:creationId xmlns:p14="http://schemas.microsoft.com/office/powerpoint/2010/main" val="2706733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28600"/>
            <a:ext cx="9144000" cy="1323439"/>
          </a:xfrm>
          <a:prstGeom prst="rect">
            <a:avLst/>
          </a:prstGeom>
          <a:noFill/>
        </p:spPr>
        <p:txBody>
          <a:bodyPr wrap="square" rtlCol="0">
            <a:spAutoFit/>
          </a:bodyPr>
          <a:lstStyle/>
          <a:p>
            <a:pPr algn="ctr"/>
            <a:r>
              <a:rPr lang="en-US" sz="4000" dirty="0">
                <a:latin typeface="Arial" charset="0"/>
                <a:ea typeface="Arial" charset="0"/>
                <a:cs typeface="Arial" charset="0"/>
              </a:rPr>
              <a:t>The SFPUC is planning for an extremely unlikely mega-drought</a:t>
            </a:r>
          </a:p>
        </p:txBody>
      </p:sp>
      <p:pic>
        <p:nvPicPr>
          <p:cNvPr id="12" name="Picture 11">
            <a:extLst>
              <a:ext uri="{FF2B5EF4-FFF2-40B4-BE49-F238E27FC236}">
                <a16:creationId xmlns:a16="http://schemas.microsoft.com/office/drawing/2014/main" id="{87C3E241-86B7-2748-A5B5-DD58377EE556}"/>
              </a:ext>
            </a:extLst>
          </p:cNvPr>
          <p:cNvPicPr>
            <a:picLocks noChangeAspect="1"/>
          </p:cNvPicPr>
          <p:nvPr/>
        </p:nvPicPr>
        <p:blipFill>
          <a:blip r:embed="rId3"/>
          <a:stretch>
            <a:fillRect/>
          </a:stretch>
        </p:blipFill>
        <p:spPr>
          <a:xfrm>
            <a:off x="0" y="1922529"/>
            <a:ext cx="9144000" cy="3563871"/>
          </a:xfrm>
          <a:prstGeom prst="rect">
            <a:avLst/>
          </a:prstGeom>
        </p:spPr>
      </p:pic>
      <p:sp>
        <p:nvSpPr>
          <p:cNvPr id="13" name="TextBox 12">
            <a:extLst>
              <a:ext uri="{FF2B5EF4-FFF2-40B4-BE49-F238E27FC236}">
                <a16:creationId xmlns:a16="http://schemas.microsoft.com/office/drawing/2014/main" id="{9D44CF27-6082-7040-96B8-4FA68232AFA5}"/>
              </a:ext>
            </a:extLst>
          </p:cNvPr>
          <p:cNvSpPr txBox="1"/>
          <p:nvPr/>
        </p:nvSpPr>
        <p:spPr>
          <a:xfrm>
            <a:off x="7315200" y="4876800"/>
            <a:ext cx="1277914" cy="276999"/>
          </a:xfrm>
          <a:prstGeom prst="rect">
            <a:avLst/>
          </a:prstGeom>
          <a:noFill/>
        </p:spPr>
        <p:txBody>
          <a:bodyPr wrap="none" rtlCol="0">
            <a:spAutoFit/>
          </a:bodyPr>
          <a:lstStyle/>
          <a:p>
            <a:r>
              <a:rPr lang="en-US" sz="1200" dirty="0">
                <a:solidFill>
                  <a:schemeClr val="bg2"/>
                </a:solidFill>
                <a:latin typeface="Arial" panose="020B0604020202020204" pitchFamily="34" charset="0"/>
                <a:cs typeface="Arial" panose="020B0604020202020204" pitchFamily="34" charset="0"/>
              </a:rPr>
              <a:t>Source: SFPUC</a:t>
            </a:r>
          </a:p>
        </p:txBody>
      </p:sp>
      <p:sp>
        <p:nvSpPr>
          <p:cNvPr id="6" name="Rectangle 5">
            <a:extLst>
              <a:ext uri="{FF2B5EF4-FFF2-40B4-BE49-F238E27FC236}">
                <a16:creationId xmlns:a16="http://schemas.microsoft.com/office/drawing/2014/main" id="{8645C3EC-E49A-B947-8642-79D50EE1464B}"/>
              </a:ext>
            </a:extLst>
          </p:cNvPr>
          <p:cNvSpPr/>
          <p:nvPr/>
        </p:nvSpPr>
        <p:spPr>
          <a:xfrm>
            <a:off x="0" y="5722203"/>
            <a:ext cx="9144000" cy="707886"/>
          </a:xfrm>
          <a:prstGeom prst="rect">
            <a:avLst/>
          </a:prstGeom>
        </p:spPr>
        <p:txBody>
          <a:bodyPr wrap="square">
            <a:spAutoFit/>
          </a:bodyPr>
          <a:lstStyle/>
          <a:p>
            <a:pPr algn="ctr"/>
            <a:r>
              <a:rPr lang="en-US" sz="4000" dirty="0">
                <a:latin typeface="Arial" panose="020B0604020202020204" pitchFamily="34" charset="0"/>
                <a:cs typeface="Arial" panose="020B0604020202020204" pitchFamily="34" charset="0"/>
              </a:rPr>
              <a:t>The Design Drought</a:t>
            </a:r>
          </a:p>
        </p:txBody>
      </p:sp>
    </p:spTree>
    <p:extLst>
      <p:ext uri="{BB962C8B-B14F-4D97-AF65-F5344CB8AC3E}">
        <p14:creationId xmlns:p14="http://schemas.microsoft.com/office/powerpoint/2010/main" val="382350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604480648"/>
              </p:ext>
            </p:extLst>
          </p:nvPr>
        </p:nvGraphicFramePr>
        <p:xfrm>
          <a:off x="304800" y="304800"/>
          <a:ext cx="85344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D291A53-E1AC-3D41-9862-5FDDABF3BE71}"/>
              </a:ext>
            </a:extLst>
          </p:cNvPr>
          <p:cNvPicPr>
            <a:picLocks noChangeAspect="1"/>
          </p:cNvPicPr>
          <p:nvPr/>
        </p:nvPicPr>
        <p:blipFill>
          <a:blip r:embed="rId8"/>
          <a:stretch>
            <a:fillRect/>
          </a:stretch>
        </p:blipFill>
        <p:spPr>
          <a:xfrm>
            <a:off x="971550" y="1930400"/>
            <a:ext cx="7200900" cy="4470400"/>
          </a:xfrm>
          <a:prstGeom prst="rect">
            <a:avLst/>
          </a:prstGeom>
        </p:spPr>
      </p:pic>
    </p:spTree>
    <p:extLst>
      <p:ext uri="{BB962C8B-B14F-4D97-AF65-F5344CB8AC3E}">
        <p14:creationId xmlns:p14="http://schemas.microsoft.com/office/powerpoint/2010/main" val="2792492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62000" y="1186524"/>
          <a:ext cx="7696200" cy="4299876"/>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1219200">
                  <a:extLst>
                    <a:ext uri="{9D8B030D-6E8A-4147-A177-3AD203B41FA5}">
                      <a16:colId xmlns:a16="http://schemas.microsoft.com/office/drawing/2014/main" val="1034209367"/>
                    </a:ext>
                  </a:extLst>
                </a:gridCol>
                <a:gridCol w="12192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762000">
                <a:tc>
                  <a:txBody>
                    <a:bodyPr/>
                    <a:lstStyle/>
                    <a:p>
                      <a:pPr algn="ctr"/>
                      <a:r>
                        <a:rPr lang="en-US" dirty="0"/>
                        <a:t>Year</a:t>
                      </a:r>
                    </a:p>
                  </a:txBody>
                  <a:tcPr/>
                </a:tc>
                <a:tc>
                  <a:txBody>
                    <a:bodyPr/>
                    <a:lstStyle/>
                    <a:p>
                      <a:pPr algn="ctr"/>
                      <a:r>
                        <a:rPr lang="en-US" dirty="0"/>
                        <a:t>Demand</a:t>
                      </a:r>
                    </a:p>
                    <a:p>
                      <a:pPr algn="ctr"/>
                      <a:r>
                        <a:rPr lang="en-US" dirty="0"/>
                        <a:t>(MGD)</a:t>
                      </a:r>
                    </a:p>
                  </a:txBody>
                  <a:tcPr/>
                </a:tc>
                <a:tc>
                  <a:txBody>
                    <a:bodyPr/>
                    <a:lstStyle/>
                    <a:p>
                      <a:pPr algn="ctr"/>
                      <a:r>
                        <a:rPr lang="en-US" dirty="0"/>
                        <a:t>Rationing</a:t>
                      </a:r>
                    </a:p>
                    <a:p>
                      <a:pPr algn="ctr"/>
                      <a:r>
                        <a:rPr lang="en-US" dirty="0"/>
                        <a:t>(%) </a:t>
                      </a:r>
                    </a:p>
                  </a:txBody>
                  <a:tcPr/>
                </a:tc>
                <a:tc>
                  <a:txBody>
                    <a:bodyPr/>
                    <a:lstStyle/>
                    <a:p>
                      <a:pPr algn="ctr"/>
                      <a:r>
                        <a:rPr lang="en-US" dirty="0"/>
                        <a:t>Storage Reduction (TAF)</a:t>
                      </a:r>
                    </a:p>
                  </a:txBody>
                  <a:tcPr/>
                </a:tc>
                <a:tc>
                  <a:txBody>
                    <a:bodyPr/>
                    <a:lstStyle/>
                    <a:p>
                      <a:pPr algn="ctr"/>
                      <a:r>
                        <a:rPr lang="en-US" baseline="0" dirty="0"/>
                        <a:t>Water in</a:t>
                      </a:r>
                      <a:r>
                        <a:rPr lang="en-US" dirty="0"/>
                        <a:t> Storage (TAF)</a:t>
                      </a:r>
                    </a:p>
                  </a:txBody>
                  <a:tcPr/>
                </a:tc>
                <a:extLst>
                  <a:ext uri="{0D108BD9-81ED-4DB2-BD59-A6C34878D82A}">
                    <a16:rowId xmlns:a16="http://schemas.microsoft.com/office/drawing/2014/main" val="10000"/>
                  </a:ext>
                </a:extLst>
              </a:tr>
              <a:tr h="503286">
                <a:tc>
                  <a:txBody>
                    <a:bodyPr/>
                    <a:lstStyle/>
                    <a:p>
                      <a:pPr algn="ctr"/>
                      <a:r>
                        <a:rPr lang="en-US" sz="2400" baseline="0" dirty="0"/>
                        <a:t>=1986</a:t>
                      </a:r>
                    </a:p>
                  </a:txBody>
                  <a:tcPr/>
                </a:tc>
                <a:tc>
                  <a:txBody>
                    <a:bodyPr/>
                    <a:lstStyle/>
                    <a:p>
                      <a:pPr algn="ctr"/>
                      <a:endParaRPr lang="en-US" sz="2400" dirty="0"/>
                    </a:p>
                  </a:txBody>
                  <a:tcPr/>
                </a:tc>
                <a:tc>
                  <a:txBody>
                    <a:bodyPr/>
                    <a:lstStyle/>
                    <a:p>
                      <a:endParaRPr lang="en-US" dirty="0"/>
                    </a:p>
                  </a:txBody>
                  <a:tcPr/>
                </a:tc>
                <a:tc>
                  <a:txBody>
                    <a:bodyPr/>
                    <a:lstStyle/>
                    <a:p>
                      <a:endParaRPr lang="en-US" dirty="0"/>
                    </a:p>
                  </a:txBody>
                  <a:tcPr/>
                </a:tc>
                <a:tc>
                  <a:txBody>
                    <a:bodyPr/>
                    <a:lstStyle/>
                    <a:p>
                      <a:pPr algn="ctr"/>
                      <a:r>
                        <a:rPr lang="en-US" sz="2400" baseline="0" dirty="0"/>
                        <a:t>1,517</a:t>
                      </a:r>
                    </a:p>
                  </a:txBody>
                  <a:tcPr/>
                </a:tc>
                <a:extLst>
                  <a:ext uri="{0D108BD9-81ED-4DB2-BD59-A6C34878D82A}">
                    <a16:rowId xmlns:a16="http://schemas.microsoft.com/office/drawing/2014/main" val="10001"/>
                  </a:ext>
                </a:extLst>
              </a:tr>
              <a:tr h="50328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=1987</a:t>
                      </a:r>
                    </a:p>
                  </a:txBody>
                  <a:tcPr/>
                </a:tc>
                <a:tc>
                  <a:txBody>
                    <a:bodyPr/>
                    <a:lstStyle/>
                    <a:p>
                      <a:pPr algn="ctr"/>
                      <a:r>
                        <a:rPr lang="en-US" sz="2400" baseline="0" dirty="0"/>
                        <a:t>198</a:t>
                      </a:r>
                    </a:p>
                  </a:txBody>
                  <a:tcPr/>
                </a:tc>
                <a:tc>
                  <a:txBody>
                    <a:bodyPr/>
                    <a:lstStyle/>
                    <a:p>
                      <a:pPr algn="ctr"/>
                      <a:r>
                        <a:rPr lang="en-US" sz="2400" baseline="0" dirty="0"/>
                        <a:t>0</a:t>
                      </a:r>
                    </a:p>
                  </a:txBody>
                  <a:tcPr/>
                </a:tc>
                <a:tc>
                  <a:txBody>
                    <a:bodyPr/>
                    <a:lstStyle/>
                    <a:p>
                      <a:pPr algn="ctr"/>
                      <a:r>
                        <a:rPr lang="en-US" sz="2400" baseline="0" dirty="0"/>
                        <a:t>450</a:t>
                      </a:r>
                    </a:p>
                  </a:txBody>
                  <a:tcPr/>
                </a:tc>
                <a:tc>
                  <a:txBody>
                    <a:bodyPr/>
                    <a:lstStyle/>
                    <a:p>
                      <a:pPr algn="ctr"/>
                      <a:r>
                        <a:rPr lang="en-US" sz="2400" baseline="0" dirty="0"/>
                        <a:t>1,067</a:t>
                      </a:r>
                    </a:p>
                  </a:txBody>
                  <a:tcPr/>
                </a:tc>
                <a:extLst>
                  <a:ext uri="{0D108BD9-81ED-4DB2-BD59-A6C34878D82A}">
                    <a16:rowId xmlns:a16="http://schemas.microsoft.com/office/drawing/2014/main" val="10002"/>
                  </a:ext>
                </a:extLst>
              </a:tr>
              <a:tr h="50328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=1988</a:t>
                      </a:r>
                    </a:p>
                  </a:txBody>
                  <a:tcPr/>
                </a:tc>
                <a:tc>
                  <a:txBody>
                    <a:bodyPr/>
                    <a:lstStyle/>
                    <a:p>
                      <a:pPr algn="ctr"/>
                      <a:r>
                        <a:rPr lang="en-US" sz="2400" baseline="0" dirty="0"/>
                        <a:t>198</a:t>
                      </a:r>
                    </a:p>
                  </a:txBody>
                  <a:tcPr/>
                </a:tc>
                <a:tc>
                  <a:txBody>
                    <a:bodyPr/>
                    <a:lstStyle/>
                    <a:p>
                      <a:pPr algn="ctr"/>
                      <a:r>
                        <a:rPr lang="en-US" sz="2400" baseline="0" dirty="0"/>
                        <a:t>0</a:t>
                      </a:r>
                    </a:p>
                  </a:txBody>
                  <a:tcPr/>
                </a:tc>
                <a:tc>
                  <a:txBody>
                    <a:bodyPr/>
                    <a:lstStyle/>
                    <a:p>
                      <a:pPr algn="ctr"/>
                      <a:r>
                        <a:rPr lang="en-US" sz="2400" baseline="0" dirty="0"/>
                        <a:t>319</a:t>
                      </a:r>
                    </a:p>
                  </a:txBody>
                  <a:tcPr/>
                </a:tc>
                <a:tc>
                  <a:txBody>
                    <a:bodyPr/>
                    <a:lstStyle/>
                    <a:p>
                      <a:pPr algn="ctr"/>
                      <a:r>
                        <a:rPr lang="en-US" sz="2400" baseline="0" dirty="0"/>
                        <a:t>748</a:t>
                      </a:r>
                    </a:p>
                  </a:txBody>
                  <a:tcPr/>
                </a:tc>
                <a:extLst>
                  <a:ext uri="{0D108BD9-81ED-4DB2-BD59-A6C34878D82A}">
                    <a16:rowId xmlns:a16="http://schemas.microsoft.com/office/drawing/2014/main" val="10003"/>
                  </a:ext>
                </a:extLst>
              </a:tr>
              <a:tr h="50328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=1989</a:t>
                      </a:r>
                    </a:p>
                  </a:txBody>
                  <a:tcPr/>
                </a:tc>
                <a:tc>
                  <a:txBody>
                    <a:bodyPr/>
                    <a:lstStyle/>
                    <a:p>
                      <a:pPr algn="ctr"/>
                      <a:r>
                        <a:rPr lang="en-US" sz="2400" baseline="0" dirty="0"/>
                        <a:t>198</a:t>
                      </a:r>
                    </a:p>
                  </a:txBody>
                  <a:tcPr/>
                </a:tc>
                <a:tc>
                  <a:txBody>
                    <a:bodyPr/>
                    <a:lstStyle/>
                    <a:p>
                      <a:pPr algn="ctr"/>
                      <a:r>
                        <a:rPr lang="en-US" sz="2400" baseline="0" dirty="0"/>
                        <a:t>0</a:t>
                      </a:r>
                    </a:p>
                  </a:txBody>
                  <a:tcPr/>
                </a:tc>
                <a:tc>
                  <a:txBody>
                    <a:bodyPr/>
                    <a:lstStyle/>
                    <a:p>
                      <a:pPr algn="ctr"/>
                      <a:r>
                        <a:rPr lang="en-US" sz="2400" baseline="0" dirty="0"/>
                        <a:t>42</a:t>
                      </a:r>
                    </a:p>
                  </a:txBody>
                  <a:tcPr/>
                </a:tc>
                <a:tc>
                  <a:txBody>
                    <a:bodyPr/>
                    <a:lstStyle/>
                    <a:p>
                      <a:pPr algn="ctr"/>
                      <a:r>
                        <a:rPr lang="en-US" sz="2400" baseline="0" dirty="0"/>
                        <a:t>706</a:t>
                      </a:r>
                    </a:p>
                  </a:txBody>
                  <a:tcPr/>
                </a:tc>
                <a:extLst>
                  <a:ext uri="{0D108BD9-81ED-4DB2-BD59-A6C34878D82A}">
                    <a16:rowId xmlns:a16="http://schemas.microsoft.com/office/drawing/2014/main" val="10004"/>
                  </a:ext>
                </a:extLst>
              </a:tr>
              <a:tr h="50328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=1990</a:t>
                      </a:r>
                    </a:p>
                  </a:txBody>
                  <a:tcPr/>
                </a:tc>
                <a:tc>
                  <a:txBody>
                    <a:bodyPr/>
                    <a:lstStyle/>
                    <a:p>
                      <a:pPr algn="ctr"/>
                      <a:r>
                        <a:rPr lang="en-US" sz="2400" baseline="0" dirty="0"/>
                        <a:t>198</a:t>
                      </a:r>
                    </a:p>
                  </a:txBody>
                  <a:tcPr/>
                </a:tc>
                <a:tc>
                  <a:txBody>
                    <a:bodyPr/>
                    <a:lstStyle/>
                    <a:p>
                      <a:pPr algn="ctr"/>
                      <a:r>
                        <a:rPr lang="en-US" sz="2400" baseline="0" dirty="0"/>
                        <a:t>0</a:t>
                      </a:r>
                    </a:p>
                  </a:txBody>
                  <a:tcPr/>
                </a:tc>
                <a:tc>
                  <a:txBody>
                    <a:bodyPr/>
                    <a:lstStyle/>
                    <a:p>
                      <a:pPr algn="ctr"/>
                      <a:r>
                        <a:rPr lang="en-US" sz="2400" baseline="0" dirty="0"/>
                        <a:t>289</a:t>
                      </a:r>
                    </a:p>
                  </a:txBody>
                  <a:tcPr/>
                </a:tc>
                <a:tc>
                  <a:txBody>
                    <a:bodyPr/>
                    <a:lstStyle/>
                    <a:p>
                      <a:pPr algn="ctr"/>
                      <a:r>
                        <a:rPr lang="en-US" sz="2400" baseline="0" dirty="0"/>
                        <a:t>417</a:t>
                      </a:r>
                    </a:p>
                  </a:txBody>
                  <a:tcPr/>
                </a:tc>
                <a:extLst>
                  <a:ext uri="{0D108BD9-81ED-4DB2-BD59-A6C34878D82A}">
                    <a16:rowId xmlns:a16="http://schemas.microsoft.com/office/drawing/2014/main" val="10005"/>
                  </a:ext>
                </a:extLst>
              </a:tr>
              <a:tr h="50328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=1991</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198</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0</a:t>
                      </a:r>
                    </a:p>
                  </a:txBody>
                  <a:tcPr/>
                </a:tc>
                <a:tc>
                  <a:txBody>
                    <a:bodyPr/>
                    <a:lstStyle/>
                    <a:p>
                      <a:pPr algn="ctr"/>
                      <a:r>
                        <a:rPr lang="en-US" sz="2400" baseline="0" dirty="0"/>
                        <a:t>97</a:t>
                      </a:r>
                    </a:p>
                  </a:txBody>
                  <a:tcPr/>
                </a:tc>
                <a:tc>
                  <a:txBody>
                    <a:bodyPr/>
                    <a:lstStyle/>
                    <a:p>
                      <a:pPr algn="ctr"/>
                      <a:r>
                        <a:rPr lang="en-US" sz="2400" baseline="0" dirty="0"/>
                        <a:t>320</a:t>
                      </a:r>
                    </a:p>
                  </a:txBody>
                  <a:tcPr/>
                </a:tc>
                <a:extLst>
                  <a:ext uri="{0D108BD9-81ED-4DB2-BD59-A6C34878D82A}">
                    <a16:rowId xmlns:a16="http://schemas.microsoft.com/office/drawing/2014/main" val="10006"/>
                  </a:ext>
                </a:extLst>
              </a:tr>
              <a:tr h="503286">
                <a:tc>
                  <a:txBody>
                    <a:bodyPr/>
                    <a:lstStyle/>
                    <a:p>
                      <a:pPr algn="ctr"/>
                      <a:r>
                        <a:rPr lang="en-US" sz="2400" baseline="0" dirty="0"/>
                        <a:t>=1992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198</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aseline="0" dirty="0"/>
                        <a:t>0</a:t>
                      </a:r>
                    </a:p>
                  </a:txBody>
                  <a:tcPr/>
                </a:tc>
                <a:tc>
                  <a:txBody>
                    <a:bodyPr/>
                    <a:lstStyle/>
                    <a:p>
                      <a:pPr algn="ctr"/>
                      <a:r>
                        <a:rPr lang="en-US" sz="2400" baseline="0" dirty="0"/>
                        <a:t>242</a:t>
                      </a:r>
                    </a:p>
                  </a:txBody>
                  <a:tcPr/>
                </a:tc>
                <a:tc>
                  <a:txBody>
                    <a:bodyPr/>
                    <a:lstStyle/>
                    <a:p>
                      <a:pPr algn="ctr"/>
                      <a:r>
                        <a:rPr lang="en-US" sz="2800" b="1" baseline="0" dirty="0"/>
                        <a:t>78</a:t>
                      </a:r>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0" y="76200"/>
            <a:ext cx="9144000" cy="1015663"/>
          </a:xfrm>
          <a:prstGeom prst="rect">
            <a:avLst/>
          </a:prstGeom>
          <a:noFill/>
        </p:spPr>
        <p:txBody>
          <a:bodyPr wrap="square" rtlCol="0">
            <a:spAutoFit/>
          </a:bodyPr>
          <a:lstStyle/>
          <a:p>
            <a:pPr algn="ctr"/>
            <a:r>
              <a:rPr lang="en-US" sz="4000" dirty="0">
                <a:latin typeface="Arial" charset="0"/>
                <a:ea typeface="Arial" charset="0"/>
                <a:cs typeface="Arial" charset="0"/>
              </a:rPr>
              <a:t>Drought of Record Repeat</a:t>
            </a:r>
          </a:p>
          <a:p>
            <a:pPr algn="ctr"/>
            <a:r>
              <a:rPr lang="en-US" sz="2000" dirty="0">
                <a:latin typeface="Arial" charset="0"/>
                <a:ea typeface="Arial" charset="0"/>
                <a:cs typeface="Arial" charset="0"/>
              </a:rPr>
              <a:t>(With Bay Delta Plan flows in place)</a:t>
            </a:r>
          </a:p>
        </p:txBody>
      </p:sp>
      <p:sp>
        <p:nvSpPr>
          <p:cNvPr id="9" name="TextBox 8"/>
          <p:cNvSpPr txBox="1"/>
          <p:nvPr/>
        </p:nvSpPr>
        <p:spPr>
          <a:xfrm>
            <a:off x="0" y="5597604"/>
            <a:ext cx="9144000" cy="1107996"/>
          </a:xfrm>
          <a:prstGeom prst="rect">
            <a:avLst/>
          </a:prstGeom>
          <a:noFill/>
        </p:spPr>
        <p:txBody>
          <a:bodyPr wrap="square" rtlCol="0">
            <a:spAutoFit/>
          </a:bodyPr>
          <a:lstStyle/>
          <a:p>
            <a:pPr algn="ctr"/>
            <a:r>
              <a:rPr lang="en-US" sz="2200" dirty="0">
                <a:latin typeface="Arial" charset="0"/>
                <a:ea typeface="Arial" charset="0"/>
                <a:cs typeface="Arial" charset="0"/>
              </a:rPr>
              <a:t>If the worst drought on record were to repeat, and the Bay Delta Plan flows were in place, the SFPUC could manage the drought without requiring any rationing or developing any new water supplies.</a:t>
            </a:r>
          </a:p>
        </p:txBody>
      </p:sp>
    </p:spTree>
    <p:extLst>
      <p:ext uri="{BB962C8B-B14F-4D97-AF65-F5344CB8AC3E}">
        <p14:creationId xmlns:p14="http://schemas.microsoft.com/office/powerpoint/2010/main" val="1528666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4987"/>
            <a:ext cx="9144000" cy="4902413"/>
          </a:xfrm>
          <a:prstGeom prst="rect">
            <a:avLst/>
          </a:prstGeom>
        </p:spPr>
      </p:pic>
      <p:sp>
        <p:nvSpPr>
          <p:cNvPr id="9" name="TextBox 8"/>
          <p:cNvSpPr txBox="1"/>
          <p:nvPr/>
        </p:nvSpPr>
        <p:spPr>
          <a:xfrm>
            <a:off x="0" y="76200"/>
            <a:ext cx="9144000" cy="769441"/>
          </a:xfrm>
          <a:prstGeom prst="rect">
            <a:avLst/>
          </a:prstGeom>
          <a:noFill/>
        </p:spPr>
        <p:txBody>
          <a:bodyPr wrap="square" rtlCol="0">
            <a:spAutoFit/>
          </a:bodyPr>
          <a:lstStyle/>
          <a:p>
            <a:pPr algn="ctr"/>
            <a:r>
              <a:rPr lang="en-US" sz="4400" dirty="0">
                <a:latin typeface="Arial" charset="0"/>
                <a:ea typeface="Arial" charset="0"/>
                <a:cs typeface="Arial" charset="0"/>
              </a:rPr>
              <a:t>SFPUC Tuolumne Storage</a:t>
            </a:r>
          </a:p>
        </p:txBody>
      </p:sp>
      <p:sp>
        <p:nvSpPr>
          <p:cNvPr id="5" name="TextBox 4"/>
          <p:cNvSpPr txBox="1"/>
          <p:nvPr/>
        </p:nvSpPr>
        <p:spPr>
          <a:xfrm>
            <a:off x="7620000" y="5562600"/>
            <a:ext cx="1277914" cy="276999"/>
          </a:xfrm>
          <a:prstGeom prst="rect">
            <a:avLst/>
          </a:prstGeom>
          <a:noFill/>
        </p:spPr>
        <p:txBody>
          <a:bodyPr wrap="none" rtlCol="0">
            <a:spAutoFit/>
          </a:bodyPr>
          <a:lstStyle/>
          <a:p>
            <a:r>
              <a:rPr lang="en-US" sz="1200" dirty="0">
                <a:solidFill>
                  <a:schemeClr val="bg2"/>
                </a:solidFill>
                <a:latin typeface="Arial" panose="020B0604020202020204" pitchFamily="34" charset="0"/>
                <a:cs typeface="Arial" panose="020B0604020202020204" pitchFamily="34" charset="0"/>
              </a:rPr>
              <a:t>Source: SFPUC</a:t>
            </a:r>
          </a:p>
        </p:txBody>
      </p:sp>
      <p:sp>
        <p:nvSpPr>
          <p:cNvPr id="13" name="TextBox 12">
            <a:extLst>
              <a:ext uri="{FF2B5EF4-FFF2-40B4-BE49-F238E27FC236}">
                <a16:creationId xmlns:a16="http://schemas.microsoft.com/office/drawing/2014/main" id="{6C40E77F-08E8-2542-BBB5-2C25CC367E7E}"/>
              </a:ext>
            </a:extLst>
          </p:cNvPr>
          <p:cNvSpPr txBox="1"/>
          <p:nvPr/>
        </p:nvSpPr>
        <p:spPr>
          <a:xfrm>
            <a:off x="0" y="5943600"/>
            <a:ext cx="9144000" cy="830997"/>
          </a:xfrm>
          <a:prstGeom prst="rect">
            <a:avLst/>
          </a:prstGeom>
          <a:noFill/>
        </p:spPr>
        <p:txBody>
          <a:bodyPr wrap="square" rtlCol="0">
            <a:spAutoFit/>
          </a:bodyPr>
          <a:lstStyle/>
          <a:p>
            <a:pPr algn="ctr"/>
            <a:r>
              <a:rPr lang="en-US" dirty="0">
                <a:latin typeface="Arial" charset="0"/>
                <a:ea typeface="Arial" charset="0"/>
                <a:cs typeface="Arial" charset="0"/>
              </a:rPr>
              <a:t>At the height of the 2012-15 drought, the SFPUC had enough water to last three years. (Bay Area storage not included.)</a:t>
            </a:r>
          </a:p>
        </p:txBody>
      </p:sp>
    </p:spTree>
    <p:extLst>
      <p:ext uri="{BB962C8B-B14F-4D97-AF65-F5344CB8AC3E}">
        <p14:creationId xmlns:p14="http://schemas.microsoft.com/office/powerpoint/2010/main" val="4060536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78539-73C8-1D48-8C20-90C28A639366}"/>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845C3B9A-8856-5F48-9C25-9D2CB14353DC}"/>
              </a:ext>
            </a:extLst>
          </p:cNvPr>
          <p:cNvSpPr/>
          <p:nvPr/>
        </p:nvSpPr>
        <p:spPr bwMode="auto">
          <a:xfrm>
            <a:off x="1981200" y="6172200"/>
            <a:ext cx="3276600" cy="381000"/>
          </a:xfrm>
          <a:prstGeom prst="rect">
            <a:avLst/>
          </a:prstGeom>
          <a:noFill/>
          <a:ln w="317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Tree>
    <p:extLst>
      <p:ext uri="{BB962C8B-B14F-4D97-AF65-F5344CB8AC3E}">
        <p14:creationId xmlns:p14="http://schemas.microsoft.com/office/powerpoint/2010/main" val="2992848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6200"/>
            <a:ext cx="9144000" cy="1200329"/>
          </a:xfrm>
          <a:prstGeom prst="rect">
            <a:avLst/>
          </a:prstGeom>
          <a:noFill/>
        </p:spPr>
        <p:txBody>
          <a:bodyPr wrap="square" rtlCol="0">
            <a:spAutoFit/>
          </a:bodyPr>
          <a:lstStyle/>
          <a:p>
            <a:pPr algn="ctr"/>
            <a:r>
              <a:rPr lang="en-US" sz="3600" dirty="0">
                <a:latin typeface="Arial" charset="0"/>
                <a:ea typeface="Arial" charset="0"/>
                <a:cs typeface="Arial" charset="0"/>
              </a:rPr>
              <a:t>Much Has Changed Since the</a:t>
            </a:r>
          </a:p>
          <a:p>
            <a:pPr algn="ctr"/>
            <a:r>
              <a:rPr lang="en-US" sz="3600" dirty="0">
                <a:latin typeface="Arial" charset="0"/>
                <a:ea typeface="Arial" charset="0"/>
                <a:cs typeface="Arial" charset="0"/>
              </a:rPr>
              <a:t>Design Drought Was Conceived</a:t>
            </a:r>
          </a:p>
        </p:txBody>
      </p:sp>
      <p:sp>
        <p:nvSpPr>
          <p:cNvPr id="5" name="TextBox 4">
            <a:extLst>
              <a:ext uri="{FF2B5EF4-FFF2-40B4-BE49-F238E27FC236}">
                <a16:creationId xmlns:a16="http://schemas.microsoft.com/office/drawing/2014/main" id="{BCD7E19D-2412-374A-B1A4-66B959F6FA10}"/>
              </a:ext>
            </a:extLst>
          </p:cNvPr>
          <p:cNvSpPr txBox="1"/>
          <p:nvPr/>
        </p:nvSpPr>
        <p:spPr>
          <a:xfrm>
            <a:off x="685800" y="1484293"/>
            <a:ext cx="7772400" cy="954107"/>
          </a:xfrm>
          <a:prstGeom prst="rect">
            <a:avLst/>
          </a:prstGeom>
          <a:noFill/>
        </p:spPr>
        <p:txBody>
          <a:bodyPr wrap="square" rtlCol="0">
            <a:spAutoFit/>
          </a:bodyPr>
          <a:lstStyle/>
          <a:p>
            <a:r>
              <a:rPr lang="en-US" sz="2800" dirty="0">
                <a:latin typeface="Arial" charset="0"/>
                <a:ea typeface="Arial" charset="0"/>
                <a:cs typeface="Arial" charset="0"/>
              </a:rPr>
              <a:t>Water demand peaked at 293 mgd in 1987.</a:t>
            </a:r>
          </a:p>
          <a:p>
            <a:r>
              <a:rPr lang="en-US" sz="2800" dirty="0">
                <a:latin typeface="Arial" charset="0"/>
                <a:ea typeface="Arial" charset="0"/>
                <a:cs typeface="Arial" charset="0"/>
              </a:rPr>
              <a:t>It has been under 200 mgd for the past 8 years.</a:t>
            </a:r>
          </a:p>
        </p:txBody>
      </p:sp>
      <p:pic>
        <p:nvPicPr>
          <p:cNvPr id="4" name="Picture 3">
            <a:extLst>
              <a:ext uri="{FF2B5EF4-FFF2-40B4-BE49-F238E27FC236}">
                <a16:creationId xmlns:a16="http://schemas.microsoft.com/office/drawing/2014/main" id="{40C77D8C-B82B-D448-9185-D905396B9E7B}"/>
              </a:ext>
            </a:extLst>
          </p:cNvPr>
          <p:cNvPicPr>
            <a:picLocks noChangeAspect="1"/>
          </p:cNvPicPr>
          <p:nvPr/>
        </p:nvPicPr>
        <p:blipFill>
          <a:blip r:embed="rId3"/>
          <a:stretch>
            <a:fillRect/>
          </a:stretch>
        </p:blipFill>
        <p:spPr>
          <a:xfrm>
            <a:off x="1752600" y="2514600"/>
            <a:ext cx="5597313" cy="4062566"/>
          </a:xfrm>
          <a:prstGeom prst="rect">
            <a:avLst/>
          </a:prstGeom>
        </p:spPr>
      </p:pic>
      <p:sp>
        <p:nvSpPr>
          <p:cNvPr id="9" name="TextBox 8">
            <a:extLst>
              <a:ext uri="{FF2B5EF4-FFF2-40B4-BE49-F238E27FC236}">
                <a16:creationId xmlns:a16="http://schemas.microsoft.com/office/drawing/2014/main" id="{6E235ADD-FEEF-094A-A0B1-9A9029B7BC0D}"/>
              </a:ext>
            </a:extLst>
          </p:cNvPr>
          <p:cNvSpPr txBox="1"/>
          <p:nvPr/>
        </p:nvSpPr>
        <p:spPr>
          <a:xfrm>
            <a:off x="6189686" y="6581001"/>
            <a:ext cx="1277914"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Source: SFPUC</a:t>
            </a:r>
          </a:p>
        </p:txBody>
      </p:sp>
    </p:spTree>
    <p:extLst>
      <p:ext uri="{BB962C8B-B14F-4D97-AF65-F5344CB8AC3E}">
        <p14:creationId xmlns:p14="http://schemas.microsoft.com/office/powerpoint/2010/main" val="83379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6200"/>
            <a:ext cx="9144000" cy="1200329"/>
          </a:xfrm>
          <a:prstGeom prst="rect">
            <a:avLst/>
          </a:prstGeom>
          <a:noFill/>
        </p:spPr>
        <p:txBody>
          <a:bodyPr wrap="square" rtlCol="0">
            <a:spAutoFit/>
          </a:bodyPr>
          <a:lstStyle/>
          <a:p>
            <a:pPr algn="ctr"/>
            <a:r>
              <a:rPr lang="en-US" sz="3600" dirty="0">
                <a:latin typeface="Arial" charset="0"/>
                <a:ea typeface="Arial" charset="0"/>
                <a:cs typeface="Arial" charset="0"/>
              </a:rPr>
              <a:t>Much Has Changed Since the</a:t>
            </a:r>
          </a:p>
          <a:p>
            <a:pPr algn="ctr"/>
            <a:r>
              <a:rPr lang="en-US" sz="3600" dirty="0">
                <a:latin typeface="Arial" charset="0"/>
                <a:ea typeface="Arial" charset="0"/>
                <a:cs typeface="Arial" charset="0"/>
              </a:rPr>
              <a:t>Design Drought Was Conceived</a:t>
            </a:r>
          </a:p>
        </p:txBody>
      </p:sp>
      <p:sp>
        <p:nvSpPr>
          <p:cNvPr id="5" name="TextBox 4">
            <a:extLst>
              <a:ext uri="{FF2B5EF4-FFF2-40B4-BE49-F238E27FC236}">
                <a16:creationId xmlns:a16="http://schemas.microsoft.com/office/drawing/2014/main" id="{BCD7E19D-2412-374A-B1A4-66B959F6FA10}"/>
              </a:ext>
            </a:extLst>
          </p:cNvPr>
          <p:cNvSpPr txBox="1"/>
          <p:nvPr/>
        </p:nvSpPr>
        <p:spPr>
          <a:xfrm>
            <a:off x="685800" y="1484293"/>
            <a:ext cx="7772400" cy="4832092"/>
          </a:xfrm>
          <a:prstGeom prst="rect">
            <a:avLst/>
          </a:prstGeom>
          <a:noFill/>
        </p:spPr>
        <p:txBody>
          <a:bodyPr wrap="square" rtlCol="0">
            <a:spAutoFit/>
          </a:bodyPr>
          <a:lstStyle/>
          <a:p>
            <a:r>
              <a:rPr lang="en-US" sz="2800" dirty="0">
                <a:latin typeface="Arial" charset="0"/>
                <a:ea typeface="Arial" charset="0"/>
                <a:cs typeface="Arial" charset="0"/>
              </a:rPr>
              <a:t>Water demand peaked at 293 mgd in 1987.</a:t>
            </a:r>
          </a:p>
          <a:p>
            <a:r>
              <a:rPr lang="en-US" sz="2800" dirty="0">
                <a:latin typeface="Arial" charset="0"/>
                <a:ea typeface="Arial" charset="0"/>
                <a:cs typeface="Arial" charset="0"/>
              </a:rPr>
              <a:t>It has been under 200 mgd for the past 8 years.</a:t>
            </a:r>
          </a:p>
          <a:p>
            <a:endParaRPr lang="en-US" sz="2800" dirty="0">
              <a:latin typeface="Arial" charset="0"/>
              <a:ea typeface="Arial" charset="0"/>
              <a:cs typeface="Arial" charset="0"/>
            </a:endParaRPr>
          </a:p>
          <a:p>
            <a:r>
              <a:rPr lang="en-US" sz="2800" dirty="0">
                <a:latin typeface="Arial" charset="0"/>
                <a:ea typeface="Arial" charset="0"/>
                <a:cs typeface="Arial" charset="0"/>
              </a:rPr>
              <a:t>In response to the 1987-92 drought, the SFPUC adopted the “Water First” policy, prioritizing water supply over hydropower generation.</a:t>
            </a:r>
          </a:p>
          <a:p>
            <a:endParaRPr lang="en-US" sz="2800" dirty="0">
              <a:latin typeface="Arial" charset="0"/>
              <a:ea typeface="Arial" charset="0"/>
              <a:cs typeface="Arial" charset="0"/>
            </a:endParaRPr>
          </a:p>
          <a:p>
            <a:r>
              <a:rPr lang="en-US" sz="2800" dirty="0">
                <a:latin typeface="Arial" charset="0"/>
                <a:ea typeface="Arial" charset="0"/>
                <a:cs typeface="Arial" charset="0"/>
              </a:rPr>
              <a:t>The Long-Term Vulnerability Assessment (LTVA) analyzed water supply vulnerability using tree ring data and 25,000 model runs based on simulated historical data.</a:t>
            </a:r>
          </a:p>
        </p:txBody>
      </p:sp>
    </p:spTree>
    <p:extLst>
      <p:ext uri="{BB962C8B-B14F-4D97-AF65-F5344CB8AC3E}">
        <p14:creationId xmlns:p14="http://schemas.microsoft.com/office/powerpoint/2010/main" val="36242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0882" y="0"/>
            <a:ext cx="9209253" cy="6858000"/>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aramond" charset="0"/>
              <a:ea typeface="ＭＳ Ｐゴシック" charset="0"/>
            </a:endParaRPr>
          </a:p>
        </p:txBody>
      </p:sp>
      <p:pic>
        <p:nvPicPr>
          <p:cNvPr id="7" name="Picture 6">
            <a:extLst>
              <a:ext uri="{FF2B5EF4-FFF2-40B4-BE49-F238E27FC236}">
                <a16:creationId xmlns:a16="http://schemas.microsoft.com/office/drawing/2014/main" id="{383146C0-9405-6F4A-8A04-9B504CFDB7A1}"/>
              </a:ext>
            </a:extLst>
          </p:cNvPr>
          <p:cNvPicPr>
            <a:picLocks noChangeAspect="1"/>
          </p:cNvPicPr>
          <p:nvPr/>
        </p:nvPicPr>
        <p:blipFill>
          <a:blip r:embed="rId3"/>
          <a:stretch>
            <a:fillRect/>
          </a:stretch>
        </p:blipFill>
        <p:spPr>
          <a:xfrm>
            <a:off x="1619250" y="25400"/>
            <a:ext cx="5905500" cy="6807200"/>
          </a:xfrm>
          <a:prstGeom prst="rect">
            <a:avLst/>
          </a:prstGeom>
        </p:spPr>
      </p:pic>
    </p:spTree>
    <p:extLst>
      <p:ext uri="{BB962C8B-B14F-4D97-AF65-F5344CB8AC3E}">
        <p14:creationId xmlns:p14="http://schemas.microsoft.com/office/powerpoint/2010/main" val="316754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5B1BA2-3E73-F44D-94D6-6347B5D7A1D9}"/>
              </a:ext>
            </a:extLst>
          </p:cNvPr>
          <p:cNvPicPr>
            <a:picLocks noChangeAspect="1"/>
          </p:cNvPicPr>
          <p:nvPr/>
        </p:nvPicPr>
        <p:blipFill>
          <a:blip r:embed="rId2"/>
          <a:stretch>
            <a:fillRect/>
          </a:stretch>
        </p:blipFill>
        <p:spPr>
          <a:xfrm>
            <a:off x="0" y="936572"/>
            <a:ext cx="9144000" cy="4984856"/>
          </a:xfrm>
          <a:prstGeom prst="rect">
            <a:avLst/>
          </a:prstGeom>
        </p:spPr>
      </p:pic>
    </p:spTree>
    <p:extLst>
      <p:ext uri="{BB962C8B-B14F-4D97-AF65-F5344CB8AC3E}">
        <p14:creationId xmlns:p14="http://schemas.microsoft.com/office/powerpoint/2010/main" val="678092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6DC8A1-6D0C-6F49-8BF8-F5F54ACAB8B4}"/>
              </a:ext>
            </a:extLst>
          </p:cNvPr>
          <p:cNvSpPr txBox="1"/>
          <p:nvPr/>
        </p:nvSpPr>
        <p:spPr>
          <a:xfrm>
            <a:off x="457200" y="990600"/>
            <a:ext cx="8305800"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“According to climate projections and expert elicitations, there is a central tendency of warming of +</a:t>
            </a:r>
            <a:r>
              <a:rPr lang="en-US" sz="3200" dirty="0">
                <a:latin typeface="Arial" panose="020B0604020202020204" pitchFamily="34" charset="0"/>
                <a:ea typeface="Times New Roman" panose="02020603050405020304" pitchFamily="18" charset="0"/>
                <a:cs typeface="Arial" panose="020B0604020202020204" pitchFamily="34" charset="0"/>
              </a:rPr>
              <a:t> 2°C</a:t>
            </a:r>
            <a:r>
              <a:rPr lang="en-US" sz="3200" dirty="0">
                <a:latin typeface="Arial" panose="020B0604020202020204" pitchFamily="34" charset="0"/>
                <a:cs typeface="Arial" panose="020B0604020202020204" pitchFamily="34" charset="0"/>
              </a:rPr>
              <a:t> and +</a:t>
            </a:r>
            <a:r>
              <a:rPr lang="en-US" sz="3200" dirty="0">
                <a:latin typeface="Arial" panose="020B0604020202020204" pitchFamily="34" charset="0"/>
                <a:ea typeface="Times New Roman" panose="02020603050405020304" pitchFamily="18" charset="0"/>
                <a:cs typeface="Arial" panose="020B0604020202020204" pitchFamily="34" charset="0"/>
              </a:rPr>
              <a:t> 4°C</a:t>
            </a:r>
            <a:r>
              <a:rPr lang="en-US" sz="3200" dirty="0">
                <a:latin typeface="Arial" panose="020B0604020202020204" pitchFamily="34" charset="0"/>
                <a:cs typeface="Arial" panose="020B0604020202020204" pitchFamily="34" charset="0"/>
              </a:rPr>
              <a:t> by 2040 and 2070 (Representative Concentration Pathway [RCP] 8.5), respectively, </a:t>
            </a:r>
            <a:r>
              <a:rPr lang="en-US" sz="3200" dirty="0">
                <a:solidFill>
                  <a:srgbClr val="FFFF00"/>
                </a:solidFill>
                <a:latin typeface="Arial" panose="020B0604020202020204" pitchFamily="34" charset="0"/>
                <a:cs typeface="Arial" panose="020B0604020202020204" pitchFamily="34" charset="0"/>
              </a:rPr>
              <a:t>with no clear direction of change in mean annual precipitation over the planning horizon</a:t>
            </a:r>
            <a:r>
              <a:rPr lang="en-US" sz="32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D11A95A3-45D1-654E-A868-13052D747B3C}"/>
              </a:ext>
            </a:extLst>
          </p:cNvPr>
          <p:cNvSpPr txBox="1"/>
          <p:nvPr/>
        </p:nvSpPr>
        <p:spPr>
          <a:xfrm>
            <a:off x="7010400" y="5867400"/>
            <a:ext cx="17526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LTVA, p. xxii</a:t>
            </a:r>
          </a:p>
        </p:txBody>
      </p:sp>
    </p:spTree>
    <p:extLst>
      <p:ext uri="{BB962C8B-B14F-4D97-AF65-F5344CB8AC3E}">
        <p14:creationId xmlns:p14="http://schemas.microsoft.com/office/powerpoint/2010/main" val="1337391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2CDA70-63E7-1A48-B773-DC31C3EA0A50}"/>
              </a:ext>
            </a:extLst>
          </p:cNvPr>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8D7CE4-628C-3A4F-BE4B-0CD0C0A0E0AE}"/>
              </a:ext>
            </a:extLst>
          </p:cNvPr>
          <p:cNvSpPr txBox="1"/>
          <p:nvPr/>
        </p:nvSpPr>
        <p:spPr>
          <a:xfrm>
            <a:off x="0" y="76200"/>
            <a:ext cx="9144000" cy="1323439"/>
          </a:xfrm>
          <a:prstGeom prst="rect">
            <a:avLst/>
          </a:prstGeom>
          <a:noFill/>
        </p:spPr>
        <p:txBody>
          <a:bodyPr wrap="square" rtlCol="0">
            <a:spAutoFit/>
          </a:bodyPr>
          <a:lstStyle/>
          <a:p>
            <a:pPr algn="ctr"/>
            <a:r>
              <a:rPr lang="en-US" sz="4000" dirty="0">
                <a:solidFill>
                  <a:schemeClr val="bg2"/>
                </a:solidFill>
                <a:latin typeface="Arial" panose="020B0604020202020204" pitchFamily="34" charset="0"/>
                <a:cs typeface="Arial" panose="020B0604020202020204" pitchFamily="34" charset="0"/>
              </a:rPr>
              <a:t>The LTVA’s Most Severe Drought</a:t>
            </a:r>
          </a:p>
          <a:p>
            <a:pPr algn="ctr"/>
            <a:r>
              <a:rPr lang="en-US" sz="4000" dirty="0">
                <a:solidFill>
                  <a:schemeClr val="bg2"/>
                </a:solidFill>
                <a:latin typeface="Arial" panose="020B0604020202020204" pitchFamily="34" charset="0"/>
                <a:cs typeface="Arial" panose="020B0604020202020204" pitchFamily="34" charset="0"/>
              </a:rPr>
              <a:t>Used 1,200 TAF of Storage</a:t>
            </a:r>
          </a:p>
        </p:txBody>
      </p:sp>
      <p:pic>
        <p:nvPicPr>
          <p:cNvPr id="14" name="Picture 13">
            <a:extLst>
              <a:ext uri="{FF2B5EF4-FFF2-40B4-BE49-F238E27FC236}">
                <a16:creationId xmlns:a16="http://schemas.microsoft.com/office/drawing/2014/main" id="{AB897145-56F0-CB46-A089-9902335DBB76}"/>
              </a:ext>
            </a:extLst>
          </p:cNvPr>
          <p:cNvPicPr>
            <a:picLocks noChangeAspect="1"/>
          </p:cNvPicPr>
          <p:nvPr/>
        </p:nvPicPr>
        <p:blipFill>
          <a:blip r:embed="rId3"/>
          <a:stretch>
            <a:fillRect/>
          </a:stretch>
        </p:blipFill>
        <p:spPr>
          <a:xfrm>
            <a:off x="457200" y="1426174"/>
            <a:ext cx="7772400" cy="5027602"/>
          </a:xfrm>
          <a:prstGeom prst="rect">
            <a:avLst/>
          </a:prstGeom>
        </p:spPr>
      </p:pic>
      <p:sp>
        <p:nvSpPr>
          <p:cNvPr id="17" name="TextBox 16">
            <a:extLst>
              <a:ext uri="{FF2B5EF4-FFF2-40B4-BE49-F238E27FC236}">
                <a16:creationId xmlns:a16="http://schemas.microsoft.com/office/drawing/2014/main" id="{3176A05B-6BDF-274F-970D-7B96FD67FDC6}"/>
              </a:ext>
            </a:extLst>
          </p:cNvPr>
          <p:cNvSpPr txBox="1"/>
          <p:nvPr/>
        </p:nvSpPr>
        <p:spPr>
          <a:xfrm>
            <a:off x="6934200" y="6192210"/>
            <a:ext cx="1981200" cy="276999"/>
          </a:xfrm>
          <a:prstGeom prst="rect">
            <a:avLst/>
          </a:prstGeom>
          <a:noFill/>
        </p:spPr>
        <p:txBody>
          <a:bodyPr wrap="square" rtlCol="0">
            <a:spAutoFit/>
          </a:bodyPr>
          <a:lstStyle/>
          <a:p>
            <a:r>
              <a:rPr lang="en-US" sz="1200" dirty="0">
                <a:solidFill>
                  <a:schemeClr val="bg2"/>
                </a:solidFill>
                <a:latin typeface="Arial" panose="020B0604020202020204" pitchFamily="34" charset="0"/>
                <a:cs typeface="Arial" panose="020B0604020202020204" pitchFamily="34" charset="0"/>
              </a:rPr>
              <a:t>Source: LTVA, Figure 3-29</a:t>
            </a:r>
          </a:p>
        </p:txBody>
      </p:sp>
      <p:cxnSp>
        <p:nvCxnSpPr>
          <p:cNvPr id="4" name="Straight Connector 3">
            <a:extLst>
              <a:ext uri="{FF2B5EF4-FFF2-40B4-BE49-F238E27FC236}">
                <a16:creationId xmlns:a16="http://schemas.microsoft.com/office/drawing/2014/main" id="{FA380A38-73C1-3E42-B9B5-0B92AB77B6BD}"/>
              </a:ext>
            </a:extLst>
          </p:cNvPr>
          <p:cNvCxnSpPr>
            <a:cxnSpLocks/>
          </p:cNvCxnSpPr>
          <p:nvPr/>
        </p:nvCxnSpPr>
        <p:spPr bwMode="auto">
          <a:xfrm flipV="1">
            <a:off x="5943600" y="2133600"/>
            <a:ext cx="0" cy="3374426"/>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a:extLst>
              <a:ext uri="{FF2B5EF4-FFF2-40B4-BE49-F238E27FC236}">
                <a16:creationId xmlns:a16="http://schemas.microsoft.com/office/drawing/2014/main" id="{3CCEFE2C-2B03-494A-9700-52F9348A0332}"/>
              </a:ext>
            </a:extLst>
          </p:cNvPr>
          <p:cNvSpPr txBox="1"/>
          <p:nvPr/>
        </p:nvSpPr>
        <p:spPr>
          <a:xfrm>
            <a:off x="-609600" y="609600"/>
            <a:ext cx="184731" cy="461665"/>
          </a:xfrm>
          <a:prstGeom prst="rect">
            <a:avLst/>
          </a:prstGeom>
          <a:noFill/>
        </p:spPr>
        <p:txBody>
          <a:bodyPr wrap="none" rtlCol="0">
            <a:spAutoFit/>
          </a:bodyPr>
          <a:lstStyle/>
          <a:p>
            <a:endParaRPr lang="en-US" dirty="0"/>
          </a:p>
        </p:txBody>
      </p:sp>
      <p:sp>
        <p:nvSpPr>
          <p:cNvPr id="19" name="TextBox 18">
            <a:extLst>
              <a:ext uri="{FF2B5EF4-FFF2-40B4-BE49-F238E27FC236}">
                <a16:creationId xmlns:a16="http://schemas.microsoft.com/office/drawing/2014/main" id="{6B93FC55-0B34-BB47-9B3C-EACCF76368C9}"/>
              </a:ext>
            </a:extLst>
          </p:cNvPr>
          <p:cNvSpPr txBox="1"/>
          <p:nvPr/>
        </p:nvSpPr>
        <p:spPr>
          <a:xfrm rot="16200000">
            <a:off x="4764280" y="3617720"/>
            <a:ext cx="2666418"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Design Drought (1,309 TAF)</a:t>
            </a:r>
          </a:p>
        </p:txBody>
      </p:sp>
      <p:sp>
        <p:nvSpPr>
          <p:cNvPr id="2" name="Rectangle 1">
            <a:extLst>
              <a:ext uri="{FF2B5EF4-FFF2-40B4-BE49-F238E27FC236}">
                <a16:creationId xmlns:a16="http://schemas.microsoft.com/office/drawing/2014/main" id="{D66A1EED-17FC-C74C-97B3-66B714DA5816}"/>
              </a:ext>
            </a:extLst>
          </p:cNvPr>
          <p:cNvSpPr/>
          <p:nvPr/>
        </p:nvSpPr>
        <p:spPr bwMode="auto">
          <a:xfrm>
            <a:off x="4343400" y="1676400"/>
            <a:ext cx="1295400" cy="381000"/>
          </a:xfrm>
          <a:prstGeom prst="rect">
            <a:avLst/>
          </a:prstGeom>
          <a:noFill/>
          <a:ln w="317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Tree>
    <p:extLst>
      <p:ext uri="{BB962C8B-B14F-4D97-AF65-F5344CB8AC3E}">
        <p14:creationId xmlns:p14="http://schemas.microsoft.com/office/powerpoint/2010/main" val="224298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 y="69850"/>
            <a:ext cx="9144000" cy="1077218"/>
          </a:xfrm>
          <a:prstGeom prst="rect">
            <a:avLst/>
          </a:prstGeom>
          <a:noFill/>
        </p:spPr>
        <p:txBody>
          <a:bodyPr>
            <a:spAutoFit/>
          </a:bodyPr>
          <a:lstStyle/>
          <a:p>
            <a:pPr algn="ctr" fontAlgn="auto">
              <a:spcBef>
                <a:spcPts val="0"/>
              </a:spcBef>
              <a:spcAft>
                <a:spcPts val="0"/>
              </a:spcAft>
              <a:defRPr/>
            </a:pPr>
            <a:r>
              <a:rPr lang="en-US" sz="6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ea typeface="+mn-ea"/>
              </a:rPr>
              <a:t> </a:t>
            </a:r>
            <a:r>
              <a:rPr lang="en-US" sz="5300" b="1" spc="50">
                <a:ln w="12700" cmpd="sng">
                  <a:solidFill>
                    <a:schemeClr val="accent6">
                      <a:satMod val="120000"/>
                      <a:shade val="80000"/>
                    </a:schemeClr>
                  </a:solidFill>
                  <a:prstDash val="solid"/>
                </a:ln>
                <a:effectLst>
                  <a:glow rad="53100">
                    <a:schemeClr val="accent6">
                      <a:satMod val="180000"/>
                      <a:alpha val="30000"/>
                    </a:schemeClr>
                  </a:glow>
                </a:effectLst>
                <a:latin typeface="Calibri"/>
                <a:ea typeface="+mn-ea"/>
                <a:cs typeface="Calibri"/>
              </a:rPr>
              <a:t>Tuolumne River Parkway</a:t>
            </a:r>
          </a:p>
        </p:txBody>
      </p:sp>
      <p:sp>
        <p:nvSpPr>
          <p:cNvPr id="4" name="Rectangle 3"/>
          <p:cNvSpPr/>
          <p:nvPr/>
        </p:nvSpPr>
        <p:spPr>
          <a:xfrm>
            <a:off x="6350" y="1059548"/>
            <a:ext cx="9144000" cy="646331"/>
          </a:xfrm>
          <a:prstGeom prst="rect">
            <a:avLst/>
          </a:prstGeom>
        </p:spPr>
        <p:txBody>
          <a:bodyPr anchor="ctr">
            <a:spAutoFit/>
          </a:bodyPr>
          <a:lstStyle/>
          <a:p>
            <a:pPr algn="ctr" fontAlgn="auto">
              <a:spcBef>
                <a:spcPts val="0"/>
              </a:spcBef>
              <a:spcAft>
                <a:spcPts val="0"/>
              </a:spcAft>
              <a:defRPr/>
            </a:pPr>
            <a:r>
              <a:rPr lang="en-US" sz="3600">
                <a:ln>
                  <a:prstDash val="solid"/>
                </a:ln>
                <a:latin typeface="Calibri"/>
                <a:ea typeface="+mn-ea"/>
                <a:cs typeface="Calibri"/>
              </a:rPr>
              <a:t>Parks for people – </a:t>
            </a:r>
            <a:r>
              <a:rPr lang="en-US" sz="3600">
                <a:ln>
                  <a:prstDash val="solid"/>
                </a:ln>
                <a:latin typeface="Calibri"/>
                <a:cs typeface="Calibri"/>
              </a:rPr>
              <a:t>H</a:t>
            </a:r>
            <a:r>
              <a:rPr lang="en-US" sz="3600">
                <a:ln>
                  <a:prstDash val="solid"/>
                </a:ln>
                <a:latin typeface="Calibri"/>
                <a:ea typeface="+mn-ea"/>
                <a:cs typeface="Calibri"/>
              </a:rPr>
              <a:t>abitat for wildlife </a:t>
            </a:r>
            <a:endParaRPr lang="en-US" sz="3600">
              <a:latin typeface="Calibri"/>
              <a:ea typeface="+mn-ea"/>
              <a:cs typeface="Calibri"/>
            </a:endParaRPr>
          </a:p>
        </p:txBody>
      </p:sp>
      <p:pic>
        <p:nvPicPr>
          <p:cNvPr id="5" name="Picture 6" descr="parkway 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974850"/>
            <a:ext cx="8789988" cy="14970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5" descr="asianswimmers.jpg"/>
          <p:cNvPicPr>
            <a:picLocks noChangeAspect="1"/>
          </p:cNvPicPr>
          <p:nvPr/>
        </p:nvPicPr>
        <p:blipFill>
          <a:blip r:embed="rId4" cstate="print"/>
          <a:stretch>
            <a:fillRect/>
          </a:stretch>
        </p:blipFill>
        <p:spPr>
          <a:xfrm>
            <a:off x="311150" y="3657600"/>
            <a:ext cx="4648200" cy="309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zzzzotter.jpg"/>
          <p:cNvPicPr>
            <a:picLocks noChangeAspect="1"/>
          </p:cNvPicPr>
          <p:nvPr/>
        </p:nvPicPr>
        <p:blipFill>
          <a:blip r:embed="rId5" cstate="print"/>
          <a:stretch>
            <a:fillRect/>
          </a:stretch>
        </p:blipFill>
        <p:spPr>
          <a:xfrm>
            <a:off x="5562599" y="3657600"/>
            <a:ext cx="3358515" cy="3124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06480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os Rios &amp; SJNWR (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0988"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a:off x="950" y="144959"/>
            <a:ext cx="9144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4400" dirty="0">
                <a:solidFill>
                  <a:schemeClr val="bg2"/>
                </a:solidFill>
                <a:latin typeface="Arial" charset="0"/>
              </a:rPr>
              <a:t>Dos Rios Ranch Acquisition</a:t>
            </a:r>
            <a:endParaRPr lang="en-US" sz="4400" dirty="0">
              <a:solidFill>
                <a:schemeClr val="bg2"/>
              </a:solidFill>
            </a:endParaRPr>
          </a:p>
        </p:txBody>
      </p:sp>
    </p:spTree>
    <p:extLst>
      <p:ext uri="{BB962C8B-B14F-4D97-AF65-F5344CB8AC3E}">
        <p14:creationId xmlns:p14="http://schemas.microsoft.com/office/powerpoint/2010/main" val="4222908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33868"/>
            <a:ext cx="4822614" cy="2411307"/>
          </a:xfrm>
          <a:prstGeom prst="rect">
            <a:avLst/>
          </a:prstGeom>
          <a:ln w="25400">
            <a:solidFill>
              <a:schemeClr val="bg2"/>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615" y="-33867"/>
            <a:ext cx="4321386" cy="2548468"/>
          </a:xfrm>
          <a:prstGeom prst="rect">
            <a:avLst/>
          </a:prstGeom>
          <a:ln w="25400">
            <a:solidFill>
              <a:schemeClr val="bg2"/>
            </a:solidFill>
          </a:ln>
        </p:spPr>
      </p:pic>
      <p:pic>
        <p:nvPicPr>
          <p:cNvPr id="3" name="Picture 2">
            <a:extLst>
              <a:ext uri="{FF2B5EF4-FFF2-40B4-BE49-F238E27FC236}">
                <a16:creationId xmlns:a16="http://schemas.microsoft.com/office/drawing/2014/main" id="{911B8229-1AA1-784F-99A3-7C8C5F81551C}"/>
              </a:ext>
            </a:extLst>
          </p:cNvPr>
          <p:cNvPicPr>
            <a:picLocks noChangeAspect="1"/>
          </p:cNvPicPr>
          <p:nvPr/>
        </p:nvPicPr>
        <p:blipFill>
          <a:blip r:embed="rId5"/>
          <a:stretch>
            <a:fillRect/>
          </a:stretch>
        </p:blipFill>
        <p:spPr>
          <a:xfrm>
            <a:off x="-76200" y="2377438"/>
            <a:ext cx="9296400" cy="4480561"/>
          </a:xfrm>
          <a:prstGeom prst="rect">
            <a:avLst/>
          </a:prstGeom>
          <a:ln w="25400">
            <a:solidFill>
              <a:schemeClr val="bg2"/>
            </a:solidFill>
          </a:ln>
        </p:spPr>
      </p:pic>
    </p:spTree>
    <p:extLst>
      <p:ext uri="{BB962C8B-B14F-4D97-AF65-F5344CB8AC3E}">
        <p14:creationId xmlns:p14="http://schemas.microsoft.com/office/powerpoint/2010/main" val="3537777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16FA9F-1AC6-5A4D-98D8-6B2CFD62E7EF}"/>
              </a:ext>
            </a:extLst>
          </p:cNvPr>
          <p:cNvPicPr>
            <a:picLocks noChangeAspect="1"/>
          </p:cNvPicPr>
          <p:nvPr/>
        </p:nvPicPr>
        <p:blipFill>
          <a:blip r:embed="rId3"/>
          <a:stretch>
            <a:fillRect/>
          </a:stretch>
        </p:blipFill>
        <p:spPr>
          <a:xfrm>
            <a:off x="0" y="778148"/>
            <a:ext cx="9144000" cy="6079852"/>
          </a:xfrm>
          <a:prstGeom prst="rect">
            <a:avLst/>
          </a:prstGeom>
        </p:spPr>
      </p:pic>
      <p:sp>
        <p:nvSpPr>
          <p:cNvPr id="11" name="TextBox 10">
            <a:extLst>
              <a:ext uri="{FF2B5EF4-FFF2-40B4-BE49-F238E27FC236}">
                <a16:creationId xmlns:a16="http://schemas.microsoft.com/office/drawing/2014/main" id="{BF10CD44-5D7D-594A-9AFB-EA06B0C89971}"/>
              </a:ext>
            </a:extLst>
          </p:cNvPr>
          <p:cNvSpPr txBox="1">
            <a:spLocks noChangeArrowheads="1"/>
          </p:cNvSpPr>
          <p:nvPr/>
        </p:nvSpPr>
        <p:spPr bwMode="auto">
          <a:xfrm>
            <a:off x="950" y="76200"/>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Celebrating 10 Years of Success</a:t>
            </a:r>
            <a:endParaRPr lang="en-US" sz="3600" dirty="0"/>
          </a:p>
        </p:txBody>
      </p:sp>
    </p:spTree>
    <p:extLst>
      <p:ext uri="{BB962C8B-B14F-4D97-AF65-F5344CB8AC3E}">
        <p14:creationId xmlns:p14="http://schemas.microsoft.com/office/powerpoint/2010/main" val="3751223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1C9A84-A0D3-994C-9523-55D5018C2958}"/>
              </a:ext>
            </a:extLst>
          </p:cNvPr>
          <p:cNvPicPr>
            <a:picLocks noChangeAspect="1"/>
          </p:cNvPicPr>
          <p:nvPr/>
        </p:nvPicPr>
        <p:blipFill>
          <a:blip r:embed="rId3"/>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A3D7731D-DD02-AF46-8363-50F59CE102E4}"/>
              </a:ext>
            </a:extLst>
          </p:cNvPr>
          <p:cNvSpPr txBox="1">
            <a:spLocks noChangeArrowheads="1"/>
          </p:cNvSpPr>
          <p:nvPr/>
        </p:nvSpPr>
        <p:spPr bwMode="auto">
          <a:xfrm>
            <a:off x="950" y="5754469"/>
            <a:ext cx="9144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La Grange Area Habitat Restoration</a:t>
            </a:r>
            <a:endParaRPr lang="en-US" sz="3600" dirty="0"/>
          </a:p>
        </p:txBody>
      </p:sp>
    </p:spTree>
    <p:extLst>
      <p:ext uri="{BB962C8B-B14F-4D97-AF65-F5344CB8AC3E}">
        <p14:creationId xmlns:p14="http://schemas.microsoft.com/office/powerpoint/2010/main" val="2150339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057C6-7377-8444-A5CF-10AD9798BA0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71141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7900"/>
            <a:ext cx="9144000" cy="4899567"/>
          </a:xfrm>
          <a:prstGeom prst="rect">
            <a:avLst/>
          </a:prstGeom>
        </p:spPr>
      </p:pic>
      <p:sp>
        <p:nvSpPr>
          <p:cNvPr id="4" name="TextBox 3"/>
          <p:cNvSpPr txBox="1"/>
          <p:nvPr/>
        </p:nvSpPr>
        <p:spPr>
          <a:xfrm>
            <a:off x="0" y="5997714"/>
            <a:ext cx="9144000" cy="707886"/>
          </a:xfrm>
          <a:prstGeom prst="rect">
            <a:avLst/>
          </a:prstGeom>
          <a:noFill/>
        </p:spPr>
        <p:txBody>
          <a:bodyPr wrap="square" rtlCol="0">
            <a:spAutoFit/>
          </a:bodyPr>
          <a:lstStyle/>
          <a:p>
            <a:pPr algn="ctr"/>
            <a:r>
              <a:rPr lang="en-US" sz="4000">
                <a:latin typeface="Arial" charset="0"/>
                <a:ea typeface="Arial" charset="0"/>
                <a:cs typeface="Arial" charset="0"/>
              </a:rPr>
              <a:t>Dennett Dam Removal</a:t>
            </a:r>
          </a:p>
        </p:txBody>
      </p:sp>
    </p:spTree>
    <p:extLst>
      <p:ext uri="{BB962C8B-B14F-4D97-AF65-F5344CB8AC3E}">
        <p14:creationId xmlns:p14="http://schemas.microsoft.com/office/powerpoint/2010/main" val="1455295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nnett_dam_tuolomne_river_patrick_koepele_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253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0" y="76200"/>
            <a:ext cx="9144000" cy="584775"/>
          </a:xfrm>
          <a:prstGeom prst="rect">
            <a:avLst/>
          </a:prstGeom>
          <a:noFill/>
        </p:spPr>
        <p:txBody>
          <a:bodyPr wrap="square" rtlCol="0">
            <a:spAutoFit/>
          </a:bodyPr>
          <a:lstStyle/>
          <a:p>
            <a:pPr algn="ctr"/>
            <a:r>
              <a:rPr lang="en-US" sz="3200" dirty="0">
                <a:solidFill>
                  <a:schemeClr val="bg2"/>
                </a:solidFill>
                <a:latin typeface="Arial" charset="0"/>
                <a:ea typeface="Arial" charset="0"/>
                <a:cs typeface="Arial" charset="0"/>
              </a:rPr>
              <a:t>La Grange Dam</a:t>
            </a:r>
          </a:p>
        </p:txBody>
      </p:sp>
    </p:spTree>
    <p:extLst>
      <p:ext uri="{BB962C8B-B14F-4D97-AF65-F5344CB8AC3E}">
        <p14:creationId xmlns:p14="http://schemas.microsoft.com/office/powerpoint/2010/main" val="2994629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91200"/>
          </a:xfrm>
          <a:prstGeom prst="rect">
            <a:avLst/>
          </a:prstGeom>
        </p:spPr>
      </p:pic>
    </p:spTree>
    <p:extLst>
      <p:ext uri="{BB962C8B-B14F-4D97-AF65-F5344CB8AC3E}">
        <p14:creationId xmlns:p14="http://schemas.microsoft.com/office/powerpoint/2010/main" val="129355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400"/>
            <a:ext cx="9144000" cy="6034457"/>
          </a:xfrm>
          <a:prstGeom prst="rect">
            <a:avLst/>
          </a:prstGeom>
        </p:spPr>
      </p:pic>
    </p:spTree>
    <p:extLst>
      <p:ext uri="{BB962C8B-B14F-4D97-AF65-F5344CB8AC3E}">
        <p14:creationId xmlns:p14="http://schemas.microsoft.com/office/powerpoint/2010/main" val="2686908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0" dirty="0">
                <a:latin typeface="Arial" charset="0"/>
                <a:ea typeface="Arial" charset="0"/>
                <a:cs typeface="Arial" charset="0"/>
              </a:rPr>
              <a:t>Contact Me</a:t>
            </a:r>
          </a:p>
        </p:txBody>
      </p:sp>
      <p:sp>
        <p:nvSpPr>
          <p:cNvPr id="3" name="Content Placeholder 2"/>
          <p:cNvSpPr>
            <a:spLocks noGrp="1"/>
          </p:cNvSpPr>
          <p:nvPr>
            <p:ph idx="1"/>
          </p:nvPr>
        </p:nvSpPr>
        <p:spPr>
          <a:xfrm>
            <a:off x="0" y="1577663"/>
            <a:ext cx="9144000" cy="2156137"/>
          </a:xfrm>
        </p:spPr>
        <p:txBody>
          <a:bodyPr/>
          <a:lstStyle/>
          <a:p>
            <a:pPr marL="0" indent="0" algn="ctr">
              <a:buNone/>
            </a:pPr>
            <a:r>
              <a:rPr lang="en-US" sz="2800" dirty="0">
                <a:latin typeface="Arial" charset="0"/>
                <a:ea typeface="Arial" charset="0"/>
                <a:cs typeface="Arial" charset="0"/>
              </a:rPr>
              <a:t>Feel free to contact me with additional</a:t>
            </a:r>
          </a:p>
          <a:p>
            <a:pPr marL="0" indent="0" algn="ctr">
              <a:buNone/>
            </a:pPr>
            <a:r>
              <a:rPr lang="en-US" sz="2800" dirty="0">
                <a:latin typeface="Arial" charset="0"/>
                <a:ea typeface="Arial" charset="0"/>
                <a:cs typeface="Arial" charset="0"/>
              </a:rPr>
              <a:t>comments or questions.</a:t>
            </a:r>
          </a:p>
          <a:p>
            <a:pPr marL="0" indent="0" algn="ctr">
              <a:buNone/>
            </a:pPr>
            <a:endParaRPr lang="en-US" sz="1800" dirty="0">
              <a:latin typeface="Arial" charset="0"/>
              <a:ea typeface="Arial" charset="0"/>
              <a:cs typeface="Arial" charset="0"/>
            </a:endParaRPr>
          </a:p>
          <a:p>
            <a:pPr marL="0" indent="0" algn="ctr">
              <a:buNone/>
            </a:pPr>
            <a:r>
              <a:rPr lang="en-US" dirty="0">
                <a:latin typeface="Arial" charset="0"/>
                <a:ea typeface="Arial" charset="0"/>
                <a:cs typeface="Arial" charset="0"/>
              </a:rPr>
              <a:t>peter@tuolumne.org</a:t>
            </a:r>
          </a:p>
        </p:txBody>
      </p:sp>
      <p:pic>
        <p:nvPicPr>
          <p:cNvPr id="4" name="Picture 3" descr="Sandhill Cran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3962400"/>
            <a:ext cx="3433847" cy="2665914"/>
          </a:xfrm>
          <a:prstGeom prst="rect">
            <a:avLst/>
          </a:prstGeom>
          <a:ln>
            <a:solidFill>
              <a:schemeClr val="bg2"/>
            </a:solidFill>
          </a:ln>
        </p:spPr>
      </p:pic>
      <p:pic>
        <p:nvPicPr>
          <p:cNvPr id="5" name="Picture 7" descr="Tuolumne-poster-bi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6601" y="3962400"/>
            <a:ext cx="1981200" cy="2665916"/>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5" descr="Acterra.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57801" y="3962401"/>
            <a:ext cx="3866254" cy="2665916"/>
          </a:xfrm>
          <a:prstGeom prst="rect">
            <a:avLst/>
          </a:prstGeom>
          <a:ln w="12700">
            <a:solidFill>
              <a:schemeClr val="bg2"/>
            </a:solidFill>
          </a:ln>
        </p:spPr>
      </p:pic>
    </p:spTree>
    <p:extLst>
      <p:ext uri="{BB962C8B-B14F-4D97-AF65-F5344CB8AC3E}">
        <p14:creationId xmlns:p14="http://schemas.microsoft.com/office/powerpoint/2010/main" val="3159669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271CDA-E5F4-2B48-A03F-2855C7A202E7}"/>
              </a:ext>
            </a:extLst>
          </p:cNvPr>
          <p:cNvPicPr>
            <a:picLocks noChangeAspect="1"/>
          </p:cNvPicPr>
          <p:nvPr/>
        </p:nvPicPr>
        <p:blipFill>
          <a:blip r:embed="rId3"/>
          <a:stretch>
            <a:fillRect/>
          </a:stretch>
        </p:blipFill>
        <p:spPr>
          <a:xfrm>
            <a:off x="0" y="0"/>
            <a:ext cx="9144000" cy="5151549"/>
          </a:xfrm>
          <a:prstGeom prst="rect">
            <a:avLst/>
          </a:prstGeom>
        </p:spPr>
      </p:pic>
      <p:sp>
        <p:nvSpPr>
          <p:cNvPr id="9" name="TextBox 8">
            <a:extLst>
              <a:ext uri="{FF2B5EF4-FFF2-40B4-BE49-F238E27FC236}">
                <a16:creationId xmlns:a16="http://schemas.microsoft.com/office/drawing/2014/main" id="{05996818-22B7-E14C-B26F-C7960912BEB8}"/>
              </a:ext>
            </a:extLst>
          </p:cNvPr>
          <p:cNvSpPr txBox="1"/>
          <p:nvPr/>
        </p:nvSpPr>
        <p:spPr>
          <a:xfrm>
            <a:off x="457200" y="5257800"/>
            <a:ext cx="8458200" cy="1477328"/>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“We Want a Fish Ladder – Considerable complaint is manifested, from time to time, regarding the dam that retards the fish from ascending the Tuolumne at La Grange…The worthless fish-ladder that was put in, some two years ago, washed out…We are informed that the water at the foot of the dam is now literally alive with salmon trying to ascend the river…”</a:t>
            </a:r>
          </a:p>
        </p:txBody>
      </p:sp>
    </p:spTree>
    <p:extLst>
      <p:ext uri="{BB962C8B-B14F-4D97-AF65-F5344CB8AC3E}">
        <p14:creationId xmlns:p14="http://schemas.microsoft.com/office/powerpoint/2010/main" val="224973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A22835-0DDE-1743-9181-6D14E37E89A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93713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66E63-A7EA-1249-9391-6D4DFDADEDF3}"/>
              </a:ext>
            </a:extLst>
          </p:cNvPr>
          <p:cNvPicPr>
            <a:picLocks noChangeAspect="1"/>
          </p:cNvPicPr>
          <p:nvPr/>
        </p:nvPicPr>
        <p:blipFill>
          <a:blip r:embed="rId3"/>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90916D61-EAC8-BC44-B8DC-4DC19358974C}"/>
              </a:ext>
            </a:extLst>
          </p:cNvPr>
          <p:cNvPicPr>
            <a:picLocks noChangeAspect="1"/>
          </p:cNvPicPr>
          <p:nvPr/>
        </p:nvPicPr>
        <p:blipFill>
          <a:blip r:embed="rId4"/>
          <a:stretch>
            <a:fillRect/>
          </a:stretch>
        </p:blipFill>
        <p:spPr>
          <a:xfrm>
            <a:off x="8681" y="3406318"/>
            <a:ext cx="5172919" cy="3451681"/>
          </a:xfrm>
          <a:prstGeom prst="rect">
            <a:avLst/>
          </a:prstGeom>
          <a:ln w="25400">
            <a:solidFill>
              <a:schemeClr val="bg2"/>
            </a:solidFill>
          </a:ln>
        </p:spPr>
      </p:pic>
      <p:pic>
        <p:nvPicPr>
          <p:cNvPr id="3" name="Picture 2">
            <a:extLst>
              <a:ext uri="{FF2B5EF4-FFF2-40B4-BE49-F238E27FC236}">
                <a16:creationId xmlns:a16="http://schemas.microsoft.com/office/drawing/2014/main" id="{FB61EA14-2D21-8042-ABF5-18DD9491AE09}"/>
              </a:ext>
            </a:extLst>
          </p:cNvPr>
          <p:cNvPicPr>
            <a:picLocks noChangeAspect="1"/>
          </p:cNvPicPr>
          <p:nvPr/>
        </p:nvPicPr>
        <p:blipFill>
          <a:blip r:embed="rId5"/>
          <a:stretch>
            <a:fillRect/>
          </a:stretch>
        </p:blipFill>
        <p:spPr>
          <a:xfrm>
            <a:off x="3810000" y="1100667"/>
            <a:ext cx="5334000" cy="2963333"/>
          </a:xfrm>
          <a:prstGeom prst="rect">
            <a:avLst/>
          </a:prstGeom>
          <a:ln w="25400">
            <a:solidFill>
              <a:schemeClr val="bg2"/>
            </a:solidFill>
          </a:ln>
        </p:spPr>
      </p:pic>
      <p:sp>
        <p:nvSpPr>
          <p:cNvPr id="6" name="TextBox 5">
            <a:extLst>
              <a:ext uri="{FF2B5EF4-FFF2-40B4-BE49-F238E27FC236}">
                <a16:creationId xmlns:a16="http://schemas.microsoft.com/office/drawing/2014/main" id="{68DA7B91-93FB-4D4A-83B8-43540DC7A46C}"/>
              </a:ext>
            </a:extLst>
          </p:cNvPr>
          <p:cNvSpPr txBox="1">
            <a:spLocks noChangeArrowheads="1"/>
          </p:cNvSpPr>
          <p:nvPr/>
        </p:nvSpPr>
        <p:spPr bwMode="auto">
          <a:xfrm>
            <a:off x="0" y="171271"/>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dirty="0">
                <a:latin typeface="Arial" charset="0"/>
              </a:rPr>
              <a:t>Dams Have Had a Big Impact on Fish</a:t>
            </a:r>
            <a:endParaRPr lang="en-US" sz="3600" dirty="0"/>
          </a:p>
        </p:txBody>
      </p:sp>
      <p:sp>
        <p:nvSpPr>
          <p:cNvPr id="7" name="TextBox 6">
            <a:extLst>
              <a:ext uri="{FF2B5EF4-FFF2-40B4-BE49-F238E27FC236}">
                <a16:creationId xmlns:a16="http://schemas.microsoft.com/office/drawing/2014/main" id="{DD292293-C073-3142-9001-4E2F4738C075}"/>
              </a:ext>
            </a:extLst>
          </p:cNvPr>
          <p:cNvSpPr txBox="1">
            <a:spLocks noChangeArrowheads="1"/>
          </p:cNvSpPr>
          <p:nvPr/>
        </p:nvSpPr>
        <p:spPr bwMode="auto">
          <a:xfrm>
            <a:off x="152400" y="3505200"/>
            <a:ext cx="2590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000" dirty="0">
                <a:latin typeface="Arial" charset="0"/>
              </a:rPr>
              <a:t>Steelhead Trout</a:t>
            </a:r>
            <a:endParaRPr lang="en-US" sz="2000" dirty="0"/>
          </a:p>
        </p:txBody>
      </p:sp>
      <p:sp>
        <p:nvSpPr>
          <p:cNvPr id="8" name="TextBox 7">
            <a:extLst>
              <a:ext uri="{FF2B5EF4-FFF2-40B4-BE49-F238E27FC236}">
                <a16:creationId xmlns:a16="http://schemas.microsoft.com/office/drawing/2014/main" id="{AC55D26D-048D-6A47-AF64-42D38D87A7EF}"/>
              </a:ext>
            </a:extLst>
          </p:cNvPr>
          <p:cNvSpPr txBox="1">
            <a:spLocks noChangeArrowheads="1"/>
          </p:cNvSpPr>
          <p:nvPr/>
        </p:nvSpPr>
        <p:spPr bwMode="auto">
          <a:xfrm>
            <a:off x="5334000" y="4095690"/>
            <a:ext cx="3810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000" dirty="0">
                <a:latin typeface="Arial" charset="0"/>
              </a:rPr>
              <a:t>Spring-Run Chinook Salmon</a:t>
            </a:r>
            <a:endParaRPr lang="en-US" sz="2000" dirty="0"/>
          </a:p>
        </p:txBody>
      </p:sp>
    </p:spTree>
    <p:extLst>
      <p:ext uri="{BB962C8B-B14F-4D97-AF65-F5344CB8AC3E}">
        <p14:creationId xmlns:p14="http://schemas.microsoft.com/office/powerpoint/2010/main" val="1545164248"/>
      </p:ext>
    </p:extLst>
  </p:cSld>
  <p:clrMapOvr>
    <a:masterClrMapping/>
  </p:clrMapOvr>
</p:sld>
</file>

<file path=ppt/theme/theme1.xml><?xml version="1.0" encoding="utf-8"?>
<a:theme xmlns:a="http://schemas.openxmlformats.org/drawingml/2006/main" name="Stream">
  <a:themeElements>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2">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3">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4">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5">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6">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7">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8">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238351</TotalTime>
  <Words>1450</Words>
  <Application>Microsoft Office PowerPoint</Application>
  <PresentationFormat>Letter Paper (8.5x11 in)</PresentationFormat>
  <Paragraphs>214</Paragraphs>
  <Slides>62</Slides>
  <Notes>57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ＭＳ Ｐゴシック</vt:lpstr>
      <vt:lpstr>Arial</vt:lpstr>
      <vt:lpstr>Calibri</vt:lpstr>
      <vt:lpstr>Garamond</vt:lpstr>
      <vt:lpstr>Palatino</vt:lpstr>
      <vt:lpstr>Times</vt:lpstr>
      <vt:lpstr>Times New Roman</vt:lpstr>
      <vt:lpstr>Wingdings</vt:lpstr>
      <vt:lpstr>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an average year, only 21% of the Tuolumne reaches the San Joaquin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Groundwater Sustainability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Me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Jessie Levine</dc:creator>
  <cp:lastModifiedBy>Rebeca Padilla</cp:lastModifiedBy>
  <cp:revision>1203</cp:revision>
  <cp:lastPrinted>2020-03-26T19:05:40Z</cp:lastPrinted>
  <dcterms:created xsi:type="dcterms:W3CDTF">2004-06-08T21:43:09Z</dcterms:created>
  <dcterms:modified xsi:type="dcterms:W3CDTF">2022-10-24T19:10:33Z</dcterms:modified>
</cp:coreProperties>
</file>