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61" r:id="rId3"/>
    <p:sldId id="262" r:id="rId4"/>
    <p:sldId id="263" r:id="rId5"/>
    <p:sldId id="264" r:id="rId6"/>
    <p:sldId id="265" r:id="rId7"/>
    <p:sldId id="257" r:id="rId8"/>
    <p:sldId id="260" r:id="rId9"/>
    <p:sldId id="258" r:id="rId10"/>
    <p:sldId id="259" r:id="rId11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3332FC49-884D-415E-876F-938EB149B0AE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2B8CBF33-8378-4194-8D50-ACF2786CB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44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347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60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03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155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9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83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645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430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97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65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590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10164-83A6-47F2-831B-5232963CB110}" type="datetimeFigureOut">
              <a:rPr lang="en-US" smtClean="0"/>
              <a:t>7/11/2014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314B0-53BF-45F1-B657-9AE8A83F9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97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2689225" y="249238"/>
            <a:ext cx="3581400" cy="584200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algn="ctr" eaLnBrk="1"/>
            <a:r>
              <a:rPr lang="en-US" altLang="en-US" sz="3200">
                <a:latin typeface="Times New Roman" pitchFamily="18" charset="0"/>
                <a:sym typeface="Times New Roman" pitchFamily="18" charset="0"/>
              </a:rPr>
              <a:t>Water Bond</a:t>
            </a: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2659063" y="2208213"/>
            <a:ext cx="3581400" cy="461962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2400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Local Governance (LGME)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20675" y="1900238"/>
            <a:ext cx="1790700" cy="1077218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600" dirty="0">
                <a:latin typeface="Times New Roman" pitchFamily="18" charset="0"/>
                <a:sym typeface="Times New Roman" pitchFamily="18" charset="0"/>
              </a:rPr>
              <a:t>Joint Powers Authority (including public and private representation</a:t>
            </a:r>
            <a:r>
              <a:rPr lang="en-US" altLang="en-US" sz="1600" dirty="0" smtClean="0">
                <a:latin typeface="Times New Roman" pitchFamily="18" charset="0"/>
                <a:sym typeface="Times New Roman" pitchFamily="18" charset="0"/>
              </a:rPr>
              <a:t>)    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G-4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852718" y="2269123"/>
            <a:ext cx="1790700" cy="338554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600" dirty="0" smtClean="0">
                <a:latin typeface="Times New Roman" pitchFamily="18" charset="0"/>
                <a:sym typeface="Times New Roman" pitchFamily="18" charset="0"/>
              </a:rPr>
              <a:t>Statutory </a:t>
            </a:r>
            <a:r>
              <a:rPr lang="en-US" altLang="en-US" sz="1600" dirty="0">
                <a:latin typeface="Times New Roman" pitchFamily="18" charset="0"/>
                <a:sym typeface="Times New Roman" pitchFamily="18" charset="0"/>
              </a:rPr>
              <a:t>Authority </a:t>
            </a:r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2668588" y="4027488"/>
            <a:ext cx="3581400" cy="646331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800" dirty="0">
                <a:latin typeface="Times New Roman" pitchFamily="18" charset="0"/>
                <a:sym typeface="Times New Roman" pitchFamily="18" charset="0"/>
              </a:rPr>
              <a:t>Implementation (Programs, Plans &amp; Projects</a:t>
            </a:r>
            <a:r>
              <a:rPr lang="en-US" altLang="en-US" sz="1800" dirty="0" smtClean="0">
                <a:latin typeface="Times New Roman" pitchFamily="18" charset="0"/>
                <a:sym typeface="Times New Roman" pitchFamily="18" charset="0"/>
              </a:rPr>
              <a:t>)                                          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G-1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2643188" y="2978150"/>
            <a:ext cx="3581400" cy="646112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800" dirty="0">
                <a:latin typeface="Times New Roman" pitchFamily="18" charset="0"/>
                <a:sym typeface="Times New Roman" pitchFamily="18" charset="0"/>
              </a:rPr>
              <a:t>County/Cities/Water Districts/Private Business</a:t>
            </a:r>
          </a:p>
        </p:txBody>
      </p:sp>
      <p:sp>
        <p:nvSpPr>
          <p:cNvPr id="3080" name="TextBox 7"/>
          <p:cNvSpPr txBox="1">
            <a:spLocks noChangeArrowheads="1"/>
          </p:cNvSpPr>
          <p:nvPr/>
        </p:nvSpPr>
        <p:spPr bwMode="auto">
          <a:xfrm>
            <a:off x="557213" y="4156075"/>
            <a:ext cx="1562100" cy="646331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Policies </a:t>
            </a:r>
            <a:r>
              <a:rPr lang="en-US" altLang="en-US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(Data Confidentiality Agreement</a:t>
            </a:r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)            M-6</a:t>
            </a:r>
            <a:endParaRPr lang="en-US" altLang="en-US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3081" name="TextBox 8"/>
          <p:cNvSpPr txBox="1">
            <a:spLocks noChangeArrowheads="1"/>
          </p:cNvSpPr>
          <p:nvPr/>
        </p:nvSpPr>
        <p:spPr bwMode="auto">
          <a:xfrm>
            <a:off x="549275" y="3465513"/>
            <a:ext cx="1562100" cy="461962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Local cost-share funding agreement</a:t>
            </a:r>
          </a:p>
        </p:txBody>
      </p:sp>
      <p:sp>
        <p:nvSpPr>
          <p:cNvPr id="3082" name="TextBox 9"/>
          <p:cNvSpPr txBox="1">
            <a:spLocks noChangeArrowheads="1"/>
          </p:cNvSpPr>
          <p:nvPr/>
        </p:nvSpPr>
        <p:spPr bwMode="auto">
          <a:xfrm>
            <a:off x="7467600" y="3036888"/>
            <a:ext cx="1212850" cy="646112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>
                <a:latin typeface="Times New Roman" pitchFamily="18" charset="0"/>
                <a:sym typeface="Times New Roman" pitchFamily="18" charset="0"/>
              </a:rPr>
              <a:t>Sustainable GW Management Planning </a:t>
            </a:r>
          </a:p>
        </p:txBody>
      </p:sp>
      <p:sp>
        <p:nvSpPr>
          <p:cNvPr id="3083" name="TextBox 10"/>
          <p:cNvSpPr txBox="1">
            <a:spLocks noChangeArrowheads="1"/>
          </p:cNvSpPr>
          <p:nvPr/>
        </p:nvSpPr>
        <p:spPr bwMode="auto">
          <a:xfrm>
            <a:off x="3455988" y="4894263"/>
            <a:ext cx="2801937" cy="646331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Groundwater monitoring (mapping, </a:t>
            </a:r>
          </a:p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water level measurement, pumping data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)</a:t>
            </a:r>
          </a:p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 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                                             M-1, M-4, M-5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3084" name="TextBox 11"/>
          <p:cNvSpPr txBox="1">
            <a:spLocks noChangeArrowheads="1"/>
          </p:cNvSpPr>
          <p:nvPr/>
        </p:nvSpPr>
        <p:spPr bwMode="auto">
          <a:xfrm>
            <a:off x="3458392" y="5638800"/>
            <a:ext cx="2825750" cy="461665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Database development, management and reporting 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function                                   M-2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3085" name="TextBox 9"/>
          <p:cNvSpPr txBox="1">
            <a:spLocks noChangeArrowheads="1"/>
          </p:cNvSpPr>
          <p:nvPr/>
        </p:nvSpPr>
        <p:spPr bwMode="auto">
          <a:xfrm>
            <a:off x="3440113" y="6211888"/>
            <a:ext cx="2830512" cy="461665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Enforcement via </a:t>
            </a:r>
            <a:r>
              <a:rPr lang="en-US" altLang="en-US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Groundwater </a:t>
            </a:r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Ordinance</a:t>
            </a:r>
          </a:p>
          <a:p>
            <a:pPr eaLnBrk="1"/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                                                                  E-1</a:t>
            </a:r>
            <a:endParaRPr lang="en-US" altLang="en-US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4343400" y="3624262"/>
            <a:ext cx="0" cy="374651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arrow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8" name="Straight Arrow Connector 7"/>
          <p:cNvCxnSpPr/>
          <p:nvPr/>
        </p:nvCxnSpPr>
        <p:spPr bwMode="auto">
          <a:xfrm>
            <a:off x="4343400" y="1662113"/>
            <a:ext cx="1" cy="546100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arrow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18" name="Straight Connector 17"/>
          <p:cNvCxnSpPr/>
          <p:nvPr/>
        </p:nvCxnSpPr>
        <p:spPr bwMode="auto">
          <a:xfrm>
            <a:off x="2971800" y="4673600"/>
            <a:ext cx="0" cy="1769121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0" name="Straight Connector 19"/>
          <p:cNvCxnSpPr/>
          <p:nvPr/>
        </p:nvCxnSpPr>
        <p:spPr bwMode="auto">
          <a:xfrm>
            <a:off x="381000" y="2978150"/>
            <a:ext cx="0" cy="150018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2" name="Straight Connector 21"/>
          <p:cNvCxnSpPr/>
          <p:nvPr/>
        </p:nvCxnSpPr>
        <p:spPr bwMode="auto">
          <a:xfrm>
            <a:off x="7010400" y="2607677"/>
            <a:ext cx="0" cy="1715086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4" name="Straight Connector 23"/>
          <p:cNvCxnSpPr>
            <a:endCxn id="3081" idx="1"/>
          </p:cNvCxnSpPr>
          <p:nvPr/>
        </p:nvCxnSpPr>
        <p:spPr bwMode="auto">
          <a:xfrm>
            <a:off x="371475" y="3697288"/>
            <a:ext cx="17780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6" name="Straight Connector 25"/>
          <p:cNvCxnSpPr>
            <a:endCxn id="3080" idx="1"/>
          </p:cNvCxnSpPr>
          <p:nvPr/>
        </p:nvCxnSpPr>
        <p:spPr bwMode="auto">
          <a:xfrm>
            <a:off x="366713" y="4478338"/>
            <a:ext cx="190500" cy="903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0" name="Straight Connector 29"/>
          <p:cNvCxnSpPr/>
          <p:nvPr/>
        </p:nvCxnSpPr>
        <p:spPr bwMode="auto">
          <a:xfrm>
            <a:off x="7010400" y="3281363"/>
            <a:ext cx="45720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33" name="Straight Connector 5132"/>
          <p:cNvCxnSpPr>
            <a:endCxn id="3085" idx="1"/>
          </p:cNvCxnSpPr>
          <p:nvPr/>
        </p:nvCxnSpPr>
        <p:spPr bwMode="auto">
          <a:xfrm>
            <a:off x="2971800" y="6442721"/>
            <a:ext cx="468313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35" name="Straight Connector 5134"/>
          <p:cNvCxnSpPr>
            <a:endCxn id="3083" idx="1"/>
          </p:cNvCxnSpPr>
          <p:nvPr/>
        </p:nvCxnSpPr>
        <p:spPr bwMode="auto">
          <a:xfrm>
            <a:off x="2971800" y="5217429"/>
            <a:ext cx="484188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38" name="Straight Connector 5137"/>
          <p:cNvCxnSpPr/>
          <p:nvPr/>
        </p:nvCxnSpPr>
        <p:spPr bwMode="auto">
          <a:xfrm>
            <a:off x="3001963" y="5800725"/>
            <a:ext cx="442912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42" name="Straight Arrow Connector 5141"/>
          <p:cNvCxnSpPr>
            <a:stCxn id="3077" idx="1"/>
            <a:endCxn id="3075" idx="3"/>
          </p:cNvCxnSpPr>
          <p:nvPr/>
        </p:nvCxnSpPr>
        <p:spPr bwMode="auto">
          <a:xfrm flipH="1">
            <a:off x="6240463" y="2438400"/>
            <a:ext cx="612255" cy="794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46" name="Straight Arrow Connector 5145"/>
          <p:cNvCxnSpPr>
            <a:endCxn id="3075" idx="1"/>
          </p:cNvCxnSpPr>
          <p:nvPr/>
        </p:nvCxnSpPr>
        <p:spPr bwMode="auto">
          <a:xfrm>
            <a:off x="2119313" y="2438400"/>
            <a:ext cx="539750" cy="0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099" name="TextBox 2"/>
          <p:cNvSpPr txBox="1">
            <a:spLocks noChangeArrowheads="1"/>
          </p:cNvSpPr>
          <p:nvPr/>
        </p:nvSpPr>
        <p:spPr bwMode="auto">
          <a:xfrm>
            <a:off x="2633663" y="1201738"/>
            <a:ext cx="3581400" cy="460375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algn="ctr" eaLnBrk="1"/>
            <a:r>
              <a:rPr lang="en-US" altLang="en-US" sz="2400" dirty="0">
                <a:latin typeface="Times New Roman" pitchFamily="18" charset="0"/>
                <a:sym typeface="Times New Roman" pitchFamily="18" charset="0"/>
              </a:rPr>
              <a:t>SJV Conservancy</a:t>
            </a:r>
          </a:p>
        </p:txBody>
      </p:sp>
      <p:cxnSp>
        <p:nvCxnSpPr>
          <p:cNvPr id="25" name="Straight Arrow Connector 24"/>
          <p:cNvCxnSpPr/>
          <p:nvPr/>
        </p:nvCxnSpPr>
        <p:spPr bwMode="auto">
          <a:xfrm>
            <a:off x="4343400" y="2670175"/>
            <a:ext cx="0" cy="307975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arrow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58" name="Straight Arrow Connector 5157"/>
          <p:cNvCxnSpPr>
            <a:stCxn id="3074" idx="2"/>
          </p:cNvCxnSpPr>
          <p:nvPr/>
        </p:nvCxnSpPr>
        <p:spPr bwMode="auto">
          <a:xfrm>
            <a:off x="4479925" y="833438"/>
            <a:ext cx="0" cy="368300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3102" name="TextBox 9"/>
          <p:cNvSpPr txBox="1">
            <a:spLocks noChangeArrowheads="1"/>
          </p:cNvSpPr>
          <p:nvPr/>
        </p:nvSpPr>
        <p:spPr bwMode="auto">
          <a:xfrm>
            <a:off x="7467600" y="3998913"/>
            <a:ext cx="1212850" cy="647700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>
                <a:latin typeface="Times New Roman" pitchFamily="18" charset="0"/>
                <a:sym typeface="Times New Roman" pitchFamily="18" charset="0"/>
              </a:rPr>
              <a:t>Compliance and Performance Metrics</a:t>
            </a:r>
          </a:p>
        </p:txBody>
      </p:sp>
      <p:cxnSp>
        <p:nvCxnSpPr>
          <p:cNvPr id="5183" name="Straight Connector 5182"/>
          <p:cNvCxnSpPr>
            <a:endCxn id="3102" idx="1"/>
          </p:cNvCxnSpPr>
          <p:nvPr/>
        </p:nvCxnSpPr>
        <p:spPr bwMode="auto">
          <a:xfrm>
            <a:off x="7010400" y="4322763"/>
            <a:ext cx="45720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9" name="TextBox 8"/>
          <p:cNvSpPr txBox="1"/>
          <p:nvPr/>
        </p:nvSpPr>
        <p:spPr>
          <a:xfrm>
            <a:off x="228600" y="6324600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Letter/Number code (e.g., E-1) refers to 6-11-14 GMAP accepted by </a:t>
            </a:r>
            <a:r>
              <a:rPr lang="en-US" sz="800" dirty="0" err="1"/>
              <a:t>StanCO</a:t>
            </a:r>
            <a:r>
              <a:rPr lang="en-US" sz="800" dirty="0"/>
              <a:t> BOS </a:t>
            </a:r>
            <a:endParaRPr lang="en-US" sz="800" dirty="0"/>
          </a:p>
        </p:txBody>
      </p:sp>
      <p:sp>
        <p:nvSpPr>
          <p:cNvPr id="10" name="TextBox 9"/>
          <p:cNvSpPr txBox="1"/>
          <p:nvPr/>
        </p:nvSpPr>
        <p:spPr>
          <a:xfrm>
            <a:off x="6934200" y="6324600"/>
            <a:ext cx="198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FF0000"/>
                </a:solidFill>
              </a:rPr>
              <a:t>Items in red subject to 2</a:t>
            </a:r>
            <a:r>
              <a:rPr lang="en-US" sz="800" baseline="30000" dirty="0" smtClean="0">
                <a:solidFill>
                  <a:srgbClr val="FF0000"/>
                </a:solidFill>
              </a:rPr>
              <a:t>nd</a:t>
            </a:r>
            <a:r>
              <a:rPr lang="en-US" sz="800" dirty="0" smtClean="0">
                <a:solidFill>
                  <a:srgbClr val="FF0000"/>
                </a:solidFill>
              </a:rPr>
              <a:t> 100 Day Action Report due 9-30-14 </a:t>
            </a:r>
            <a:endParaRPr lang="en-US" sz="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sz="4000" u="sng" dirty="0" smtClean="0">
                <a:latin typeface="Arial Bold" panose="020B0704020202020204" pitchFamily="34" charset="0"/>
                <a:cs typeface="Arial Bold" panose="020B0704020202020204" pitchFamily="34" charset="0"/>
              </a:rPr>
              <a:t>The West Stanislaus County Groundwater Management Authority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County </a:t>
            </a:r>
            <a:r>
              <a:rPr lang="en-US" dirty="0"/>
              <a:t>“partner”</a:t>
            </a:r>
          </a:p>
          <a:p>
            <a:r>
              <a:rPr lang="en-US" dirty="0"/>
              <a:t>Recognizes existing GW Basins (DWR Bulletin 118)</a:t>
            </a:r>
          </a:p>
          <a:p>
            <a:r>
              <a:rPr lang="en-US" dirty="0"/>
              <a:t>Geologically diverse from Eastside (water quality, water supply issues, Corcoran Clay-subsidence)</a:t>
            </a:r>
          </a:p>
          <a:p>
            <a:r>
              <a:rPr lang="en-US" dirty="0"/>
              <a:t>SLDMWA well-established governance structure</a:t>
            </a:r>
          </a:p>
          <a:p>
            <a:r>
              <a:rPr lang="en-US" dirty="0"/>
              <a:t>IRWMP/GMP in place</a:t>
            </a:r>
          </a:p>
          <a:p>
            <a:r>
              <a:rPr lang="en-US" dirty="0"/>
              <a:t>Source water is Delta-dependent (ESA issues)</a:t>
            </a:r>
          </a:p>
          <a:p>
            <a:r>
              <a:rPr lang="en-US" dirty="0" err="1" smtClean="0"/>
              <a:t>StanCO</a:t>
            </a:r>
            <a:r>
              <a:rPr lang="en-US" dirty="0" smtClean="0"/>
              <a:t> GWO applies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0337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2689225" y="249238"/>
            <a:ext cx="3581400" cy="584200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algn="ctr" eaLnBrk="1"/>
            <a:r>
              <a:rPr lang="en-US" altLang="en-US" sz="3200">
                <a:latin typeface="Times New Roman" pitchFamily="18" charset="0"/>
                <a:sym typeface="Times New Roman" pitchFamily="18" charset="0"/>
              </a:rPr>
              <a:t>Funding Source</a:t>
            </a: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2673350" y="1447800"/>
            <a:ext cx="3581400" cy="461963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2400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Local Governance (LGME)</a:t>
            </a: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228600" y="1263650"/>
            <a:ext cx="1905000" cy="1077218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wrap="square"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600" dirty="0">
                <a:latin typeface="Times New Roman" pitchFamily="18" charset="0"/>
                <a:sym typeface="Times New Roman" pitchFamily="18" charset="0"/>
              </a:rPr>
              <a:t>Joint Powers Authority (including public and private representation</a:t>
            </a:r>
            <a:r>
              <a:rPr lang="en-US" altLang="en-US" sz="1600" dirty="0" smtClean="0">
                <a:latin typeface="Times New Roman" pitchFamily="18" charset="0"/>
                <a:sym typeface="Times New Roman" pitchFamily="18" charset="0"/>
              </a:rPr>
              <a:t>)      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G-4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6781800" y="1510298"/>
            <a:ext cx="1790700" cy="338554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600" dirty="0" smtClean="0">
                <a:latin typeface="Times New Roman" pitchFamily="18" charset="0"/>
                <a:sym typeface="Times New Roman" pitchFamily="18" charset="0"/>
              </a:rPr>
              <a:t>Statutory Authority </a:t>
            </a:r>
            <a:endParaRPr lang="en-US" altLang="en-US" sz="1600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2652713" y="3429000"/>
            <a:ext cx="3581400" cy="646331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800" dirty="0">
                <a:latin typeface="Times New Roman" pitchFamily="18" charset="0"/>
                <a:sym typeface="Times New Roman" pitchFamily="18" charset="0"/>
              </a:rPr>
              <a:t>Implementation (Programs, Plans &amp; Projects</a:t>
            </a:r>
            <a:r>
              <a:rPr lang="en-US" altLang="en-US" sz="1800" dirty="0" smtClean="0">
                <a:latin typeface="Times New Roman" pitchFamily="18" charset="0"/>
                <a:sym typeface="Times New Roman" pitchFamily="18" charset="0"/>
              </a:rPr>
              <a:t>)                                          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G-1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3" name="TextBox 6"/>
          <p:cNvSpPr txBox="1">
            <a:spLocks noChangeArrowheads="1"/>
          </p:cNvSpPr>
          <p:nvPr/>
        </p:nvSpPr>
        <p:spPr bwMode="auto">
          <a:xfrm>
            <a:off x="2652713" y="2438400"/>
            <a:ext cx="3581400" cy="646113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sz="1800">
                <a:latin typeface="Times New Roman" pitchFamily="18" charset="0"/>
                <a:sym typeface="Times New Roman" pitchFamily="18" charset="0"/>
              </a:rPr>
              <a:t>County/Cities/Water Districts/Private Business</a:t>
            </a:r>
          </a:p>
        </p:txBody>
      </p:sp>
      <p:sp>
        <p:nvSpPr>
          <p:cNvPr id="4104" name="TextBox 7"/>
          <p:cNvSpPr txBox="1">
            <a:spLocks noChangeArrowheads="1"/>
          </p:cNvSpPr>
          <p:nvPr/>
        </p:nvSpPr>
        <p:spPr bwMode="auto">
          <a:xfrm>
            <a:off x="571500" y="3935413"/>
            <a:ext cx="1562100" cy="646331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Policies </a:t>
            </a:r>
            <a:r>
              <a:rPr lang="en-US" altLang="en-US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(Data Confidentiality Agreement</a:t>
            </a:r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)            M-6</a:t>
            </a:r>
            <a:endParaRPr lang="en-US" altLang="en-US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5" name="TextBox 8"/>
          <p:cNvSpPr txBox="1">
            <a:spLocks noChangeArrowheads="1"/>
          </p:cNvSpPr>
          <p:nvPr/>
        </p:nvSpPr>
        <p:spPr bwMode="auto">
          <a:xfrm>
            <a:off x="558800" y="3087688"/>
            <a:ext cx="1562100" cy="460375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Local cost-share funding agreement</a:t>
            </a:r>
          </a:p>
        </p:txBody>
      </p:sp>
      <p:sp>
        <p:nvSpPr>
          <p:cNvPr id="4106" name="TextBox 9"/>
          <p:cNvSpPr txBox="1">
            <a:spLocks noChangeArrowheads="1"/>
          </p:cNvSpPr>
          <p:nvPr/>
        </p:nvSpPr>
        <p:spPr bwMode="auto">
          <a:xfrm>
            <a:off x="7467600" y="2438400"/>
            <a:ext cx="1257300" cy="646113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>
                <a:latin typeface="Times New Roman" pitchFamily="18" charset="0"/>
                <a:sym typeface="Times New Roman" pitchFamily="18" charset="0"/>
              </a:rPr>
              <a:t>Sustainable GW Management Planning </a:t>
            </a:r>
          </a:p>
        </p:txBody>
      </p:sp>
      <p:sp>
        <p:nvSpPr>
          <p:cNvPr id="4107" name="TextBox 10"/>
          <p:cNvSpPr txBox="1">
            <a:spLocks noChangeArrowheads="1"/>
          </p:cNvSpPr>
          <p:nvPr/>
        </p:nvSpPr>
        <p:spPr bwMode="auto">
          <a:xfrm>
            <a:off x="3332163" y="4259263"/>
            <a:ext cx="2901950" cy="646331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Groundwater monitoring (mapping, </a:t>
            </a:r>
          </a:p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water level measurement, pumping data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)</a:t>
            </a:r>
          </a:p>
          <a:p>
            <a:pPr eaLnBrk="1"/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                                                 M-1, M-4, M-5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8" name="TextBox 11"/>
          <p:cNvSpPr txBox="1">
            <a:spLocks noChangeArrowheads="1"/>
          </p:cNvSpPr>
          <p:nvPr/>
        </p:nvSpPr>
        <p:spPr bwMode="auto">
          <a:xfrm>
            <a:off x="3332163" y="5029200"/>
            <a:ext cx="2908300" cy="461665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Database development, management and reporting </a:t>
            </a:r>
            <a:r>
              <a:rPr lang="en-US" altLang="en-US" dirty="0" smtClean="0">
                <a:latin typeface="Times New Roman" pitchFamily="18" charset="0"/>
                <a:sym typeface="Times New Roman" pitchFamily="18" charset="0"/>
              </a:rPr>
              <a:t>function                                     M-2</a:t>
            </a:r>
            <a:endParaRPr lang="en-US" altLang="en-US" dirty="0"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4109" name="TextBox 9"/>
          <p:cNvSpPr txBox="1">
            <a:spLocks noChangeArrowheads="1"/>
          </p:cNvSpPr>
          <p:nvPr/>
        </p:nvSpPr>
        <p:spPr bwMode="auto">
          <a:xfrm>
            <a:off x="3373438" y="5646738"/>
            <a:ext cx="2894012" cy="461665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 dirty="0">
                <a:latin typeface="Times New Roman" pitchFamily="18" charset="0"/>
                <a:sym typeface="Times New Roman" pitchFamily="18" charset="0"/>
              </a:rPr>
              <a:t>Enforcement via  </a:t>
            </a:r>
            <a:r>
              <a:rPr lang="en-US" altLang="en-US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Groundwater </a:t>
            </a:r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Ordinance</a:t>
            </a:r>
          </a:p>
          <a:p>
            <a:pPr eaLnBrk="1"/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                                                                   E-1</a:t>
            </a:r>
            <a:endParaRPr lang="en-US" altLang="en-US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cxnSp>
        <p:nvCxnSpPr>
          <p:cNvPr id="6" name="Straight Arrow Connector 5"/>
          <p:cNvCxnSpPr>
            <a:stCxn id="4103" idx="2"/>
            <a:endCxn id="4102" idx="0"/>
          </p:cNvCxnSpPr>
          <p:nvPr/>
        </p:nvCxnSpPr>
        <p:spPr bwMode="auto">
          <a:xfrm>
            <a:off x="4443413" y="3084513"/>
            <a:ext cx="0" cy="344487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arrow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8" name="Straight Arrow Connector 7"/>
          <p:cNvCxnSpPr/>
          <p:nvPr/>
        </p:nvCxnSpPr>
        <p:spPr bwMode="auto">
          <a:xfrm>
            <a:off x="4364038" y="1909763"/>
            <a:ext cx="0" cy="528637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arrow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15" name="Straight Arrow Connector 14"/>
          <p:cNvCxnSpPr/>
          <p:nvPr/>
        </p:nvCxnSpPr>
        <p:spPr bwMode="auto">
          <a:xfrm flipH="1">
            <a:off x="4433888" y="815975"/>
            <a:ext cx="7937" cy="631825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18" name="Straight Connector 17"/>
          <p:cNvCxnSpPr/>
          <p:nvPr/>
        </p:nvCxnSpPr>
        <p:spPr bwMode="auto">
          <a:xfrm>
            <a:off x="2971800" y="4075113"/>
            <a:ext cx="0" cy="180245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0" name="Straight Connector 19"/>
          <p:cNvCxnSpPr/>
          <p:nvPr/>
        </p:nvCxnSpPr>
        <p:spPr bwMode="auto">
          <a:xfrm>
            <a:off x="381000" y="2339975"/>
            <a:ext cx="0" cy="191928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2" name="Straight Connector 21"/>
          <p:cNvCxnSpPr/>
          <p:nvPr/>
        </p:nvCxnSpPr>
        <p:spPr bwMode="auto">
          <a:xfrm>
            <a:off x="7010400" y="1848852"/>
            <a:ext cx="0" cy="1808748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4" name="Straight Connector 23"/>
          <p:cNvCxnSpPr>
            <a:endCxn id="4105" idx="1"/>
          </p:cNvCxnSpPr>
          <p:nvPr/>
        </p:nvCxnSpPr>
        <p:spPr bwMode="auto">
          <a:xfrm>
            <a:off x="381000" y="3317875"/>
            <a:ext cx="17780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26" name="Straight Connector 25"/>
          <p:cNvCxnSpPr>
            <a:endCxn id="4104" idx="1"/>
          </p:cNvCxnSpPr>
          <p:nvPr/>
        </p:nvCxnSpPr>
        <p:spPr bwMode="auto">
          <a:xfrm flipV="1">
            <a:off x="381000" y="4258579"/>
            <a:ext cx="190500" cy="684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30" name="Straight Connector 29"/>
          <p:cNvCxnSpPr>
            <a:endCxn id="4106" idx="1"/>
          </p:cNvCxnSpPr>
          <p:nvPr/>
        </p:nvCxnSpPr>
        <p:spPr bwMode="auto">
          <a:xfrm>
            <a:off x="7010400" y="2762250"/>
            <a:ext cx="45720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35" name="Straight Connector 5134"/>
          <p:cNvCxnSpPr>
            <a:endCxn id="4107" idx="1"/>
          </p:cNvCxnSpPr>
          <p:nvPr/>
        </p:nvCxnSpPr>
        <p:spPr bwMode="auto">
          <a:xfrm>
            <a:off x="2971800" y="4582429"/>
            <a:ext cx="360363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38" name="Straight Connector 5137"/>
          <p:cNvCxnSpPr>
            <a:endCxn id="4109" idx="1"/>
          </p:cNvCxnSpPr>
          <p:nvPr/>
        </p:nvCxnSpPr>
        <p:spPr bwMode="auto">
          <a:xfrm>
            <a:off x="2971800" y="5877570"/>
            <a:ext cx="401638" cy="1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42" name="Straight Arrow Connector 5141"/>
          <p:cNvCxnSpPr>
            <a:stCxn id="4101" idx="1"/>
            <a:endCxn id="4099" idx="3"/>
          </p:cNvCxnSpPr>
          <p:nvPr/>
        </p:nvCxnSpPr>
        <p:spPr bwMode="auto">
          <a:xfrm flipH="1" flipV="1">
            <a:off x="6254750" y="1678782"/>
            <a:ext cx="527050" cy="793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46" name="Straight Arrow Connector 5145"/>
          <p:cNvCxnSpPr>
            <a:endCxn id="4099" idx="1"/>
          </p:cNvCxnSpPr>
          <p:nvPr/>
        </p:nvCxnSpPr>
        <p:spPr bwMode="auto">
          <a:xfrm>
            <a:off x="2133600" y="1677988"/>
            <a:ext cx="539750" cy="1587"/>
          </a:xfrm>
          <a:prstGeom prst="straightConnector1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arrow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5170" name="Straight Connector 5169"/>
          <p:cNvCxnSpPr>
            <a:endCxn id="4108" idx="1"/>
          </p:cNvCxnSpPr>
          <p:nvPr/>
        </p:nvCxnSpPr>
        <p:spPr bwMode="auto">
          <a:xfrm>
            <a:off x="2971800" y="5259388"/>
            <a:ext cx="360363" cy="645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4124" name="TextBox 9"/>
          <p:cNvSpPr txBox="1">
            <a:spLocks noChangeArrowheads="1"/>
          </p:cNvSpPr>
          <p:nvPr/>
        </p:nvSpPr>
        <p:spPr bwMode="auto">
          <a:xfrm>
            <a:off x="7512050" y="3317875"/>
            <a:ext cx="1212850" cy="646113"/>
          </a:xfrm>
          <a:prstGeom prst="rect">
            <a:avLst/>
          </a:prstGeom>
          <a:solidFill>
            <a:srgbClr val="FFFFFF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 lIns="45720" rIns="45720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eaLnBrk="1"/>
            <a:r>
              <a:rPr lang="en-US" altLang="en-US">
                <a:latin typeface="Times New Roman" pitchFamily="18" charset="0"/>
                <a:sym typeface="Times New Roman" pitchFamily="18" charset="0"/>
              </a:rPr>
              <a:t>Compliance and Performance Metrics</a:t>
            </a:r>
          </a:p>
        </p:txBody>
      </p:sp>
      <p:cxnSp>
        <p:nvCxnSpPr>
          <p:cNvPr id="5175" name="Straight Connector 5174"/>
          <p:cNvCxnSpPr>
            <a:endCxn id="4124" idx="1"/>
          </p:cNvCxnSpPr>
          <p:nvPr/>
        </p:nvCxnSpPr>
        <p:spPr bwMode="auto">
          <a:xfrm>
            <a:off x="7010400" y="3641725"/>
            <a:ext cx="50165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sp>
        <p:nvSpPr>
          <p:cNvPr id="7" name="TextBox 6"/>
          <p:cNvSpPr txBox="1"/>
          <p:nvPr/>
        </p:nvSpPr>
        <p:spPr>
          <a:xfrm>
            <a:off x="469900" y="6324600"/>
            <a:ext cx="2425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Letter/Number code (e.g., E-1) refers to 6-11-14 GMAP accepted by </a:t>
            </a:r>
            <a:r>
              <a:rPr lang="en-US" sz="800" dirty="0" err="1" smtClean="0"/>
              <a:t>StanCO</a:t>
            </a:r>
            <a:r>
              <a:rPr lang="en-US" sz="800" dirty="0" smtClean="0"/>
              <a:t> BOS </a:t>
            </a:r>
            <a:endParaRPr lang="en-US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6968739" y="6284505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FF0000"/>
                </a:solidFill>
              </a:rPr>
              <a:t>Items in red subject to 2</a:t>
            </a:r>
            <a:r>
              <a:rPr lang="en-US" sz="800" baseline="30000" dirty="0">
                <a:solidFill>
                  <a:srgbClr val="FF0000"/>
                </a:solidFill>
              </a:rPr>
              <a:t>nd</a:t>
            </a:r>
            <a:r>
              <a:rPr lang="en-US" sz="800" dirty="0">
                <a:solidFill>
                  <a:srgbClr val="FF0000"/>
                </a:solidFill>
              </a:rPr>
              <a:t> 100 Day Action Report due 9-30-14 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295400" y="1676400"/>
          <a:ext cx="6629400" cy="34147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1905000"/>
                <a:gridCol w="1619250"/>
                <a:gridCol w="1657350"/>
              </a:tblGrid>
              <a:tr h="6281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Phase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Consultants ($)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Staff ($)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TOTAL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4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Year 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180,000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156,400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336,400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64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Year 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145,000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78,200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223,200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64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Year 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135,000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78,200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213,200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64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Year 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30,000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39,100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69,100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64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Year 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39,100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39,100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64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TOTAL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490,000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391,000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881,000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164" name="TextBox 2"/>
          <p:cNvSpPr txBox="1">
            <a:spLocks noChangeArrowheads="1"/>
          </p:cNvSpPr>
          <p:nvPr/>
        </p:nvSpPr>
        <p:spPr bwMode="auto">
          <a:xfrm>
            <a:off x="1143000" y="304800"/>
            <a:ext cx="7010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algn="ctr" eaLnBrk="1"/>
            <a:r>
              <a:rPr lang="en-US" altLang="en-US" sz="3600" dirty="0">
                <a:solidFill>
                  <a:schemeClr val="tx1"/>
                </a:solidFill>
                <a:latin typeface="Arial Bold" charset="0"/>
                <a:ea typeface="Arial Bold" charset="0"/>
                <a:cs typeface="Arial Bold" charset="0"/>
                <a:sym typeface="Times New Roman" pitchFamily="18" charset="0"/>
              </a:rPr>
              <a:t>Five Year Estimated Program Costs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295400" y="1676400"/>
          <a:ext cx="7010400" cy="4519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350"/>
                <a:gridCol w="1657350"/>
                <a:gridCol w="3695700"/>
              </a:tblGrid>
              <a:tr h="628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Phase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Outside Services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Program Elements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b"/>
                </a:tc>
              </a:tr>
              <a:tr h="8326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baseline="0" dirty="0">
                          <a:effectLst/>
                        </a:rPr>
                        <a:t>Year 1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baseline="0" dirty="0" smtClean="0">
                          <a:effectLst/>
                        </a:rPr>
                        <a:t>$180,000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Mapping ($60k)</a:t>
                      </a:r>
                    </a:p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Database ($60k)</a:t>
                      </a:r>
                    </a:p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Countywide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 GMP ($60k)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</a:tr>
              <a:tr h="8326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baseline="0" dirty="0">
                          <a:effectLst/>
                        </a:rPr>
                        <a:t>Year 2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baseline="0" dirty="0" smtClean="0">
                          <a:effectLst/>
                        </a:rPr>
                        <a:t>$145,000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Mapping ($50k)</a:t>
                      </a:r>
                    </a:p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Database ($20k)</a:t>
                      </a:r>
                    </a:p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Integration Planning ($75k)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</a:tr>
              <a:tr h="8326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baseline="0">
                          <a:effectLst/>
                        </a:rPr>
                        <a:t>Year 3</a:t>
                      </a:r>
                      <a:endParaRPr lang="en-US" sz="1800" b="0" i="0" u="none" strike="noStrike" baseline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baseline="0" dirty="0" smtClean="0">
                          <a:effectLst/>
                        </a:rPr>
                        <a:t>$135,000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Mapping ($30k)</a:t>
                      </a:r>
                    </a:p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Integration Planning ($75k)</a:t>
                      </a:r>
                    </a:p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WL trending evaluation ($30k)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</a:tr>
              <a:tr h="4645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baseline="0">
                          <a:effectLst/>
                        </a:rPr>
                        <a:t>Year 4</a:t>
                      </a:r>
                      <a:endParaRPr lang="en-US" sz="1800" b="0" i="0" u="none" strike="noStrike" baseline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baseline="0" dirty="0" smtClean="0">
                          <a:effectLst/>
                        </a:rPr>
                        <a:t>$  30,000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WL trending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evaluation ($30k)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</a:tr>
              <a:tr h="4645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baseline="0">
                          <a:effectLst/>
                        </a:rPr>
                        <a:t>Year 5</a:t>
                      </a:r>
                      <a:endParaRPr lang="en-US" sz="1800" b="0" i="0" u="none" strike="noStrike" baseline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baseline="0" dirty="0">
                          <a:effectLst/>
                        </a:rPr>
                        <a:t>0</a:t>
                      </a:r>
                      <a:endParaRPr lang="en-US" sz="180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</a:tr>
              <a:tr h="4645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TOTAL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$490,000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$490,000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6" marB="0" anchor="ctr"/>
                </a:tc>
              </a:tr>
            </a:tbl>
          </a:graphicData>
        </a:graphic>
      </p:graphicFrame>
      <p:sp>
        <p:nvSpPr>
          <p:cNvPr id="6180" name="TextBox 2"/>
          <p:cNvSpPr txBox="1">
            <a:spLocks noChangeArrowheads="1"/>
          </p:cNvSpPr>
          <p:nvPr/>
        </p:nvSpPr>
        <p:spPr bwMode="auto">
          <a:xfrm>
            <a:off x="1143000" y="304800"/>
            <a:ext cx="7010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>
            <a:spAutoFit/>
          </a:bodyPr>
          <a:lstStyle>
            <a:lvl1pPr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 eaLnBrk="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algn="ctr" eaLnBrk="1"/>
            <a:r>
              <a:rPr lang="en-US" altLang="en-US" sz="3600" dirty="0">
                <a:solidFill>
                  <a:schemeClr val="tx1"/>
                </a:solidFill>
                <a:latin typeface="Arial Bold" charset="0"/>
                <a:ea typeface="Arial Bold" charset="0"/>
                <a:cs typeface="Arial Bold" charset="0"/>
                <a:sym typeface="Times New Roman" pitchFamily="18" charset="0"/>
              </a:rPr>
              <a:t>Estimated Outside Services Costs by Activity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295400" y="1905000"/>
          <a:ext cx="6553200" cy="4079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8300"/>
                <a:gridCol w="1638300"/>
                <a:gridCol w="1638300"/>
                <a:gridCol w="1638300"/>
              </a:tblGrid>
              <a:tr h="37089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City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Population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Percentage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Contribution</a:t>
                      </a:r>
                      <a:endParaRPr lang="en-US" sz="1800" dirty="0"/>
                    </a:p>
                  </a:txBody>
                  <a:tcPr marT="45727" marB="45727"/>
                </a:tc>
              </a:tr>
              <a:tr h="370898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Modesto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206,785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49.8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$22,401.31</a:t>
                      </a:r>
                      <a:endParaRPr lang="en-US" sz="1800" dirty="0"/>
                    </a:p>
                  </a:txBody>
                  <a:tcPr marT="45727" marB="45727"/>
                </a:tc>
              </a:tr>
              <a:tr h="370898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Turlock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70,132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16.9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$7,597.50</a:t>
                      </a:r>
                      <a:endParaRPr lang="en-US" sz="1800" dirty="0"/>
                    </a:p>
                  </a:txBody>
                  <a:tcPr marT="45727" marB="45727"/>
                </a:tc>
              </a:tr>
              <a:tr h="370898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Ceres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46,463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11.2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$5,033.40</a:t>
                      </a:r>
                      <a:endParaRPr lang="en-US" sz="1800" dirty="0"/>
                    </a:p>
                  </a:txBody>
                  <a:tcPr marT="45727" marB="45727"/>
                </a:tc>
              </a:tr>
              <a:tr h="370898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Riverbank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23,243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5.6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$2,517.95</a:t>
                      </a:r>
                      <a:endParaRPr lang="en-US" sz="1800" dirty="0"/>
                    </a:p>
                  </a:txBody>
                  <a:tcPr marT="45727" marB="45727"/>
                </a:tc>
              </a:tr>
              <a:tr h="370898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Oakdale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21,442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5.2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$2,322.84</a:t>
                      </a:r>
                      <a:endParaRPr lang="en-US" sz="1800" dirty="0"/>
                    </a:p>
                  </a:txBody>
                  <a:tcPr marT="45727" marB="45727"/>
                </a:tc>
              </a:tr>
              <a:tr h="370898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Patterson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20,922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5.0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$2,266.51</a:t>
                      </a:r>
                      <a:endParaRPr lang="en-US" sz="1800" dirty="0"/>
                    </a:p>
                  </a:txBody>
                  <a:tcPr marT="45727" marB="45727"/>
                </a:tc>
              </a:tr>
              <a:tr h="370898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Newman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10,668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2.6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$1,155.68</a:t>
                      </a:r>
                      <a:endParaRPr lang="en-US" sz="1800" dirty="0"/>
                    </a:p>
                  </a:txBody>
                  <a:tcPr marT="45727" marB="45727"/>
                </a:tc>
              </a:tr>
              <a:tr h="370898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Waterford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8,619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2.1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</a:t>
                      </a:r>
                      <a:r>
                        <a:rPr lang="en-US" sz="1800" baseline="0" dirty="0" smtClean="0"/>
                        <a:t>   933.71</a:t>
                      </a:r>
                      <a:endParaRPr lang="en-US" sz="1800" dirty="0"/>
                    </a:p>
                  </a:txBody>
                  <a:tcPr marT="45727" marB="45727"/>
                </a:tc>
              </a:tr>
              <a:tr h="370898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Hughson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7,118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1.7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   771.10</a:t>
                      </a:r>
                      <a:endParaRPr lang="en-US" sz="1800" dirty="0"/>
                    </a:p>
                  </a:txBody>
                  <a:tcPr marT="45727" marB="45727"/>
                </a:tc>
              </a:tr>
              <a:tr h="37089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TOTAL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415,392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100.00</a:t>
                      </a:r>
                      <a:endParaRPr lang="en-US" sz="1800" dirty="0"/>
                    </a:p>
                  </a:txBody>
                  <a:tcPr marT="45727" marB="45727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$45,000.00</a:t>
                      </a:r>
                      <a:endParaRPr lang="en-US" sz="1800" dirty="0"/>
                    </a:p>
                  </a:txBody>
                  <a:tcPr marT="45727" marB="45727"/>
                </a:tc>
              </a:tr>
            </a:tbl>
          </a:graphicData>
        </a:graphic>
      </p:graphicFrame>
      <p:sp>
        <p:nvSpPr>
          <p:cNvPr id="7232" name="TextBox 3"/>
          <p:cNvSpPr txBox="1">
            <a:spLocks noChangeArrowheads="1"/>
          </p:cNvSpPr>
          <p:nvPr/>
        </p:nvSpPr>
        <p:spPr bwMode="auto">
          <a:xfrm>
            <a:off x="304800" y="304800"/>
            <a:ext cx="8077200" cy="107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>
            <a:spAutoFit/>
          </a:bodyPr>
          <a:lstStyle>
            <a:lvl1pPr eaLnBrk="0"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9pPr>
          </a:lstStyle>
          <a:p>
            <a:pPr algn="ctr" eaLnBrk="1"/>
            <a:r>
              <a:rPr lang="en-US" altLang="en-US" sz="3200" b="1" dirty="0">
                <a:solidFill>
                  <a:schemeClr val="tx1"/>
                </a:solidFill>
                <a:latin typeface="Arial Bold" charset="0"/>
                <a:ea typeface="Arial Bold" charset="0"/>
                <a:cs typeface="Arial Bold" charset="0"/>
              </a:rPr>
              <a:t>Municipal Share Based on Population Distribution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08227"/>
              </p:ext>
            </p:extLst>
          </p:nvPr>
        </p:nvGraphicFramePr>
        <p:xfrm>
          <a:off x="1295400" y="1600200"/>
          <a:ext cx="6553200" cy="4516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1524000"/>
                <a:gridCol w="1638300"/>
                <a:gridCol w="1638300"/>
              </a:tblGrid>
              <a:tr h="64009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Entity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Irrigated Acreage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Percentage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Cost</a:t>
                      </a:r>
                    </a:p>
                    <a:p>
                      <a:pPr algn="ctr"/>
                      <a:r>
                        <a:rPr lang="en-US" sz="1800" dirty="0" smtClean="0"/>
                        <a:t>Allocation</a:t>
                      </a:r>
                      <a:endParaRPr lang="en-US" sz="1800" dirty="0"/>
                    </a:p>
                  </a:txBody>
                  <a:tcPr marT="45726" marB="45726"/>
                </a:tc>
              </a:tr>
              <a:tr h="370881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Turlock</a:t>
                      </a:r>
                      <a:r>
                        <a:rPr lang="en-US" sz="1800" baseline="0" dirty="0" smtClean="0"/>
                        <a:t> ID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111,729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32.93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$14,816</a:t>
                      </a:r>
                      <a:endParaRPr lang="en-US" sz="1800" dirty="0"/>
                    </a:p>
                  </a:txBody>
                  <a:tcPr marT="45726" marB="45726"/>
                </a:tc>
              </a:tr>
              <a:tr h="370881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Modesto ID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61,993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18.27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$8,221</a:t>
                      </a:r>
                      <a:endParaRPr lang="en-US" sz="1800" dirty="0"/>
                    </a:p>
                  </a:txBody>
                  <a:tcPr marT="45726" marB="45726"/>
                </a:tc>
              </a:tr>
              <a:tr h="370881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Oakdale</a:t>
                      </a:r>
                      <a:r>
                        <a:rPr lang="en-US" sz="1800" baseline="0" dirty="0" smtClean="0"/>
                        <a:t> ID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56,214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16.57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$7,454</a:t>
                      </a:r>
                      <a:endParaRPr lang="en-US" sz="1800" dirty="0"/>
                    </a:p>
                  </a:txBody>
                  <a:tcPr marT="45726" marB="45726"/>
                </a:tc>
              </a:tr>
              <a:tr h="370881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Eastside</a:t>
                      </a:r>
                      <a:r>
                        <a:rPr lang="en-US" sz="1800" baseline="0" dirty="0" smtClean="0"/>
                        <a:t> WD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30,000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8.84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$3,978</a:t>
                      </a:r>
                      <a:endParaRPr lang="en-US" sz="1800" dirty="0"/>
                    </a:p>
                  </a:txBody>
                  <a:tcPr marT="45726" marB="45726"/>
                </a:tc>
              </a:tr>
              <a:tr h="370881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Del Puerto</a:t>
                      </a:r>
                      <a:r>
                        <a:rPr lang="en-US" sz="1800" baseline="0" dirty="0" smtClean="0"/>
                        <a:t> WD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29,795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8.78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$3,978</a:t>
                      </a:r>
                      <a:endParaRPr lang="en-US" sz="1800" dirty="0"/>
                    </a:p>
                  </a:txBody>
                  <a:tcPr marT="45726" marB="45726"/>
                </a:tc>
              </a:tr>
              <a:tr h="640091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West Stanislaus ID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18,725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5.52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$2,483</a:t>
                      </a:r>
                      <a:endParaRPr lang="en-US" sz="1800" dirty="0"/>
                    </a:p>
                  </a:txBody>
                  <a:tcPr marT="45726" marB="45726"/>
                </a:tc>
              </a:tr>
              <a:tr h="640091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Central California ID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18,276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5.34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$2,424</a:t>
                      </a:r>
                      <a:endParaRPr lang="en-US" sz="1800" dirty="0"/>
                    </a:p>
                  </a:txBody>
                  <a:tcPr marT="45726" marB="45726"/>
                </a:tc>
              </a:tr>
              <a:tr h="370881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Patterson ID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12,611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smtClean="0"/>
                        <a:t>3.72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smtClean="0"/>
                        <a:t>   </a:t>
                      </a:r>
                      <a:r>
                        <a:rPr lang="en-US" sz="1800" baseline="0" smtClean="0"/>
                        <a:t>  $1,672</a:t>
                      </a:r>
                      <a:endParaRPr lang="en-US" sz="1800" dirty="0"/>
                    </a:p>
                  </a:txBody>
                  <a:tcPr marT="45726" marB="45726"/>
                </a:tc>
              </a:tr>
              <a:tr h="3708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TOTAL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339,343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100.00</a:t>
                      </a:r>
                      <a:endParaRPr lang="en-US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$45,000.00</a:t>
                      </a:r>
                      <a:endParaRPr lang="en-US" sz="1800" dirty="0"/>
                    </a:p>
                  </a:txBody>
                  <a:tcPr marT="45726" marB="45726"/>
                </a:tc>
              </a:tr>
            </a:tbl>
          </a:graphicData>
        </a:graphic>
      </p:graphicFrame>
      <p:sp>
        <p:nvSpPr>
          <p:cNvPr id="8251" name="TextBox 3"/>
          <p:cNvSpPr txBox="1">
            <a:spLocks noChangeArrowheads="1"/>
          </p:cNvSpPr>
          <p:nvPr/>
        </p:nvSpPr>
        <p:spPr bwMode="auto">
          <a:xfrm>
            <a:off x="152400" y="304800"/>
            <a:ext cx="8839200" cy="107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>
            <a:spAutoFit/>
          </a:bodyPr>
          <a:lstStyle>
            <a:lvl1pPr eaLnBrk="0"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Helvetica" charset="0"/>
                <a:cs typeface="Helvetica" charset="0"/>
                <a:sym typeface="Times New Roman" pitchFamily="18" charset="0"/>
              </a:defRPr>
            </a:lvl9pPr>
          </a:lstStyle>
          <a:p>
            <a:pPr algn="ctr" eaLnBrk="1"/>
            <a:r>
              <a:rPr lang="en-US" altLang="en-US" sz="3200" b="1" dirty="0" smtClean="0">
                <a:solidFill>
                  <a:schemeClr val="tx1"/>
                </a:solidFill>
                <a:latin typeface="Arial Bold" charset="0"/>
                <a:ea typeface="Arial Bold" charset="0"/>
                <a:cs typeface="Arial Bold" charset="0"/>
              </a:rPr>
              <a:t>Agricultural Water </a:t>
            </a:r>
            <a:r>
              <a:rPr lang="en-US" altLang="en-US" sz="3200" b="1" dirty="0">
                <a:solidFill>
                  <a:schemeClr val="tx1"/>
                </a:solidFill>
                <a:latin typeface="Arial Bold" charset="0"/>
                <a:ea typeface="Arial Bold" charset="0"/>
                <a:cs typeface="Arial Bold" charset="0"/>
              </a:rPr>
              <a:t>Purveyor Share Based on Irrigated Acreage in Stanislaus County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247074"/>
              </p:ext>
            </p:extLst>
          </p:nvPr>
        </p:nvGraphicFramePr>
        <p:xfrm>
          <a:off x="0" y="685800"/>
          <a:ext cx="8831263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Acrobat Document" r:id="rId3" imgW="11658397" imgH="7543800" progId="AcroExch.Document.11">
                  <p:embed/>
                </p:oleObj>
              </mc:Choice>
              <mc:Fallback>
                <p:oleObj name="Acrobat Document" r:id="rId3" imgW="11658397" imgH="7543800" progId="AcroExch.Document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85800"/>
                        <a:ext cx="8831263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200B4399-382B-4535-941B-6F3BF8C4FCD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04800" y="685800"/>
            <a:ext cx="4724400" cy="1828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19300839">
            <a:off x="1869969" y="2804550"/>
            <a:ext cx="916034" cy="30875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20806760">
            <a:off x="2081876" y="2163826"/>
            <a:ext cx="4088867" cy="2687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743200" y="332266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East Stanislaus County GMA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1415534"/>
            <a:ext cx="3027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North Stanislaus County GMA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 rot="3035205">
            <a:off x="1013513" y="442126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West Stanislaus GMA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0225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u="sng" dirty="0" smtClean="0">
                <a:latin typeface="Arial Bold" panose="020B0704020202020204" pitchFamily="34" charset="0"/>
                <a:cs typeface="Arial Bold" panose="020B0704020202020204" pitchFamily="34" charset="0"/>
              </a:rPr>
              <a:t>The North Stanislaus County Groundwater Management Authority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Existing </a:t>
            </a:r>
            <a:r>
              <a:rPr lang="en-US" dirty="0"/>
              <a:t>structure in place San Joaquin County GBA</a:t>
            </a:r>
          </a:p>
          <a:p>
            <a:r>
              <a:rPr lang="en-US" dirty="0"/>
              <a:t>Recognizes existing GW Basins (DWR Bulletin 118)</a:t>
            </a:r>
          </a:p>
          <a:p>
            <a:r>
              <a:rPr lang="en-US" dirty="0"/>
              <a:t>GMP/IRWMP developed and adopted, except for North Triangle</a:t>
            </a:r>
          </a:p>
          <a:p>
            <a:r>
              <a:rPr lang="en-US" dirty="0"/>
              <a:t>County “partner”</a:t>
            </a:r>
          </a:p>
          <a:p>
            <a:r>
              <a:rPr lang="en-US" dirty="0" err="1" smtClean="0"/>
              <a:t>StanCo</a:t>
            </a:r>
            <a:r>
              <a:rPr lang="en-US" dirty="0" smtClean="0"/>
              <a:t> GWO </a:t>
            </a:r>
            <a:r>
              <a:rPr lang="en-US" dirty="0"/>
              <a:t>applies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81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14400"/>
          </a:xfrm>
        </p:spPr>
        <p:txBody>
          <a:bodyPr>
            <a:noAutofit/>
          </a:bodyPr>
          <a:lstStyle/>
          <a:p>
            <a:r>
              <a:rPr lang="en-US" sz="3600" u="sng" dirty="0" smtClean="0">
                <a:latin typeface="Arial Bold" panose="020B0704020202020204" pitchFamily="34" charset="0"/>
                <a:cs typeface="Arial Bold" panose="020B0704020202020204" pitchFamily="34" charset="0"/>
              </a:rPr>
              <a:t>The East Stanislaus County Groundwater Management Authority</a:t>
            </a:r>
            <a:r>
              <a:rPr lang="en-US" sz="3600" dirty="0" smtClean="0">
                <a:latin typeface="Arial Bold" panose="020B0704020202020204" pitchFamily="34" charset="0"/>
                <a:cs typeface="Arial Bold" panose="020B0704020202020204" pitchFamily="34" charset="0"/>
              </a:rPr>
              <a:t/>
            </a:r>
            <a:br>
              <a:rPr lang="en-US" sz="3600" dirty="0" smtClean="0">
                <a:latin typeface="Arial Bold" panose="020B0704020202020204" pitchFamily="34" charset="0"/>
                <a:cs typeface="Arial Bold" panose="020B0704020202020204" pitchFamily="34" charset="0"/>
              </a:rPr>
            </a:br>
            <a:endParaRPr lang="en-US" sz="3600" dirty="0"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County “partnership” and convener</a:t>
            </a:r>
            <a:endParaRPr lang="en-US" dirty="0"/>
          </a:p>
          <a:p>
            <a:r>
              <a:rPr lang="en-US" dirty="0"/>
              <a:t>IRWMP in place and covers nearly the same footprint</a:t>
            </a:r>
          </a:p>
          <a:p>
            <a:r>
              <a:rPr lang="en-US" dirty="0" smtClean="0"/>
              <a:t>Joint Powers Authority governance structure</a:t>
            </a:r>
            <a:endParaRPr lang="en-US" dirty="0"/>
          </a:p>
          <a:p>
            <a:r>
              <a:rPr lang="en-US" dirty="0"/>
              <a:t>Recognizes existing GW Basins (DWR Bulletin 118)</a:t>
            </a:r>
          </a:p>
          <a:p>
            <a:r>
              <a:rPr lang="en-US" dirty="0"/>
              <a:t>Existing structures are in place (STRGBA/TGBA</a:t>
            </a:r>
            <a:r>
              <a:rPr lang="en-US" dirty="0" smtClean="0"/>
              <a:t>) and can be built upon</a:t>
            </a:r>
            <a:endParaRPr lang="en-US" dirty="0"/>
          </a:p>
          <a:p>
            <a:r>
              <a:rPr lang="en-US" dirty="0"/>
              <a:t>GMP’s have been developed, adopted and are being implemented</a:t>
            </a:r>
          </a:p>
          <a:p>
            <a:r>
              <a:rPr lang="en-US" dirty="0"/>
              <a:t>GMP’s are being </a:t>
            </a:r>
            <a:r>
              <a:rPr lang="en-US" dirty="0" smtClean="0"/>
              <a:t>updated/revised</a:t>
            </a:r>
          </a:p>
          <a:p>
            <a:r>
              <a:rPr lang="en-US" dirty="0" smtClean="0"/>
              <a:t>USGS Model geographic domain provides coverage</a:t>
            </a:r>
            <a:endParaRPr lang="en-US" dirty="0"/>
          </a:p>
          <a:p>
            <a:r>
              <a:rPr lang="en-US" dirty="0"/>
              <a:t>Includes all areas of concern (Public Supply (7 cities), Agriculture, Private Landowner rangeland conversion, recharge areas, surface water supplies </a:t>
            </a:r>
            <a:r>
              <a:rPr lang="en-US" dirty="0" smtClean="0"/>
              <a:t>(reservoirs), </a:t>
            </a:r>
            <a:r>
              <a:rPr lang="en-US" dirty="0"/>
              <a:t>well-established </a:t>
            </a:r>
            <a:r>
              <a:rPr lang="en-US" dirty="0" smtClean="0"/>
              <a:t>ID’s </a:t>
            </a:r>
            <a:r>
              <a:rPr lang="en-US" smtClean="0"/>
              <a:t>&amp; infrastructure, </a:t>
            </a:r>
            <a:r>
              <a:rPr lang="en-US" dirty="0"/>
              <a:t>senior water rights)</a:t>
            </a:r>
          </a:p>
          <a:p>
            <a:r>
              <a:rPr lang="en-US" dirty="0"/>
              <a:t>Geographic coverage of the majority of the County</a:t>
            </a:r>
          </a:p>
          <a:p>
            <a:r>
              <a:rPr lang="en-US" dirty="0"/>
              <a:t>Overlap with Merced County</a:t>
            </a:r>
          </a:p>
          <a:p>
            <a:r>
              <a:rPr lang="en-US" dirty="0"/>
              <a:t>GWO </a:t>
            </a:r>
            <a:r>
              <a:rPr lang="en-US" dirty="0" smtClean="0"/>
              <a:t>applies</a:t>
            </a:r>
            <a:r>
              <a:rPr lang="en-US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39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704</Words>
  <Application>Microsoft Office PowerPoint</Application>
  <PresentationFormat>On-screen Show (4:3)</PresentationFormat>
  <Paragraphs>212</Paragraphs>
  <Slides>10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North Stanislaus County Groundwater Management Authority </vt:lpstr>
      <vt:lpstr>The East Stanislaus County Groundwater Management Authority </vt:lpstr>
      <vt:lpstr>The West Stanislaus County Groundwater Management Authority   </vt:lpstr>
    </vt:vector>
  </TitlesOfParts>
  <Company>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Walter Ward</dc:creator>
  <cp:lastModifiedBy>Walter Ward</cp:lastModifiedBy>
  <cp:revision>16</cp:revision>
  <cp:lastPrinted>2014-07-11T17:39:23Z</cp:lastPrinted>
  <dcterms:created xsi:type="dcterms:W3CDTF">2014-07-10T17:13:11Z</dcterms:created>
  <dcterms:modified xsi:type="dcterms:W3CDTF">2014-07-11T17:42:20Z</dcterms:modified>
</cp:coreProperties>
</file>