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22.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0.xml" ContentType="application/vnd.openxmlformats-officedocument.drawingml.chart+xml"/>
  <Override PartName="/ppt/notesSlides/notesSlide39.xml" ContentType="application/vnd.openxmlformats-officedocument.presentationml.notesSlide+xml"/>
  <Override PartName="/ppt/charts/chart11.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60" r:id="rId1"/>
    <p:sldMasterId id="2147483672" r:id="rId2"/>
    <p:sldMasterId id="2147483684" r:id="rId3"/>
  </p:sldMasterIdLst>
  <p:notesMasterIdLst>
    <p:notesMasterId r:id="rId79"/>
  </p:notesMasterIdLst>
  <p:handoutMasterIdLst>
    <p:handoutMasterId r:id="rId80"/>
  </p:handoutMasterIdLst>
  <p:sldIdLst>
    <p:sldId id="369" r:id="rId4"/>
    <p:sldId id="370" r:id="rId5"/>
    <p:sldId id="371" r:id="rId6"/>
    <p:sldId id="372" r:id="rId7"/>
    <p:sldId id="373" r:id="rId8"/>
    <p:sldId id="374" r:id="rId9"/>
    <p:sldId id="375" r:id="rId10"/>
    <p:sldId id="377" r:id="rId11"/>
    <p:sldId id="378" r:id="rId12"/>
    <p:sldId id="256" r:id="rId13"/>
    <p:sldId id="315" r:id="rId14"/>
    <p:sldId id="317" r:id="rId15"/>
    <p:sldId id="316" r:id="rId16"/>
    <p:sldId id="258" r:id="rId17"/>
    <p:sldId id="261" r:id="rId18"/>
    <p:sldId id="303" r:id="rId19"/>
    <p:sldId id="304" r:id="rId20"/>
    <p:sldId id="259" r:id="rId21"/>
    <p:sldId id="266" r:id="rId22"/>
    <p:sldId id="273" r:id="rId23"/>
    <p:sldId id="267" r:id="rId24"/>
    <p:sldId id="347" r:id="rId25"/>
    <p:sldId id="348" r:id="rId26"/>
    <p:sldId id="346" r:id="rId27"/>
    <p:sldId id="322" r:id="rId28"/>
    <p:sldId id="332" r:id="rId29"/>
    <p:sldId id="333" r:id="rId30"/>
    <p:sldId id="334" r:id="rId31"/>
    <p:sldId id="336" r:id="rId32"/>
    <p:sldId id="335" r:id="rId33"/>
    <p:sldId id="337" r:id="rId34"/>
    <p:sldId id="338" r:id="rId35"/>
    <p:sldId id="339" r:id="rId36"/>
    <p:sldId id="340" r:id="rId37"/>
    <p:sldId id="341" r:id="rId38"/>
    <p:sldId id="368" r:id="rId39"/>
    <p:sldId id="349"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 id="364" r:id="rId55"/>
    <p:sldId id="365" r:id="rId56"/>
    <p:sldId id="366" r:id="rId57"/>
    <p:sldId id="367" r:id="rId58"/>
    <p:sldId id="380" r:id="rId59"/>
    <p:sldId id="381" r:id="rId60"/>
    <p:sldId id="382" r:id="rId61"/>
    <p:sldId id="383" r:id="rId62"/>
    <p:sldId id="384" r:id="rId63"/>
    <p:sldId id="385" r:id="rId64"/>
    <p:sldId id="386" r:id="rId65"/>
    <p:sldId id="387" r:id="rId66"/>
    <p:sldId id="388" r:id="rId67"/>
    <p:sldId id="389" r:id="rId68"/>
    <p:sldId id="390" r:id="rId69"/>
    <p:sldId id="391" r:id="rId70"/>
    <p:sldId id="392" r:id="rId71"/>
    <p:sldId id="393" r:id="rId72"/>
    <p:sldId id="394" r:id="rId73"/>
    <p:sldId id="395" r:id="rId74"/>
    <p:sldId id="396" r:id="rId75"/>
    <p:sldId id="397" r:id="rId76"/>
    <p:sldId id="398" r:id="rId77"/>
    <p:sldId id="399"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B4B9"/>
    <a:srgbClr val="CC99FF"/>
    <a:srgbClr val="CC6600"/>
    <a:srgbClr val="5BBC44"/>
    <a:srgbClr val="D99694"/>
    <a:srgbClr val="558ED5"/>
    <a:srgbClr val="FF9999"/>
    <a:srgbClr val="33CC33"/>
    <a:srgbClr val="99FF66"/>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0" autoAdjust="0"/>
    <p:restoredTop sz="79328" autoAdjust="0"/>
  </p:normalViewPr>
  <p:slideViewPr>
    <p:cSldViewPr>
      <p:cViewPr>
        <p:scale>
          <a:sx n="60" d="100"/>
          <a:sy n="60" d="100"/>
        </p:scale>
        <p:origin x="-1482" y="-654"/>
      </p:cViewPr>
      <p:guideLst>
        <p:guide orient="horz" pos="2160"/>
        <p:guide pos="2880"/>
      </p:guideLst>
    </p:cSldViewPr>
  </p:slideViewPr>
  <p:outlineViewPr>
    <p:cViewPr>
      <p:scale>
        <a:sx n="33" d="100"/>
        <a:sy n="33" d="100"/>
      </p:scale>
      <p:origin x="0" y="10410"/>
    </p:cViewPr>
  </p:outlineViewPr>
  <p:notesTextViewPr>
    <p:cViewPr>
      <p:scale>
        <a:sx n="1" d="1"/>
        <a:sy n="1" d="1"/>
      </p:scale>
      <p:origin x="0" y="0"/>
    </p:cViewPr>
  </p:notesTextViewPr>
  <p:sorterViewPr>
    <p:cViewPr>
      <p:scale>
        <a:sx n="200" d="100"/>
        <a:sy n="200" d="100"/>
      </p:scale>
      <p:origin x="0" y="379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F:\old%20presentations\Agricultural%20Economic%20Analysis%20for%20presentatio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old%20presentations\Agricultural%20Economic%20Analysis%20for%20presentation.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aseline="0">
                <a:solidFill>
                  <a:schemeClr val="tx1"/>
                </a:solidFill>
              </a:defRPr>
            </a:pPr>
            <a:r>
              <a:rPr lang="en-US" dirty="0">
                <a:solidFill>
                  <a:schemeClr val="tx1"/>
                </a:solidFill>
              </a:rPr>
              <a:t>Applied Groundwater and Surface Water </a:t>
            </a:r>
            <a:r>
              <a:rPr lang="en-US" dirty="0" smtClean="0">
                <a:solidFill>
                  <a:schemeClr val="tx1"/>
                </a:solidFill>
              </a:rPr>
              <a:t>for Merced ID under Baseline Conditions</a:t>
            </a:r>
            <a:endParaRPr lang="en-US" dirty="0">
              <a:solidFill>
                <a:schemeClr val="tx1"/>
              </a:solidFill>
            </a:endParaRPr>
          </a:p>
        </c:rich>
      </c:tx>
      <c:layout>
        <c:manualLayout>
          <c:xMode val="edge"/>
          <c:yMode val="edge"/>
          <c:x val="0.13753997764168369"/>
          <c:y val="2.603978596799544E-2"/>
        </c:manualLayout>
      </c:layout>
      <c:overlay val="0"/>
    </c:title>
    <c:autoTitleDeleted val="0"/>
    <c:plotArea>
      <c:layout>
        <c:manualLayout>
          <c:layoutTarget val="inner"/>
          <c:xMode val="edge"/>
          <c:yMode val="edge"/>
          <c:x val="6.6524238916596423E-2"/>
          <c:y val="0.11302327637835473"/>
          <c:w val="0.91683934245061471"/>
          <c:h val="0.7052270361304378"/>
        </c:manualLayout>
      </c:layout>
      <c:areaChart>
        <c:grouping val="stacked"/>
        <c:varyColors val="0"/>
        <c:ser>
          <c:idx val="0"/>
          <c:order val="0"/>
          <c:tx>
            <c:strRef>
              <c:f>'Graphs-Ag W Demand'!$A$5</c:f>
              <c:strCache>
                <c:ptCount val="1"/>
                <c:pt idx="0">
                  <c:v>Min GW Pumping</c:v>
                </c:pt>
              </c:strCache>
            </c:strRef>
          </c:tx>
          <c:spPr>
            <a:solidFill>
              <a:srgbClr val="7030A0"/>
            </a:solidFill>
          </c:spPr>
          <c:cat>
            <c:numRef>
              <c:f>'Input Timeseries'!$A$9:$A$90</c:f>
              <c:numCache>
                <c:formatCode>General</c:formatCode>
                <c:ptCount val="82"/>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numCache>
            </c:numRef>
          </c:cat>
          <c:val>
            <c:numRef>
              <c:f>'Input Timeseries'!$ES$9:$ES$90</c:f>
              <c:numCache>
                <c:formatCode>0</c:formatCode>
                <c:ptCount val="82"/>
                <c:pt idx="0">
                  <c:v>35.613952772596811</c:v>
                </c:pt>
                <c:pt idx="1">
                  <c:v>37.044293942444604</c:v>
                </c:pt>
                <c:pt idx="2">
                  <c:v>35.876434363152619</c:v>
                </c:pt>
                <c:pt idx="3">
                  <c:v>37.041640358926543</c:v>
                </c:pt>
                <c:pt idx="4">
                  <c:v>36.289669968596378</c:v>
                </c:pt>
                <c:pt idx="5">
                  <c:v>35.607786946206723</c:v>
                </c:pt>
                <c:pt idx="6">
                  <c:v>37.381027311575409</c:v>
                </c:pt>
                <c:pt idx="7">
                  <c:v>36.733166146981439</c:v>
                </c:pt>
                <c:pt idx="8">
                  <c:v>36.397049187637052</c:v>
                </c:pt>
                <c:pt idx="9">
                  <c:v>36.126357933654212</c:v>
                </c:pt>
                <c:pt idx="10">
                  <c:v>36.927408292455453</c:v>
                </c:pt>
                <c:pt idx="11">
                  <c:v>36.23876731065598</c:v>
                </c:pt>
                <c:pt idx="12">
                  <c:v>36.091270087904256</c:v>
                </c:pt>
                <c:pt idx="13">
                  <c:v>36.286308295498088</c:v>
                </c:pt>
                <c:pt idx="14">
                  <c:v>36.232989197918819</c:v>
                </c:pt>
                <c:pt idx="15">
                  <c:v>37.531826899691367</c:v>
                </c:pt>
                <c:pt idx="16">
                  <c:v>35.910234889167995</c:v>
                </c:pt>
                <c:pt idx="17">
                  <c:v>36.672114227431521</c:v>
                </c:pt>
                <c:pt idx="18">
                  <c:v>36.753238461654746</c:v>
                </c:pt>
                <c:pt idx="19">
                  <c:v>35.850691080093704</c:v>
                </c:pt>
                <c:pt idx="20">
                  <c:v>37.016329265216285</c:v>
                </c:pt>
                <c:pt idx="21">
                  <c:v>36.375973940768816</c:v>
                </c:pt>
                <c:pt idx="22">
                  <c:v>36.029074495047041</c:v>
                </c:pt>
                <c:pt idx="23">
                  <c:v>36.30682340761966</c:v>
                </c:pt>
                <c:pt idx="24">
                  <c:v>36.530133587699936</c:v>
                </c:pt>
                <c:pt idx="25">
                  <c:v>36.93273793790884</c:v>
                </c:pt>
                <c:pt idx="26">
                  <c:v>36.688437628171123</c:v>
                </c:pt>
                <c:pt idx="27">
                  <c:v>36.507000694386498</c:v>
                </c:pt>
                <c:pt idx="28">
                  <c:v>35.81426185291302</c:v>
                </c:pt>
                <c:pt idx="29">
                  <c:v>36.572723796260242</c:v>
                </c:pt>
                <c:pt idx="30">
                  <c:v>36.582233543831713</c:v>
                </c:pt>
                <c:pt idx="31">
                  <c:v>36.537624850973685</c:v>
                </c:pt>
                <c:pt idx="32">
                  <c:v>36.601433725320604</c:v>
                </c:pt>
                <c:pt idx="33">
                  <c:v>36.692373945110276</c:v>
                </c:pt>
                <c:pt idx="34">
                  <c:v>36.42000111190054</c:v>
                </c:pt>
                <c:pt idx="35">
                  <c:v>36.091242627559431</c:v>
                </c:pt>
                <c:pt idx="36">
                  <c:v>36.976518082984491</c:v>
                </c:pt>
                <c:pt idx="37">
                  <c:v>36.663598174586291</c:v>
                </c:pt>
                <c:pt idx="38">
                  <c:v>36.488109072726225</c:v>
                </c:pt>
                <c:pt idx="39">
                  <c:v>36.241570384272322</c:v>
                </c:pt>
                <c:pt idx="40">
                  <c:v>36.503300800946249</c:v>
                </c:pt>
                <c:pt idx="41">
                  <c:v>35.972862226722512</c:v>
                </c:pt>
                <c:pt idx="42">
                  <c:v>36.091307226756122</c:v>
                </c:pt>
                <c:pt idx="43">
                  <c:v>36.996893608265772</c:v>
                </c:pt>
                <c:pt idx="44">
                  <c:v>36.712344950262981</c:v>
                </c:pt>
                <c:pt idx="45">
                  <c:v>36.22465290161675</c:v>
                </c:pt>
                <c:pt idx="46">
                  <c:v>35.724227530915762</c:v>
                </c:pt>
                <c:pt idx="47">
                  <c:v>36.226352885905932</c:v>
                </c:pt>
                <c:pt idx="48">
                  <c:v>36.795930577388482</c:v>
                </c:pt>
                <c:pt idx="49">
                  <c:v>36.814805592279122</c:v>
                </c:pt>
                <c:pt idx="50">
                  <c:v>36.101962619477035</c:v>
                </c:pt>
                <c:pt idx="51">
                  <c:v>35.461904162338726</c:v>
                </c:pt>
                <c:pt idx="52">
                  <c:v>36.838755414946284</c:v>
                </c:pt>
                <c:pt idx="53">
                  <c:v>36.756743888669476</c:v>
                </c:pt>
                <c:pt idx="54">
                  <c:v>37.38822444238005</c:v>
                </c:pt>
                <c:pt idx="55">
                  <c:v>36.118999724284883</c:v>
                </c:pt>
                <c:pt idx="56">
                  <c:v>36.26493289322773</c:v>
                </c:pt>
                <c:pt idx="57">
                  <c:v>35.880410373812992</c:v>
                </c:pt>
                <c:pt idx="58">
                  <c:v>37.194401521233665</c:v>
                </c:pt>
                <c:pt idx="59">
                  <c:v>35.583210460244089</c:v>
                </c:pt>
                <c:pt idx="60">
                  <c:v>36.249723417092198</c:v>
                </c:pt>
                <c:pt idx="61">
                  <c:v>36.104806618660696</c:v>
                </c:pt>
                <c:pt idx="62">
                  <c:v>36.381465007738228</c:v>
                </c:pt>
                <c:pt idx="63">
                  <c:v>36.612698881977359</c:v>
                </c:pt>
                <c:pt idx="64">
                  <c:v>36.995542652859534</c:v>
                </c:pt>
                <c:pt idx="65">
                  <c:v>35.991173198298576</c:v>
                </c:pt>
                <c:pt idx="66">
                  <c:v>36.997583317993602</c:v>
                </c:pt>
                <c:pt idx="67">
                  <c:v>36.256902981155335</c:v>
                </c:pt>
                <c:pt idx="68">
                  <c:v>37.170556667327091</c:v>
                </c:pt>
                <c:pt idx="69">
                  <c:v>35.808426716552205</c:v>
                </c:pt>
                <c:pt idx="70">
                  <c:v>37.163600800959969</c:v>
                </c:pt>
                <c:pt idx="71">
                  <c:v>36.47085169197679</c:v>
                </c:pt>
                <c:pt idx="72">
                  <c:v>35.92488778381567</c:v>
                </c:pt>
                <c:pt idx="73">
                  <c:v>36.957430442788294</c:v>
                </c:pt>
                <c:pt idx="74">
                  <c:v>35.071973788456241</c:v>
                </c:pt>
                <c:pt idx="75">
                  <c:v>37.481326379768952</c:v>
                </c:pt>
                <c:pt idx="76">
                  <c:v>35.932302413039977</c:v>
                </c:pt>
                <c:pt idx="77">
                  <c:v>36.851544832016138</c:v>
                </c:pt>
                <c:pt idx="78">
                  <c:v>34.971970739281645</c:v>
                </c:pt>
                <c:pt idx="79">
                  <c:v>37.154492071721663</c:v>
                </c:pt>
                <c:pt idx="80">
                  <c:v>36.636496895314195</c:v>
                </c:pt>
                <c:pt idx="81">
                  <c:v>34.865657682673444</c:v>
                </c:pt>
              </c:numCache>
            </c:numRef>
          </c:val>
        </c:ser>
        <c:ser>
          <c:idx val="10"/>
          <c:order val="1"/>
          <c:tx>
            <c:strRef>
              <c:f>'Graphs-Ag W Demand'!$A$6</c:f>
              <c:strCache>
                <c:ptCount val="1"/>
                <c:pt idx="0">
                  <c:v>Applied SW</c:v>
                </c:pt>
              </c:strCache>
            </c:strRef>
          </c:tx>
          <c:spPr>
            <a:solidFill>
              <a:schemeClr val="accent5">
                <a:lumMod val="60000"/>
                <a:lumOff val="40000"/>
              </a:schemeClr>
            </a:solidFill>
          </c:spPr>
          <c:cat>
            <c:numRef>
              <c:f>'Input Timeseries'!$A$9:$A$90</c:f>
              <c:numCache>
                <c:formatCode>General</c:formatCode>
                <c:ptCount val="82"/>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numCache>
            </c:numRef>
          </c:cat>
          <c:val>
            <c:numRef>
              <c:f>'Applied SW'!$CB$9:$CB$90</c:f>
              <c:numCache>
                <c:formatCode>0</c:formatCode>
                <c:ptCount val="82"/>
                <c:pt idx="0">
                  <c:v>285.90960505840815</c:v>
                </c:pt>
                <c:pt idx="1">
                  <c:v>317.66702638301916</c:v>
                </c:pt>
                <c:pt idx="2">
                  <c:v>328.23770601964384</c:v>
                </c:pt>
                <c:pt idx="3">
                  <c:v>315.28252878590081</c:v>
                </c:pt>
                <c:pt idx="4">
                  <c:v>337.76820096340396</c:v>
                </c:pt>
                <c:pt idx="5">
                  <c:v>312.68024472089041</c:v>
                </c:pt>
                <c:pt idx="6">
                  <c:v>347.61667535314189</c:v>
                </c:pt>
                <c:pt idx="7">
                  <c:v>295.0488145145822</c:v>
                </c:pt>
                <c:pt idx="8">
                  <c:v>164.36786292844465</c:v>
                </c:pt>
                <c:pt idx="9">
                  <c:v>0</c:v>
                </c:pt>
                <c:pt idx="10">
                  <c:v>331.74610128123589</c:v>
                </c:pt>
                <c:pt idx="11">
                  <c:v>351.50432575418159</c:v>
                </c:pt>
                <c:pt idx="12">
                  <c:v>62.666346876093527</c:v>
                </c:pt>
                <c:pt idx="13">
                  <c:v>267.61024471225846</c:v>
                </c:pt>
                <c:pt idx="14">
                  <c:v>296.07724124310602</c:v>
                </c:pt>
                <c:pt idx="15">
                  <c:v>303.40597569142159</c:v>
                </c:pt>
                <c:pt idx="16">
                  <c:v>283.1597907718064</c:v>
                </c:pt>
                <c:pt idx="17">
                  <c:v>349.76521451809776</c:v>
                </c:pt>
                <c:pt idx="18">
                  <c:v>311.15646820011574</c:v>
                </c:pt>
                <c:pt idx="19">
                  <c:v>267.76545771424895</c:v>
                </c:pt>
                <c:pt idx="20">
                  <c:v>298.62000863006176</c:v>
                </c:pt>
                <c:pt idx="21">
                  <c:v>327.77332344887458</c:v>
                </c:pt>
                <c:pt idx="22">
                  <c:v>322.35464298310563</c:v>
                </c:pt>
                <c:pt idx="23">
                  <c:v>310.38268766328702</c:v>
                </c:pt>
                <c:pt idx="24">
                  <c:v>342.01791988924157</c:v>
                </c:pt>
                <c:pt idx="25">
                  <c:v>351.89067261386231</c:v>
                </c:pt>
                <c:pt idx="26">
                  <c:v>314.9977718485801</c:v>
                </c:pt>
                <c:pt idx="27">
                  <c:v>343.22075611200222</c:v>
                </c:pt>
                <c:pt idx="28">
                  <c:v>286.90721359682783</c:v>
                </c:pt>
                <c:pt idx="29">
                  <c:v>320.41493654965228</c:v>
                </c:pt>
                <c:pt idx="30">
                  <c:v>285.90986889229362</c:v>
                </c:pt>
                <c:pt idx="31">
                  <c:v>341.59893728322567</c:v>
                </c:pt>
                <c:pt idx="32">
                  <c:v>335.02598344267835</c:v>
                </c:pt>
                <c:pt idx="33">
                  <c:v>320.68604676423416</c:v>
                </c:pt>
                <c:pt idx="34">
                  <c:v>303.43878560251579</c:v>
                </c:pt>
                <c:pt idx="35">
                  <c:v>340.60503235263747</c:v>
                </c:pt>
                <c:pt idx="36">
                  <c:v>262.19647500656225</c:v>
                </c:pt>
                <c:pt idx="37">
                  <c:v>349.02510943956833</c:v>
                </c:pt>
                <c:pt idx="38">
                  <c:v>239.23003660938846</c:v>
                </c:pt>
                <c:pt idx="39">
                  <c:v>35.098038121204837</c:v>
                </c:pt>
                <c:pt idx="40">
                  <c:v>315.42877761822524</c:v>
                </c:pt>
                <c:pt idx="41">
                  <c:v>304.44992146981076</c:v>
                </c:pt>
                <c:pt idx="42">
                  <c:v>286.49607601550929</c:v>
                </c:pt>
                <c:pt idx="43">
                  <c:v>321.81142536949812</c:v>
                </c:pt>
                <c:pt idx="44">
                  <c:v>348.45285721418469</c:v>
                </c:pt>
                <c:pt idx="45">
                  <c:v>272.15531203028263</c:v>
                </c:pt>
                <c:pt idx="46">
                  <c:v>349.31322692497179</c:v>
                </c:pt>
                <c:pt idx="47">
                  <c:v>287.2488382929173</c:v>
                </c:pt>
                <c:pt idx="48">
                  <c:v>323.21058765659893</c:v>
                </c:pt>
                <c:pt idx="49">
                  <c:v>336.35523606618113</c:v>
                </c:pt>
                <c:pt idx="50">
                  <c:v>371.5820937188584</c:v>
                </c:pt>
                <c:pt idx="51">
                  <c:v>293.03537022324991</c:v>
                </c:pt>
                <c:pt idx="52">
                  <c:v>308.94819841747324</c:v>
                </c:pt>
                <c:pt idx="53">
                  <c:v>315.97413181396672</c:v>
                </c:pt>
                <c:pt idx="54">
                  <c:v>336.08224029538661</c:v>
                </c:pt>
                <c:pt idx="55">
                  <c:v>0</c:v>
                </c:pt>
                <c:pt idx="56">
                  <c:v>265.61895710826639</c:v>
                </c:pt>
                <c:pt idx="57">
                  <c:v>299.29204355529015</c:v>
                </c:pt>
                <c:pt idx="58">
                  <c:v>321.38941448565851</c:v>
                </c:pt>
                <c:pt idx="59">
                  <c:v>326.67610460120011</c:v>
                </c:pt>
                <c:pt idx="60">
                  <c:v>268.4396933387427</c:v>
                </c:pt>
                <c:pt idx="61">
                  <c:v>266.0758531583636</c:v>
                </c:pt>
                <c:pt idx="62">
                  <c:v>339.52157409597703</c:v>
                </c:pt>
                <c:pt idx="63">
                  <c:v>341.08976932729576</c:v>
                </c:pt>
                <c:pt idx="64">
                  <c:v>297.19460067428679</c:v>
                </c:pt>
                <c:pt idx="65">
                  <c:v>334.66292157816378</c:v>
                </c:pt>
                <c:pt idx="66">
                  <c:v>142.72981193699695</c:v>
                </c:pt>
                <c:pt idx="67">
                  <c:v>203.07573887103007</c:v>
                </c:pt>
                <c:pt idx="68">
                  <c:v>47.121296579278557</c:v>
                </c:pt>
                <c:pt idx="69">
                  <c:v>195.42115827113744</c:v>
                </c:pt>
                <c:pt idx="70">
                  <c:v>128.09093718658517</c:v>
                </c:pt>
                <c:pt idx="71">
                  <c:v>288.13317204590174</c:v>
                </c:pt>
                <c:pt idx="72">
                  <c:v>317.94000216210026</c:v>
                </c:pt>
                <c:pt idx="73">
                  <c:v>276.40852180833861</c:v>
                </c:pt>
                <c:pt idx="74">
                  <c:v>284.54731545292981</c:v>
                </c:pt>
                <c:pt idx="75">
                  <c:v>346.24841711427274</c:v>
                </c:pt>
                <c:pt idx="76">
                  <c:v>256.94594232000651</c:v>
                </c:pt>
                <c:pt idx="77">
                  <c:v>345.45938532998184</c:v>
                </c:pt>
                <c:pt idx="78">
                  <c:v>288.40875487285706</c:v>
                </c:pt>
                <c:pt idx="79">
                  <c:v>322.34885815896661</c:v>
                </c:pt>
                <c:pt idx="80">
                  <c:v>338.35960680024789</c:v>
                </c:pt>
                <c:pt idx="81">
                  <c:v>312.20588051178589</c:v>
                </c:pt>
              </c:numCache>
            </c:numRef>
          </c:val>
        </c:ser>
        <c:ser>
          <c:idx val="11"/>
          <c:order val="2"/>
          <c:tx>
            <c:strRef>
              <c:f>'Graphs-Ag W Demand'!$A$7</c:f>
              <c:strCache>
                <c:ptCount val="1"/>
                <c:pt idx="0">
                  <c:v>Additional GW</c:v>
                </c:pt>
              </c:strCache>
            </c:strRef>
          </c:tx>
          <c:spPr>
            <a:solidFill>
              <a:srgbClr val="C00000"/>
            </a:solidFill>
          </c:spPr>
          <c:cat>
            <c:numRef>
              <c:f>'Input Timeseries'!$A$9:$A$90</c:f>
              <c:numCache>
                <c:formatCode>General</c:formatCode>
                <c:ptCount val="82"/>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numCache>
            </c:numRef>
          </c:cat>
          <c:val>
            <c:numRef>
              <c:f>'Additional GW Pumping'!$CB$9:$CB$90</c:f>
              <c:numCache>
                <c:formatCode>0</c:formatCode>
                <c:ptCount val="82"/>
                <c:pt idx="0">
                  <c:v>0</c:v>
                </c:pt>
                <c:pt idx="1">
                  <c:v>-1.4210854715202016E-14</c:v>
                </c:pt>
                <c:pt idx="2">
                  <c:v>40.825211779400185</c:v>
                </c:pt>
                <c:pt idx="3">
                  <c:v>-7.1054273576010066E-15</c:v>
                </c:pt>
                <c:pt idx="4">
                  <c:v>-4.2632564145606055E-14</c:v>
                </c:pt>
                <c:pt idx="5">
                  <c:v>4.9737991503207063E-14</c:v>
                </c:pt>
                <c:pt idx="6">
                  <c:v>-2.1316282072803021E-14</c:v>
                </c:pt>
                <c:pt idx="7">
                  <c:v>37.562731274300809</c:v>
                </c:pt>
                <c:pt idx="8">
                  <c:v>191.46848313243771</c:v>
                </c:pt>
                <c:pt idx="9">
                  <c:v>216.35767422742751</c:v>
                </c:pt>
                <c:pt idx="10">
                  <c:v>-2.8421709430404033E-14</c:v>
                </c:pt>
                <c:pt idx="11">
                  <c:v>2.9569479556341913</c:v>
                </c:pt>
                <c:pt idx="12">
                  <c:v>216.31466583834302</c:v>
                </c:pt>
                <c:pt idx="13">
                  <c:v>5.6843418860808065E-14</c:v>
                </c:pt>
                <c:pt idx="14">
                  <c:v>4.9737991503207063E-14</c:v>
                </c:pt>
                <c:pt idx="15">
                  <c:v>-3.5527136788005035E-14</c:v>
                </c:pt>
                <c:pt idx="16">
                  <c:v>7.1054273576010066E-15</c:v>
                </c:pt>
                <c:pt idx="17">
                  <c:v>4.9737991503207063E-14</c:v>
                </c:pt>
                <c:pt idx="18">
                  <c:v>-5.6843418860808065E-14</c:v>
                </c:pt>
                <c:pt idx="19">
                  <c:v>-4.9737991503207063E-14</c:v>
                </c:pt>
                <c:pt idx="20">
                  <c:v>1.4210854715202016E-14</c:v>
                </c:pt>
                <c:pt idx="21">
                  <c:v>-7.1054273576010066E-15</c:v>
                </c:pt>
                <c:pt idx="22">
                  <c:v>4.9737991503207063E-14</c:v>
                </c:pt>
                <c:pt idx="23">
                  <c:v>-7.1054273576010066E-15</c:v>
                </c:pt>
                <c:pt idx="24">
                  <c:v>0</c:v>
                </c:pt>
                <c:pt idx="25">
                  <c:v>0</c:v>
                </c:pt>
                <c:pt idx="26">
                  <c:v>1.4210854715202016E-14</c:v>
                </c:pt>
                <c:pt idx="27">
                  <c:v>5.3432615053753523</c:v>
                </c:pt>
                <c:pt idx="28">
                  <c:v>40.155304097880787</c:v>
                </c:pt>
                <c:pt idx="29">
                  <c:v>3.5527136788005035E-14</c:v>
                </c:pt>
                <c:pt idx="30">
                  <c:v>-6.3948846218409055E-14</c:v>
                </c:pt>
                <c:pt idx="31">
                  <c:v>2.1316282072803021E-14</c:v>
                </c:pt>
                <c:pt idx="32">
                  <c:v>-2.1316282072803021E-14</c:v>
                </c:pt>
                <c:pt idx="33">
                  <c:v>24.839661288606745</c:v>
                </c:pt>
                <c:pt idx="34">
                  <c:v>7.1054273576010066E-15</c:v>
                </c:pt>
                <c:pt idx="35">
                  <c:v>1.4210854715202016E-14</c:v>
                </c:pt>
                <c:pt idx="36">
                  <c:v>2.8421709430404033E-14</c:v>
                </c:pt>
                <c:pt idx="37">
                  <c:v>-4.2632564145606055E-14</c:v>
                </c:pt>
                <c:pt idx="38">
                  <c:v>110.06485538869759</c:v>
                </c:pt>
                <c:pt idx="39">
                  <c:v>216.24142136202687</c:v>
                </c:pt>
                <c:pt idx="40">
                  <c:v>0</c:v>
                </c:pt>
                <c:pt idx="41">
                  <c:v>3.5527136788005035E-14</c:v>
                </c:pt>
                <c:pt idx="42">
                  <c:v>63.03513970172461</c:v>
                </c:pt>
                <c:pt idx="43">
                  <c:v>7.8159700933611084E-14</c:v>
                </c:pt>
                <c:pt idx="44">
                  <c:v>1.4210854715202016E-14</c:v>
                </c:pt>
                <c:pt idx="45">
                  <c:v>-4.2632564145606055E-14</c:v>
                </c:pt>
                <c:pt idx="46">
                  <c:v>0</c:v>
                </c:pt>
                <c:pt idx="47">
                  <c:v>-2.1316282072803021E-14</c:v>
                </c:pt>
                <c:pt idx="48">
                  <c:v>-8.5265128291212111E-14</c:v>
                </c:pt>
                <c:pt idx="49">
                  <c:v>5.6843418860808065E-14</c:v>
                </c:pt>
                <c:pt idx="50">
                  <c:v>5.0926170585593118</c:v>
                </c:pt>
                <c:pt idx="51">
                  <c:v>-5.6843418860808065E-14</c:v>
                </c:pt>
                <c:pt idx="52">
                  <c:v>3.5527136788005035E-14</c:v>
                </c:pt>
                <c:pt idx="53">
                  <c:v>-1.4210854715202016E-14</c:v>
                </c:pt>
                <c:pt idx="54">
                  <c:v>19.811375294426366</c:v>
                </c:pt>
                <c:pt idx="55">
                  <c:v>216.49016489722794</c:v>
                </c:pt>
                <c:pt idx="56">
                  <c:v>2.8421709430404033E-14</c:v>
                </c:pt>
                <c:pt idx="57">
                  <c:v>4.9737991503207063E-14</c:v>
                </c:pt>
                <c:pt idx="58">
                  <c:v>-2.1316282072803021E-14</c:v>
                </c:pt>
                <c:pt idx="59">
                  <c:v>2.1316282072803021E-14</c:v>
                </c:pt>
                <c:pt idx="60">
                  <c:v>-2.1316282072803021E-14</c:v>
                </c:pt>
                <c:pt idx="61">
                  <c:v>-1.4210854715202016E-14</c:v>
                </c:pt>
                <c:pt idx="62">
                  <c:v>1.4210854715202016E-14</c:v>
                </c:pt>
                <c:pt idx="63">
                  <c:v>3.5527136788005035E-14</c:v>
                </c:pt>
                <c:pt idx="64">
                  <c:v>-1.4210854715202016E-14</c:v>
                </c:pt>
                <c:pt idx="65">
                  <c:v>2.8421709430404033E-14</c:v>
                </c:pt>
                <c:pt idx="66">
                  <c:v>206.20914473392338</c:v>
                </c:pt>
                <c:pt idx="67">
                  <c:v>132.60608394312172</c:v>
                </c:pt>
                <c:pt idx="68">
                  <c:v>215.62026174927934</c:v>
                </c:pt>
                <c:pt idx="69">
                  <c:v>122.51446017536473</c:v>
                </c:pt>
                <c:pt idx="70">
                  <c:v>196.23239616132764</c:v>
                </c:pt>
                <c:pt idx="71">
                  <c:v>1.4210854715202016E-14</c:v>
                </c:pt>
                <c:pt idx="72">
                  <c:v>-6.3948846218409055E-14</c:v>
                </c:pt>
                <c:pt idx="73">
                  <c:v>-2.1316282072803021E-14</c:v>
                </c:pt>
                <c:pt idx="74">
                  <c:v>7.8159700933611084E-14</c:v>
                </c:pt>
                <c:pt idx="75">
                  <c:v>1.4210854715202016E-14</c:v>
                </c:pt>
                <c:pt idx="76">
                  <c:v>-7.1054273576010066E-15</c:v>
                </c:pt>
                <c:pt idx="77">
                  <c:v>5.6843418860808065E-14</c:v>
                </c:pt>
                <c:pt idx="78">
                  <c:v>-1.4210854715202016E-14</c:v>
                </c:pt>
                <c:pt idx="79">
                  <c:v>7.1054273576010066E-15</c:v>
                </c:pt>
                <c:pt idx="80">
                  <c:v>-2.8421709430404033E-14</c:v>
                </c:pt>
                <c:pt idx="81">
                  <c:v>-2.1316282072803021E-14</c:v>
                </c:pt>
              </c:numCache>
            </c:numRef>
          </c:val>
        </c:ser>
        <c:dLbls>
          <c:showLegendKey val="0"/>
          <c:showVal val="0"/>
          <c:showCatName val="0"/>
          <c:showSerName val="0"/>
          <c:showPercent val="0"/>
          <c:showBubbleSize val="0"/>
        </c:dLbls>
        <c:axId val="39514112"/>
        <c:axId val="39516032"/>
      </c:areaChart>
      <c:lineChart>
        <c:grouping val="standard"/>
        <c:varyColors val="0"/>
        <c:ser>
          <c:idx val="12"/>
          <c:order val="3"/>
          <c:tx>
            <c:strRef>
              <c:f>'Graphs-Ag W Demand'!$A$8</c:f>
              <c:strCache>
                <c:ptCount val="1"/>
                <c:pt idx="0">
                  <c:v>Ag Water Demand</c:v>
                </c:pt>
              </c:strCache>
            </c:strRef>
          </c:tx>
          <c:spPr>
            <a:ln>
              <a:solidFill>
                <a:schemeClr val="tx1"/>
              </a:solidFill>
            </a:ln>
          </c:spPr>
          <c:marker>
            <c:symbol val="none"/>
          </c:marker>
          <c:cat>
            <c:numRef>
              <c:f>'Input Timeseries'!$A$9:$A$90</c:f>
              <c:numCache>
                <c:formatCode>General</c:formatCode>
                <c:ptCount val="82"/>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numCache>
            </c:numRef>
          </c:cat>
          <c:val>
            <c:numRef>
              <c:f>'AW Demand'!$M$9:$M$90</c:f>
              <c:numCache>
                <c:formatCode>0</c:formatCode>
                <c:ptCount val="82"/>
                <c:pt idx="0">
                  <c:v>321.52355783100489</c:v>
                </c:pt>
                <c:pt idx="1">
                  <c:v>354.7113203254637</c:v>
                </c:pt>
                <c:pt idx="2">
                  <c:v>404.9393521621966</c:v>
                </c:pt>
                <c:pt idx="3">
                  <c:v>352.32416914482741</c:v>
                </c:pt>
                <c:pt idx="4">
                  <c:v>374.05787093200036</c:v>
                </c:pt>
                <c:pt idx="5">
                  <c:v>348.28803166709713</c:v>
                </c:pt>
                <c:pt idx="6">
                  <c:v>384.99770266471722</c:v>
                </c:pt>
                <c:pt idx="7">
                  <c:v>369.3447119358645</c:v>
                </c:pt>
                <c:pt idx="8">
                  <c:v>392.23339524851923</c:v>
                </c:pt>
                <c:pt idx="9">
                  <c:v>391.81605199442339</c:v>
                </c:pt>
                <c:pt idx="10">
                  <c:v>368.67350957369132</c:v>
                </c:pt>
                <c:pt idx="11">
                  <c:v>390.70004102047176</c:v>
                </c:pt>
                <c:pt idx="12">
                  <c:v>391.74078976361449</c:v>
                </c:pt>
                <c:pt idx="13">
                  <c:v>303.89655300775661</c:v>
                </c:pt>
                <c:pt idx="14">
                  <c:v>332.31023044102477</c:v>
                </c:pt>
                <c:pt idx="15">
                  <c:v>340.93780259111281</c:v>
                </c:pt>
                <c:pt idx="16">
                  <c:v>319.07002566097424</c:v>
                </c:pt>
                <c:pt idx="17">
                  <c:v>386.43732874552933</c:v>
                </c:pt>
                <c:pt idx="18">
                  <c:v>347.90970666177043</c:v>
                </c:pt>
                <c:pt idx="19">
                  <c:v>303.61614879434268</c:v>
                </c:pt>
                <c:pt idx="20">
                  <c:v>335.6363378952779</c:v>
                </c:pt>
                <c:pt idx="21">
                  <c:v>364.14929738964366</c:v>
                </c:pt>
                <c:pt idx="22">
                  <c:v>358.38371747815256</c:v>
                </c:pt>
                <c:pt idx="23">
                  <c:v>346.68951107090675</c:v>
                </c:pt>
                <c:pt idx="24">
                  <c:v>378.5480534769415</c:v>
                </c:pt>
                <c:pt idx="25">
                  <c:v>388.82341055177096</c:v>
                </c:pt>
                <c:pt idx="26">
                  <c:v>351.68620947675134</c:v>
                </c:pt>
                <c:pt idx="27">
                  <c:v>385.07101831176413</c:v>
                </c:pt>
                <c:pt idx="28">
                  <c:v>362.8767795476216</c:v>
                </c:pt>
                <c:pt idx="29">
                  <c:v>356.98766034591262</c:v>
                </c:pt>
                <c:pt idx="30">
                  <c:v>322.49210243612521</c:v>
                </c:pt>
                <c:pt idx="31">
                  <c:v>378.13656213419949</c:v>
                </c:pt>
                <c:pt idx="32">
                  <c:v>371.627417167999</c:v>
                </c:pt>
                <c:pt idx="33">
                  <c:v>382.21808199795129</c:v>
                </c:pt>
                <c:pt idx="34">
                  <c:v>339.85878671441645</c:v>
                </c:pt>
                <c:pt idx="35">
                  <c:v>376.6962749801969</c:v>
                </c:pt>
                <c:pt idx="36">
                  <c:v>299.17299308954688</c:v>
                </c:pt>
                <c:pt idx="37">
                  <c:v>385.68870761415457</c:v>
                </c:pt>
                <c:pt idx="38">
                  <c:v>385.78300107081225</c:v>
                </c:pt>
                <c:pt idx="39">
                  <c:v>376.65130271135746</c:v>
                </c:pt>
                <c:pt idx="40">
                  <c:v>351.93207841917155</c:v>
                </c:pt>
                <c:pt idx="41">
                  <c:v>340.42278369653332</c:v>
                </c:pt>
                <c:pt idx="42">
                  <c:v>385.62252294399013</c:v>
                </c:pt>
                <c:pt idx="43">
                  <c:v>358.80831897776392</c:v>
                </c:pt>
                <c:pt idx="44">
                  <c:v>385.16520216444781</c:v>
                </c:pt>
                <c:pt idx="45">
                  <c:v>308.37996493189934</c:v>
                </c:pt>
                <c:pt idx="46">
                  <c:v>385.03745445588748</c:v>
                </c:pt>
                <c:pt idx="47">
                  <c:v>323.47519117882325</c:v>
                </c:pt>
                <c:pt idx="48">
                  <c:v>360.00651823398721</c:v>
                </c:pt>
                <c:pt idx="49">
                  <c:v>373.17004165846032</c:v>
                </c:pt>
                <c:pt idx="50">
                  <c:v>412.77667339689469</c:v>
                </c:pt>
                <c:pt idx="51">
                  <c:v>328.49727438558864</c:v>
                </c:pt>
                <c:pt idx="52">
                  <c:v>345.78695383241956</c:v>
                </c:pt>
                <c:pt idx="53">
                  <c:v>352.73087570263613</c:v>
                </c:pt>
                <c:pt idx="54">
                  <c:v>393.28184003219292</c:v>
                </c:pt>
                <c:pt idx="55">
                  <c:v>411.71045010273247</c:v>
                </c:pt>
                <c:pt idx="56">
                  <c:v>301.88389000149414</c:v>
                </c:pt>
                <c:pt idx="57">
                  <c:v>335.17245392910331</c:v>
                </c:pt>
                <c:pt idx="58">
                  <c:v>358.58381600689211</c:v>
                </c:pt>
                <c:pt idx="59">
                  <c:v>362.25931506144423</c:v>
                </c:pt>
                <c:pt idx="60">
                  <c:v>304.68941675583483</c:v>
                </c:pt>
                <c:pt idx="61">
                  <c:v>302.18065977702423</c:v>
                </c:pt>
                <c:pt idx="62">
                  <c:v>375.90303910371534</c:v>
                </c:pt>
                <c:pt idx="63">
                  <c:v>377.70246820927321</c:v>
                </c:pt>
                <c:pt idx="64">
                  <c:v>334.1901433271463</c:v>
                </c:pt>
                <c:pt idx="65">
                  <c:v>370.65409477646244</c:v>
                </c:pt>
                <c:pt idx="66">
                  <c:v>385.93653998891381</c:v>
                </c:pt>
                <c:pt idx="67">
                  <c:v>371.93872579530705</c:v>
                </c:pt>
                <c:pt idx="68">
                  <c:v>381.81657142408022</c:v>
                </c:pt>
                <c:pt idx="69">
                  <c:v>353.74404516305447</c:v>
                </c:pt>
                <c:pt idx="70">
                  <c:v>361.48693414887259</c:v>
                </c:pt>
                <c:pt idx="71">
                  <c:v>324.60402373787866</c:v>
                </c:pt>
                <c:pt idx="72">
                  <c:v>353.86488994591599</c:v>
                </c:pt>
                <c:pt idx="73">
                  <c:v>313.36595225112683</c:v>
                </c:pt>
                <c:pt idx="74">
                  <c:v>319.6192892413863</c:v>
                </c:pt>
                <c:pt idx="75">
                  <c:v>383.72974349404177</c:v>
                </c:pt>
                <c:pt idx="76">
                  <c:v>292.87824473304647</c:v>
                </c:pt>
                <c:pt idx="77">
                  <c:v>382.31093016199799</c:v>
                </c:pt>
                <c:pt idx="78">
                  <c:v>323.38072561213875</c:v>
                </c:pt>
                <c:pt idx="79">
                  <c:v>359.50335023068823</c:v>
                </c:pt>
                <c:pt idx="80">
                  <c:v>374.99610369556194</c:v>
                </c:pt>
                <c:pt idx="81">
                  <c:v>347.07153819445927</c:v>
                </c:pt>
              </c:numCache>
            </c:numRef>
          </c:val>
          <c:smooth val="0"/>
        </c:ser>
        <c:dLbls>
          <c:showLegendKey val="0"/>
          <c:showVal val="0"/>
          <c:showCatName val="0"/>
          <c:showSerName val="0"/>
          <c:showPercent val="0"/>
          <c:showBubbleSize val="0"/>
        </c:dLbls>
        <c:marker val="1"/>
        <c:smooth val="0"/>
        <c:axId val="39514112"/>
        <c:axId val="39516032"/>
      </c:lineChart>
      <c:catAx>
        <c:axId val="39514112"/>
        <c:scaling>
          <c:orientation val="minMax"/>
        </c:scaling>
        <c:delete val="0"/>
        <c:axPos val="b"/>
        <c:title>
          <c:tx>
            <c:strRef>
              <c:f>'Graphs-Ag W Demand'!$A$10</c:f>
              <c:strCache>
                <c:ptCount val="1"/>
                <c:pt idx="0">
                  <c:v>Irrigation Year</c:v>
                </c:pt>
              </c:strCache>
            </c:strRef>
          </c:tx>
          <c:layout/>
          <c:overlay val="0"/>
        </c:title>
        <c:numFmt formatCode="General" sourceLinked="1"/>
        <c:majorTickMark val="out"/>
        <c:minorTickMark val="none"/>
        <c:tickLblPos val="nextTo"/>
        <c:crossAx val="39516032"/>
        <c:crosses val="autoZero"/>
        <c:auto val="1"/>
        <c:lblAlgn val="ctr"/>
        <c:lblOffset val="100"/>
        <c:noMultiLvlLbl val="0"/>
      </c:catAx>
      <c:valAx>
        <c:axId val="39516032"/>
        <c:scaling>
          <c:orientation val="minMax"/>
        </c:scaling>
        <c:delete val="0"/>
        <c:axPos val="l"/>
        <c:majorGridlines/>
        <c:title>
          <c:tx>
            <c:strRef>
              <c:f>'Graphs-Ag W Demand'!$A$15</c:f>
              <c:strCache>
                <c:ptCount val="1"/>
                <c:pt idx="0">
                  <c:v>Volume (TAF)</c:v>
                </c:pt>
              </c:strCache>
            </c:strRef>
          </c:tx>
          <c:layout/>
          <c:overlay val="0"/>
          <c:txPr>
            <a:bodyPr rot="-5400000" vert="horz"/>
            <a:lstStyle/>
            <a:p>
              <a:pPr>
                <a:defRPr/>
              </a:pPr>
              <a:endParaRPr lang="en-US"/>
            </a:p>
          </c:txPr>
        </c:title>
        <c:numFmt formatCode="0" sourceLinked="1"/>
        <c:majorTickMark val="out"/>
        <c:minorTickMark val="none"/>
        <c:tickLblPos val="nextTo"/>
        <c:crossAx val="39514112"/>
        <c:crosses val="autoZero"/>
        <c:crossBetween val="midCat"/>
      </c:valAx>
      <c:spPr>
        <a:ln>
          <a:solidFill>
            <a:schemeClr val="bg1">
              <a:lumMod val="50000"/>
            </a:schemeClr>
          </a:solidFill>
        </a:ln>
      </c:spPr>
    </c:plotArea>
    <c:legend>
      <c:legendPos val="b"/>
      <c:layout/>
      <c:overlay val="0"/>
    </c:legend>
    <c:plotVisOnly val="1"/>
    <c:dispBlanksAs val="zero"/>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smtClean="0"/>
              <a:t>Annual Average Irrigated</a:t>
            </a:r>
            <a:r>
              <a:rPr lang="en-US" sz="2000" baseline="0" dirty="0" smtClean="0"/>
              <a:t> Acres over all Irrigation Districts </a:t>
            </a:r>
            <a:endParaRPr lang="en-US" sz="2000" dirty="0"/>
          </a:p>
        </c:rich>
      </c:tx>
      <c:layout>
        <c:manualLayout>
          <c:xMode val="edge"/>
          <c:yMode val="edge"/>
          <c:x val="0.14000838436862059"/>
          <c:y val="2.9569892473118281E-2"/>
        </c:manualLayout>
      </c:layout>
      <c:overlay val="0"/>
    </c:title>
    <c:autoTitleDeleted val="0"/>
    <c:plotArea>
      <c:layout>
        <c:manualLayout>
          <c:layoutTarget val="inner"/>
          <c:xMode val="edge"/>
          <c:yMode val="edge"/>
          <c:x val="0.1391766306989404"/>
          <c:y val="0.24272119210905088"/>
          <c:w val="0.81445550209001649"/>
          <c:h val="0.60331258995851322"/>
        </c:manualLayout>
      </c:layout>
      <c:barChart>
        <c:barDir val="col"/>
        <c:grouping val="clustered"/>
        <c:varyColors val="0"/>
        <c:ser>
          <c:idx val="0"/>
          <c:order val="0"/>
          <c:tx>
            <c:strRef>
              <c:f>Sheet1!$C$87</c:f>
              <c:strCache>
                <c:ptCount val="1"/>
                <c:pt idx="0">
                  <c:v>All Years</c:v>
                </c:pt>
              </c:strCache>
            </c:strRef>
          </c:tx>
          <c:invertIfNegative val="0"/>
          <c:dLbls>
            <c:showLegendKey val="0"/>
            <c:showVal val="1"/>
            <c:showCatName val="0"/>
            <c:showSerName val="0"/>
            <c:showPercent val="0"/>
            <c:showBubbleSize val="0"/>
            <c:showLeaderLines val="0"/>
          </c:dLbls>
          <c:cat>
            <c:strRef>
              <c:f>Sheet1!$BX$2:$CC$2</c:f>
              <c:strCache>
                <c:ptCount val="6"/>
                <c:pt idx="0">
                  <c:v>Baseline</c:v>
                </c:pt>
                <c:pt idx="1">
                  <c:v>20% UF</c:v>
                </c:pt>
                <c:pt idx="2">
                  <c:v>30% UF</c:v>
                </c:pt>
                <c:pt idx="3">
                  <c:v>40% UF</c:v>
                </c:pt>
                <c:pt idx="4">
                  <c:v>50% UF</c:v>
                </c:pt>
                <c:pt idx="5">
                  <c:v>60% UF</c:v>
                </c:pt>
              </c:strCache>
            </c:strRef>
          </c:cat>
          <c:val>
            <c:numRef>
              <c:f>Sheet1!$DN$87:$DS$87</c:f>
              <c:numCache>
                <c:formatCode>_(* #,##0_);_(* \(#,##0\);_(* "-"??_);_(@_)</c:formatCode>
                <c:ptCount val="6"/>
                <c:pt idx="0">
                  <c:v>512229.22377531289</c:v>
                </c:pt>
                <c:pt idx="1">
                  <c:v>506143.69837771886</c:v>
                </c:pt>
                <c:pt idx="2">
                  <c:v>500401.45826895087</c:v>
                </c:pt>
                <c:pt idx="3">
                  <c:v>488808.32854857907</c:v>
                </c:pt>
                <c:pt idx="4">
                  <c:v>468809.47147002025</c:v>
                </c:pt>
                <c:pt idx="5">
                  <c:v>441589.2706939613</c:v>
                </c:pt>
              </c:numCache>
            </c:numRef>
          </c:val>
        </c:ser>
        <c:ser>
          <c:idx val="5"/>
          <c:order val="1"/>
          <c:tx>
            <c:v>Critically Dry Years</c:v>
          </c:tx>
          <c:invertIfNegative val="0"/>
          <c:dLbls>
            <c:showLegendKey val="0"/>
            <c:showVal val="1"/>
            <c:showCatName val="0"/>
            <c:showSerName val="0"/>
            <c:showPercent val="0"/>
            <c:showBubbleSize val="0"/>
            <c:showLeaderLines val="0"/>
          </c:dLbls>
          <c:cat>
            <c:strRef>
              <c:f>Sheet1!$BX$2:$CC$2</c:f>
              <c:strCache>
                <c:ptCount val="6"/>
                <c:pt idx="0">
                  <c:v>Baseline</c:v>
                </c:pt>
                <c:pt idx="1">
                  <c:v>20% UF</c:v>
                </c:pt>
                <c:pt idx="2">
                  <c:v>30% UF</c:v>
                </c:pt>
                <c:pt idx="3">
                  <c:v>40% UF</c:v>
                </c:pt>
                <c:pt idx="4">
                  <c:v>50% UF</c:v>
                </c:pt>
                <c:pt idx="5">
                  <c:v>60% UF</c:v>
                </c:pt>
              </c:strCache>
            </c:strRef>
          </c:cat>
          <c:val>
            <c:numRef>
              <c:f>Sheet1!$DN$92:$DS$92</c:f>
              <c:numCache>
                <c:formatCode>_(* #,##0_);_(* \(#,##0\);_(* "-"??_);_(@_)</c:formatCode>
                <c:ptCount val="6"/>
                <c:pt idx="0">
                  <c:v>488544.26709768653</c:v>
                </c:pt>
                <c:pt idx="1">
                  <c:v>458641.15556926938</c:v>
                </c:pt>
                <c:pt idx="2">
                  <c:v>438611.28357426438</c:v>
                </c:pt>
                <c:pt idx="3">
                  <c:v>409440.37027384131</c:v>
                </c:pt>
                <c:pt idx="4">
                  <c:v>368327.53119982686</c:v>
                </c:pt>
                <c:pt idx="5">
                  <c:v>340247.58587656147</c:v>
                </c:pt>
              </c:numCache>
            </c:numRef>
          </c:val>
        </c:ser>
        <c:dLbls>
          <c:showLegendKey val="0"/>
          <c:showVal val="0"/>
          <c:showCatName val="0"/>
          <c:showSerName val="0"/>
          <c:showPercent val="0"/>
          <c:showBubbleSize val="0"/>
        </c:dLbls>
        <c:gapWidth val="150"/>
        <c:axId val="144099200"/>
        <c:axId val="148626816"/>
      </c:barChart>
      <c:catAx>
        <c:axId val="144099200"/>
        <c:scaling>
          <c:orientation val="minMax"/>
        </c:scaling>
        <c:delete val="0"/>
        <c:axPos val="b"/>
        <c:title>
          <c:tx>
            <c:rich>
              <a:bodyPr/>
              <a:lstStyle/>
              <a:p>
                <a:pPr>
                  <a:defRPr/>
                </a:pPr>
                <a:r>
                  <a:rPr lang="en-US"/>
                  <a:t>Alternative (UF = Unimpaired Flow)</a:t>
                </a:r>
              </a:p>
            </c:rich>
          </c:tx>
          <c:layout/>
          <c:overlay val="0"/>
        </c:title>
        <c:majorTickMark val="out"/>
        <c:minorTickMark val="none"/>
        <c:tickLblPos val="nextTo"/>
        <c:crossAx val="148626816"/>
        <c:crosses val="autoZero"/>
        <c:auto val="1"/>
        <c:lblAlgn val="ctr"/>
        <c:lblOffset val="100"/>
        <c:noMultiLvlLbl val="0"/>
      </c:catAx>
      <c:valAx>
        <c:axId val="148626816"/>
        <c:scaling>
          <c:orientation val="minMax"/>
        </c:scaling>
        <c:delete val="0"/>
        <c:axPos val="l"/>
        <c:majorGridlines/>
        <c:title>
          <c:tx>
            <c:rich>
              <a:bodyPr rot="-5400000" vert="horz"/>
              <a:lstStyle/>
              <a:p>
                <a:pPr>
                  <a:defRPr/>
                </a:pPr>
                <a:r>
                  <a:rPr lang="en-US"/>
                  <a:t>Annual Avg. Irrigated Area </a:t>
                </a:r>
              </a:p>
              <a:p>
                <a:pPr>
                  <a:defRPr/>
                </a:pPr>
                <a:r>
                  <a:rPr lang="en-US"/>
                  <a:t>(1000 Acres)</a:t>
                </a:r>
              </a:p>
            </c:rich>
          </c:tx>
          <c:layout>
            <c:manualLayout>
              <c:xMode val="edge"/>
              <c:yMode val="edge"/>
              <c:x val="1.1111111111111112E-2"/>
              <c:y val="0.24109981044036163"/>
            </c:manualLayout>
          </c:layout>
          <c:overlay val="0"/>
        </c:title>
        <c:numFmt formatCode="General" sourceLinked="0"/>
        <c:majorTickMark val="out"/>
        <c:minorTickMark val="none"/>
        <c:tickLblPos val="nextTo"/>
        <c:crossAx val="144099200"/>
        <c:crosses val="autoZero"/>
        <c:crossBetween val="between"/>
        <c:dispUnits>
          <c:builtInUnit val="thousands"/>
        </c:dispUnits>
      </c:valAx>
    </c:plotArea>
    <c:legend>
      <c:legendPos val="r"/>
      <c:layout>
        <c:manualLayout>
          <c:xMode val="edge"/>
          <c:yMode val="edge"/>
          <c:x val="0.13912595994945076"/>
          <c:y val="0.17739183811700954"/>
          <c:w val="0.75254068241469818"/>
          <c:h val="7.4457932341790614E-2"/>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1800" b="1" i="0" baseline="0" dirty="0" smtClean="0">
                <a:effectLst/>
              </a:rPr>
              <a:t>Annual Average Revenue from Crop Production over all Irrigation Districts </a:t>
            </a:r>
            <a:endParaRPr lang="en-US" sz="2400" dirty="0">
              <a:effectLst/>
            </a:endParaRPr>
          </a:p>
        </c:rich>
      </c:tx>
      <c:layout>
        <c:manualLayout>
          <c:xMode val="edge"/>
          <c:yMode val="edge"/>
          <c:x val="0.1122530864197531"/>
          <c:y val="0"/>
        </c:manualLayout>
      </c:layout>
      <c:overlay val="0"/>
    </c:title>
    <c:autoTitleDeleted val="0"/>
    <c:plotArea>
      <c:layout>
        <c:manualLayout>
          <c:layoutTarget val="inner"/>
          <c:xMode val="edge"/>
          <c:yMode val="edge"/>
          <c:x val="0.1391766306989404"/>
          <c:y val="0.18091462525517643"/>
          <c:w val="0.766615995917177"/>
          <c:h val="0.66511920384951884"/>
        </c:manualLayout>
      </c:layout>
      <c:barChart>
        <c:barDir val="col"/>
        <c:grouping val="clustered"/>
        <c:varyColors val="0"/>
        <c:ser>
          <c:idx val="0"/>
          <c:order val="0"/>
          <c:tx>
            <c:strRef>
              <c:f>Sheet3!$C$87</c:f>
              <c:strCache>
                <c:ptCount val="1"/>
                <c:pt idx="0">
                  <c:v>All Years</c:v>
                </c:pt>
              </c:strCache>
            </c:strRef>
          </c:tx>
          <c:invertIfNegative val="0"/>
          <c:dLbls>
            <c:numFmt formatCode="#,##0.00" sourceLinked="0"/>
            <c:showLegendKey val="0"/>
            <c:showVal val="1"/>
            <c:showCatName val="0"/>
            <c:showSerName val="0"/>
            <c:showPercent val="0"/>
            <c:showBubbleSize val="0"/>
            <c:showLeaderLines val="0"/>
          </c:dLbls>
          <c:cat>
            <c:strRef>
              <c:f>Sheet1!$BX$2:$CC$2</c:f>
              <c:strCache>
                <c:ptCount val="6"/>
                <c:pt idx="0">
                  <c:v>Baseline</c:v>
                </c:pt>
                <c:pt idx="1">
                  <c:v>20% UF</c:v>
                </c:pt>
                <c:pt idx="2">
                  <c:v>30% UF</c:v>
                </c:pt>
                <c:pt idx="3">
                  <c:v>40% UF</c:v>
                </c:pt>
                <c:pt idx="4">
                  <c:v>50% UF</c:v>
                </c:pt>
                <c:pt idx="5">
                  <c:v>60% UF</c:v>
                </c:pt>
              </c:strCache>
            </c:strRef>
          </c:cat>
          <c:val>
            <c:numRef>
              <c:f>Sheet3!$DN$87:$DS$87</c:f>
              <c:numCache>
                <c:formatCode>_(* #,##0_);_(* \(#,##0\);_(* "-"??_);_(@_)</c:formatCode>
                <c:ptCount val="6"/>
                <c:pt idx="0">
                  <c:v>1477075111.7417526</c:v>
                </c:pt>
                <c:pt idx="1">
                  <c:v>1467591264.9104228</c:v>
                </c:pt>
                <c:pt idx="2">
                  <c:v>1458530159.4536557</c:v>
                </c:pt>
                <c:pt idx="3">
                  <c:v>1440833976.6162825</c:v>
                </c:pt>
                <c:pt idx="4">
                  <c:v>1406733719.7023842</c:v>
                </c:pt>
                <c:pt idx="5">
                  <c:v>1360184846.503166</c:v>
                </c:pt>
              </c:numCache>
            </c:numRef>
          </c:val>
        </c:ser>
        <c:ser>
          <c:idx val="5"/>
          <c:order val="1"/>
          <c:tx>
            <c:v>Critically Dry Years</c:v>
          </c:tx>
          <c:invertIfNegative val="0"/>
          <c:dLbls>
            <c:numFmt formatCode="#,##0.00" sourceLinked="0"/>
            <c:showLegendKey val="0"/>
            <c:showVal val="1"/>
            <c:showCatName val="0"/>
            <c:showSerName val="0"/>
            <c:showPercent val="0"/>
            <c:showBubbleSize val="0"/>
            <c:showLeaderLines val="0"/>
          </c:dLbls>
          <c:cat>
            <c:strRef>
              <c:f>Sheet1!$BX$2:$CC$2</c:f>
              <c:strCache>
                <c:ptCount val="6"/>
                <c:pt idx="0">
                  <c:v>Baseline</c:v>
                </c:pt>
                <c:pt idx="1">
                  <c:v>20% UF</c:v>
                </c:pt>
                <c:pt idx="2">
                  <c:v>30% UF</c:v>
                </c:pt>
                <c:pt idx="3">
                  <c:v>40% UF</c:v>
                </c:pt>
                <c:pt idx="4">
                  <c:v>50% UF</c:v>
                </c:pt>
                <c:pt idx="5">
                  <c:v>60% UF</c:v>
                </c:pt>
              </c:strCache>
            </c:strRef>
          </c:cat>
          <c:val>
            <c:numRef>
              <c:f>Sheet3!$DN$92:$DS$92</c:f>
              <c:numCache>
                <c:formatCode>_(* #,##0_);_(* \(#,##0\);_(* "-"??_);_(@_)</c:formatCode>
                <c:ptCount val="6"/>
                <c:pt idx="0">
                  <c:v>1437842203.6041436</c:v>
                </c:pt>
                <c:pt idx="1">
                  <c:v>1391442460.5689454</c:v>
                </c:pt>
                <c:pt idx="2">
                  <c:v>1360980827.5519373</c:v>
                </c:pt>
                <c:pt idx="3">
                  <c:v>1317886448.0126195</c:v>
                </c:pt>
                <c:pt idx="4">
                  <c:v>1238425040.813293</c:v>
                </c:pt>
                <c:pt idx="5">
                  <c:v>1180938104.0993197</c:v>
                </c:pt>
              </c:numCache>
            </c:numRef>
          </c:val>
        </c:ser>
        <c:dLbls>
          <c:showLegendKey val="0"/>
          <c:showVal val="0"/>
          <c:showCatName val="0"/>
          <c:showSerName val="0"/>
          <c:showPercent val="0"/>
          <c:showBubbleSize val="0"/>
        </c:dLbls>
        <c:gapWidth val="150"/>
        <c:axId val="159754112"/>
        <c:axId val="159823360"/>
      </c:barChart>
      <c:catAx>
        <c:axId val="159754112"/>
        <c:scaling>
          <c:orientation val="minMax"/>
        </c:scaling>
        <c:delete val="0"/>
        <c:axPos val="b"/>
        <c:title>
          <c:tx>
            <c:rich>
              <a:bodyPr/>
              <a:lstStyle/>
              <a:p>
                <a:pPr>
                  <a:defRPr/>
                </a:pPr>
                <a:r>
                  <a:rPr lang="en-US"/>
                  <a:t>Alternative (UF = Unimpaired Flow)</a:t>
                </a:r>
              </a:p>
            </c:rich>
          </c:tx>
          <c:layout/>
          <c:overlay val="0"/>
        </c:title>
        <c:majorTickMark val="out"/>
        <c:minorTickMark val="none"/>
        <c:tickLblPos val="nextTo"/>
        <c:crossAx val="159823360"/>
        <c:crosses val="autoZero"/>
        <c:auto val="1"/>
        <c:lblAlgn val="ctr"/>
        <c:lblOffset val="100"/>
        <c:noMultiLvlLbl val="0"/>
      </c:catAx>
      <c:valAx>
        <c:axId val="159823360"/>
        <c:scaling>
          <c:orientation val="minMax"/>
          <c:min val="1000000000"/>
        </c:scaling>
        <c:delete val="0"/>
        <c:axPos val="l"/>
        <c:majorGridlines/>
        <c:title>
          <c:tx>
            <c:rich>
              <a:bodyPr rot="-5400000" vert="horz"/>
              <a:lstStyle/>
              <a:p>
                <a:pPr>
                  <a:defRPr/>
                </a:pPr>
                <a:r>
                  <a:rPr lang="en-US" dirty="0"/>
                  <a:t>Annual Avg. </a:t>
                </a:r>
                <a:r>
                  <a:rPr lang="en-US" dirty="0" smtClean="0"/>
                  <a:t>Agricultural</a:t>
                </a:r>
                <a:r>
                  <a:rPr lang="en-US" baseline="0" dirty="0" smtClean="0"/>
                  <a:t> Revenue</a:t>
                </a:r>
                <a:endParaRPr lang="en-US" dirty="0"/>
              </a:p>
              <a:p>
                <a:pPr>
                  <a:defRPr/>
                </a:pPr>
                <a:r>
                  <a:rPr lang="en-US" dirty="0"/>
                  <a:t>(Billion </a:t>
                </a:r>
                <a:r>
                  <a:rPr lang="en-US" dirty="0" smtClean="0"/>
                  <a:t>$)</a:t>
                </a:r>
                <a:endParaRPr lang="en-US" dirty="0"/>
              </a:p>
            </c:rich>
          </c:tx>
          <c:layout>
            <c:manualLayout>
              <c:xMode val="edge"/>
              <c:yMode val="edge"/>
              <c:x val="1.1111111111111112E-2"/>
              <c:y val="0.24109981044036163"/>
            </c:manualLayout>
          </c:layout>
          <c:overlay val="0"/>
        </c:title>
        <c:numFmt formatCode="General" sourceLinked="0"/>
        <c:majorTickMark val="out"/>
        <c:minorTickMark val="none"/>
        <c:tickLblPos val="nextTo"/>
        <c:crossAx val="159754112"/>
        <c:crosses val="autoZero"/>
        <c:crossBetween val="between"/>
        <c:dispUnits>
          <c:builtInUnit val="billions"/>
        </c:dispUnits>
      </c:valAx>
    </c:plotArea>
    <c:legend>
      <c:legendPos val="r"/>
      <c:layout>
        <c:manualLayout>
          <c:xMode val="edge"/>
          <c:yMode val="edge"/>
          <c:x val="0.13912598425196851"/>
          <c:y val="0.10854658792650919"/>
          <c:w val="0.75254068241469818"/>
          <c:h val="7.4457932341790614E-2"/>
        </c:manualLayout>
      </c:layout>
      <c:overlay val="0"/>
    </c:legend>
    <c:plotVisOnly val="1"/>
    <c:dispBlanksAs val="gap"/>
    <c:showDLblsOverMax val="0"/>
  </c:chart>
  <c:txPr>
    <a:bodyPr/>
    <a:lstStyle/>
    <a:p>
      <a:pPr>
        <a:defRPr sz="1600">
          <a:latin typeface="+mj-l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aseline="0">
                <a:solidFill>
                  <a:schemeClr val="tx1"/>
                </a:solidFill>
              </a:defRPr>
            </a:pPr>
            <a:r>
              <a:rPr lang="en-US" dirty="0">
                <a:solidFill>
                  <a:schemeClr val="tx1"/>
                </a:solidFill>
              </a:rPr>
              <a:t>Applied </a:t>
            </a:r>
            <a:r>
              <a:rPr lang="en-US" sz="1400" b="1" i="0" u="none" strike="noStrike" baseline="0" dirty="0" smtClean="0">
                <a:solidFill>
                  <a:schemeClr val="tx1"/>
                </a:solidFill>
                <a:effectLst/>
              </a:rPr>
              <a:t>Groundwater and Surface Water for Merced ID with a 40% unimpaired flow Objective on the Merced River</a:t>
            </a:r>
            <a:endParaRPr lang="en-US" dirty="0">
              <a:solidFill>
                <a:schemeClr val="tx1"/>
              </a:solidFill>
            </a:endParaRPr>
          </a:p>
        </c:rich>
      </c:tx>
      <c:layout>
        <c:manualLayout>
          <c:xMode val="edge"/>
          <c:yMode val="edge"/>
          <c:x val="0.10050290333490527"/>
          <c:y val="0"/>
        </c:manualLayout>
      </c:layout>
      <c:overlay val="0"/>
    </c:title>
    <c:autoTitleDeleted val="0"/>
    <c:plotArea>
      <c:layout>
        <c:manualLayout>
          <c:layoutTarget val="inner"/>
          <c:xMode val="edge"/>
          <c:yMode val="edge"/>
          <c:x val="6.6524238916596423E-2"/>
          <c:y val="0.11302327637835471"/>
          <c:w val="0.91683934245061471"/>
          <c:h val="0.7052270361304378"/>
        </c:manualLayout>
      </c:layout>
      <c:areaChart>
        <c:grouping val="stacked"/>
        <c:varyColors val="0"/>
        <c:ser>
          <c:idx val="0"/>
          <c:order val="0"/>
          <c:tx>
            <c:strRef>
              <c:f>'Graphs-Ag W Demand'!$A$5</c:f>
              <c:strCache>
                <c:ptCount val="1"/>
                <c:pt idx="0">
                  <c:v>Min GW Pumping</c:v>
                </c:pt>
              </c:strCache>
            </c:strRef>
          </c:tx>
          <c:spPr>
            <a:solidFill>
              <a:srgbClr val="7030A0"/>
            </a:solidFill>
          </c:spPr>
          <c:cat>
            <c:numRef>
              <c:f>'Input Timeseries'!$A$9:$A$90</c:f>
              <c:numCache>
                <c:formatCode>General</c:formatCode>
                <c:ptCount val="82"/>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numCache>
            </c:numRef>
          </c:cat>
          <c:val>
            <c:numRef>
              <c:f>'Input Timeseries'!$ES$9:$ES$90</c:f>
              <c:numCache>
                <c:formatCode>0</c:formatCode>
                <c:ptCount val="82"/>
                <c:pt idx="0">
                  <c:v>35.613952772596811</c:v>
                </c:pt>
                <c:pt idx="1">
                  <c:v>37.044293942444604</c:v>
                </c:pt>
                <c:pt idx="2">
                  <c:v>35.876434363152619</c:v>
                </c:pt>
                <c:pt idx="3">
                  <c:v>37.041640358926543</c:v>
                </c:pt>
                <c:pt idx="4">
                  <c:v>36.289669968596378</c:v>
                </c:pt>
                <c:pt idx="5">
                  <c:v>35.607786946206723</c:v>
                </c:pt>
                <c:pt idx="6">
                  <c:v>37.381027311575409</c:v>
                </c:pt>
                <c:pt idx="7">
                  <c:v>36.733166146981439</c:v>
                </c:pt>
                <c:pt idx="8">
                  <c:v>36.397049187637052</c:v>
                </c:pt>
                <c:pt idx="9">
                  <c:v>36.126357933654212</c:v>
                </c:pt>
                <c:pt idx="10">
                  <c:v>36.927408292455453</c:v>
                </c:pt>
                <c:pt idx="11">
                  <c:v>36.23876731065598</c:v>
                </c:pt>
                <c:pt idx="12">
                  <c:v>36.091270087904256</c:v>
                </c:pt>
                <c:pt idx="13">
                  <c:v>36.286308295498088</c:v>
                </c:pt>
                <c:pt idx="14">
                  <c:v>36.232989197918819</c:v>
                </c:pt>
                <c:pt idx="15">
                  <c:v>37.531826899691367</c:v>
                </c:pt>
                <c:pt idx="16">
                  <c:v>35.910234889167995</c:v>
                </c:pt>
                <c:pt idx="17">
                  <c:v>36.672114227431521</c:v>
                </c:pt>
                <c:pt idx="18">
                  <c:v>36.753238461654746</c:v>
                </c:pt>
                <c:pt idx="19">
                  <c:v>35.850691080093704</c:v>
                </c:pt>
                <c:pt idx="20">
                  <c:v>37.016329265216285</c:v>
                </c:pt>
                <c:pt idx="21">
                  <c:v>36.375973940768816</c:v>
                </c:pt>
                <c:pt idx="22">
                  <c:v>36.029074495047041</c:v>
                </c:pt>
                <c:pt idx="23">
                  <c:v>36.30682340761966</c:v>
                </c:pt>
                <c:pt idx="24">
                  <c:v>36.530133587699936</c:v>
                </c:pt>
                <c:pt idx="25">
                  <c:v>36.93273793790884</c:v>
                </c:pt>
                <c:pt idx="26">
                  <c:v>36.688437628171123</c:v>
                </c:pt>
                <c:pt idx="27">
                  <c:v>36.507000694386498</c:v>
                </c:pt>
                <c:pt idx="28">
                  <c:v>35.81426185291302</c:v>
                </c:pt>
                <c:pt idx="29">
                  <c:v>36.572723796260242</c:v>
                </c:pt>
                <c:pt idx="30">
                  <c:v>36.582233543831713</c:v>
                </c:pt>
                <c:pt idx="31">
                  <c:v>36.537624850973685</c:v>
                </c:pt>
                <c:pt idx="32">
                  <c:v>36.601433725320604</c:v>
                </c:pt>
                <c:pt idx="33">
                  <c:v>36.692373945110276</c:v>
                </c:pt>
                <c:pt idx="34">
                  <c:v>36.42000111190054</c:v>
                </c:pt>
                <c:pt idx="35">
                  <c:v>36.091242627559431</c:v>
                </c:pt>
                <c:pt idx="36">
                  <c:v>36.976518082984491</c:v>
                </c:pt>
                <c:pt idx="37">
                  <c:v>36.663598174586291</c:v>
                </c:pt>
                <c:pt idx="38">
                  <c:v>36.488109072726225</c:v>
                </c:pt>
                <c:pt idx="39">
                  <c:v>36.241570384272322</c:v>
                </c:pt>
                <c:pt idx="40">
                  <c:v>36.503300800946249</c:v>
                </c:pt>
                <c:pt idx="41">
                  <c:v>35.972862226722512</c:v>
                </c:pt>
                <c:pt idx="42">
                  <c:v>36.091307226756122</c:v>
                </c:pt>
                <c:pt idx="43">
                  <c:v>36.996893608265772</c:v>
                </c:pt>
                <c:pt idx="44">
                  <c:v>36.712344950262981</c:v>
                </c:pt>
                <c:pt idx="45">
                  <c:v>36.22465290161675</c:v>
                </c:pt>
                <c:pt idx="46">
                  <c:v>35.724227530915762</c:v>
                </c:pt>
                <c:pt idx="47">
                  <c:v>36.226352885905932</c:v>
                </c:pt>
                <c:pt idx="48">
                  <c:v>36.795930577388482</c:v>
                </c:pt>
                <c:pt idx="49">
                  <c:v>36.814805592279122</c:v>
                </c:pt>
                <c:pt idx="50">
                  <c:v>36.101962619477035</c:v>
                </c:pt>
                <c:pt idx="51">
                  <c:v>35.461904162338726</c:v>
                </c:pt>
                <c:pt idx="52">
                  <c:v>36.838755414946284</c:v>
                </c:pt>
                <c:pt idx="53">
                  <c:v>36.756743888669476</c:v>
                </c:pt>
                <c:pt idx="54">
                  <c:v>37.38822444238005</c:v>
                </c:pt>
                <c:pt idx="55">
                  <c:v>36.118999724284883</c:v>
                </c:pt>
                <c:pt idx="56">
                  <c:v>36.26493289322773</c:v>
                </c:pt>
                <c:pt idx="57">
                  <c:v>35.880410373812992</c:v>
                </c:pt>
                <c:pt idx="58">
                  <c:v>37.194401521233665</c:v>
                </c:pt>
                <c:pt idx="59">
                  <c:v>35.583210460244089</c:v>
                </c:pt>
                <c:pt idx="60">
                  <c:v>36.249723417092198</c:v>
                </c:pt>
                <c:pt idx="61">
                  <c:v>36.104806618660696</c:v>
                </c:pt>
                <c:pt idx="62">
                  <c:v>36.381465007738228</c:v>
                </c:pt>
                <c:pt idx="63">
                  <c:v>36.612698881977359</c:v>
                </c:pt>
                <c:pt idx="64">
                  <c:v>36.995542652859534</c:v>
                </c:pt>
                <c:pt idx="65">
                  <c:v>35.991173198298576</c:v>
                </c:pt>
                <c:pt idx="66">
                  <c:v>36.997583317993602</c:v>
                </c:pt>
                <c:pt idx="67">
                  <c:v>36.256902981155335</c:v>
                </c:pt>
                <c:pt idx="68">
                  <c:v>37.170556667327091</c:v>
                </c:pt>
                <c:pt idx="69">
                  <c:v>35.808426716552205</c:v>
                </c:pt>
                <c:pt idx="70">
                  <c:v>37.163600800959969</c:v>
                </c:pt>
                <c:pt idx="71">
                  <c:v>36.47085169197679</c:v>
                </c:pt>
                <c:pt idx="72">
                  <c:v>35.92488778381567</c:v>
                </c:pt>
                <c:pt idx="73">
                  <c:v>36.957430442788294</c:v>
                </c:pt>
                <c:pt idx="74">
                  <c:v>35.071973788456241</c:v>
                </c:pt>
                <c:pt idx="75">
                  <c:v>37.481326379768952</c:v>
                </c:pt>
                <c:pt idx="76">
                  <c:v>35.932302413039977</c:v>
                </c:pt>
                <c:pt idx="77">
                  <c:v>36.851544832016138</c:v>
                </c:pt>
                <c:pt idx="78">
                  <c:v>34.971970739281645</c:v>
                </c:pt>
                <c:pt idx="79">
                  <c:v>37.154492071721663</c:v>
                </c:pt>
                <c:pt idx="80">
                  <c:v>36.636496895314195</c:v>
                </c:pt>
                <c:pt idx="81">
                  <c:v>34.865657682673444</c:v>
                </c:pt>
              </c:numCache>
            </c:numRef>
          </c:val>
        </c:ser>
        <c:ser>
          <c:idx val="10"/>
          <c:order val="1"/>
          <c:tx>
            <c:strRef>
              <c:f>'Graphs-Ag W Demand'!$A$6</c:f>
              <c:strCache>
                <c:ptCount val="1"/>
                <c:pt idx="0">
                  <c:v>Applied SW</c:v>
                </c:pt>
              </c:strCache>
            </c:strRef>
          </c:tx>
          <c:spPr>
            <a:solidFill>
              <a:schemeClr val="accent5">
                <a:lumMod val="60000"/>
                <a:lumOff val="40000"/>
              </a:schemeClr>
            </a:solidFill>
          </c:spPr>
          <c:cat>
            <c:numRef>
              <c:f>'Input Timeseries'!$A$9:$A$90</c:f>
              <c:numCache>
                <c:formatCode>General</c:formatCode>
                <c:ptCount val="82"/>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numCache>
            </c:numRef>
          </c:cat>
          <c:val>
            <c:numRef>
              <c:f>'Applied SW'!$BY$9:$BY$90</c:f>
              <c:numCache>
                <c:formatCode>0</c:formatCode>
                <c:ptCount val="82"/>
                <c:pt idx="0">
                  <c:v>285.90960505840815</c:v>
                </c:pt>
                <c:pt idx="1">
                  <c:v>317.66702638301916</c:v>
                </c:pt>
                <c:pt idx="2">
                  <c:v>35.753549467867124</c:v>
                </c:pt>
                <c:pt idx="3">
                  <c:v>315.28252878590081</c:v>
                </c:pt>
                <c:pt idx="4">
                  <c:v>134.0568890839574</c:v>
                </c:pt>
                <c:pt idx="5">
                  <c:v>288.87824956296993</c:v>
                </c:pt>
                <c:pt idx="6">
                  <c:v>211.17549061603623</c:v>
                </c:pt>
                <c:pt idx="7">
                  <c:v>82.192331575401013</c:v>
                </c:pt>
                <c:pt idx="8">
                  <c:v>56.949590108549103</c:v>
                </c:pt>
                <c:pt idx="9">
                  <c:v>23.021511550495475</c:v>
                </c:pt>
                <c:pt idx="10">
                  <c:v>282.3644874885228</c:v>
                </c:pt>
                <c:pt idx="11">
                  <c:v>75.803764705711032</c:v>
                </c:pt>
                <c:pt idx="12">
                  <c:v>21.793051025130005</c:v>
                </c:pt>
                <c:pt idx="13">
                  <c:v>267.61024471225846</c:v>
                </c:pt>
                <c:pt idx="14">
                  <c:v>296.07724124310602</c:v>
                </c:pt>
                <c:pt idx="15">
                  <c:v>303.40597569142159</c:v>
                </c:pt>
                <c:pt idx="16">
                  <c:v>283.1597907718064</c:v>
                </c:pt>
                <c:pt idx="17">
                  <c:v>186.16639569405274</c:v>
                </c:pt>
                <c:pt idx="18">
                  <c:v>311.15646820011574</c:v>
                </c:pt>
                <c:pt idx="19">
                  <c:v>267.76545771424895</c:v>
                </c:pt>
                <c:pt idx="20">
                  <c:v>298.62000863006176</c:v>
                </c:pt>
                <c:pt idx="21">
                  <c:v>327.77332344887458</c:v>
                </c:pt>
                <c:pt idx="22">
                  <c:v>274.51453381588016</c:v>
                </c:pt>
                <c:pt idx="23">
                  <c:v>310.38268766328702</c:v>
                </c:pt>
                <c:pt idx="24">
                  <c:v>342.01791988924157</c:v>
                </c:pt>
                <c:pt idx="25">
                  <c:v>138.79820040868893</c:v>
                </c:pt>
                <c:pt idx="26">
                  <c:v>206.68448266020894</c:v>
                </c:pt>
                <c:pt idx="27">
                  <c:v>143.37511826759635</c:v>
                </c:pt>
                <c:pt idx="28">
                  <c:v>164.44560650870326</c:v>
                </c:pt>
                <c:pt idx="29">
                  <c:v>300.57473853059253</c:v>
                </c:pt>
                <c:pt idx="30">
                  <c:v>285.90986889229362</c:v>
                </c:pt>
                <c:pt idx="31">
                  <c:v>270.65333540712936</c:v>
                </c:pt>
                <c:pt idx="32">
                  <c:v>224.95689271340964</c:v>
                </c:pt>
                <c:pt idx="33">
                  <c:v>118.5578808145783</c:v>
                </c:pt>
                <c:pt idx="34">
                  <c:v>303.43878560251579</c:v>
                </c:pt>
                <c:pt idx="35">
                  <c:v>272.92236808993403</c:v>
                </c:pt>
                <c:pt idx="36">
                  <c:v>262.19647500656225</c:v>
                </c:pt>
                <c:pt idx="37">
                  <c:v>180.00902286105125</c:v>
                </c:pt>
                <c:pt idx="38">
                  <c:v>127.7624727804854</c:v>
                </c:pt>
                <c:pt idx="39">
                  <c:v>19.534516123326426</c:v>
                </c:pt>
                <c:pt idx="40">
                  <c:v>285.29728845701726</c:v>
                </c:pt>
                <c:pt idx="41">
                  <c:v>304.44992146981076</c:v>
                </c:pt>
                <c:pt idx="42">
                  <c:v>56.547228553507409</c:v>
                </c:pt>
                <c:pt idx="43">
                  <c:v>321.81142536949812</c:v>
                </c:pt>
                <c:pt idx="44">
                  <c:v>251.55231544068351</c:v>
                </c:pt>
                <c:pt idx="45">
                  <c:v>272.15531203028263</c:v>
                </c:pt>
                <c:pt idx="46">
                  <c:v>172.94264874079704</c:v>
                </c:pt>
                <c:pt idx="47">
                  <c:v>287.2488382929173</c:v>
                </c:pt>
                <c:pt idx="48">
                  <c:v>323.21058765659893</c:v>
                </c:pt>
                <c:pt idx="49">
                  <c:v>281.95629465403573</c:v>
                </c:pt>
                <c:pt idx="50">
                  <c:v>175.08643932880761</c:v>
                </c:pt>
                <c:pt idx="51">
                  <c:v>293.03537022324991</c:v>
                </c:pt>
                <c:pt idx="52">
                  <c:v>308.94819841747324</c:v>
                </c:pt>
                <c:pt idx="53">
                  <c:v>315.97413181396672</c:v>
                </c:pt>
                <c:pt idx="54">
                  <c:v>106.78420939978913</c:v>
                </c:pt>
                <c:pt idx="55">
                  <c:v>20.285236302946817</c:v>
                </c:pt>
                <c:pt idx="56">
                  <c:v>265.61895710826639</c:v>
                </c:pt>
                <c:pt idx="57">
                  <c:v>299.29204355529015</c:v>
                </c:pt>
                <c:pt idx="58">
                  <c:v>321.38941448565851</c:v>
                </c:pt>
                <c:pt idx="59">
                  <c:v>190.53525180642256</c:v>
                </c:pt>
                <c:pt idx="60">
                  <c:v>268.4396933387427</c:v>
                </c:pt>
                <c:pt idx="61">
                  <c:v>266.0758531583636</c:v>
                </c:pt>
                <c:pt idx="62">
                  <c:v>339.52157409597703</c:v>
                </c:pt>
                <c:pt idx="63">
                  <c:v>176.56655893574325</c:v>
                </c:pt>
                <c:pt idx="64">
                  <c:v>297.19460067428679</c:v>
                </c:pt>
                <c:pt idx="65">
                  <c:v>120.42494787703608</c:v>
                </c:pt>
                <c:pt idx="66">
                  <c:v>74.408013608816646</c:v>
                </c:pt>
                <c:pt idx="67">
                  <c:v>114.16015421821716</c:v>
                </c:pt>
                <c:pt idx="68">
                  <c:v>19.368616522395861</c:v>
                </c:pt>
                <c:pt idx="69">
                  <c:v>36.779297861940044</c:v>
                </c:pt>
                <c:pt idx="70">
                  <c:v>55.577935896104094</c:v>
                </c:pt>
                <c:pt idx="71">
                  <c:v>288.13317204590174</c:v>
                </c:pt>
                <c:pt idx="72">
                  <c:v>147.33861153349275</c:v>
                </c:pt>
                <c:pt idx="73">
                  <c:v>276.40852180833861</c:v>
                </c:pt>
                <c:pt idx="74">
                  <c:v>284.54731545292981</c:v>
                </c:pt>
                <c:pt idx="75">
                  <c:v>346.24841711427274</c:v>
                </c:pt>
                <c:pt idx="76">
                  <c:v>256.94594232000651</c:v>
                </c:pt>
                <c:pt idx="77">
                  <c:v>337.64200482049336</c:v>
                </c:pt>
                <c:pt idx="78">
                  <c:v>288.40875487285706</c:v>
                </c:pt>
                <c:pt idx="79">
                  <c:v>143.60042754731597</c:v>
                </c:pt>
                <c:pt idx="80">
                  <c:v>142.59939137034559</c:v>
                </c:pt>
                <c:pt idx="81">
                  <c:v>204.55943529353888</c:v>
                </c:pt>
              </c:numCache>
            </c:numRef>
          </c:val>
        </c:ser>
        <c:ser>
          <c:idx val="11"/>
          <c:order val="2"/>
          <c:tx>
            <c:strRef>
              <c:f>'Graphs-Ag W Demand'!$A$7</c:f>
              <c:strCache>
                <c:ptCount val="1"/>
                <c:pt idx="0">
                  <c:v>Additional GW</c:v>
                </c:pt>
              </c:strCache>
            </c:strRef>
          </c:tx>
          <c:spPr>
            <a:solidFill>
              <a:srgbClr val="C00000"/>
            </a:solidFill>
          </c:spPr>
          <c:cat>
            <c:numRef>
              <c:f>'Input Timeseries'!$A$9:$A$90</c:f>
              <c:numCache>
                <c:formatCode>General</c:formatCode>
                <c:ptCount val="82"/>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numCache>
            </c:numRef>
          </c:cat>
          <c:val>
            <c:numRef>
              <c:f>'Additional GW Pumping'!$BY$9:$BY$90</c:f>
              <c:numCache>
                <c:formatCode>0</c:formatCode>
                <c:ptCount val="82"/>
                <c:pt idx="0">
                  <c:v>0</c:v>
                </c:pt>
                <c:pt idx="1">
                  <c:v>-1.4210854715202016E-14</c:v>
                </c:pt>
                <c:pt idx="2">
                  <c:v>216.62500073474243</c:v>
                </c:pt>
                <c:pt idx="3">
                  <c:v>-7.1054273576010066E-15</c:v>
                </c:pt>
                <c:pt idx="4">
                  <c:v>203.71131187944655</c:v>
                </c:pt>
                <c:pt idx="5">
                  <c:v>23.80199515792054</c:v>
                </c:pt>
                <c:pt idx="6">
                  <c:v>136.44118473710554</c:v>
                </c:pt>
                <c:pt idx="7">
                  <c:v>216.02289223115318</c:v>
                </c:pt>
                <c:pt idx="8">
                  <c:v>216.10856793932015</c:v>
                </c:pt>
                <c:pt idx="9">
                  <c:v>216.35767422742751</c:v>
                </c:pt>
                <c:pt idx="10">
                  <c:v>49.381613792713118</c:v>
                </c:pt>
                <c:pt idx="11">
                  <c:v>216.40919916740521</c:v>
                </c:pt>
                <c:pt idx="12">
                  <c:v>216.31466583834302</c:v>
                </c:pt>
                <c:pt idx="13">
                  <c:v>5.6843418860808065E-14</c:v>
                </c:pt>
                <c:pt idx="14">
                  <c:v>4.9737991503207063E-14</c:v>
                </c:pt>
                <c:pt idx="15">
                  <c:v>-3.5527136788005035E-14</c:v>
                </c:pt>
                <c:pt idx="16">
                  <c:v>7.1054273576010066E-15</c:v>
                </c:pt>
                <c:pt idx="17">
                  <c:v>163.59881882404514</c:v>
                </c:pt>
                <c:pt idx="18">
                  <c:v>-5.6843418860808065E-14</c:v>
                </c:pt>
                <c:pt idx="19">
                  <c:v>-4.9737991503207063E-14</c:v>
                </c:pt>
                <c:pt idx="20">
                  <c:v>1.4210854715202016E-14</c:v>
                </c:pt>
                <c:pt idx="21">
                  <c:v>-7.1054273576010066E-15</c:v>
                </c:pt>
                <c:pt idx="22">
                  <c:v>47.840109167225464</c:v>
                </c:pt>
                <c:pt idx="23">
                  <c:v>-7.1054273576010066E-15</c:v>
                </c:pt>
                <c:pt idx="24">
                  <c:v>0</c:v>
                </c:pt>
                <c:pt idx="25">
                  <c:v>213.09247220517329</c:v>
                </c:pt>
                <c:pt idx="26">
                  <c:v>108.31328918837127</c:v>
                </c:pt>
                <c:pt idx="27">
                  <c:v>205.18889934978134</c:v>
                </c:pt>
                <c:pt idx="28">
                  <c:v>162.61691118600535</c:v>
                </c:pt>
                <c:pt idx="29">
                  <c:v>19.840198019059848</c:v>
                </c:pt>
                <c:pt idx="30">
                  <c:v>-6.3948846218409055E-14</c:v>
                </c:pt>
                <c:pt idx="31">
                  <c:v>70.945601876096319</c:v>
                </c:pt>
                <c:pt idx="32">
                  <c:v>110.06909072926882</c:v>
                </c:pt>
                <c:pt idx="33">
                  <c:v>215.89967285687769</c:v>
                </c:pt>
                <c:pt idx="34">
                  <c:v>7.1054273576010066E-15</c:v>
                </c:pt>
                <c:pt idx="35">
                  <c:v>67.682664262703511</c:v>
                </c:pt>
                <c:pt idx="36">
                  <c:v>2.8421709430404033E-14</c:v>
                </c:pt>
                <c:pt idx="37">
                  <c:v>169.01608657851699</c:v>
                </c:pt>
                <c:pt idx="38">
                  <c:v>216.10910506311728</c:v>
                </c:pt>
                <c:pt idx="39">
                  <c:v>216.24142136202687</c:v>
                </c:pt>
                <c:pt idx="40">
                  <c:v>30.131489161207984</c:v>
                </c:pt>
                <c:pt idx="41">
                  <c:v>3.5527136788005035E-14</c:v>
                </c:pt>
                <c:pt idx="42">
                  <c:v>216.2925590546628</c:v>
                </c:pt>
                <c:pt idx="43">
                  <c:v>7.8159700933611084E-14</c:v>
                </c:pt>
                <c:pt idx="44">
                  <c:v>96.900541773501288</c:v>
                </c:pt>
                <c:pt idx="45">
                  <c:v>-4.2632564145606055E-14</c:v>
                </c:pt>
                <c:pt idx="46">
                  <c:v>176.37057818417475</c:v>
                </c:pt>
                <c:pt idx="47">
                  <c:v>-2.1316282072803021E-14</c:v>
                </c:pt>
                <c:pt idx="48">
                  <c:v>-8.5265128291212111E-14</c:v>
                </c:pt>
                <c:pt idx="49">
                  <c:v>54.398941412145454</c:v>
                </c:pt>
                <c:pt idx="50">
                  <c:v>201.58827144861019</c:v>
                </c:pt>
                <c:pt idx="51">
                  <c:v>-5.6843418860808065E-14</c:v>
                </c:pt>
                <c:pt idx="52">
                  <c:v>3.5527136788005035E-14</c:v>
                </c:pt>
                <c:pt idx="53">
                  <c:v>-1.4210854715202016E-14</c:v>
                </c:pt>
                <c:pt idx="54">
                  <c:v>215.20580581944904</c:v>
                </c:pt>
                <c:pt idx="55">
                  <c:v>216.49016489722794</c:v>
                </c:pt>
                <c:pt idx="56">
                  <c:v>2.8421709430404033E-14</c:v>
                </c:pt>
                <c:pt idx="57">
                  <c:v>4.9737991503207063E-14</c:v>
                </c:pt>
                <c:pt idx="58">
                  <c:v>-2.1316282072803021E-14</c:v>
                </c:pt>
                <c:pt idx="59">
                  <c:v>136.14085279477754</c:v>
                </c:pt>
                <c:pt idx="60">
                  <c:v>-2.1316282072803021E-14</c:v>
                </c:pt>
                <c:pt idx="61">
                  <c:v>-1.4210854715202016E-14</c:v>
                </c:pt>
                <c:pt idx="62">
                  <c:v>1.4210854715202016E-14</c:v>
                </c:pt>
                <c:pt idx="63">
                  <c:v>164.52321039155254</c:v>
                </c:pt>
                <c:pt idx="64">
                  <c:v>-1.4210854715202016E-14</c:v>
                </c:pt>
                <c:pt idx="65">
                  <c:v>214.23797370112766</c:v>
                </c:pt>
                <c:pt idx="66">
                  <c:v>215.63708297157353</c:v>
                </c:pt>
                <c:pt idx="67">
                  <c:v>216.50444982789261</c:v>
                </c:pt>
                <c:pt idx="68">
                  <c:v>215.62026174927934</c:v>
                </c:pt>
                <c:pt idx="69">
                  <c:v>216.79829994915676</c:v>
                </c:pt>
                <c:pt idx="70">
                  <c:v>215.4744461855864</c:v>
                </c:pt>
                <c:pt idx="71">
                  <c:v>1.4210854715202016E-14</c:v>
                </c:pt>
                <c:pt idx="72">
                  <c:v>170.60139062860753</c:v>
                </c:pt>
                <c:pt idx="73">
                  <c:v>-2.1316282072803021E-14</c:v>
                </c:pt>
                <c:pt idx="74">
                  <c:v>7.8159700933611084E-14</c:v>
                </c:pt>
                <c:pt idx="75">
                  <c:v>1.4210854715202016E-14</c:v>
                </c:pt>
                <c:pt idx="76">
                  <c:v>-7.1054273576010066E-15</c:v>
                </c:pt>
                <c:pt idx="77">
                  <c:v>7.817380509488542</c:v>
                </c:pt>
                <c:pt idx="78">
                  <c:v>-1.4210854715202016E-14</c:v>
                </c:pt>
                <c:pt idx="79">
                  <c:v>178.74843061165063</c:v>
                </c:pt>
                <c:pt idx="80">
                  <c:v>195.76021542990216</c:v>
                </c:pt>
                <c:pt idx="81">
                  <c:v>107.6464452182469</c:v>
                </c:pt>
              </c:numCache>
            </c:numRef>
          </c:val>
        </c:ser>
        <c:dLbls>
          <c:showLegendKey val="0"/>
          <c:showVal val="0"/>
          <c:showCatName val="0"/>
          <c:showSerName val="0"/>
          <c:showPercent val="0"/>
          <c:showBubbleSize val="0"/>
        </c:dLbls>
        <c:axId val="40106240"/>
        <c:axId val="40030592"/>
      </c:areaChart>
      <c:lineChart>
        <c:grouping val="standard"/>
        <c:varyColors val="0"/>
        <c:ser>
          <c:idx val="12"/>
          <c:order val="3"/>
          <c:tx>
            <c:strRef>
              <c:f>'Graphs-Ag W Demand'!$A$8</c:f>
              <c:strCache>
                <c:ptCount val="1"/>
                <c:pt idx="0">
                  <c:v>Ag Water Demand</c:v>
                </c:pt>
              </c:strCache>
            </c:strRef>
          </c:tx>
          <c:spPr>
            <a:ln>
              <a:solidFill>
                <a:schemeClr val="tx1"/>
              </a:solidFill>
            </a:ln>
          </c:spPr>
          <c:marker>
            <c:symbol val="none"/>
          </c:marker>
          <c:cat>
            <c:numRef>
              <c:f>'Input Timeseries'!$A$9:$A$90</c:f>
              <c:numCache>
                <c:formatCode>General</c:formatCode>
                <c:ptCount val="82"/>
                <c:pt idx="0">
                  <c:v>1922</c:v>
                </c:pt>
                <c:pt idx="1">
                  <c:v>1923</c:v>
                </c:pt>
                <c:pt idx="2">
                  <c:v>1924</c:v>
                </c:pt>
                <c:pt idx="3">
                  <c:v>1925</c:v>
                </c:pt>
                <c:pt idx="4">
                  <c:v>1926</c:v>
                </c:pt>
                <c:pt idx="5">
                  <c:v>1927</c:v>
                </c:pt>
                <c:pt idx="6">
                  <c:v>1928</c:v>
                </c:pt>
                <c:pt idx="7">
                  <c:v>1929</c:v>
                </c:pt>
                <c:pt idx="8">
                  <c:v>1930</c:v>
                </c:pt>
                <c:pt idx="9">
                  <c:v>1931</c:v>
                </c:pt>
                <c:pt idx="10">
                  <c:v>1932</c:v>
                </c:pt>
                <c:pt idx="11">
                  <c:v>1933</c:v>
                </c:pt>
                <c:pt idx="12">
                  <c:v>1934</c:v>
                </c:pt>
                <c:pt idx="13">
                  <c:v>1935</c:v>
                </c:pt>
                <c:pt idx="14">
                  <c:v>1936</c:v>
                </c:pt>
                <c:pt idx="15">
                  <c:v>1937</c:v>
                </c:pt>
                <c:pt idx="16">
                  <c:v>1938</c:v>
                </c:pt>
                <c:pt idx="17">
                  <c:v>1939</c:v>
                </c:pt>
                <c:pt idx="18">
                  <c:v>1940</c:v>
                </c:pt>
                <c:pt idx="19">
                  <c:v>1941</c:v>
                </c:pt>
                <c:pt idx="20">
                  <c:v>1942</c:v>
                </c:pt>
                <c:pt idx="21">
                  <c:v>1943</c:v>
                </c:pt>
                <c:pt idx="22">
                  <c:v>1944</c:v>
                </c:pt>
                <c:pt idx="23">
                  <c:v>1945</c:v>
                </c:pt>
                <c:pt idx="24">
                  <c:v>1946</c:v>
                </c:pt>
                <c:pt idx="25">
                  <c:v>1947</c:v>
                </c:pt>
                <c:pt idx="26">
                  <c:v>1948</c:v>
                </c:pt>
                <c:pt idx="27">
                  <c:v>1949</c:v>
                </c:pt>
                <c:pt idx="28">
                  <c:v>1950</c:v>
                </c:pt>
                <c:pt idx="29">
                  <c:v>1951</c:v>
                </c:pt>
                <c:pt idx="30">
                  <c:v>1952</c:v>
                </c:pt>
                <c:pt idx="31">
                  <c:v>1953</c:v>
                </c:pt>
                <c:pt idx="32">
                  <c:v>1954</c:v>
                </c:pt>
                <c:pt idx="33">
                  <c:v>1955</c:v>
                </c:pt>
                <c:pt idx="34">
                  <c:v>1956</c:v>
                </c:pt>
                <c:pt idx="35">
                  <c:v>1957</c:v>
                </c:pt>
                <c:pt idx="36">
                  <c:v>1958</c:v>
                </c:pt>
                <c:pt idx="37">
                  <c:v>1959</c:v>
                </c:pt>
                <c:pt idx="38">
                  <c:v>1960</c:v>
                </c:pt>
                <c:pt idx="39">
                  <c:v>1961</c:v>
                </c:pt>
                <c:pt idx="40">
                  <c:v>1962</c:v>
                </c:pt>
                <c:pt idx="41">
                  <c:v>1963</c:v>
                </c:pt>
                <c:pt idx="42">
                  <c:v>1964</c:v>
                </c:pt>
                <c:pt idx="43">
                  <c:v>1965</c:v>
                </c:pt>
                <c:pt idx="44">
                  <c:v>1966</c:v>
                </c:pt>
                <c:pt idx="45">
                  <c:v>1967</c:v>
                </c:pt>
                <c:pt idx="46">
                  <c:v>1968</c:v>
                </c:pt>
                <c:pt idx="47">
                  <c:v>1969</c:v>
                </c:pt>
                <c:pt idx="48">
                  <c:v>1970</c:v>
                </c:pt>
                <c:pt idx="49">
                  <c:v>1971</c:v>
                </c:pt>
                <c:pt idx="50">
                  <c:v>1972</c:v>
                </c:pt>
                <c:pt idx="51">
                  <c:v>1973</c:v>
                </c:pt>
                <c:pt idx="52">
                  <c:v>1974</c:v>
                </c:pt>
                <c:pt idx="53">
                  <c:v>1975</c:v>
                </c:pt>
                <c:pt idx="54">
                  <c:v>1976</c:v>
                </c:pt>
                <c:pt idx="55">
                  <c:v>1977</c:v>
                </c:pt>
                <c:pt idx="56">
                  <c:v>1978</c:v>
                </c:pt>
                <c:pt idx="57">
                  <c:v>1979</c:v>
                </c:pt>
                <c:pt idx="58">
                  <c:v>1980</c:v>
                </c:pt>
                <c:pt idx="59">
                  <c:v>1981</c:v>
                </c:pt>
                <c:pt idx="60">
                  <c:v>1982</c:v>
                </c:pt>
                <c:pt idx="61">
                  <c:v>1983</c:v>
                </c:pt>
                <c:pt idx="62">
                  <c:v>1984</c:v>
                </c:pt>
                <c:pt idx="63">
                  <c:v>1985</c:v>
                </c:pt>
                <c:pt idx="64">
                  <c:v>1986</c:v>
                </c:pt>
                <c:pt idx="65">
                  <c:v>1987</c:v>
                </c:pt>
                <c:pt idx="66">
                  <c:v>1988</c:v>
                </c:pt>
                <c:pt idx="67">
                  <c:v>1989</c:v>
                </c:pt>
                <c:pt idx="68">
                  <c:v>1990</c:v>
                </c:pt>
                <c:pt idx="69">
                  <c:v>1991</c:v>
                </c:pt>
                <c:pt idx="70">
                  <c:v>1992</c:v>
                </c:pt>
                <c:pt idx="71">
                  <c:v>1993</c:v>
                </c:pt>
                <c:pt idx="72">
                  <c:v>1994</c:v>
                </c:pt>
                <c:pt idx="73">
                  <c:v>1995</c:v>
                </c:pt>
                <c:pt idx="74">
                  <c:v>1996</c:v>
                </c:pt>
                <c:pt idx="75">
                  <c:v>1997</c:v>
                </c:pt>
                <c:pt idx="76">
                  <c:v>1998</c:v>
                </c:pt>
                <c:pt idx="77">
                  <c:v>1999</c:v>
                </c:pt>
                <c:pt idx="78">
                  <c:v>2000</c:v>
                </c:pt>
                <c:pt idx="79">
                  <c:v>2001</c:v>
                </c:pt>
                <c:pt idx="80">
                  <c:v>2002</c:v>
                </c:pt>
                <c:pt idx="81">
                  <c:v>2003</c:v>
                </c:pt>
              </c:numCache>
            </c:numRef>
          </c:cat>
          <c:val>
            <c:numRef>
              <c:f>'AW Demand'!$M$9:$M$90</c:f>
              <c:numCache>
                <c:formatCode>0</c:formatCode>
                <c:ptCount val="82"/>
                <c:pt idx="0">
                  <c:v>321.52355783100489</c:v>
                </c:pt>
                <c:pt idx="1">
                  <c:v>354.7113203254637</c:v>
                </c:pt>
                <c:pt idx="2">
                  <c:v>404.9393521621966</c:v>
                </c:pt>
                <c:pt idx="3">
                  <c:v>352.32416914482741</c:v>
                </c:pt>
                <c:pt idx="4">
                  <c:v>374.05787093200036</c:v>
                </c:pt>
                <c:pt idx="5">
                  <c:v>348.28803166709713</c:v>
                </c:pt>
                <c:pt idx="6">
                  <c:v>384.99770266471722</c:v>
                </c:pt>
                <c:pt idx="7">
                  <c:v>369.3447119358645</c:v>
                </c:pt>
                <c:pt idx="8">
                  <c:v>392.23339524851923</c:v>
                </c:pt>
                <c:pt idx="9">
                  <c:v>391.81605199442339</c:v>
                </c:pt>
                <c:pt idx="10">
                  <c:v>368.67350957369132</c:v>
                </c:pt>
                <c:pt idx="11">
                  <c:v>390.70004102047176</c:v>
                </c:pt>
                <c:pt idx="12">
                  <c:v>391.74078976361449</c:v>
                </c:pt>
                <c:pt idx="13">
                  <c:v>303.89655300775661</c:v>
                </c:pt>
                <c:pt idx="14">
                  <c:v>332.31023044102477</c:v>
                </c:pt>
                <c:pt idx="15">
                  <c:v>340.93780259111281</c:v>
                </c:pt>
                <c:pt idx="16">
                  <c:v>319.07002566097424</c:v>
                </c:pt>
                <c:pt idx="17">
                  <c:v>386.43732874552933</c:v>
                </c:pt>
                <c:pt idx="18">
                  <c:v>347.90970666177043</c:v>
                </c:pt>
                <c:pt idx="19">
                  <c:v>303.61614879434268</c:v>
                </c:pt>
                <c:pt idx="20">
                  <c:v>335.6363378952779</c:v>
                </c:pt>
                <c:pt idx="21">
                  <c:v>364.14929738964366</c:v>
                </c:pt>
                <c:pt idx="22">
                  <c:v>358.38371747815256</c:v>
                </c:pt>
                <c:pt idx="23">
                  <c:v>346.68951107090675</c:v>
                </c:pt>
                <c:pt idx="24">
                  <c:v>378.5480534769415</c:v>
                </c:pt>
                <c:pt idx="25">
                  <c:v>388.82341055177096</c:v>
                </c:pt>
                <c:pt idx="26">
                  <c:v>351.68620947675134</c:v>
                </c:pt>
                <c:pt idx="27">
                  <c:v>385.07101831176413</c:v>
                </c:pt>
                <c:pt idx="28">
                  <c:v>362.8767795476216</c:v>
                </c:pt>
                <c:pt idx="29">
                  <c:v>356.98766034591262</c:v>
                </c:pt>
                <c:pt idx="30">
                  <c:v>322.49210243612521</c:v>
                </c:pt>
                <c:pt idx="31">
                  <c:v>378.13656213419949</c:v>
                </c:pt>
                <c:pt idx="32">
                  <c:v>371.627417167999</c:v>
                </c:pt>
                <c:pt idx="33">
                  <c:v>382.21808199795129</c:v>
                </c:pt>
                <c:pt idx="34">
                  <c:v>339.85878671441645</c:v>
                </c:pt>
                <c:pt idx="35">
                  <c:v>376.6962749801969</c:v>
                </c:pt>
                <c:pt idx="36">
                  <c:v>299.17299308954688</c:v>
                </c:pt>
                <c:pt idx="37">
                  <c:v>385.68870761415457</c:v>
                </c:pt>
                <c:pt idx="38">
                  <c:v>385.78300107081225</c:v>
                </c:pt>
                <c:pt idx="39">
                  <c:v>376.65130271135746</c:v>
                </c:pt>
                <c:pt idx="40">
                  <c:v>351.93207841917155</c:v>
                </c:pt>
                <c:pt idx="41">
                  <c:v>340.42278369653332</c:v>
                </c:pt>
                <c:pt idx="42">
                  <c:v>385.62252294399013</c:v>
                </c:pt>
                <c:pt idx="43">
                  <c:v>358.80831897776392</c:v>
                </c:pt>
                <c:pt idx="44">
                  <c:v>385.16520216444781</c:v>
                </c:pt>
                <c:pt idx="45">
                  <c:v>308.37996493189934</c:v>
                </c:pt>
                <c:pt idx="46">
                  <c:v>385.03745445588748</c:v>
                </c:pt>
                <c:pt idx="47">
                  <c:v>323.47519117882325</c:v>
                </c:pt>
                <c:pt idx="48">
                  <c:v>360.00651823398721</c:v>
                </c:pt>
                <c:pt idx="49">
                  <c:v>373.17004165846032</c:v>
                </c:pt>
                <c:pt idx="50">
                  <c:v>412.77667339689469</c:v>
                </c:pt>
                <c:pt idx="51">
                  <c:v>328.49727438558864</c:v>
                </c:pt>
                <c:pt idx="52">
                  <c:v>345.78695383241956</c:v>
                </c:pt>
                <c:pt idx="53">
                  <c:v>352.73087570263613</c:v>
                </c:pt>
                <c:pt idx="54">
                  <c:v>393.28184003219292</c:v>
                </c:pt>
                <c:pt idx="55">
                  <c:v>411.71045010273247</c:v>
                </c:pt>
                <c:pt idx="56">
                  <c:v>301.88389000149414</c:v>
                </c:pt>
                <c:pt idx="57">
                  <c:v>335.17245392910331</c:v>
                </c:pt>
                <c:pt idx="58">
                  <c:v>358.58381600689211</c:v>
                </c:pt>
                <c:pt idx="59">
                  <c:v>362.25931506144423</c:v>
                </c:pt>
                <c:pt idx="60">
                  <c:v>304.68941675583483</c:v>
                </c:pt>
                <c:pt idx="61">
                  <c:v>302.18065977702423</c:v>
                </c:pt>
                <c:pt idx="62">
                  <c:v>375.90303910371534</c:v>
                </c:pt>
                <c:pt idx="63">
                  <c:v>377.70246820927321</c:v>
                </c:pt>
                <c:pt idx="64">
                  <c:v>334.1901433271463</c:v>
                </c:pt>
                <c:pt idx="65">
                  <c:v>370.65409477646244</c:v>
                </c:pt>
                <c:pt idx="66">
                  <c:v>385.93653998891381</c:v>
                </c:pt>
                <c:pt idx="67">
                  <c:v>371.93872579530705</c:v>
                </c:pt>
                <c:pt idx="68">
                  <c:v>381.81657142408022</c:v>
                </c:pt>
                <c:pt idx="69">
                  <c:v>353.74404516305447</c:v>
                </c:pt>
                <c:pt idx="70">
                  <c:v>361.48693414887259</c:v>
                </c:pt>
                <c:pt idx="71">
                  <c:v>324.60402373787866</c:v>
                </c:pt>
                <c:pt idx="72">
                  <c:v>353.86488994591599</c:v>
                </c:pt>
                <c:pt idx="73">
                  <c:v>313.36595225112683</c:v>
                </c:pt>
                <c:pt idx="74">
                  <c:v>319.6192892413863</c:v>
                </c:pt>
                <c:pt idx="75">
                  <c:v>383.72974349404177</c:v>
                </c:pt>
                <c:pt idx="76">
                  <c:v>292.87824473304647</c:v>
                </c:pt>
                <c:pt idx="77">
                  <c:v>382.31093016199799</c:v>
                </c:pt>
                <c:pt idx="78">
                  <c:v>323.38072561213875</c:v>
                </c:pt>
                <c:pt idx="79">
                  <c:v>359.50335023068823</c:v>
                </c:pt>
                <c:pt idx="80">
                  <c:v>374.99610369556194</c:v>
                </c:pt>
                <c:pt idx="81">
                  <c:v>347.07153819445927</c:v>
                </c:pt>
              </c:numCache>
            </c:numRef>
          </c:val>
          <c:smooth val="0"/>
        </c:ser>
        <c:dLbls>
          <c:showLegendKey val="0"/>
          <c:showVal val="0"/>
          <c:showCatName val="0"/>
          <c:showSerName val="0"/>
          <c:showPercent val="0"/>
          <c:showBubbleSize val="0"/>
        </c:dLbls>
        <c:marker val="1"/>
        <c:smooth val="0"/>
        <c:axId val="40106240"/>
        <c:axId val="40030592"/>
      </c:lineChart>
      <c:catAx>
        <c:axId val="40106240"/>
        <c:scaling>
          <c:orientation val="minMax"/>
        </c:scaling>
        <c:delete val="0"/>
        <c:axPos val="b"/>
        <c:title>
          <c:tx>
            <c:strRef>
              <c:f>'Graphs-Ag W Demand'!$A$10</c:f>
              <c:strCache>
                <c:ptCount val="1"/>
                <c:pt idx="0">
                  <c:v>Irrigation Year</c:v>
                </c:pt>
              </c:strCache>
            </c:strRef>
          </c:tx>
          <c:layout/>
          <c:overlay val="0"/>
        </c:title>
        <c:numFmt formatCode="General" sourceLinked="1"/>
        <c:majorTickMark val="out"/>
        <c:minorTickMark val="none"/>
        <c:tickLblPos val="nextTo"/>
        <c:crossAx val="40030592"/>
        <c:crosses val="autoZero"/>
        <c:auto val="1"/>
        <c:lblAlgn val="ctr"/>
        <c:lblOffset val="100"/>
        <c:noMultiLvlLbl val="0"/>
      </c:catAx>
      <c:valAx>
        <c:axId val="40030592"/>
        <c:scaling>
          <c:orientation val="minMax"/>
        </c:scaling>
        <c:delete val="0"/>
        <c:axPos val="l"/>
        <c:majorGridlines/>
        <c:title>
          <c:tx>
            <c:strRef>
              <c:f>'Graphs-Ag W Demand'!$A$15</c:f>
              <c:strCache>
                <c:ptCount val="1"/>
                <c:pt idx="0">
                  <c:v>Volume (TAF)</c:v>
                </c:pt>
              </c:strCache>
            </c:strRef>
          </c:tx>
          <c:layout/>
          <c:overlay val="0"/>
          <c:txPr>
            <a:bodyPr rot="-5400000" vert="horz"/>
            <a:lstStyle/>
            <a:p>
              <a:pPr>
                <a:defRPr/>
              </a:pPr>
              <a:endParaRPr lang="en-US"/>
            </a:p>
          </c:txPr>
        </c:title>
        <c:numFmt formatCode="0" sourceLinked="1"/>
        <c:majorTickMark val="out"/>
        <c:minorTickMark val="none"/>
        <c:tickLblPos val="nextTo"/>
        <c:crossAx val="40106240"/>
        <c:crosses val="autoZero"/>
        <c:crossBetween val="midCat"/>
      </c:valAx>
      <c:spPr>
        <a:ln>
          <a:solidFill>
            <a:schemeClr val="bg1">
              <a:lumMod val="50000"/>
            </a:schemeClr>
          </a:solidFill>
        </a:ln>
      </c:spPr>
    </c:plotArea>
    <c:legend>
      <c:legendPos val="b"/>
      <c:layout/>
      <c:overlay val="0"/>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dirty="0"/>
              <a:t>Modeled </a:t>
            </a:r>
            <a:r>
              <a:rPr lang="en-US" sz="2400" dirty="0" smtClean="0"/>
              <a:t>Groundwater Pumping across all Irrigation Districts</a:t>
            </a:r>
            <a:endParaRPr lang="en-US" sz="2400" dirty="0"/>
          </a:p>
        </c:rich>
      </c:tx>
      <c:layout/>
      <c:overlay val="0"/>
    </c:title>
    <c:autoTitleDeleted val="0"/>
    <c:plotArea>
      <c:layout>
        <c:manualLayout>
          <c:layoutTarget val="inner"/>
          <c:xMode val="edge"/>
          <c:yMode val="edge"/>
          <c:x val="0.12781676127693339"/>
          <c:y val="0.23349895306446239"/>
          <c:w val="0.8052163828358665"/>
          <c:h val="0.58084798526600345"/>
        </c:manualLayout>
      </c:layout>
      <c:barChart>
        <c:barDir val="col"/>
        <c:grouping val="clustered"/>
        <c:varyColors val="0"/>
        <c:ser>
          <c:idx val="1"/>
          <c:order val="1"/>
          <c:tx>
            <c:strRef>
              <c:f>'Net ID GW Input WY summary'!$DH$45</c:f>
              <c:strCache>
                <c:ptCount val="1"/>
                <c:pt idx="0">
                  <c:v>Baseline Conditions</c:v>
                </c:pt>
              </c:strCache>
            </c:strRef>
          </c:tx>
          <c:invertIfNegative val="0"/>
          <c:dLbls>
            <c:showLegendKey val="0"/>
            <c:showVal val="1"/>
            <c:showCatName val="0"/>
            <c:showSerName val="0"/>
            <c:showPercent val="0"/>
            <c:showBubbleSize val="0"/>
            <c:showLeaderLines val="0"/>
          </c:dLbls>
          <c:cat>
            <c:strRef>
              <c:f>'Net ID GW Input WY summary'!$DI$43:$DN$43</c:f>
              <c:strCache>
                <c:ptCount val="6"/>
                <c:pt idx="0">
                  <c:v>All Year Types</c:v>
                </c:pt>
                <c:pt idx="1">
                  <c:v>Wet</c:v>
                </c:pt>
                <c:pt idx="2">
                  <c:v>Above Normal</c:v>
                </c:pt>
                <c:pt idx="3">
                  <c:v>Below Normal</c:v>
                </c:pt>
                <c:pt idx="4">
                  <c:v>Dry</c:v>
                </c:pt>
                <c:pt idx="5">
                  <c:v>Critically Dry</c:v>
                </c:pt>
              </c:strCache>
            </c:strRef>
          </c:cat>
          <c:val>
            <c:numRef>
              <c:f>'Net ID GW Input WY summary'!$DI$45:$DN$45</c:f>
              <c:numCache>
                <c:formatCode>General</c:formatCode>
                <c:ptCount val="6"/>
                <c:pt idx="0">
                  <c:v>260</c:v>
                </c:pt>
                <c:pt idx="1">
                  <c:v>185</c:v>
                </c:pt>
                <c:pt idx="2">
                  <c:v>203</c:v>
                </c:pt>
                <c:pt idx="3">
                  <c:v>228</c:v>
                </c:pt>
                <c:pt idx="4">
                  <c:v>221</c:v>
                </c:pt>
                <c:pt idx="5">
                  <c:v>485</c:v>
                </c:pt>
              </c:numCache>
            </c:numRef>
          </c:val>
        </c:ser>
        <c:ser>
          <c:idx val="0"/>
          <c:order val="0"/>
          <c:tx>
            <c:strRef>
              <c:f>'Net ID GW Input WY summary'!$DH$47</c:f>
              <c:strCache>
                <c:ptCount val="1"/>
                <c:pt idx="0">
                  <c:v>40% Unimpaired Flow Objective</c:v>
                </c:pt>
              </c:strCache>
            </c:strRef>
          </c:tx>
          <c:invertIfNegative val="0"/>
          <c:dLbls>
            <c:showLegendKey val="0"/>
            <c:showVal val="1"/>
            <c:showCatName val="0"/>
            <c:showSerName val="0"/>
            <c:showPercent val="0"/>
            <c:showBubbleSize val="0"/>
            <c:showLeaderLines val="0"/>
          </c:dLbls>
          <c:cat>
            <c:strRef>
              <c:f>'Net ID GW Input WY summary'!$DI$43:$DN$43</c:f>
              <c:strCache>
                <c:ptCount val="6"/>
                <c:pt idx="0">
                  <c:v>All Year Types</c:v>
                </c:pt>
                <c:pt idx="1">
                  <c:v>Wet</c:v>
                </c:pt>
                <c:pt idx="2">
                  <c:v>Above Normal</c:v>
                </c:pt>
                <c:pt idx="3">
                  <c:v>Below Normal</c:v>
                </c:pt>
                <c:pt idx="4">
                  <c:v>Dry</c:v>
                </c:pt>
                <c:pt idx="5">
                  <c:v>Critically Dry</c:v>
                </c:pt>
              </c:strCache>
            </c:strRef>
          </c:cat>
          <c:val>
            <c:numRef>
              <c:f>'Net ID GW Input WY summary'!$DI$47:$DN$47</c:f>
              <c:numCache>
                <c:formatCode>General</c:formatCode>
                <c:ptCount val="6"/>
                <c:pt idx="0">
                  <c:v>364</c:v>
                </c:pt>
                <c:pt idx="1">
                  <c:v>192</c:v>
                </c:pt>
                <c:pt idx="2">
                  <c:v>235</c:v>
                </c:pt>
                <c:pt idx="3">
                  <c:v>376</c:v>
                </c:pt>
                <c:pt idx="4">
                  <c:v>524</c:v>
                </c:pt>
                <c:pt idx="5">
                  <c:v>614</c:v>
                </c:pt>
              </c:numCache>
            </c:numRef>
          </c:val>
        </c:ser>
        <c:dLbls>
          <c:showLegendKey val="0"/>
          <c:showVal val="0"/>
          <c:showCatName val="0"/>
          <c:showSerName val="0"/>
          <c:showPercent val="0"/>
          <c:showBubbleSize val="0"/>
        </c:dLbls>
        <c:gapWidth val="150"/>
        <c:axId val="45274624"/>
        <c:axId val="45432832"/>
      </c:barChart>
      <c:catAx>
        <c:axId val="45274624"/>
        <c:scaling>
          <c:orientation val="minMax"/>
        </c:scaling>
        <c:delete val="0"/>
        <c:axPos val="b"/>
        <c:title>
          <c:tx>
            <c:rich>
              <a:bodyPr/>
              <a:lstStyle/>
              <a:p>
                <a:pPr>
                  <a:defRPr/>
                </a:pPr>
                <a:r>
                  <a:rPr lang="en-US"/>
                  <a:t>Water Year Type</a:t>
                </a:r>
              </a:p>
            </c:rich>
          </c:tx>
          <c:layout/>
          <c:overlay val="0"/>
        </c:title>
        <c:majorTickMark val="out"/>
        <c:minorTickMark val="none"/>
        <c:tickLblPos val="nextTo"/>
        <c:crossAx val="45432832"/>
        <c:crosses val="autoZero"/>
        <c:auto val="1"/>
        <c:lblAlgn val="ctr"/>
        <c:lblOffset val="100"/>
        <c:noMultiLvlLbl val="0"/>
      </c:catAx>
      <c:valAx>
        <c:axId val="45432832"/>
        <c:scaling>
          <c:orientation val="minMax"/>
        </c:scaling>
        <c:delete val="0"/>
        <c:axPos val="l"/>
        <c:majorGridlines/>
        <c:title>
          <c:tx>
            <c:rich>
              <a:bodyPr rot="-5400000" vert="horz"/>
              <a:lstStyle/>
              <a:p>
                <a:pPr>
                  <a:defRPr/>
                </a:pPr>
                <a:r>
                  <a:rPr lang="en-US"/>
                  <a:t>Avg.  Annual Groundwater Pumping (TAF)</a:t>
                </a:r>
              </a:p>
            </c:rich>
          </c:tx>
          <c:layout>
            <c:manualLayout>
              <c:xMode val="edge"/>
              <c:yMode val="edge"/>
              <c:x val="2.410785457373384E-2"/>
              <c:y val="0.1824816484997622"/>
            </c:manualLayout>
          </c:layout>
          <c:overlay val="0"/>
        </c:title>
        <c:numFmt formatCode="General" sourceLinked="1"/>
        <c:majorTickMark val="out"/>
        <c:minorTickMark val="none"/>
        <c:tickLblPos val="nextTo"/>
        <c:crossAx val="45274624"/>
        <c:crosses val="autoZero"/>
        <c:crossBetween val="between"/>
      </c:valAx>
    </c:plotArea>
    <c:legend>
      <c:legendPos val="r"/>
      <c:layout>
        <c:manualLayout>
          <c:xMode val="edge"/>
          <c:yMode val="edge"/>
          <c:x val="0.12994677748614755"/>
          <c:y val="0.17372626031106209"/>
          <c:w val="0.71577063632596161"/>
          <c:h val="5.9937202996841021E-2"/>
        </c:manualLayout>
      </c:layout>
      <c:overlay val="0"/>
    </c:legend>
    <c:plotVisOnly val="1"/>
    <c:dispBlanksAs val="gap"/>
    <c:showDLblsOverMax val="0"/>
  </c:chart>
  <c:txPr>
    <a:bodyPr/>
    <a:lstStyle/>
    <a:p>
      <a:pPr>
        <a:defRPr sz="16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a:t>Modeled Groundwter Recharge across</a:t>
            </a:r>
            <a:r>
              <a:rPr lang="en-US" sz="2400" baseline="0"/>
              <a:t> all Irrigation Districts</a:t>
            </a:r>
            <a:endParaRPr lang="en-US" sz="2400"/>
          </a:p>
        </c:rich>
      </c:tx>
      <c:layout>
        <c:manualLayout>
          <c:xMode val="edge"/>
          <c:yMode val="edge"/>
          <c:x val="0.1020794449304948"/>
          <c:y val="0"/>
        </c:manualLayout>
      </c:layout>
      <c:overlay val="0"/>
    </c:title>
    <c:autoTitleDeleted val="0"/>
    <c:plotArea>
      <c:layout>
        <c:manualLayout>
          <c:layoutTarget val="inner"/>
          <c:xMode val="edge"/>
          <c:yMode val="edge"/>
          <c:x val="0.12781676127693339"/>
          <c:y val="0.21739573798690917"/>
          <c:w val="0.8052163828358665"/>
          <c:h val="0.59695118953741722"/>
        </c:manualLayout>
      </c:layout>
      <c:barChart>
        <c:barDir val="col"/>
        <c:grouping val="clustered"/>
        <c:varyColors val="0"/>
        <c:ser>
          <c:idx val="1"/>
          <c:order val="1"/>
          <c:tx>
            <c:strRef>
              <c:f>'Net ID GW Input WY summary'!$DH$58</c:f>
              <c:strCache>
                <c:ptCount val="1"/>
                <c:pt idx="0">
                  <c:v>Baseline Conditions</c:v>
                </c:pt>
              </c:strCache>
            </c:strRef>
          </c:tx>
          <c:invertIfNegative val="0"/>
          <c:dLbls>
            <c:showLegendKey val="0"/>
            <c:showVal val="1"/>
            <c:showCatName val="0"/>
            <c:showSerName val="0"/>
            <c:showPercent val="0"/>
            <c:showBubbleSize val="0"/>
            <c:showLeaderLines val="0"/>
          </c:dLbls>
          <c:cat>
            <c:strRef>
              <c:f>'Net ID GW Input WY summary'!$DI$43:$DN$43</c:f>
              <c:strCache>
                <c:ptCount val="6"/>
                <c:pt idx="0">
                  <c:v>All Year Types</c:v>
                </c:pt>
                <c:pt idx="1">
                  <c:v>Wet</c:v>
                </c:pt>
                <c:pt idx="2">
                  <c:v>Above Normal</c:v>
                </c:pt>
                <c:pt idx="3">
                  <c:v>Below Normal</c:v>
                </c:pt>
                <c:pt idx="4">
                  <c:v>Dry</c:v>
                </c:pt>
                <c:pt idx="5">
                  <c:v>Critically Dry</c:v>
                </c:pt>
              </c:strCache>
            </c:strRef>
          </c:cat>
          <c:val>
            <c:numRef>
              <c:f>'Net ID GW Input WY summary'!$DI$58:$DN$58</c:f>
              <c:numCache>
                <c:formatCode>General</c:formatCode>
                <c:ptCount val="6"/>
                <c:pt idx="0">
                  <c:v>728</c:v>
                </c:pt>
                <c:pt idx="1">
                  <c:v>713</c:v>
                </c:pt>
                <c:pt idx="2">
                  <c:v>745</c:v>
                </c:pt>
                <c:pt idx="3">
                  <c:v>774</c:v>
                </c:pt>
                <c:pt idx="4">
                  <c:v>793</c:v>
                </c:pt>
                <c:pt idx="5">
                  <c:v>646</c:v>
                </c:pt>
              </c:numCache>
            </c:numRef>
          </c:val>
        </c:ser>
        <c:ser>
          <c:idx val="0"/>
          <c:order val="0"/>
          <c:tx>
            <c:strRef>
              <c:f>'Net ID GW Input WY summary'!$DH$60</c:f>
              <c:strCache>
                <c:ptCount val="1"/>
                <c:pt idx="0">
                  <c:v>40% Unimpaired Flow Objective</c:v>
                </c:pt>
              </c:strCache>
            </c:strRef>
          </c:tx>
          <c:invertIfNegative val="0"/>
          <c:dLbls>
            <c:showLegendKey val="0"/>
            <c:showVal val="1"/>
            <c:showCatName val="0"/>
            <c:showSerName val="0"/>
            <c:showPercent val="0"/>
            <c:showBubbleSize val="0"/>
            <c:showLeaderLines val="0"/>
          </c:dLbls>
          <c:cat>
            <c:strRef>
              <c:f>'Net ID GW Input WY summary'!$DI$43:$DN$43</c:f>
              <c:strCache>
                <c:ptCount val="6"/>
                <c:pt idx="0">
                  <c:v>All Year Types</c:v>
                </c:pt>
                <c:pt idx="1">
                  <c:v>Wet</c:v>
                </c:pt>
                <c:pt idx="2">
                  <c:v>Above Normal</c:v>
                </c:pt>
                <c:pt idx="3">
                  <c:v>Below Normal</c:v>
                </c:pt>
                <c:pt idx="4">
                  <c:v>Dry</c:v>
                </c:pt>
                <c:pt idx="5">
                  <c:v>Critically Dry</c:v>
                </c:pt>
              </c:strCache>
            </c:strRef>
          </c:cat>
          <c:val>
            <c:numRef>
              <c:f>'Net ID GW Input WY summary'!$DI$60:$DN$60</c:f>
              <c:numCache>
                <c:formatCode>General</c:formatCode>
                <c:ptCount val="6"/>
                <c:pt idx="0">
                  <c:v>648</c:v>
                </c:pt>
                <c:pt idx="1">
                  <c:v>711</c:v>
                </c:pt>
                <c:pt idx="2">
                  <c:v>723</c:v>
                </c:pt>
                <c:pt idx="3">
                  <c:v>694</c:v>
                </c:pt>
                <c:pt idx="4">
                  <c:v>631</c:v>
                </c:pt>
                <c:pt idx="5">
                  <c:v>457</c:v>
                </c:pt>
              </c:numCache>
            </c:numRef>
          </c:val>
        </c:ser>
        <c:dLbls>
          <c:showLegendKey val="0"/>
          <c:showVal val="0"/>
          <c:showCatName val="0"/>
          <c:showSerName val="0"/>
          <c:showPercent val="0"/>
          <c:showBubbleSize val="0"/>
        </c:dLbls>
        <c:gapWidth val="150"/>
        <c:axId val="46880256"/>
        <c:axId val="46882176"/>
      </c:barChart>
      <c:catAx>
        <c:axId val="46880256"/>
        <c:scaling>
          <c:orientation val="minMax"/>
        </c:scaling>
        <c:delete val="0"/>
        <c:axPos val="b"/>
        <c:title>
          <c:tx>
            <c:rich>
              <a:bodyPr/>
              <a:lstStyle/>
              <a:p>
                <a:pPr>
                  <a:defRPr/>
                </a:pPr>
                <a:r>
                  <a:rPr lang="en-US"/>
                  <a:t>Water Year Type</a:t>
                </a:r>
              </a:p>
            </c:rich>
          </c:tx>
          <c:layout/>
          <c:overlay val="0"/>
        </c:title>
        <c:majorTickMark val="out"/>
        <c:minorTickMark val="none"/>
        <c:tickLblPos val="nextTo"/>
        <c:crossAx val="46882176"/>
        <c:crosses val="autoZero"/>
        <c:auto val="1"/>
        <c:lblAlgn val="ctr"/>
        <c:lblOffset val="100"/>
        <c:noMultiLvlLbl val="0"/>
      </c:catAx>
      <c:valAx>
        <c:axId val="46882176"/>
        <c:scaling>
          <c:orientation val="minMax"/>
        </c:scaling>
        <c:delete val="0"/>
        <c:axPos val="l"/>
        <c:majorGridlines/>
        <c:title>
          <c:tx>
            <c:rich>
              <a:bodyPr rot="-5400000" vert="horz"/>
              <a:lstStyle/>
              <a:p>
                <a:pPr>
                  <a:defRPr/>
                </a:pPr>
                <a:r>
                  <a:rPr lang="en-US"/>
                  <a:t>Avg.  Annual Groundwater </a:t>
                </a:r>
                <a:r>
                  <a:rPr lang="en-US" baseline="0"/>
                  <a:t> Recharge</a:t>
                </a:r>
                <a:r>
                  <a:rPr lang="en-US"/>
                  <a:t> (TAF)</a:t>
                </a:r>
              </a:p>
            </c:rich>
          </c:tx>
          <c:layout>
            <c:manualLayout>
              <c:xMode val="edge"/>
              <c:yMode val="edge"/>
              <c:x val="2.8737484203363469E-2"/>
              <c:y val="0.10904360452243197"/>
            </c:manualLayout>
          </c:layout>
          <c:overlay val="0"/>
        </c:title>
        <c:numFmt formatCode="General" sourceLinked="1"/>
        <c:majorTickMark val="out"/>
        <c:minorTickMark val="none"/>
        <c:tickLblPos val="nextTo"/>
        <c:crossAx val="46880256"/>
        <c:crosses val="autoZero"/>
        <c:crossBetween val="between"/>
      </c:valAx>
    </c:plotArea>
    <c:legend>
      <c:legendPos val="r"/>
      <c:layout>
        <c:manualLayout>
          <c:xMode val="edge"/>
          <c:yMode val="edge"/>
          <c:x val="0.14697227082725769"/>
          <c:y val="0.15422871928753293"/>
          <c:w val="0.71577063632596161"/>
          <c:h val="7.6975313833199471E-2"/>
        </c:manualLayout>
      </c:layout>
      <c:overlay val="0"/>
    </c:legend>
    <c:plotVisOnly val="1"/>
    <c:dispBlanksAs val="gap"/>
    <c:showDLblsOverMax val="0"/>
  </c:chart>
  <c:txPr>
    <a:bodyPr/>
    <a:lstStyle/>
    <a:p>
      <a:pPr>
        <a:defRPr sz="16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Annual Average Net Input to GW for each Irrigation District</a:t>
            </a:r>
          </a:p>
        </c:rich>
      </c:tx>
      <c:layout>
        <c:manualLayout>
          <c:xMode val="edge"/>
          <c:yMode val="edge"/>
          <c:x val="0.15668452901720617"/>
          <c:y val="1.6129032258064516E-2"/>
        </c:manualLayout>
      </c:layout>
      <c:overlay val="1"/>
    </c:title>
    <c:autoTitleDeleted val="0"/>
    <c:plotArea>
      <c:layout>
        <c:manualLayout>
          <c:layoutTarget val="inner"/>
          <c:xMode val="edge"/>
          <c:yMode val="edge"/>
          <c:x val="0.11978507564603208"/>
          <c:y val="0.14565190411087006"/>
          <c:w val="0.7605404879945562"/>
          <c:h val="0.65955634577935818"/>
        </c:manualLayout>
      </c:layout>
      <c:lineChart>
        <c:grouping val="standard"/>
        <c:varyColors val="0"/>
        <c:ser>
          <c:idx val="0"/>
          <c:order val="0"/>
          <c:tx>
            <c:strRef>
              <c:f>'Net ID GW Input WY summary'!$CL$12</c:f>
              <c:strCache>
                <c:ptCount val="1"/>
                <c:pt idx="0">
                  <c:v>SSJID</c:v>
                </c:pt>
              </c:strCache>
            </c:strRef>
          </c:tx>
          <c:spPr>
            <a:ln w="31750">
              <a:solidFill>
                <a:srgbClr val="00B0F0"/>
              </a:solidFill>
            </a:ln>
          </c:spPr>
          <c:marker>
            <c:spPr>
              <a:solidFill>
                <a:srgbClr val="00B0F0"/>
              </a:solidFill>
              <a:ln>
                <a:solidFill>
                  <a:srgbClr val="00B0F0"/>
                </a:solidFill>
              </a:ln>
            </c:spPr>
          </c:marker>
          <c:cat>
            <c:strRef>
              <c:f>'Net ID GW Input WY summary'!$CM$10:$CR$10</c:f>
              <c:strCache>
                <c:ptCount val="6"/>
                <c:pt idx="0">
                  <c:v>Baseline</c:v>
                </c:pt>
                <c:pt idx="1">
                  <c:v>20% UF</c:v>
                </c:pt>
                <c:pt idx="2">
                  <c:v>30% UF</c:v>
                </c:pt>
                <c:pt idx="3">
                  <c:v>40% UF</c:v>
                </c:pt>
                <c:pt idx="4">
                  <c:v>50% UF</c:v>
                </c:pt>
                <c:pt idx="5">
                  <c:v>60% UF</c:v>
                </c:pt>
              </c:strCache>
            </c:strRef>
          </c:cat>
          <c:val>
            <c:numRef>
              <c:f>'Net ID GW Input WY summary'!$CM$12:$CR$12</c:f>
              <c:numCache>
                <c:formatCode>0</c:formatCode>
                <c:ptCount val="6"/>
                <c:pt idx="0">
                  <c:v>33.743716103140351</c:v>
                </c:pt>
                <c:pt idx="1">
                  <c:v>28.764893608923934</c:v>
                </c:pt>
                <c:pt idx="2">
                  <c:v>25.84337956930068</c:v>
                </c:pt>
                <c:pt idx="3">
                  <c:v>18.395326255851622</c:v>
                </c:pt>
                <c:pt idx="4">
                  <c:v>10.80662510572389</c:v>
                </c:pt>
                <c:pt idx="5">
                  <c:v>1.1936670388531856</c:v>
                </c:pt>
              </c:numCache>
            </c:numRef>
          </c:val>
          <c:smooth val="0"/>
        </c:ser>
        <c:ser>
          <c:idx val="1"/>
          <c:order val="1"/>
          <c:tx>
            <c:strRef>
              <c:f>'Net ID GW Input WY summary'!$CL$13</c:f>
              <c:strCache>
                <c:ptCount val="1"/>
                <c:pt idx="0">
                  <c:v>OID</c:v>
                </c:pt>
              </c:strCache>
            </c:strRef>
          </c:tx>
          <c:spPr>
            <a:ln w="31750">
              <a:solidFill>
                <a:srgbClr val="FF0000"/>
              </a:solidFill>
            </a:ln>
          </c:spPr>
          <c:marker>
            <c:spPr>
              <a:solidFill>
                <a:srgbClr val="FF0000"/>
              </a:solidFill>
              <a:ln>
                <a:solidFill>
                  <a:srgbClr val="FF0000"/>
                </a:solidFill>
              </a:ln>
            </c:spPr>
          </c:marker>
          <c:cat>
            <c:strRef>
              <c:f>'Net ID GW Input WY summary'!$CM$10:$CR$10</c:f>
              <c:strCache>
                <c:ptCount val="6"/>
                <c:pt idx="0">
                  <c:v>Baseline</c:v>
                </c:pt>
                <c:pt idx="1">
                  <c:v>20% UF</c:v>
                </c:pt>
                <c:pt idx="2">
                  <c:v>30% UF</c:v>
                </c:pt>
                <c:pt idx="3">
                  <c:v>40% UF</c:v>
                </c:pt>
                <c:pt idx="4">
                  <c:v>50% UF</c:v>
                </c:pt>
                <c:pt idx="5">
                  <c:v>60% UF</c:v>
                </c:pt>
              </c:strCache>
            </c:strRef>
          </c:cat>
          <c:val>
            <c:numRef>
              <c:f>'Net ID GW Input WY summary'!$CM$13:$CR$13</c:f>
              <c:numCache>
                <c:formatCode>0</c:formatCode>
                <c:ptCount val="6"/>
                <c:pt idx="0">
                  <c:v>64.916985426437549</c:v>
                </c:pt>
                <c:pt idx="1">
                  <c:v>59.715917934743139</c:v>
                </c:pt>
                <c:pt idx="2">
                  <c:v>56.528578697866479</c:v>
                </c:pt>
                <c:pt idx="3">
                  <c:v>48.789480309909735</c:v>
                </c:pt>
                <c:pt idx="4">
                  <c:v>39.882837217424999</c:v>
                </c:pt>
                <c:pt idx="5">
                  <c:v>29.080488552776167</c:v>
                </c:pt>
              </c:numCache>
            </c:numRef>
          </c:val>
          <c:smooth val="0"/>
        </c:ser>
        <c:ser>
          <c:idx val="4"/>
          <c:order val="2"/>
          <c:tx>
            <c:strRef>
              <c:f>'Net ID GW Input WY summary'!$CL$16</c:f>
              <c:strCache>
                <c:ptCount val="1"/>
                <c:pt idx="0">
                  <c:v>MoID</c:v>
                </c:pt>
              </c:strCache>
            </c:strRef>
          </c:tx>
          <c:spPr>
            <a:ln w="31750">
              <a:solidFill>
                <a:srgbClr val="00B050"/>
              </a:solidFill>
            </a:ln>
          </c:spPr>
          <c:marker>
            <c:spPr>
              <a:solidFill>
                <a:srgbClr val="00B050"/>
              </a:solidFill>
              <a:ln>
                <a:solidFill>
                  <a:srgbClr val="00B050"/>
                </a:solidFill>
              </a:ln>
            </c:spPr>
          </c:marker>
          <c:cat>
            <c:strRef>
              <c:f>'Net ID GW Input WY summary'!$CM$10:$CR$10</c:f>
              <c:strCache>
                <c:ptCount val="6"/>
                <c:pt idx="0">
                  <c:v>Baseline</c:v>
                </c:pt>
                <c:pt idx="1">
                  <c:v>20% UF</c:v>
                </c:pt>
                <c:pt idx="2">
                  <c:v>30% UF</c:v>
                </c:pt>
                <c:pt idx="3">
                  <c:v>40% UF</c:v>
                </c:pt>
                <c:pt idx="4">
                  <c:v>50% UF</c:v>
                </c:pt>
                <c:pt idx="5">
                  <c:v>60% UF</c:v>
                </c:pt>
              </c:strCache>
            </c:strRef>
          </c:cat>
          <c:val>
            <c:numRef>
              <c:f>'Net ID GW Input WY summary'!$CM$16:$CR$16</c:f>
              <c:numCache>
                <c:formatCode>0</c:formatCode>
                <c:ptCount val="6"/>
                <c:pt idx="0">
                  <c:v>49.425487171696794</c:v>
                </c:pt>
                <c:pt idx="1">
                  <c:v>47.33801501832955</c:v>
                </c:pt>
                <c:pt idx="2">
                  <c:v>42.549617829125104</c:v>
                </c:pt>
                <c:pt idx="3">
                  <c:v>35.12416710055443</c:v>
                </c:pt>
                <c:pt idx="4">
                  <c:v>27.412412346603343</c:v>
                </c:pt>
                <c:pt idx="5">
                  <c:v>15.896981913669842</c:v>
                </c:pt>
              </c:numCache>
            </c:numRef>
          </c:val>
          <c:smooth val="0"/>
        </c:ser>
        <c:ser>
          <c:idx val="5"/>
          <c:order val="3"/>
          <c:tx>
            <c:strRef>
              <c:f>'Net ID GW Input WY summary'!$CL$17</c:f>
              <c:strCache>
                <c:ptCount val="1"/>
                <c:pt idx="0">
                  <c:v>TID</c:v>
                </c:pt>
              </c:strCache>
            </c:strRef>
          </c:tx>
          <c:spPr>
            <a:ln w="31750"/>
          </c:spPr>
          <c:cat>
            <c:strRef>
              <c:f>'Net ID GW Input WY summary'!$CM$10:$CR$10</c:f>
              <c:strCache>
                <c:ptCount val="6"/>
                <c:pt idx="0">
                  <c:v>Baseline</c:v>
                </c:pt>
                <c:pt idx="1">
                  <c:v>20% UF</c:v>
                </c:pt>
                <c:pt idx="2">
                  <c:v>30% UF</c:v>
                </c:pt>
                <c:pt idx="3">
                  <c:v>40% UF</c:v>
                </c:pt>
                <c:pt idx="4">
                  <c:v>50% UF</c:v>
                </c:pt>
                <c:pt idx="5">
                  <c:v>60% UF</c:v>
                </c:pt>
              </c:strCache>
            </c:strRef>
          </c:cat>
          <c:val>
            <c:numRef>
              <c:f>'Net ID GW Input WY summary'!$CM$17:$CR$17</c:f>
              <c:numCache>
                <c:formatCode>0</c:formatCode>
                <c:ptCount val="6"/>
                <c:pt idx="0">
                  <c:v>106.62155598447831</c:v>
                </c:pt>
                <c:pt idx="1">
                  <c:v>100.827047183231</c:v>
                </c:pt>
                <c:pt idx="2">
                  <c:v>87.856348134011682</c:v>
                </c:pt>
                <c:pt idx="3">
                  <c:v>67.435402074128291</c:v>
                </c:pt>
                <c:pt idx="4">
                  <c:v>46.176465580694</c:v>
                </c:pt>
                <c:pt idx="5">
                  <c:v>14.547611225021761</c:v>
                </c:pt>
              </c:numCache>
            </c:numRef>
          </c:val>
          <c:smooth val="0"/>
        </c:ser>
        <c:ser>
          <c:idx val="6"/>
          <c:order val="4"/>
          <c:tx>
            <c:strRef>
              <c:f>'Net ID GW Input WY summary'!$CL$18</c:f>
              <c:strCache>
                <c:ptCount val="1"/>
                <c:pt idx="0">
                  <c:v>MeID</c:v>
                </c:pt>
              </c:strCache>
            </c:strRef>
          </c:tx>
          <c:spPr>
            <a:ln w="31750">
              <a:solidFill>
                <a:srgbClr val="7030A0"/>
              </a:solidFill>
            </a:ln>
          </c:spPr>
          <c:marker>
            <c:spPr>
              <a:noFill/>
              <a:ln w="28575">
                <a:solidFill>
                  <a:srgbClr val="7030A0"/>
                </a:solidFill>
              </a:ln>
            </c:spPr>
          </c:marker>
          <c:cat>
            <c:strRef>
              <c:f>'Net ID GW Input WY summary'!$CM$10:$CR$10</c:f>
              <c:strCache>
                <c:ptCount val="6"/>
                <c:pt idx="0">
                  <c:v>Baseline</c:v>
                </c:pt>
                <c:pt idx="1">
                  <c:v>20% UF</c:v>
                </c:pt>
                <c:pt idx="2">
                  <c:v>30% UF</c:v>
                </c:pt>
                <c:pt idx="3">
                  <c:v>40% UF</c:v>
                </c:pt>
                <c:pt idx="4">
                  <c:v>50% UF</c:v>
                </c:pt>
                <c:pt idx="5">
                  <c:v>60% UF</c:v>
                </c:pt>
              </c:strCache>
            </c:strRef>
          </c:cat>
          <c:val>
            <c:numRef>
              <c:f>'Net ID GW Input WY summary'!$CM$18:$CR$18</c:f>
              <c:numCache>
                <c:formatCode>0</c:formatCode>
                <c:ptCount val="6"/>
                <c:pt idx="0">
                  <c:v>100.40757466764255</c:v>
                </c:pt>
                <c:pt idx="1">
                  <c:v>70.806363100911284</c:v>
                </c:pt>
                <c:pt idx="2">
                  <c:v>47.402978172538639</c:v>
                </c:pt>
                <c:pt idx="3">
                  <c:v>19.210563097170017</c:v>
                </c:pt>
                <c:pt idx="4">
                  <c:v>-14.162941293583517</c:v>
                </c:pt>
                <c:pt idx="5">
                  <c:v>-51.117340931802438</c:v>
                </c:pt>
              </c:numCache>
            </c:numRef>
          </c:val>
          <c:smooth val="0"/>
        </c:ser>
        <c:dLbls>
          <c:showLegendKey val="0"/>
          <c:showVal val="0"/>
          <c:showCatName val="0"/>
          <c:showSerName val="0"/>
          <c:showPercent val="0"/>
          <c:showBubbleSize val="0"/>
        </c:dLbls>
        <c:marker val="1"/>
        <c:smooth val="0"/>
        <c:axId val="48170112"/>
        <c:axId val="48172416"/>
      </c:lineChart>
      <c:catAx>
        <c:axId val="48170112"/>
        <c:scaling>
          <c:orientation val="minMax"/>
        </c:scaling>
        <c:delete val="0"/>
        <c:axPos val="b"/>
        <c:title>
          <c:tx>
            <c:rich>
              <a:bodyPr/>
              <a:lstStyle/>
              <a:p>
                <a:pPr>
                  <a:defRPr/>
                </a:pPr>
                <a:r>
                  <a:rPr lang="en-US"/>
                  <a:t>Alternative (UF = Unimpaired Flow)</a:t>
                </a:r>
              </a:p>
            </c:rich>
          </c:tx>
          <c:layout/>
          <c:overlay val="0"/>
        </c:title>
        <c:numFmt formatCode="0" sourceLinked="1"/>
        <c:majorTickMark val="cross"/>
        <c:minorTickMark val="none"/>
        <c:tickLblPos val="low"/>
        <c:crossAx val="48172416"/>
        <c:crosses val="autoZero"/>
        <c:auto val="1"/>
        <c:lblAlgn val="ctr"/>
        <c:lblOffset val="100"/>
        <c:noMultiLvlLbl val="0"/>
      </c:catAx>
      <c:valAx>
        <c:axId val="48172416"/>
        <c:scaling>
          <c:orientation val="minMax"/>
        </c:scaling>
        <c:delete val="0"/>
        <c:axPos val="l"/>
        <c:majorGridlines/>
        <c:title>
          <c:tx>
            <c:rich>
              <a:bodyPr rot="-5400000" vert="horz"/>
              <a:lstStyle/>
              <a:p>
                <a:pPr>
                  <a:defRPr/>
                </a:pPr>
                <a:r>
                  <a:rPr lang="en-US"/>
                  <a:t>Annual Average net GW Input (TAF)</a:t>
                </a:r>
              </a:p>
            </c:rich>
          </c:tx>
          <c:layout/>
          <c:overlay val="0"/>
        </c:title>
        <c:numFmt formatCode="0" sourceLinked="1"/>
        <c:majorTickMark val="out"/>
        <c:minorTickMark val="none"/>
        <c:tickLblPos val="nextTo"/>
        <c:crossAx val="48170112"/>
        <c:crosses val="autoZero"/>
        <c:crossBetween val="between"/>
      </c:valAx>
      <c:spPr>
        <a:noFill/>
        <a:ln w="25400">
          <a:noFill/>
        </a:ln>
      </c:spPr>
    </c:plotArea>
    <c:legend>
      <c:legendPos val="r"/>
      <c:layout>
        <c:manualLayout>
          <c:xMode val="edge"/>
          <c:yMode val="edge"/>
          <c:x val="0.86883189948478678"/>
          <c:y val="0.30537634408602149"/>
          <c:w val="0.1269166791538594"/>
          <c:h val="0.39479250548694372"/>
        </c:manualLayout>
      </c:layout>
      <c:overlay val="0"/>
    </c:legend>
    <c:plotVisOnly val="1"/>
    <c:dispBlanksAs val="gap"/>
    <c:showDLblsOverMax val="0"/>
  </c:chart>
  <c:txPr>
    <a:bodyPr/>
    <a:lstStyle/>
    <a:p>
      <a:pPr>
        <a:defRPr sz="1600">
          <a:latin typeface="+mj-lt"/>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dirty="0"/>
              <a:t>Population</a:t>
            </a:r>
            <a:r>
              <a:rPr lang="en-US" sz="1600" baseline="0" dirty="0"/>
              <a:t> Served by Public and Private Sources in the 4 Subbasins</a:t>
            </a:r>
            <a:endParaRPr lang="en-US" sz="1600" dirty="0"/>
          </a:p>
        </c:rich>
      </c:tx>
      <c:layout/>
      <c:overlay val="0"/>
    </c:title>
    <c:autoTitleDeleted val="0"/>
    <c:plotArea>
      <c:layout/>
      <c:pieChart>
        <c:varyColors val="0"/>
        <c:ser>
          <c:idx val="0"/>
          <c:order val="0"/>
          <c:dPt>
            <c:idx val="0"/>
            <c:bubble3D val="0"/>
            <c:spPr>
              <a:solidFill>
                <a:schemeClr val="tx2">
                  <a:lumMod val="60000"/>
                  <a:lumOff val="40000"/>
                </a:schemeClr>
              </a:solidFill>
            </c:spPr>
          </c:dPt>
          <c:dPt>
            <c:idx val="1"/>
            <c:bubble3D val="0"/>
            <c:spPr>
              <a:solidFill>
                <a:schemeClr val="accent2">
                  <a:lumMod val="60000"/>
                  <a:lumOff val="40000"/>
                </a:schemeClr>
              </a:solidFill>
            </c:spPr>
          </c:dPt>
          <c:dLbls>
            <c:dLbl>
              <c:idx val="0"/>
              <c:layout>
                <c:manualLayout>
                  <c:x val="-0.22011811023622047"/>
                  <c:y val="-0.1757394413210257"/>
                </c:manualLayout>
              </c:layout>
              <c:tx>
                <c:rich>
                  <a:bodyPr/>
                  <a:lstStyle/>
                  <a:p>
                    <a:r>
                      <a:rPr lang="en-US" sz="1400" dirty="0"/>
                      <a:t> </a:t>
                    </a:r>
                    <a:r>
                      <a:rPr lang="en-US" sz="1400" dirty="0" smtClean="0"/>
                      <a:t>1,120,000; </a:t>
                    </a:r>
                    <a:r>
                      <a:rPr lang="en-US" sz="1400" dirty="0"/>
                      <a:t>89%</a:t>
                    </a:r>
                    <a:endParaRPr lang="en-US" sz="1200" dirty="0"/>
                  </a:p>
                </c:rich>
              </c:tx>
              <c:showLegendKey val="0"/>
              <c:showVal val="1"/>
              <c:showCatName val="0"/>
              <c:showSerName val="0"/>
              <c:showPercent val="1"/>
              <c:showBubbleSize val="0"/>
              <c:separator>; </c:separator>
            </c:dLbl>
            <c:dLbl>
              <c:idx val="1"/>
              <c:layout/>
              <c:tx>
                <c:rich>
                  <a:bodyPr/>
                  <a:lstStyle/>
                  <a:p>
                    <a:r>
                      <a:rPr lang="en-US" sz="1400" dirty="0"/>
                      <a:t> 133,000; 11%</a:t>
                    </a:r>
                    <a:endParaRPr lang="en-US" sz="1200" dirty="0"/>
                  </a:p>
                </c:rich>
              </c:tx>
              <c:showLegendKey val="0"/>
              <c:showVal val="1"/>
              <c:showCatName val="0"/>
              <c:showSerName val="0"/>
              <c:showPercent val="1"/>
              <c:showBubbleSize val="0"/>
              <c:separator>; </c:separator>
            </c:dLbl>
            <c:txPr>
              <a:bodyPr/>
              <a:lstStyle/>
              <a:p>
                <a:pPr>
                  <a:defRPr sz="1400"/>
                </a:pPr>
                <a:endParaRPr lang="en-US"/>
              </a:p>
            </c:txPr>
            <c:showLegendKey val="0"/>
            <c:showVal val="1"/>
            <c:showCatName val="0"/>
            <c:showSerName val="0"/>
            <c:showPercent val="1"/>
            <c:showBubbleSize val="0"/>
            <c:separator>; </c:separator>
            <c:showLeaderLines val="1"/>
          </c:dLbls>
          <c:cat>
            <c:strRef>
              <c:f>Sheet2!$A$2:$A$3</c:f>
              <c:strCache>
                <c:ptCount val="2"/>
                <c:pt idx="0">
                  <c:v>Public Water System</c:v>
                </c:pt>
                <c:pt idx="1">
                  <c:v>Private Well</c:v>
                </c:pt>
              </c:strCache>
            </c:strRef>
          </c:cat>
          <c:val>
            <c:numRef>
              <c:f>Sheet2!$B$2:$B$3</c:f>
              <c:numCache>
                <c:formatCode>_(* #,##0_);_(* \(#,##0\);_(* "-"??_);_(@_)</c:formatCode>
                <c:ptCount val="2"/>
                <c:pt idx="0">
                  <c:v>1120000</c:v>
                </c:pt>
                <c:pt idx="1">
                  <c:v>133000</c:v>
                </c:pt>
              </c:numCache>
            </c:numRef>
          </c:val>
        </c:ser>
        <c:dLbls>
          <c:showLegendKey val="0"/>
          <c:showVal val="0"/>
          <c:showCatName val="0"/>
          <c:showSerName val="0"/>
          <c:showPercent val="1"/>
          <c:showBubbleSize val="0"/>
          <c:showLeaderLines val="1"/>
        </c:dLbls>
        <c:firstSliceAng val="0"/>
      </c:pieChart>
    </c:plotArea>
    <c:legend>
      <c:legendPos val="t"/>
      <c:layout>
        <c:manualLayout>
          <c:xMode val="edge"/>
          <c:yMode val="edge"/>
          <c:x val="0.15071732778685684"/>
          <c:y val="0.16664516559732678"/>
          <c:w val="0.69542044272767789"/>
          <c:h val="8.6166587879531464E-2"/>
        </c:manualLayout>
      </c:layout>
      <c:overlay val="0"/>
      <c:txPr>
        <a:bodyPr/>
        <a:lstStyle/>
        <a:p>
          <a:pPr>
            <a:defRPr sz="140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en-US" sz="1100" dirty="0"/>
              <a:t>Population</a:t>
            </a:r>
            <a:r>
              <a:rPr lang="en-US" sz="1100" baseline="0" dirty="0"/>
              <a:t> Served by Public and Private Sources in the 4 Subbasins</a:t>
            </a:r>
            <a:endParaRPr lang="en-US" sz="1100" dirty="0"/>
          </a:p>
        </c:rich>
      </c:tx>
      <c:layout/>
      <c:overlay val="0"/>
    </c:title>
    <c:autoTitleDeleted val="0"/>
    <c:plotArea>
      <c:layout/>
      <c:pieChart>
        <c:varyColors val="0"/>
        <c:dLbls>
          <c:showLegendKey val="0"/>
          <c:showVal val="0"/>
          <c:showCatName val="0"/>
          <c:showSerName val="0"/>
          <c:showPercent val="1"/>
          <c:showBubbleSize val="0"/>
          <c:showLeaderLines val="1"/>
        </c:dLbls>
        <c:firstSliceAng val="0"/>
      </c:pieChart>
    </c:plotArea>
    <c:legend>
      <c:legendPos val="t"/>
      <c:layout/>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baseline="0" dirty="0"/>
              <a:t>Public Water </a:t>
            </a:r>
            <a:r>
              <a:rPr lang="en-US" sz="1600" baseline="0" dirty="0" smtClean="0"/>
              <a:t>Supply </a:t>
            </a:r>
            <a:r>
              <a:rPr lang="en-US" sz="1600" baseline="0" dirty="0"/>
              <a:t>and Sources </a:t>
            </a:r>
            <a:endParaRPr lang="en-US" sz="1600" baseline="0" dirty="0" smtClean="0"/>
          </a:p>
          <a:p>
            <a:pPr>
              <a:defRPr sz="1600"/>
            </a:pPr>
            <a:r>
              <a:rPr lang="en-US" sz="1600" baseline="0" dirty="0" smtClean="0"/>
              <a:t>in </a:t>
            </a:r>
            <a:r>
              <a:rPr lang="en-US" sz="1600" baseline="0" dirty="0"/>
              <a:t>2014 in the 4 Subbasins</a:t>
            </a:r>
            <a:endParaRPr lang="en-US" sz="1600" dirty="0"/>
          </a:p>
        </c:rich>
      </c:tx>
      <c:layout/>
      <c:overlay val="0"/>
    </c:title>
    <c:autoTitleDeleted val="0"/>
    <c:plotArea>
      <c:layout/>
      <c:pieChart>
        <c:varyColors val="0"/>
        <c:ser>
          <c:idx val="0"/>
          <c:order val="0"/>
          <c:dPt>
            <c:idx val="0"/>
            <c:bubble3D val="0"/>
            <c:spPr>
              <a:solidFill>
                <a:schemeClr val="tx2">
                  <a:lumMod val="60000"/>
                  <a:lumOff val="40000"/>
                </a:schemeClr>
              </a:solidFill>
            </c:spPr>
          </c:dPt>
          <c:dPt>
            <c:idx val="1"/>
            <c:bubble3D val="0"/>
            <c:spPr>
              <a:solidFill>
                <a:schemeClr val="accent2">
                  <a:lumMod val="60000"/>
                  <a:lumOff val="40000"/>
                </a:schemeClr>
              </a:solidFill>
            </c:spPr>
          </c:dPt>
          <c:dLbls>
            <c:dLbl>
              <c:idx val="0"/>
              <c:layout>
                <c:manualLayout>
                  <c:x val="-0.2513583212370914"/>
                  <c:y val="3.2566295592361301E-3"/>
                </c:manualLayout>
              </c:layout>
              <c:tx>
                <c:rich>
                  <a:bodyPr/>
                  <a:lstStyle/>
                  <a:p>
                    <a:r>
                      <a:rPr lang="en-US" sz="1400"/>
                      <a:t>169 TAF; </a:t>
                    </a:r>
                  </a:p>
                  <a:p>
                    <a:r>
                      <a:rPr lang="en-US" sz="1400"/>
                      <a:t>52%</a:t>
                    </a:r>
                    <a:endParaRPr lang="en-US"/>
                  </a:p>
                </c:rich>
              </c:tx>
              <c:showLegendKey val="0"/>
              <c:showVal val="1"/>
              <c:showCatName val="0"/>
              <c:showSerName val="0"/>
              <c:showPercent val="1"/>
              <c:showBubbleSize val="0"/>
              <c:separator>; </c:separator>
            </c:dLbl>
            <c:dLbl>
              <c:idx val="1"/>
              <c:layout>
                <c:manualLayout>
                  <c:x val="0.25800802882980767"/>
                  <c:y val="1.9591365734455607E-2"/>
                </c:manualLayout>
              </c:layout>
              <c:tx>
                <c:rich>
                  <a:bodyPr/>
                  <a:lstStyle/>
                  <a:p>
                    <a:r>
                      <a:rPr lang="en-US" sz="1400"/>
                      <a:t>154 TAF; </a:t>
                    </a:r>
                  </a:p>
                  <a:p>
                    <a:r>
                      <a:rPr lang="en-US" sz="1400"/>
                      <a:t>48%</a:t>
                    </a:r>
                    <a:endParaRPr lang="en-US"/>
                  </a:p>
                </c:rich>
              </c:tx>
              <c:showLegendKey val="0"/>
              <c:showVal val="1"/>
              <c:showCatName val="0"/>
              <c:showSerName val="0"/>
              <c:showPercent val="1"/>
              <c:showBubbleSize val="0"/>
              <c:separator>; </c:separator>
            </c:dLbl>
            <c:txPr>
              <a:bodyPr/>
              <a:lstStyle/>
              <a:p>
                <a:pPr>
                  <a:defRPr sz="1400"/>
                </a:pPr>
                <a:endParaRPr lang="en-US"/>
              </a:p>
            </c:txPr>
            <c:showLegendKey val="0"/>
            <c:showVal val="1"/>
            <c:showCatName val="0"/>
            <c:showSerName val="0"/>
            <c:showPercent val="1"/>
            <c:showBubbleSize val="0"/>
            <c:separator>; </c:separator>
            <c:showLeaderLines val="1"/>
          </c:dLbls>
          <c:cat>
            <c:strRef>
              <c:f>Sheet2!$A$6:$A$7</c:f>
              <c:strCache>
                <c:ptCount val="2"/>
                <c:pt idx="0">
                  <c:v>Public: GW</c:v>
                </c:pt>
                <c:pt idx="1">
                  <c:v>Public: SW</c:v>
                </c:pt>
              </c:strCache>
            </c:strRef>
          </c:cat>
          <c:val>
            <c:numRef>
              <c:f>Sheet2!$B$6:$B$7</c:f>
              <c:numCache>
                <c:formatCode>#,##0</c:formatCode>
                <c:ptCount val="2"/>
                <c:pt idx="0">
                  <c:v>168.56413135251219</c:v>
                </c:pt>
                <c:pt idx="1">
                  <c:v>154.04713580484847</c:v>
                </c:pt>
              </c:numCache>
            </c:numRef>
          </c:val>
        </c:ser>
        <c:dLbls>
          <c:showLegendKey val="0"/>
          <c:showVal val="0"/>
          <c:showCatName val="0"/>
          <c:showSerName val="0"/>
          <c:showPercent val="1"/>
          <c:showBubbleSize val="0"/>
          <c:showLeaderLines val="1"/>
        </c:dLbls>
        <c:firstSliceAng val="0"/>
      </c:pieChart>
    </c:plotArea>
    <c:legend>
      <c:legendPos val="t"/>
      <c:layout/>
      <c:overlay val="0"/>
      <c:txPr>
        <a:bodyPr/>
        <a:lstStyle/>
        <a:p>
          <a:pPr>
            <a:defRPr sz="1400"/>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baseline="0" dirty="0"/>
              <a:t>Overall Water Supply </a:t>
            </a:r>
            <a:r>
              <a:rPr lang="en-US" sz="1600" baseline="0" dirty="0" smtClean="0"/>
              <a:t>and </a:t>
            </a:r>
            <a:r>
              <a:rPr lang="en-US" sz="1600" baseline="0" dirty="0"/>
              <a:t>Sources </a:t>
            </a:r>
            <a:endParaRPr lang="en-US" sz="1600" baseline="0" dirty="0" smtClean="0"/>
          </a:p>
          <a:p>
            <a:pPr>
              <a:defRPr sz="1600"/>
            </a:pPr>
            <a:r>
              <a:rPr lang="en-US" sz="1600" baseline="0" dirty="0" smtClean="0"/>
              <a:t>in </a:t>
            </a:r>
            <a:r>
              <a:rPr lang="en-US" sz="1600" baseline="0" dirty="0"/>
              <a:t>2014 in the 4 Subbasins</a:t>
            </a:r>
            <a:endParaRPr lang="en-US" sz="1600" dirty="0"/>
          </a:p>
        </c:rich>
      </c:tx>
      <c:layout/>
      <c:overlay val="0"/>
    </c:title>
    <c:autoTitleDeleted val="0"/>
    <c:plotArea>
      <c:layout/>
      <c:pieChart>
        <c:varyColors val="0"/>
        <c:ser>
          <c:idx val="0"/>
          <c:order val="0"/>
          <c:dPt>
            <c:idx val="0"/>
            <c:bubble3D val="0"/>
            <c:spPr>
              <a:solidFill>
                <a:schemeClr val="tx2">
                  <a:lumMod val="60000"/>
                  <a:lumOff val="40000"/>
                </a:schemeClr>
              </a:solidFill>
            </c:spPr>
          </c:dPt>
          <c:dPt>
            <c:idx val="1"/>
            <c:bubble3D val="0"/>
            <c:spPr>
              <a:solidFill>
                <a:schemeClr val="accent2">
                  <a:lumMod val="60000"/>
                  <a:lumOff val="40000"/>
                </a:schemeClr>
              </a:solidFill>
            </c:spPr>
          </c:dPt>
          <c:dPt>
            <c:idx val="2"/>
            <c:bubble3D val="0"/>
            <c:spPr>
              <a:solidFill>
                <a:schemeClr val="accent3">
                  <a:lumMod val="50000"/>
                </a:schemeClr>
              </a:solidFill>
            </c:spPr>
          </c:dPt>
          <c:dLbls>
            <c:dLbl>
              <c:idx val="0"/>
              <c:layout>
                <c:manualLayout>
                  <c:x val="-0.21549160104986875"/>
                  <c:y val="2.4353618933226566E-2"/>
                </c:manualLayout>
              </c:layout>
              <c:tx>
                <c:rich>
                  <a:bodyPr/>
                  <a:lstStyle/>
                  <a:p>
                    <a:r>
                      <a:rPr lang="en-US" sz="1400" dirty="0"/>
                      <a:t>169 TAF; </a:t>
                    </a:r>
                  </a:p>
                  <a:p>
                    <a:r>
                      <a:rPr lang="en-US" sz="1400" dirty="0" smtClean="0"/>
                      <a:t>47%</a:t>
                    </a:r>
                    <a:endParaRPr lang="en-US" dirty="0"/>
                  </a:p>
                </c:rich>
              </c:tx>
              <c:showLegendKey val="0"/>
              <c:showVal val="1"/>
              <c:showCatName val="0"/>
              <c:showSerName val="0"/>
              <c:showPercent val="1"/>
              <c:showBubbleSize val="0"/>
              <c:separator>; </c:separator>
            </c:dLbl>
            <c:dLbl>
              <c:idx val="1"/>
              <c:layout>
                <c:manualLayout>
                  <c:x val="0.21924160104986876"/>
                  <c:y val="-8.8277725877485655E-2"/>
                </c:manualLayout>
              </c:layout>
              <c:tx>
                <c:rich>
                  <a:bodyPr/>
                  <a:lstStyle/>
                  <a:p>
                    <a:r>
                      <a:rPr lang="en-US" sz="1400" dirty="0"/>
                      <a:t>154 TAF; </a:t>
                    </a:r>
                  </a:p>
                  <a:p>
                    <a:r>
                      <a:rPr lang="en-US" sz="1400" dirty="0" smtClean="0"/>
                      <a:t>43%</a:t>
                    </a:r>
                    <a:endParaRPr lang="en-US" dirty="0"/>
                  </a:p>
                </c:rich>
              </c:tx>
              <c:showLegendKey val="0"/>
              <c:showVal val="1"/>
              <c:showCatName val="0"/>
              <c:showSerName val="0"/>
              <c:showPercent val="1"/>
              <c:showBubbleSize val="0"/>
              <c:separator>; </c:separator>
            </c:dLbl>
            <c:dLbl>
              <c:idx val="2"/>
              <c:layout/>
              <c:tx>
                <c:rich>
                  <a:bodyPr/>
                  <a:lstStyle/>
                  <a:p>
                    <a:r>
                      <a:rPr lang="en-US" sz="1400"/>
                      <a:t>38 TAF; 10%</a:t>
                    </a:r>
                    <a:endParaRPr lang="en-US"/>
                  </a:p>
                </c:rich>
              </c:tx>
              <c:showLegendKey val="0"/>
              <c:showVal val="1"/>
              <c:showCatName val="0"/>
              <c:showSerName val="0"/>
              <c:showPercent val="1"/>
              <c:showBubbleSize val="0"/>
              <c:separator>; </c:separator>
            </c:dLbl>
            <c:txPr>
              <a:bodyPr/>
              <a:lstStyle/>
              <a:p>
                <a:pPr>
                  <a:defRPr sz="1400"/>
                </a:pPr>
                <a:endParaRPr lang="en-US"/>
              </a:p>
            </c:txPr>
            <c:showLegendKey val="0"/>
            <c:showVal val="1"/>
            <c:showCatName val="0"/>
            <c:showSerName val="0"/>
            <c:showPercent val="1"/>
            <c:showBubbleSize val="0"/>
            <c:separator>; </c:separator>
            <c:showLeaderLines val="1"/>
          </c:dLbls>
          <c:cat>
            <c:strRef>
              <c:f>Sheet2!$A$6:$A$8</c:f>
              <c:strCache>
                <c:ptCount val="3"/>
                <c:pt idx="0">
                  <c:v>Public: GW</c:v>
                </c:pt>
                <c:pt idx="1">
                  <c:v>Public: SW</c:v>
                </c:pt>
                <c:pt idx="2">
                  <c:v>Private: GW</c:v>
                </c:pt>
              </c:strCache>
            </c:strRef>
          </c:cat>
          <c:val>
            <c:numRef>
              <c:f>Sheet2!$B$6:$B$8</c:f>
              <c:numCache>
                <c:formatCode>#,##0</c:formatCode>
                <c:ptCount val="3"/>
                <c:pt idx="0">
                  <c:v>168.56413135251219</c:v>
                </c:pt>
                <c:pt idx="1">
                  <c:v>154.04713580484847</c:v>
                </c:pt>
                <c:pt idx="2" formatCode="General">
                  <c:v>38</c:v>
                </c:pt>
              </c:numCache>
            </c:numRef>
          </c:val>
        </c:ser>
        <c:dLbls>
          <c:showLegendKey val="0"/>
          <c:showVal val="0"/>
          <c:showCatName val="0"/>
          <c:showSerName val="0"/>
          <c:showPercent val="1"/>
          <c:showBubbleSize val="0"/>
          <c:showLeaderLines val="1"/>
        </c:dLbls>
        <c:firstSliceAng val="0"/>
      </c:pieChart>
    </c:plotArea>
    <c:legend>
      <c:legendPos val="t"/>
      <c:layout/>
      <c:overlay val="0"/>
      <c:txPr>
        <a:bodyPr/>
        <a:lstStyle/>
        <a:p>
          <a:pPr>
            <a:defRPr sz="1300"/>
          </a:pPr>
          <a:endParaRPr lang="en-US"/>
        </a:p>
      </c:txPr>
    </c:legend>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0.0005</cdr:x>
      <cdr:y>0.94007</cdr:y>
    </cdr:from>
    <cdr:to>
      <cdr:x>0.32584</cdr:x>
      <cdr:y>1</cdr:y>
    </cdr:to>
    <cdr:sp macro="" textlink="">
      <cdr:nvSpPr>
        <cdr:cNvPr id="2" name="TextBox 1"/>
        <cdr:cNvSpPr txBox="1"/>
      </cdr:nvSpPr>
      <cdr:spPr>
        <a:xfrm xmlns:a="http://schemas.openxmlformats.org/drawingml/2006/main">
          <a:off x="3175" y="3810000"/>
          <a:ext cx="2066925" cy="2428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Positive</a:t>
          </a:r>
          <a:r>
            <a:rPr lang="en-US" sz="1400" baseline="0" dirty="0"/>
            <a:t> Input = Net GW recharge</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FCAAA8B-5B0E-4507-8D28-7B7A9204EDBF}" type="datetimeFigureOut">
              <a:rPr lang="en-US" smtClean="0"/>
              <a:pPr/>
              <a:t>11/17/2016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1B1E8CA-2490-46F3-A46D-B9540D20904D}" type="slidenum">
              <a:rPr lang="en-US" smtClean="0"/>
              <a:pPr/>
              <a:t>‹#›</a:t>
            </a:fld>
            <a:endParaRPr lang="en-US"/>
          </a:p>
        </p:txBody>
      </p:sp>
    </p:spTree>
    <p:extLst>
      <p:ext uri="{BB962C8B-B14F-4D97-AF65-F5344CB8AC3E}">
        <p14:creationId xmlns:p14="http://schemas.microsoft.com/office/powerpoint/2010/main" val="232298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8F269A5C-E37E-4D31-A464-214436426C30}" type="datetimeFigureOut">
              <a:rPr lang="en-US" smtClean="0"/>
              <a:pPr/>
              <a:t>11/17/2016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FDE5363-3057-47E8-BB75-0C2D2073457D}" type="slidenum">
              <a:rPr lang="en-US" smtClean="0"/>
              <a:pPr/>
              <a:t>‹#›</a:t>
            </a:fld>
            <a:endParaRPr lang="en-US"/>
          </a:p>
        </p:txBody>
      </p:sp>
    </p:spTree>
    <p:extLst>
      <p:ext uri="{BB962C8B-B14F-4D97-AF65-F5344CB8AC3E}">
        <p14:creationId xmlns:p14="http://schemas.microsoft.com/office/powerpoint/2010/main" val="385540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92543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AFDE5363-3057-47E8-BB75-0C2D2073457D}" type="slidenum">
              <a:rPr lang="en-US" smtClean="0"/>
              <a:pPr/>
              <a:t>15</a:t>
            </a:fld>
            <a:endParaRPr lang="en-US"/>
          </a:p>
        </p:txBody>
      </p:sp>
    </p:spTree>
    <p:extLst>
      <p:ext uri="{BB962C8B-B14F-4D97-AF65-F5344CB8AC3E}">
        <p14:creationId xmlns:p14="http://schemas.microsoft.com/office/powerpoint/2010/main" val="1345318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FDE5363-3057-47E8-BB75-0C2D2073457D}"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FDE5363-3057-47E8-BB75-0C2D2073457D}"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0" dirty="0" smtClean="0"/>
          </a:p>
        </p:txBody>
      </p:sp>
      <p:sp>
        <p:nvSpPr>
          <p:cNvPr id="4" name="Slide Number Placeholder 3"/>
          <p:cNvSpPr>
            <a:spLocks noGrp="1"/>
          </p:cNvSpPr>
          <p:nvPr>
            <p:ph type="sldNum" sz="quarter" idx="10"/>
          </p:nvPr>
        </p:nvSpPr>
        <p:spPr/>
        <p:txBody>
          <a:bodyPr/>
          <a:lstStyle/>
          <a:p>
            <a:fld id="{AFDE5363-3057-47E8-BB75-0C2D2073457D}" type="slidenum">
              <a:rPr lang="en-US" smtClean="0"/>
              <a:pPr/>
              <a:t>18</a:t>
            </a:fld>
            <a:endParaRPr lang="en-US"/>
          </a:p>
        </p:txBody>
      </p:sp>
    </p:spTree>
    <p:extLst>
      <p:ext uri="{BB962C8B-B14F-4D97-AF65-F5344CB8AC3E}">
        <p14:creationId xmlns:p14="http://schemas.microsoft.com/office/powerpoint/2010/main" val="362291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FDE5363-3057-47E8-BB75-0C2D2073457D}"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AFDE5363-3057-47E8-BB75-0C2D2073457D}"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DE5363-3057-47E8-BB75-0C2D2073457D}"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E5363-3057-47E8-BB75-0C2D2073457D}" type="slidenum">
              <a:rPr lang="en-US" smtClean="0"/>
              <a:pPr/>
              <a:t>22</a:t>
            </a:fld>
            <a:endParaRPr lang="en-US"/>
          </a:p>
        </p:txBody>
      </p:sp>
    </p:spTree>
    <p:extLst>
      <p:ext uri="{BB962C8B-B14F-4D97-AF65-F5344CB8AC3E}">
        <p14:creationId xmlns:p14="http://schemas.microsoft.com/office/powerpoint/2010/main" val="2416238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FDE5363-3057-47E8-BB75-0C2D2073457D}" type="slidenum">
              <a:rPr lang="en-US" smtClean="0"/>
              <a:pPr/>
              <a:t>23</a:t>
            </a:fld>
            <a:endParaRPr lang="en-US"/>
          </a:p>
        </p:txBody>
      </p:sp>
    </p:spTree>
    <p:extLst>
      <p:ext uri="{BB962C8B-B14F-4D97-AF65-F5344CB8AC3E}">
        <p14:creationId xmlns:p14="http://schemas.microsoft.com/office/powerpoint/2010/main" val="2416238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E5363-3057-47E8-BB75-0C2D2073457D}" type="slidenum">
              <a:rPr lang="en-US" smtClean="0"/>
              <a:pPr/>
              <a:t>24</a:t>
            </a:fld>
            <a:endParaRPr lang="en-US"/>
          </a:p>
        </p:txBody>
      </p:sp>
    </p:spTree>
    <p:extLst>
      <p:ext uri="{BB962C8B-B14F-4D97-AF65-F5344CB8AC3E}">
        <p14:creationId xmlns:p14="http://schemas.microsoft.com/office/powerpoint/2010/main" val="280649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A3E707E-4C1B-4E1C-97B4-42CED1E9F55D}" type="slidenum">
              <a:rPr lang="en-US" smtClean="0">
                <a:solidFill>
                  <a:prstClr val="black"/>
                </a:solidFill>
              </a:rPr>
              <a:pPr/>
              <a:t>2</a:t>
            </a:fld>
            <a:endParaRPr lang="en-US" smtClean="0">
              <a:solidFill>
                <a:prstClr val="black"/>
              </a:solidFill>
            </a:endParaRPr>
          </a:p>
        </p:txBody>
      </p:sp>
      <p:sp>
        <p:nvSpPr>
          <p:cNvPr id="100355" name="Rectangle 2"/>
          <p:cNvSpPr>
            <a:spLocks noChangeArrowheads="1"/>
          </p:cNvSpPr>
          <p:nvPr/>
        </p:nvSpPr>
        <p:spPr bwMode="auto">
          <a:xfrm>
            <a:off x="3980726" y="1"/>
            <a:ext cx="3042399" cy="466413"/>
          </a:xfrm>
          <a:prstGeom prst="rect">
            <a:avLst/>
          </a:prstGeom>
          <a:noFill/>
          <a:ln w="12700">
            <a:noFill/>
            <a:miter lim="800000"/>
            <a:headEnd/>
            <a:tailEnd/>
          </a:ln>
        </p:spPr>
        <p:txBody>
          <a:bodyPr wrap="none" lIns="91642" tIns="45821" rIns="91642" bIns="45821" anchor="ctr"/>
          <a:lstStyle/>
          <a:p>
            <a:pPr eaLnBrk="0" fontAlgn="base" hangingPunct="0">
              <a:spcBef>
                <a:spcPct val="0"/>
              </a:spcBef>
              <a:spcAft>
                <a:spcPct val="0"/>
              </a:spcAft>
            </a:pPr>
            <a:endParaRPr lang="en-US" sz="2400">
              <a:solidFill>
                <a:prstClr val="black"/>
              </a:solidFill>
              <a:latin typeface="Times"/>
            </a:endParaRPr>
          </a:p>
        </p:txBody>
      </p:sp>
      <p:sp>
        <p:nvSpPr>
          <p:cNvPr id="100356" name="Rectangle 3"/>
          <p:cNvSpPr>
            <a:spLocks noChangeArrowheads="1"/>
          </p:cNvSpPr>
          <p:nvPr/>
        </p:nvSpPr>
        <p:spPr bwMode="auto">
          <a:xfrm>
            <a:off x="3980726" y="8855459"/>
            <a:ext cx="3042399" cy="466412"/>
          </a:xfrm>
          <a:prstGeom prst="rect">
            <a:avLst/>
          </a:prstGeom>
          <a:noFill/>
          <a:ln w="12700">
            <a:noFill/>
            <a:miter lim="800000"/>
            <a:headEnd/>
            <a:tailEnd/>
          </a:ln>
        </p:spPr>
        <p:txBody>
          <a:bodyPr lIns="19087" tIns="0" rIns="19087" bIns="0" anchor="b"/>
          <a:lstStyle/>
          <a:p>
            <a:pPr algn="r" eaLnBrk="0" fontAlgn="base" hangingPunct="0">
              <a:spcBef>
                <a:spcPct val="0"/>
              </a:spcBef>
              <a:spcAft>
                <a:spcPct val="0"/>
              </a:spcAft>
            </a:pPr>
            <a:r>
              <a:rPr lang="en-US" sz="1000" i="1">
                <a:solidFill>
                  <a:prstClr val="black"/>
                </a:solidFill>
                <a:latin typeface="Times"/>
              </a:rPr>
              <a:t>4</a:t>
            </a:r>
          </a:p>
        </p:txBody>
      </p:sp>
      <p:sp>
        <p:nvSpPr>
          <p:cNvPr id="100357" name="Rectangle 4"/>
          <p:cNvSpPr>
            <a:spLocks noChangeArrowheads="1"/>
          </p:cNvSpPr>
          <p:nvPr/>
        </p:nvSpPr>
        <p:spPr bwMode="auto">
          <a:xfrm>
            <a:off x="1" y="8855459"/>
            <a:ext cx="3042400" cy="466412"/>
          </a:xfrm>
          <a:prstGeom prst="rect">
            <a:avLst/>
          </a:prstGeom>
          <a:noFill/>
          <a:ln w="12700">
            <a:noFill/>
            <a:miter lim="800000"/>
            <a:headEnd/>
            <a:tailEnd/>
          </a:ln>
        </p:spPr>
        <p:txBody>
          <a:bodyPr wrap="none" lIns="91642" tIns="45821" rIns="91642" bIns="45821" anchor="ctr"/>
          <a:lstStyle/>
          <a:p>
            <a:pPr eaLnBrk="0" fontAlgn="base" hangingPunct="0">
              <a:spcBef>
                <a:spcPct val="0"/>
              </a:spcBef>
              <a:spcAft>
                <a:spcPct val="0"/>
              </a:spcAft>
            </a:pPr>
            <a:endParaRPr lang="en-US" sz="2400">
              <a:solidFill>
                <a:prstClr val="black"/>
              </a:solidFill>
              <a:latin typeface="Times"/>
            </a:endParaRPr>
          </a:p>
        </p:txBody>
      </p:sp>
      <p:sp>
        <p:nvSpPr>
          <p:cNvPr id="100358" name="Rectangle 5"/>
          <p:cNvSpPr>
            <a:spLocks noChangeArrowheads="1"/>
          </p:cNvSpPr>
          <p:nvPr/>
        </p:nvSpPr>
        <p:spPr bwMode="auto">
          <a:xfrm>
            <a:off x="1" y="1"/>
            <a:ext cx="3042400" cy="466413"/>
          </a:xfrm>
          <a:prstGeom prst="rect">
            <a:avLst/>
          </a:prstGeom>
          <a:noFill/>
          <a:ln w="12700">
            <a:noFill/>
            <a:miter lim="800000"/>
            <a:headEnd/>
            <a:tailEnd/>
          </a:ln>
        </p:spPr>
        <p:txBody>
          <a:bodyPr wrap="none" lIns="91642" tIns="45821" rIns="91642" bIns="45821" anchor="ctr"/>
          <a:lstStyle/>
          <a:p>
            <a:pPr eaLnBrk="0" fontAlgn="base" hangingPunct="0">
              <a:spcBef>
                <a:spcPct val="0"/>
              </a:spcBef>
              <a:spcAft>
                <a:spcPct val="0"/>
              </a:spcAft>
            </a:pPr>
            <a:endParaRPr lang="en-US" sz="2400">
              <a:solidFill>
                <a:prstClr val="black"/>
              </a:solidFill>
              <a:latin typeface="Times"/>
            </a:endParaRPr>
          </a:p>
        </p:txBody>
      </p:sp>
      <p:sp>
        <p:nvSpPr>
          <p:cNvPr id="100359" name="Rectangle 6"/>
          <p:cNvSpPr>
            <a:spLocks noGrp="1" noChangeArrowheads="1"/>
          </p:cNvSpPr>
          <p:nvPr>
            <p:ph type="body" idx="1"/>
          </p:nvPr>
        </p:nvSpPr>
        <p:spPr>
          <a:noFill/>
          <a:ln/>
        </p:spPr>
        <p:txBody>
          <a:bodyPr lIns="90665" tIns="44538" rIns="90665" bIns="44538"/>
          <a:lstStyle/>
          <a:p>
            <a:pPr marL="114553" indent="-114553"/>
            <a:endParaRPr lang="en-US" dirty="0" smtClean="0"/>
          </a:p>
        </p:txBody>
      </p:sp>
      <p:sp>
        <p:nvSpPr>
          <p:cNvPr id="100360" name="Rectangle 7"/>
          <p:cNvSpPr>
            <a:spLocks noGrp="1" noRot="1" noChangeAspect="1" noChangeArrowheads="1" noTextEdit="1"/>
          </p:cNvSpPr>
          <p:nvPr>
            <p:ph type="sldImg"/>
          </p:nvPr>
        </p:nvSpPr>
        <p:spPr>
          <a:xfrm>
            <a:off x="1189038" y="704850"/>
            <a:ext cx="4641850" cy="3482975"/>
          </a:xfrm>
          <a:ln w="12700" cap="flat">
            <a:solidFill>
              <a:schemeClr val="tx1"/>
            </a:solidFill>
          </a:ln>
        </p:spPr>
      </p:sp>
    </p:spTree>
    <p:extLst>
      <p:ext uri="{BB962C8B-B14F-4D97-AF65-F5344CB8AC3E}">
        <p14:creationId xmlns:p14="http://schemas.microsoft.com/office/powerpoint/2010/main" val="3493860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E5363-3057-47E8-BB75-0C2D2073457D}" type="slidenum">
              <a:rPr lang="en-US" smtClean="0"/>
              <a:pPr/>
              <a:t>25</a:t>
            </a:fld>
            <a:endParaRPr lang="en-US"/>
          </a:p>
        </p:txBody>
      </p:sp>
    </p:spTree>
    <p:extLst>
      <p:ext uri="{BB962C8B-B14F-4D97-AF65-F5344CB8AC3E}">
        <p14:creationId xmlns:p14="http://schemas.microsoft.com/office/powerpoint/2010/main" val="2730412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3488D-6407-4755-8D29-217F662BC3EB}" type="slidenum">
              <a:rPr lang="en-US" smtClean="0"/>
              <a:t>26</a:t>
            </a:fld>
            <a:endParaRPr lang="en-US"/>
          </a:p>
        </p:txBody>
      </p:sp>
    </p:spTree>
    <p:extLst>
      <p:ext uri="{BB962C8B-B14F-4D97-AF65-F5344CB8AC3E}">
        <p14:creationId xmlns:p14="http://schemas.microsoft.com/office/powerpoint/2010/main" val="1192480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3488D-6407-4755-8D29-217F662BC3EB}" type="slidenum">
              <a:rPr lang="en-US" smtClean="0"/>
              <a:t>27</a:t>
            </a:fld>
            <a:endParaRPr lang="en-US"/>
          </a:p>
        </p:txBody>
      </p:sp>
    </p:spTree>
    <p:extLst>
      <p:ext uri="{BB962C8B-B14F-4D97-AF65-F5344CB8AC3E}">
        <p14:creationId xmlns:p14="http://schemas.microsoft.com/office/powerpoint/2010/main" val="119248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3488D-6407-4755-8D29-217F662BC3EB}" type="slidenum">
              <a:rPr lang="en-US" smtClean="0"/>
              <a:t>28</a:t>
            </a:fld>
            <a:endParaRPr lang="en-US"/>
          </a:p>
        </p:txBody>
      </p:sp>
    </p:spTree>
    <p:extLst>
      <p:ext uri="{BB962C8B-B14F-4D97-AF65-F5344CB8AC3E}">
        <p14:creationId xmlns:p14="http://schemas.microsoft.com/office/powerpoint/2010/main" val="2186892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E5363-3057-47E8-BB75-0C2D2073457D}" type="slidenum">
              <a:rPr lang="en-US" smtClean="0"/>
              <a:t>29</a:t>
            </a:fld>
            <a:endParaRPr lang="en-US"/>
          </a:p>
        </p:txBody>
      </p:sp>
    </p:spTree>
    <p:extLst>
      <p:ext uri="{BB962C8B-B14F-4D97-AF65-F5344CB8AC3E}">
        <p14:creationId xmlns:p14="http://schemas.microsoft.com/office/powerpoint/2010/main" val="1878573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FDE5363-3057-47E8-BB75-0C2D2073457D}" type="slidenum">
              <a:rPr lang="en-US" smtClean="0"/>
              <a:t>30</a:t>
            </a:fld>
            <a:endParaRPr lang="en-US"/>
          </a:p>
        </p:txBody>
      </p:sp>
    </p:spTree>
    <p:extLst>
      <p:ext uri="{BB962C8B-B14F-4D97-AF65-F5344CB8AC3E}">
        <p14:creationId xmlns:p14="http://schemas.microsoft.com/office/powerpoint/2010/main" val="4239987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53488D-6407-4755-8D29-217F662BC3EB}" type="slidenum">
              <a:rPr lang="en-US" smtClean="0"/>
              <a:t>31</a:t>
            </a:fld>
            <a:endParaRPr lang="en-US"/>
          </a:p>
        </p:txBody>
      </p:sp>
    </p:spTree>
    <p:extLst>
      <p:ext uri="{BB962C8B-B14F-4D97-AF65-F5344CB8AC3E}">
        <p14:creationId xmlns:p14="http://schemas.microsoft.com/office/powerpoint/2010/main" val="3260248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lumMod val="65000"/>
                  <a:lumOff val="35000"/>
                </a:schemeClr>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53488D-6407-4755-8D29-217F662BC3EB}" type="slidenum">
              <a:rPr lang="en-US" smtClean="0"/>
              <a:t>32</a:t>
            </a:fld>
            <a:endParaRPr lang="en-US"/>
          </a:p>
        </p:txBody>
      </p:sp>
    </p:spTree>
    <p:extLst>
      <p:ext uri="{BB962C8B-B14F-4D97-AF65-F5344CB8AC3E}">
        <p14:creationId xmlns:p14="http://schemas.microsoft.com/office/powerpoint/2010/main" val="1788901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153488D-6407-4755-8D29-217F662BC3EB}" type="slidenum">
              <a:rPr lang="en-US" smtClean="0"/>
              <a:t>33</a:t>
            </a:fld>
            <a:endParaRPr lang="en-US"/>
          </a:p>
        </p:txBody>
      </p:sp>
    </p:spTree>
    <p:extLst>
      <p:ext uri="{BB962C8B-B14F-4D97-AF65-F5344CB8AC3E}">
        <p14:creationId xmlns:p14="http://schemas.microsoft.com/office/powerpoint/2010/main" val="3869110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153488D-6407-4755-8D29-217F662BC3EB}" type="slidenum">
              <a:rPr lang="en-US" smtClean="0"/>
              <a:t>34</a:t>
            </a:fld>
            <a:endParaRPr lang="en-US"/>
          </a:p>
        </p:txBody>
      </p:sp>
    </p:spTree>
    <p:extLst>
      <p:ext uri="{BB962C8B-B14F-4D97-AF65-F5344CB8AC3E}">
        <p14:creationId xmlns:p14="http://schemas.microsoft.com/office/powerpoint/2010/main" val="186274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19503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E5363-3057-47E8-BB75-0C2D2073457D}" type="slidenum">
              <a:rPr lang="en-US" smtClean="0"/>
              <a:t>35</a:t>
            </a:fld>
            <a:endParaRPr lang="en-US"/>
          </a:p>
        </p:txBody>
      </p:sp>
    </p:spTree>
    <p:extLst>
      <p:ext uri="{BB962C8B-B14F-4D97-AF65-F5344CB8AC3E}">
        <p14:creationId xmlns:p14="http://schemas.microsoft.com/office/powerpoint/2010/main" val="1038557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B76BA-4651-434B-B8DB-D378E14F1681}" type="slidenum">
              <a:rPr lang="en-US" smtClean="0"/>
              <a:pPr/>
              <a:t>40</a:t>
            </a:fld>
            <a:endParaRPr lang="en-US"/>
          </a:p>
        </p:txBody>
      </p:sp>
    </p:spTree>
    <p:extLst>
      <p:ext uri="{BB962C8B-B14F-4D97-AF65-F5344CB8AC3E}">
        <p14:creationId xmlns:p14="http://schemas.microsoft.com/office/powerpoint/2010/main" val="1530011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B76BA-4651-434B-B8DB-D378E14F1681}" type="slidenum">
              <a:rPr lang="en-US" smtClean="0"/>
              <a:pPr/>
              <a:t>41</a:t>
            </a:fld>
            <a:endParaRPr lang="en-US"/>
          </a:p>
        </p:txBody>
      </p:sp>
    </p:spTree>
    <p:extLst>
      <p:ext uri="{BB962C8B-B14F-4D97-AF65-F5344CB8AC3E}">
        <p14:creationId xmlns:p14="http://schemas.microsoft.com/office/powerpoint/2010/main" val="2942126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58B76BA-4651-434B-B8DB-D378E14F1681}" type="slidenum">
              <a:rPr lang="en-US" smtClean="0"/>
              <a:pPr/>
              <a:t>44</a:t>
            </a:fld>
            <a:endParaRPr lang="en-US"/>
          </a:p>
        </p:txBody>
      </p:sp>
    </p:spTree>
    <p:extLst>
      <p:ext uri="{BB962C8B-B14F-4D97-AF65-F5344CB8AC3E}">
        <p14:creationId xmlns:p14="http://schemas.microsoft.com/office/powerpoint/2010/main" val="1749064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58B76BA-4651-434B-B8DB-D378E14F1681}" type="slidenum">
              <a:rPr lang="en-US" smtClean="0"/>
              <a:pPr/>
              <a:t>45</a:t>
            </a:fld>
            <a:endParaRPr lang="en-US"/>
          </a:p>
        </p:txBody>
      </p:sp>
    </p:spTree>
    <p:extLst>
      <p:ext uri="{BB962C8B-B14F-4D97-AF65-F5344CB8AC3E}">
        <p14:creationId xmlns:p14="http://schemas.microsoft.com/office/powerpoint/2010/main" val="706018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8B76BA-4651-434B-B8DB-D378E14F1681}" type="slidenum">
              <a:rPr lang="en-US" smtClean="0"/>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58B76BA-4651-434B-B8DB-D378E14F1681}" type="slidenum">
              <a:rPr lang="en-US" smtClean="0"/>
              <a:pPr/>
              <a:t>47</a:t>
            </a:fld>
            <a:endParaRPr lang="en-US"/>
          </a:p>
        </p:txBody>
      </p:sp>
    </p:spTree>
    <p:extLst>
      <p:ext uri="{BB962C8B-B14F-4D97-AF65-F5344CB8AC3E}">
        <p14:creationId xmlns:p14="http://schemas.microsoft.com/office/powerpoint/2010/main" val="2985388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58B76BA-4651-434B-B8DB-D378E14F1681}" type="slidenum">
              <a:rPr lang="en-US" smtClean="0"/>
              <a:pPr/>
              <a:t>48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B76BA-4651-434B-B8DB-D378E14F1681}" type="slidenum">
              <a:rPr lang="en-US" smtClean="0"/>
              <a:pPr/>
              <a:t>49</a:t>
            </a:fld>
            <a:endParaRPr lang="en-US"/>
          </a:p>
        </p:txBody>
      </p:sp>
    </p:spTree>
    <p:extLst>
      <p:ext uri="{BB962C8B-B14F-4D97-AF65-F5344CB8AC3E}">
        <p14:creationId xmlns:p14="http://schemas.microsoft.com/office/powerpoint/2010/main" val="2946796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B76BA-4651-434B-B8DB-D378E14F1681}" type="slidenum">
              <a:rPr lang="en-US" smtClean="0"/>
              <a:pPr/>
              <a:t>50</a:t>
            </a:fld>
            <a:endParaRPr lang="en-US"/>
          </a:p>
        </p:txBody>
      </p:sp>
    </p:spTree>
    <p:extLst>
      <p:ext uri="{BB962C8B-B14F-4D97-AF65-F5344CB8AC3E}">
        <p14:creationId xmlns:p14="http://schemas.microsoft.com/office/powerpoint/2010/main" val="3025151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8</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2541294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58B76BA-4651-434B-B8DB-D378E14F1681}" type="slidenum">
              <a:rPr lang="en-US" smtClean="0"/>
              <a:pPr/>
              <a:t>51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B76BA-4651-434B-B8DB-D378E14F1681}" type="slidenum">
              <a:rPr lang="en-US" smtClean="0"/>
              <a:pPr/>
              <a:t>52</a:t>
            </a:fld>
            <a:endParaRPr lang="en-US"/>
          </a:p>
        </p:txBody>
      </p:sp>
    </p:spTree>
    <p:extLst>
      <p:ext uri="{BB962C8B-B14F-4D97-AF65-F5344CB8AC3E}">
        <p14:creationId xmlns:p14="http://schemas.microsoft.com/office/powerpoint/2010/main" val="1543348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58B76BA-4651-434B-B8DB-D378E14F1681}" type="slidenum">
              <a:rPr lang="en-US" smtClean="0"/>
              <a:pPr/>
              <a:t>53</a:t>
            </a:fld>
            <a:endParaRPr lang="en-US"/>
          </a:p>
        </p:txBody>
      </p:sp>
    </p:spTree>
    <p:extLst>
      <p:ext uri="{BB962C8B-B14F-4D97-AF65-F5344CB8AC3E}">
        <p14:creationId xmlns:p14="http://schemas.microsoft.com/office/powerpoint/2010/main" val="2183385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B76BA-4651-434B-B8DB-D378E14F1681}" type="slidenum">
              <a:rPr lang="en-US" smtClean="0"/>
              <a:pPr/>
              <a:t>54</a:t>
            </a:fld>
            <a:endParaRPr lang="en-US"/>
          </a:p>
        </p:txBody>
      </p:sp>
    </p:spTree>
    <p:extLst>
      <p:ext uri="{BB962C8B-B14F-4D97-AF65-F5344CB8AC3E}">
        <p14:creationId xmlns:p14="http://schemas.microsoft.com/office/powerpoint/2010/main" val="999957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B76BA-4651-434B-B8DB-D378E14F1681}" type="slidenum">
              <a:rPr lang="en-US" smtClean="0"/>
              <a:pPr/>
              <a:t>55</a:t>
            </a:fld>
            <a:endParaRPr lang="en-US"/>
          </a:p>
        </p:txBody>
      </p:sp>
    </p:spTree>
    <p:extLst>
      <p:ext uri="{BB962C8B-B14F-4D97-AF65-F5344CB8AC3E}">
        <p14:creationId xmlns:p14="http://schemas.microsoft.com/office/powerpoint/2010/main" val="4265651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43894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038975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316197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2549843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34880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E5363-3057-47E8-BB75-0C2D2073457D}" type="slidenum">
              <a:rPr lang="en-US" smtClean="0"/>
              <a:pPr/>
              <a:t>10</a:t>
            </a:fld>
            <a:endParaRPr lang="en-US"/>
          </a:p>
        </p:txBody>
      </p:sp>
    </p:spTree>
    <p:extLst>
      <p:ext uri="{BB962C8B-B14F-4D97-AF65-F5344CB8AC3E}">
        <p14:creationId xmlns:p14="http://schemas.microsoft.com/office/powerpoint/2010/main" val="5885355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936048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718562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1503902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2704139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863742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891856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3150201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69</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2131800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70</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184164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71</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3494342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DE5363-3057-47E8-BB75-0C2D2073457D}" type="slidenum">
              <a:rPr lang="en-US" smtClean="0"/>
              <a:t>11</a:t>
            </a:fld>
            <a:endParaRPr lang="en-US"/>
          </a:p>
        </p:txBody>
      </p:sp>
    </p:spTree>
    <p:extLst>
      <p:ext uri="{BB962C8B-B14F-4D97-AF65-F5344CB8AC3E}">
        <p14:creationId xmlns:p14="http://schemas.microsoft.com/office/powerpoint/2010/main" val="16066568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72</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16197963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554892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74</a:t>
            </a:fld>
            <a:endParaRPr lang="en-US" dirty="0">
              <a:solidFill>
                <a:prstClr val="black"/>
              </a:solidFill>
            </a:endParaRPr>
          </a:p>
        </p:txBody>
      </p:sp>
      <p:sp>
        <p:nvSpPr>
          <p:cNvPr id="5" name="Header Placeholder 4"/>
          <p:cNvSpPr>
            <a:spLocks noGrp="1"/>
          </p:cNvSpPr>
          <p:nvPr>
            <p:ph type="hd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4113081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254125"/>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70C635-DE34-4692-A884-7E944D1B34C2}" type="slidenum">
              <a:rPr lang="en-US" smtClean="0">
                <a:solidFill>
                  <a:prstClr val="black"/>
                </a:solidFill>
              </a:rPr>
              <a:pPr/>
              <a:t>75</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1445466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DE5363-3057-47E8-BB75-0C2D2073457D}" type="slidenum">
              <a:rPr lang="en-US" smtClean="0"/>
              <a:t>12</a:t>
            </a:fld>
            <a:endParaRPr lang="en-US"/>
          </a:p>
        </p:txBody>
      </p:sp>
    </p:spTree>
    <p:extLst>
      <p:ext uri="{BB962C8B-B14F-4D97-AF65-F5344CB8AC3E}">
        <p14:creationId xmlns:p14="http://schemas.microsoft.com/office/powerpoint/2010/main" val="1606656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DE5363-3057-47E8-BB75-0C2D2073457D}" type="slidenum">
              <a:rPr lang="en-US" smtClean="0"/>
              <a:t>13</a:t>
            </a:fld>
            <a:endParaRPr lang="en-US"/>
          </a:p>
        </p:txBody>
      </p:sp>
    </p:spTree>
    <p:extLst>
      <p:ext uri="{BB962C8B-B14F-4D97-AF65-F5344CB8AC3E}">
        <p14:creationId xmlns:p14="http://schemas.microsoft.com/office/powerpoint/2010/main" val="1606656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DE5363-3057-47E8-BB75-0C2D2073457D}"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8BB61F2-2831-4336-BFD0-66BBFC04E5EC}" type="datetime1">
              <a:rPr lang="en-US" smtClean="0"/>
              <a:t>11/17/2016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EDE6DEC-FA0F-4828-BD86-DB4E70B94160}"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4B27C3-5F23-4C47-8FF8-C40B5A348BA5}" type="datetime1">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E6DEC-FA0F-4828-BD86-DB4E70B9416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E63D2B-4DCA-4536-A2AC-8E050BC4EB34}" type="datetime1">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E6DEC-FA0F-4828-BD86-DB4E70B9416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62A50359-331C-4645-B742-BE6DB0D1CE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429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4478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920DCE3E-EA97-43BF-A6EC-C8AFD02BB1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3492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E5D2BDCD-76DC-4004-830C-FB89A290D6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1374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086600" y="152400"/>
            <a:ext cx="1905000" cy="457200"/>
          </a:xfrm>
        </p:spPr>
        <p:txBody>
          <a:bodyPr/>
          <a:lstStyle>
            <a:lvl1pPr>
              <a:defRPr/>
            </a:lvl1pPr>
          </a:lstStyle>
          <a:p>
            <a:fld id="{6D0B8F2B-AE1D-4296-B2C9-0F9F09D4B6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292391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7086600" y="152400"/>
            <a:ext cx="1905000" cy="457200"/>
          </a:xfrm>
        </p:spPr>
        <p:txBody>
          <a:bodyPr/>
          <a:lstStyle>
            <a:lvl1pPr>
              <a:defRPr/>
            </a:lvl1pPr>
          </a:lstStyle>
          <a:p>
            <a:fld id="{4DFF776D-82EF-494A-8262-DD37798496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531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7086600" y="152400"/>
            <a:ext cx="1905000" cy="457200"/>
          </a:xfrm>
        </p:spPr>
        <p:txBody>
          <a:bodyPr/>
          <a:lstStyle>
            <a:lvl1pPr>
              <a:defRPr/>
            </a:lvl1pPr>
          </a:lstStyle>
          <a:p>
            <a:fld id="{ADEBE581-FE2D-4957-9610-17EF2F8CF4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03610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a:xfrm>
            <a:off x="7086600" y="152400"/>
            <a:ext cx="1905000" cy="457200"/>
          </a:xfrm>
        </p:spPr>
        <p:txBody>
          <a:bodyPr/>
          <a:lstStyle>
            <a:lvl1pPr>
              <a:defRPr/>
            </a:lvl1pPr>
          </a:lstStyle>
          <a:p>
            <a:fld id="{0FB42AB8-F11A-4EE2-8500-810AB9968E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5857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086600" y="152400"/>
            <a:ext cx="1905000" cy="457200"/>
          </a:xfrm>
        </p:spPr>
        <p:txBody>
          <a:bodyPr/>
          <a:lstStyle>
            <a:lvl1pPr>
              <a:defRPr/>
            </a:lvl1pPr>
          </a:lstStyle>
          <a:p>
            <a:fld id="{019698AF-3433-4118-8A4E-177C0D511A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85361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C95D87-9B6A-48F5-A4A1-A1D2F0D92E6E}" type="datetime1">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E6DEC-FA0F-4828-BD86-DB4E70B9416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086600" y="152400"/>
            <a:ext cx="1905000" cy="457200"/>
          </a:xfrm>
        </p:spPr>
        <p:txBody>
          <a:bodyPr/>
          <a:lstStyle>
            <a:lvl1pPr>
              <a:defRPr/>
            </a:lvl1pPr>
          </a:lstStyle>
          <a:p>
            <a:fld id="{5766D981-D10A-4ADB-8C57-55C6CF8298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455799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6A644B10-3AAA-4497-953E-8091793014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89860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F8A30A6E-EF64-4BFE-900E-19CD1877929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43654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62A50359-331C-4645-B742-BE6DB0D1CE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234669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4478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920DCE3E-EA97-43BF-A6EC-C8AFD02BB1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14437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E5D2BDCD-76DC-4004-830C-FB89A290D6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4118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086600" y="152400"/>
            <a:ext cx="1905000" cy="457200"/>
          </a:xfrm>
        </p:spPr>
        <p:txBody>
          <a:bodyPr/>
          <a:lstStyle>
            <a:lvl1pPr>
              <a:defRPr/>
            </a:lvl1pPr>
          </a:lstStyle>
          <a:p>
            <a:fld id="{6D0B8F2B-AE1D-4296-B2C9-0F9F09D4B6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95511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7086600" y="152400"/>
            <a:ext cx="1905000" cy="457200"/>
          </a:xfrm>
        </p:spPr>
        <p:txBody>
          <a:bodyPr/>
          <a:lstStyle>
            <a:lvl1pPr>
              <a:defRPr/>
            </a:lvl1pPr>
          </a:lstStyle>
          <a:p>
            <a:fld id="{4DFF776D-82EF-494A-8262-DD37798496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615162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7086600" y="152400"/>
            <a:ext cx="1905000" cy="457200"/>
          </a:xfrm>
        </p:spPr>
        <p:txBody>
          <a:bodyPr/>
          <a:lstStyle>
            <a:lvl1pPr>
              <a:defRPr/>
            </a:lvl1pPr>
          </a:lstStyle>
          <a:p>
            <a:fld id="{ADEBE581-FE2D-4957-9610-17EF2F8CF4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29393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a:xfrm>
            <a:off x="7086600" y="152400"/>
            <a:ext cx="1905000" cy="457200"/>
          </a:xfrm>
        </p:spPr>
        <p:txBody>
          <a:bodyPr/>
          <a:lstStyle>
            <a:lvl1pPr>
              <a:defRPr/>
            </a:lvl1pPr>
          </a:lstStyle>
          <a:p>
            <a:fld id="{0FB42AB8-F11A-4EE2-8500-810AB9968E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7040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047ACE8-C0D6-4275-B14A-051AC0F5B651}" type="datetime1">
              <a:rPr lang="en-US" smtClean="0"/>
              <a:t>11/17/2016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E6DEC-FA0F-4828-BD86-DB4E70B9416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086600" y="152400"/>
            <a:ext cx="1905000" cy="457200"/>
          </a:xfrm>
        </p:spPr>
        <p:txBody>
          <a:bodyPr/>
          <a:lstStyle>
            <a:lvl1pPr>
              <a:defRPr/>
            </a:lvl1pPr>
          </a:lstStyle>
          <a:p>
            <a:fld id="{019698AF-3433-4118-8A4E-177C0D511A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140985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086600" y="152400"/>
            <a:ext cx="1905000" cy="457200"/>
          </a:xfrm>
        </p:spPr>
        <p:txBody>
          <a:bodyPr/>
          <a:lstStyle>
            <a:lvl1pPr>
              <a:defRPr/>
            </a:lvl1pPr>
          </a:lstStyle>
          <a:p>
            <a:fld id="{5766D981-D10A-4ADB-8C57-55C6CF8298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557515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6A644B10-3AAA-4497-953E-8091793014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53818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7086600" y="152400"/>
            <a:ext cx="1905000" cy="457200"/>
          </a:xfrm>
        </p:spPr>
        <p:txBody>
          <a:bodyPr/>
          <a:lstStyle>
            <a:lvl1pPr>
              <a:defRPr/>
            </a:lvl1pPr>
          </a:lstStyle>
          <a:p>
            <a:fld id="{F8A30A6E-EF64-4BFE-900E-19CD1877929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691301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7E3BAA8-923A-4350-A128-9440A61F5F1B}" type="datetime1">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E6DEC-FA0F-4828-BD86-DB4E70B9416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F9E3D0C-BFBD-498B-9DB0-3C6FFF6130BA}" type="datetime1">
              <a:rPr lang="en-US" smtClean="0"/>
              <a:t>11/17/2016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DE6DEC-FA0F-4828-BD86-DB4E70B9416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EDAD058-75ED-4F24-B633-C34208D2E671}" type="datetime1">
              <a:rPr lang="en-US" smtClean="0"/>
              <a:t>11/17/2016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DE6DEC-FA0F-4828-BD86-DB4E70B9416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E22C2-A418-47E3-84F1-C104E7CEB8EB}" type="datetime1">
              <a:rPr lang="en-US" smtClean="0"/>
              <a:t>11/17/2016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DE6DEC-FA0F-4828-BD86-DB4E70B9416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1256018-0681-41EA-9759-71CE8B3DDB74}" type="datetime1">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E6DEC-FA0F-4828-BD86-DB4E70B9416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E5C3ACC-E591-4EB8-AD23-C1F6ADFE349D}" type="datetime1">
              <a:rPr lang="en-US" smtClean="0"/>
              <a:t>11/17/2016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EDE6DEC-FA0F-4828-BD86-DB4E70B9416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C373-03C9-46B7-8F7D-E3038AF9E48D}" type="datetime1">
              <a:rPr lang="en-US" smtClean="0"/>
              <a:t>11/17/2016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600">
                <a:solidFill>
                  <a:schemeClr val="tx2">
                    <a:shade val="90000"/>
                  </a:schemeClr>
                </a:solidFill>
              </a:defRPr>
            </a:lvl1pPr>
          </a:lstStyle>
          <a:p>
            <a:fld id="{CEDE6DEC-FA0F-4828-BD86-DB4E70B9416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r="3458" b="6250"/>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7086600" y="152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A4991277-221C-44D7-80A2-297CB8914402}"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39773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r="3458" b="6250"/>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7086600" y="152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A4991277-221C-44D7-80A2-297CB8914402}"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716268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chart" Target="../charts/chart9.xml"/><Relationship Id="rId4" Type="http://schemas.openxmlformats.org/officeDocument/2006/relationships/chart" Target="../charts/char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waterboards.ca.gov/waterrights/water_issues/programs/bay_delta/bay_delta_plan/water_quality_control_planning/2016_sed/index.s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waterboards.ca.gov/waterrights/water_issues/programs/bay_delta/bay_delta_plan/water_quality_control_planning/2016_sed/index.s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26.xml"/><Relationship Id="rId4" Type="http://schemas.openxmlformats.org/officeDocument/2006/relationships/image" Target="../media/image12.emf"/></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0.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hyperlink" Target="mailto:commentlettters@waterboards.ca.gov" TargetMode="External"/><Relationship Id="rId2" Type="http://schemas.openxmlformats.org/officeDocument/2006/relationships/notesSlide" Target="../notesSlides/notesSlide63.xml"/><Relationship Id="rId1" Type="http://schemas.openxmlformats.org/officeDocument/2006/relationships/slideLayout" Target="../slideLayouts/slideLayout26.xml"/><Relationship Id="rId5" Type="http://schemas.openxmlformats.org/officeDocument/2006/relationships/image" Target="../media/image6.jpeg"/><Relationship Id="rId4" Type="http://schemas.openxmlformats.org/officeDocument/2006/relationships/hyperlink" Target="http://waterboards.ca.gov/DeltaWQCP-Phase1"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commentlettters@waterboards.ca.gov"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6.jpeg"/><Relationship Id="rId4" Type="http://schemas.openxmlformats.org/officeDocument/2006/relationships/hyperlink" Target="http://waterboards.ca.gov/DeltaWQCP-Phase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76200" y="-152400"/>
            <a:ext cx="9372599" cy="7086600"/>
          </a:xfrm>
          <a:prstGeom prst="rect">
            <a:avLst/>
          </a:prstGeom>
        </p:spPr>
      </p:pic>
      <p:pic>
        <p:nvPicPr>
          <p:cNvPr id="5" name="Picture 4"/>
          <p:cNvPicPr>
            <a:picLocks noChangeAspect="1"/>
          </p:cNvPicPr>
          <p:nvPr/>
        </p:nvPicPr>
        <p:blipFill>
          <a:blip r:embed="rId4" cstate="print"/>
          <a:stretch>
            <a:fillRect/>
          </a:stretch>
        </p:blipFill>
        <p:spPr>
          <a:xfrm>
            <a:off x="1571625" y="700087"/>
            <a:ext cx="6000750" cy="5457825"/>
          </a:xfrm>
          <a:prstGeom prst="rect">
            <a:avLst/>
          </a:prstGeom>
        </p:spPr>
      </p:pic>
      <p:sp>
        <p:nvSpPr>
          <p:cNvPr id="3" name="Rectangle 2"/>
          <p:cNvSpPr/>
          <p:nvPr/>
        </p:nvSpPr>
        <p:spPr bwMode="auto">
          <a:xfrm>
            <a:off x="-76200" y="-152400"/>
            <a:ext cx="9372598" cy="7162800"/>
          </a:xfrm>
          <a:prstGeom prst="rect">
            <a:avLst/>
          </a:prstGeom>
          <a:solidFill>
            <a:schemeClr val="bg1">
              <a:alpha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sp>
        <p:nvSpPr>
          <p:cNvPr id="45060" name="Rectangle 4"/>
          <p:cNvSpPr>
            <a:spLocks noGrp="1" noChangeArrowheads="1"/>
          </p:cNvSpPr>
          <p:nvPr>
            <p:ph type="ctrTitle"/>
          </p:nvPr>
        </p:nvSpPr>
        <p:spPr>
          <a:xfrm>
            <a:off x="495300" y="1487440"/>
            <a:ext cx="8153400" cy="2504048"/>
          </a:xfrm>
        </p:spPr>
        <p:txBody>
          <a:bodyPr/>
          <a:lstStyle/>
          <a:p>
            <a:r>
              <a:rPr lang="en-US" b="1" dirty="0"/>
              <a:t>Bay-Delta </a:t>
            </a:r>
            <a:r>
              <a:rPr lang="en-US" b="1" dirty="0" smtClean="0"/>
              <a:t>Water Quality Control Plan Update</a:t>
            </a:r>
            <a:r>
              <a:rPr lang="en-US" b="1" dirty="0"/>
              <a:t>:</a:t>
            </a:r>
            <a:br>
              <a:rPr lang="en-US" b="1" dirty="0"/>
            </a:br>
            <a:r>
              <a:rPr lang="en-US" b="1" dirty="0"/>
              <a:t>San Joaquin River </a:t>
            </a:r>
            <a:r>
              <a:rPr lang="en-US" b="1" dirty="0" smtClean="0"/>
              <a:t>Flow and Salinity Objectives</a:t>
            </a:r>
            <a:endParaRPr lang="en-US" b="1" dirty="0"/>
          </a:p>
        </p:txBody>
      </p:sp>
      <p:sp>
        <p:nvSpPr>
          <p:cNvPr id="45061" name="Rectangle 5"/>
          <p:cNvSpPr>
            <a:spLocks noGrp="1" noChangeArrowheads="1"/>
          </p:cNvSpPr>
          <p:nvPr>
            <p:ph type="subTitle" idx="1"/>
          </p:nvPr>
        </p:nvSpPr>
        <p:spPr>
          <a:xfrm>
            <a:off x="495300" y="4343400"/>
            <a:ext cx="8153400" cy="1814512"/>
          </a:xfrm>
        </p:spPr>
        <p:txBody>
          <a:bodyPr/>
          <a:lstStyle/>
          <a:p>
            <a:pPr>
              <a:spcBef>
                <a:spcPts val="0"/>
              </a:spcBef>
            </a:pPr>
            <a:r>
              <a:rPr lang="en-US" sz="2600" dirty="0"/>
              <a:t>State Water Resources Control Board</a:t>
            </a:r>
          </a:p>
          <a:p>
            <a:pPr>
              <a:spcBef>
                <a:spcPts val="0"/>
              </a:spcBef>
            </a:pPr>
            <a:endParaRPr lang="en-US" sz="2600" dirty="0"/>
          </a:p>
          <a:p>
            <a:pPr>
              <a:spcBef>
                <a:spcPts val="0"/>
              </a:spcBef>
            </a:pPr>
            <a:endParaRPr lang="en-US" sz="2600" dirty="0"/>
          </a:p>
        </p:txBody>
      </p:sp>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0162" y="5715000"/>
            <a:ext cx="1557638" cy="1079817"/>
          </a:xfrm>
          <a:prstGeom prst="rect">
            <a:avLst/>
          </a:prstGeom>
        </p:spPr>
      </p:pic>
    </p:spTree>
    <p:extLst>
      <p:ext uri="{BB962C8B-B14F-4D97-AF65-F5344CB8AC3E}">
        <p14:creationId xmlns:p14="http://schemas.microsoft.com/office/powerpoint/2010/main" val="123938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0"/>
            <a:ext cx="7851648" cy="1828800"/>
          </a:xfrm>
        </p:spPr>
        <p:txBody>
          <a:bodyPr/>
          <a:lstStyle/>
          <a:p>
            <a:r>
              <a:rPr lang="en-US" dirty="0" smtClean="0"/>
              <a:t>Groundwater and Drinking Water </a:t>
            </a:r>
            <a:endParaRPr lang="en-US" dirty="0"/>
          </a:p>
        </p:txBody>
      </p:sp>
      <p:sp>
        <p:nvSpPr>
          <p:cNvPr id="3" name="Subtitle 2"/>
          <p:cNvSpPr>
            <a:spLocks noGrp="1"/>
          </p:cNvSpPr>
          <p:nvPr>
            <p:ph type="subTitle" idx="1"/>
          </p:nvPr>
        </p:nvSpPr>
        <p:spPr>
          <a:xfrm>
            <a:off x="533400" y="3228536"/>
            <a:ext cx="7854696" cy="3400864"/>
          </a:xfrm>
        </p:spPr>
        <p:txBody>
          <a:bodyPr>
            <a:normAutofit/>
          </a:bodyPr>
          <a:lstStyle/>
          <a:p>
            <a:pPr algn="ctr"/>
            <a:r>
              <a:rPr lang="en-US" dirty="0" smtClean="0"/>
              <a:t>Technical State Water Board Staff/Community Water Interests meeting</a:t>
            </a:r>
          </a:p>
          <a:p>
            <a:pPr algn="ctr"/>
            <a:r>
              <a:rPr lang="en-US" dirty="0" smtClean="0"/>
              <a:t>November 18, 2016 </a:t>
            </a:r>
          </a:p>
          <a:p>
            <a:pPr algn="ctr"/>
            <a:endParaRPr lang="en-US" dirty="0"/>
          </a:p>
          <a:p>
            <a:pPr algn="ctr"/>
            <a:r>
              <a:rPr lang="en-US" dirty="0" smtClean="0"/>
              <a:t>State Water Board Panel:</a:t>
            </a:r>
          </a:p>
          <a:p>
            <a:pPr algn="ctr"/>
            <a:r>
              <a:rPr lang="en-US" dirty="0" smtClean="0"/>
              <a:t>Les Grober, Tim Nelson, Mark Roberson, Anne Huber, Yongxuan Gao, Will Anderson</a:t>
            </a:r>
          </a:p>
        </p:txBody>
      </p:sp>
      <p:sp>
        <p:nvSpPr>
          <p:cNvPr id="4" name="Slide Number Placeholder 3"/>
          <p:cNvSpPr>
            <a:spLocks noGrp="1"/>
          </p:cNvSpPr>
          <p:nvPr>
            <p:ph type="sldNum" sz="quarter" idx="12"/>
          </p:nvPr>
        </p:nvSpPr>
        <p:spPr/>
        <p:txBody>
          <a:bodyPr/>
          <a:lstStyle/>
          <a:p>
            <a:fld id="{CEDE6DEC-FA0F-4828-BD86-DB4E70B94160}" type="slidenum">
              <a:rPr lang="en-US" smtClean="0"/>
              <a:pPr/>
              <a:t>10</a:t>
            </a:fld>
            <a:endParaRPr lang="en-US"/>
          </a:p>
        </p:txBody>
      </p:sp>
    </p:spTree>
    <p:extLst>
      <p:ext uri="{BB962C8B-B14F-4D97-AF65-F5344CB8AC3E}">
        <p14:creationId xmlns:p14="http://schemas.microsoft.com/office/powerpoint/2010/main" val="1438761881"/>
      </p:ext>
    </p:extLst>
  </p:cSld>
  <p:clrMapOvr>
    <a:masterClrMapping/>
  </p:clrMapOvr>
  <mc:AlternateContent xmlns:mc="http://schemas.openxmlformats.org/markup-compatibility/2006" xmlns:p14="http://schemas.microsoft.com/office/powerpoint/2010/main">
    <mc:Choice Requires="p14">
      <p:transition spd="slow" p14:dur="2000" advTm="1742"/>
    </mc:Choice>
    <mc:Fallback xmlns="">
      <p:transition spd="slow" advTm="174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dirty="0"/>
              <a:t>Topics</a:t>
            </a:r>
            <a:r>
              <a:rPr lang="en-US" dirty="0" smtClean="0">
                <a:solidFill>
                  <a:schemeClr val="tx1"/>
                </a:solidFill>
              </a:rPr>
              <a:t> </a:t>
            </a:r>
            <a:r>
              <a:rPr lang="en-US" dirty="0"/>
              <a:t>Covered</a:t>
            </a:r>
          </a:p>
        </p:txBody>
      </p:sp>
      <p:sp>
        <p:nvSpPr>
          <p:cNvPr id="3" name="Content Placeholder 2"/>
          <p:cNvSpPr>
            <a:spLocks noGrp="1"/>
          </p:cNvSpPr>
          <p:nvPr>
            <p:ph idx="1"/>
          </p:nvPr>
        </p:nvSpPr>
        <p:spPr>
          <a:xfrm>
            <a:off x="457200" y="1524000"/>
            <a:ext cx="8229600" cy="4800600"/>
          </a:xfrm>
        </p:spPr>
        <p:txBody>
          <a:bodyPr>
            <a:normAutofit/>
          </a:bodyPr>
          <a:lstStyle/>
          <a:p>
            <a:r>
              <a:rPr lang="en-US" dirty="0" smtClean="0"/>
              <a:t>Purpose </a:t>
            </a:r>
          </a:p>
          <a:p>
            <a:r>
              <a:rPr lang="en-US" dirty="0" smtClean="0"/>
              <a:t>Overview Geographic Area </a:t>
            </a:r>
          </a:p>
          <a:p>
            <a:r>
              <a:rPr lang="en-US" dirty="0" smtClean="0"/>
              <a:t>Agricultural Groundwater Assessment </a:t>
            </a:r>
          </a:p>
          <a:p>
            <a:pPr lvl="1"/>
            <a:r>
              <a:rPr lang="en-US" dirty="0" smtClean="0"/>
              <a:t>Method </a:t>
            </a:r>
          </a:p>
          <a:p>
            <a:pPr lvl="1"/>
            <a:r>
              <a:rPr lang="en-US" dirty="0" smtClean="0"/>
              <a:t>Assumptions and Data Sources</a:t>
            </a:r>
          </a:p>
          <a:p>
            <a:pPr lvl="1"/>
            <a:r>
              <a:rPr lang="en-US" dirty="0" smtClean="0"/>
              <a:t>Results </a:t>
            </a:r>
          </a:p>
          <a:p>
            <a:r>
              <a:rPr lang="en-US" dirty="0" smtClean="0"/>
              <a:t>Analysis of Potential Impact to Drinking Water</a:t>
            </a:r>
          </a:p>
          <a:p>
            <a:pPr lvl="1"/>
            <a:r>
              <a:rPr lang="en-US" dirty="0" smtClean="0"/>
              <a:t>Context </a:t>
            </a:r>
          </a:p>
          <a:p>
            <a:pPr lvl="1"/>
            <a:r>
              <a:rPr lang="en-US" dirty="0" smtClean="0"/>
              <a:t>Potential impacts </a:t>
            </a:r>
          </a:p>
          <a:p>
            <a:pPr lvl="1"/>
            <a:r>
              <a:rPr lang="en-US" dirty="0" smtClean="0"/>
              <a:t>Sources of Funding</a:t>
            </a:r>
          </a:p>
        </p:txBody>
      </p:sp>
      <p:sp>
        <p:nvSpPr>
          <p:cNvPr id="4" name="Slide Number Placeholder 3"/>
          <p:cNvSpPr>
            <a:spLocks noGrp="1"/>
          </p:cNvSpPr>
          <p:nvPr>
            <p:ph type="sldNum" sz="quarter" idx="12"/>
          </p:nvPr>
        </p:nvSpPr>
        <p:spPr/>
        <p:txBody>
          <a:bodyPr/>
          <a:lstStyle/>
          <a:p>
            <a:fld id="{CEDE6DEC-FA0F-4828-BD86-DB4E70B94160}" type="slidenum">
              <a:rPr lang="en-US" smtClean="0"/>
              <a:pPr/>
              <a:t>11</a:t>
            </a:fld>
            <a:endParaRPr lang="en-US"/>
          </a:p>
        </p:txBody>
      </p:sp>
    </p:spTree>
    <p:custDataLst>
      <p:tags r:id="rId1"/>
    </p:custDataLst>
    <p:extLst>
      <p:ext uri="{BB962C8B-B14F-4D97-AF65-F5344CB8AC3E}">
        <p14:creationId xmlns:p14="http://schemas.microsoft.com/office/powerpoint/2010/main" val="4236279859"/>
      </p:ext>
    </p:extLst>
  </p:cSld>
  <p:clrMapOvr>
    <a:masterClrMapping/>
  </p:clrMapOvr>
  <mc:AlternateContent xmlns:mc="http://schemas.openxmlformats.org/markup-compatibility/2006" xmlns:p14="http://schemas.microsoft.com/office/powerpoint/2010/main">
    <mc:Choice Requires="p14">
      <p:transition spd="slow" p14:dur="2000" advTm="893"/>
    </mc:Choice>
    <mc:Fallback xmlns="">
      <p:transition spd="slow" advTm="8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dirty="0" smtClean="0"/>
              <a:t>Purpose of the Groundwater Analysis</a:t>
            </a:r>
            <a:endParaRPr lang="en-US" dirty="0"/>
          </a:p>
        </p:txBody>
      </p:sp>
      <p:sp>
        <p:nvSpPr>
          <p:cNvPr id="3" name="Content Placeholder 2"/>
          <p:cNvSpPr>
            <a:spLocks noGrp="1"/>
          </p:cNvSpPr>
          <p:nvPr>
            <p:ph idx="1"/>
          </p:nvPr>
        </p:nvSpPr>
        <p:spPr>
          <a:xfrm>
            <a:off x="457200" y="1524000"/>
            <a:ext cx="8229600" cy="4800600"/>
          </a:xfrm>
        </p:spPr>
        <p:txBody>
          <a:bodyPr>
            <a:normAutofit/>
          </a:bodyPr>
          <a:lstStyle/>
          <a:p>
            <a:r>
              <a:rPr lang="en-US" sz="3200" dirty="0" smtClean="0"/>
              <a:t>Purpose</a:t>
            </a:r>
          </a:p>
          <a:p>
            <a:pPr lvl="1"/>
            <a:r>
              <a:rPr lang="en-US" sz="3200" dirty="0" smtClean="0"/>
              <a:t>To estimate the relative </a:t>
            </a:r>
            <a:r>
              <a:rPr lang="en-US" sz="3200" dirty="0"/>
              <a:t>effects </a:t>
            </a:r>
            <a:r>
              <a:rPr lang="en-US" sz="3200" dirty="0" smtClean="0"/>
              <a:t>of the </a:t>
            </a:r>
            <a:r>
              <a:rPr lang="en-US" sz="3200" dirty="0"/>
              <a:t>LSJR </a:t>
            </a:r>
            <a:r>
              <a:rPr lang="en-US" sz="3200" dirty="0" smtClean="0"/>
              <a:t>alternatives on the groundwater subbasins.</a:t>
            </a:r>
          </a:p>
          <a:p>
            <a:pPr lvl="1"/>
            <a:r>
              <a:rPr lang="en-US" sz="3200" dirty="0" smtClean="0"/>
              <a:t>To </a:t>
            </a:r>
            <a:r>
              <a:rPr lang="en-US" sz="3200" dirty="0"/>
              <a:t>support other quantitative and qualitative analyses throughout the Substitute Environmental Document (SED).</a:t>
            </a:r>
          </a:p>
          <a:p>
            <a:pPr lvl="1"/>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CEDE6DEC-FA0F-4828-BD86-DB4E70B94160}" type="slidenum">
              <a:rPr lang="en-US" smtClean="0"/>
              <a:pPr/>
              <a:t>12</a:t>
            </a:fld>
            <a:endParaRPr lang="en-US"/>
          </a:p>
        </p:txBody>
      </p:sp>
    </p:spTree>
    <p:custDataLst>
      <p:tags r:id="rId1"/>
    </p:custDataLst>
    <p:extLst>
      <p:ext uri="{BB962C8B-B14F-4D97-AF65-F5344CB8AC3E}">
        <p14:creationId xmlns:p14="http://schemas.microsoft.com/office/powerpoint/2010/main" val="111327029"/>
      </p:ext>
    </p:extLst>
  </p:cSld>
  <p:clrMapOvr>
    <a:masterClrMapping/>
  </p:clrMapOvr>
  <mc:AlternateContent xmlns:mc="http://schemas.openxmlformats.org/markup-compatibility/2006" xmlns:p14="http://schemas.microsoft.com/office/powerpoint/2010/main">
    <mc:Choice Requires="p14">
      <p:transition spd="slow" p14:dur="2000" advTm="516"/>
    </mc:Choice>
    <mc:Fallback xmlns="">
      <p:transition spd="slow" advTm="5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t>Groundwater-Related Assessments</a:t>
            </a:r>
            <a:endParaRPr lang="en-US" dirty="0"/>
          </a:p>
        </p:txBody>
      </p:sp>
      <p:sp>
        <p:nvSpPr>
          <p:cNvPr id="3" name="Content Placeholder 2"/>
          <p:cNvSpPr>
            <a:spLocks noGrp="1"/>
          </p:cNvSpPr>
          <p:nvPr>
            <p:ph idx="1"/>
          </p:nvPr>
        </p:nvSpPr>
        <p:spPr>
          <a:xfrm>
            <a:off x="457200" y="1524000"/>
            <a:ext cx="8458200" cy="4800600"/>
          </a:xfrm>
        </p:spPr>
        <p:txBody>
          <a:bodyPr>
            <a:normAutofit fontScale="92500"/>
          </a:bodyPr>
          <a:lstStyle/>
          <a:p>
            <a:r>
              <a:rPr lang="en-US" dirty="0" smtClean="0"/>
              <a:t>Groundwater modeling (Appendix G</a:t>
            </a:r>
            <a:r>
              <a:rPr lang="en-US" dirty="0"/>
              <a:t>)</a:t>
            </a:r>
            <a:endParaRPr lang="en-US" dirty="0" smtClean="0"/>
          </a:p>
          <a:p>
            <a:r>
              <a:rPr lang="en-US" dirty="0" smtClean="0"/>
              <a:t>Existing </a:t>
            </a:r>
            <a:r>
              <a:rPr lang="en-US" dirty="0"/>
              <a:t>groundwater </a:t>
            </a:r>
            <a:r>
              <a:rPr lang="en-US" dirty="0" smtClean="0"/>
              <a:t>conditions and groundwater as a resource (storage, quality, subsidence – </a:t>
            </a:r>
            <a:r>
              <a:rPr lang="en-US" dirty="0" err="1" smtClean="0"/>
              <a:t>Ch</a:t>
            </a:r>
            <a:r>
              <a:rPr lang="en-US" dirty="0" smtClean="0"/>
              <a:t> 9)</a:t>
            </a:r>
          </a:p>
          <a:p>
            <a:r>
              <a:rPr lang="en-US" dirty="0" smtClean="0"/>
              <a:t>Agriculture (</a:t>
            </a:r>
            <a:r>
              <a:rPr lang="en-US" dirty="0" err="1" smtClean="0"/>
              <a:t>Ch</a:t>
            </a:r>
            <a:r>
              <a:rPr lang="en-US" dirty="0" smtClean="0"/>
              <a:t> 11)</a:t>
            </a:r>
          </a:p>
          <a:p>
            <a:r>
              <a:rPr lang="en-US" dirty="0" smtClean="0"/>
              <a:t>Service providers (groundwater quantity and </a:t>
            </a:r>
            <a:r>
              <a:rPr lang="en-US" dirty="0"/>
              <a:t>quality – </a:t>
            </a:r>
            <a:r>
              <a:rPr lang="en-US" dirty="0" err="1" smtClean="0"/>
              <a:t>Ch</a:t>
            </a:r>
            <a:r>
              <a:rPr lang="en-US" dirty="0"/>
              <a:t> </a:t>
            </a:r>
            <a:r>
              <a:rPr lang="en-US" dirty="0" smtClean="0"/>
              <a:t>13)</a:t>
            </a:r>
          </a:p>
          <a:p>
            <a:r>
              <a:rPr lang="en-US" dirty="0" smtClean="0"/>
              <a:t>Greenhouse gases (energy consumptions and GHG emissions from increased Groundwater pumping – </a:t>
            </a:r>
            <a:r>
              <a:rPr lang="en-US" dirty="0" err="1" smtClean="0"/>
              <a:t>Ch</a:t>
            </a:r>
            <a:r>
              <a:rPr lang="en-US" dirty="0" smtClean="0"/>
              <a:t> 14)</a:t>
            </a:r>
          </a:p>
          <a:p>
            <a:r>
              <a:rPr lang="en-US" dirty="0"/>
              <a:t>Economics (</a:t>
            </a:r>
            <a:r>
              <a:rPr lang="en-US" dirty="0" err="1"/>
              <a:t>Ch</a:t>
            </a:r>
            <a:r>
              <a:rPr lang="en-US" dirty="0"/>
              <a:t> 20</a:t>
            </a:r>
            <a:r>
              <a:rPr lang="en-US" dirty="0" smtClean="0"/>
              <a:t>)</a:t>
            </a:r>
          </a:p>
          <a:p>
            <a:r>
              <a:rPr lang="en-US" dirty="0" smtClean="0"/>
              <a:t>Possible management options for municipal and domestic water supply (</a:t>
            </a:r>
            <a:r>
              <a:rPr lang="en-US" dirty="0" err="1" smtClean="0"/>
              <a:t>Ch</a:t>
            </a:r>
            <a:r>
              <a:rPr lang="en-US" dirty="0" smtClean="0"/>
              <a:t> 22)</a:t>
            </a:r>
          </a:p>
        </p:txBody>
      </p:sp>
      <p:sp>
        <p:nvSpPr>
          <p:cNvPr id="4" name="Slide Number Placeholder 3"/>
          <p:cNvSpPr>
            <a:spLocks noGrp="1"/>
          </p:cNvSpPr>
          <p:nvPr>
            <p:ph type="sldNum" sz="quarter" idx="12"/>
          </p:nvPr>
        </p:nvSpPr>
        <p:spPr/>
        <p:txBody>
          <a:bodyPr/>
          <a:lstStyle/>
          <a:p>
            <a:fld id="{CEDE6DEC-FA0F-4828-BD86-DB4E70B94160}" type="slidenum">
              <a:rPr lang="en-US" smtClean="0"/>
              <a:pPr/>
              <a:t>13</a:t>
            </a:fld>
            <a:endParaRPr lang="en-US"/>
          </a:p>
        </p:txBody>
      </p:sp>
    </p:spTree>
    <p:extLst>
      <p:ext uri="{BB962C8B-B14F-4D97-AF65-F5344CB8AC3E}">
        <p14:creationId xmlns:p14="http://schemas.microsoft.com/office/powerpoint/2010/main" val="104343453"/>
      </p:ext>
    </p:extLst>
  </p:cSld>
  <p:clrMapOvr>
    <a:masterClrMapping/>
  </p:clrMapOvr>
  <mc:AlternateContent xmlns:mc="http://schemas.openxmlformats.org/markup-compatibility/2006" xmlns:p14="http://schemas.microsoft.com/office/powerpoint/2010/main">
    <mc:Choice Requires="p14">
      <p:transition spd="slow" p14:dur="2000" advTm="157"/>
    </mc:Choice>
    <mc:Fallback xmlns="">
      <p:transition spd="slow" advTm="15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8153400" cy="704088"/>
          </a:xfrm>
        </p:spPr>
        <p:txBody>
          <a:bodyPr>
            <a:noAutofit/>
          </a:bodyPr>
          <a:lstStyle/>
          <a:p>
            <a:pPr algn="ctr"/>
            <a:r>
              <a:rPr lang="en-US" sz="4000" dirty="0"/>
              <a:t>Analytical Framework of the Modeling</a:t>
            </a:r>
          </a:p>
        </p:txBody>
      </p:sp>
      <p:sp>
        <p:nvSpPr>
          <p:cNvPr id="3" name="Content Placeholder 2"/>
          <p:cNvSpPr>
            <a:spLocks noGrp="1"/>
          </p:cNvSpPr>
          <p:nvPr>
            <p:ph idx="1"/>
          </p:nvPr>
        </p:nvSpPr>
        <p:spPr>
          <a:xfrm>
            <a:off x="457200" y="1752600"/>
            <a:ext cx="8229600" cy="4572000"/>
          </a:xfrm>
        </p:spPr>
        <p:txBody>
          <a:bodyPr>
            <a:normAutofit fontScale="92500"/>
          </a:bodyPr>
          <a:lstStyle/>
          <a:p>
            <a:r>
              <a:rPr lang="en-US" dirty="0" smtClean="0"/>
              <a:t>Surface water diversions could be reduced in implementing the proposed unimpaired flow requirements</a:t>
            </a:r>
          </a:p>
          <a:p>
            <a:r>
              <a:rPr lang="en-US" dirty="0" smtClean="0"/>
              <a:t>If possible affected water users would increase groundwater pumping to compensate for lost surface water</a:t>
            </a:r>
          </a:p>
          <a:p>
            <a:r>
              <a:rPr lang="en-US" dirty="0" smtClean="0"/>
              <a:t>Groundwater tables could fall, which could affect wells used to supply drinking water</a:t>
            </a:r>
          </a:p>
          <a:p>
            <a:r>
              <a:rPr lang="en-US" dirty="0" smtClean="0"/>
              <a:t>Groundwater pumping would currently be limited by infrastructure capacity, in the future it may be limited by the Sustainable Groundwater Management Act (SGMA)</a:t>
            </a:r>
          </a:p>
        </p:txBody>
      </p:sp>
      <p:sp>
        <p:nvSpPr>
          <p:cNvPr id="4" name="Slide Number Placeholder 3"/>
          <p:cNvSpPr>
            <a:spLocks noGrp="1"/>
          </p:cNvSpPr>
          <p:nvPr>
            <p:ph type="sldNum" sz="quarter" idx="12"/>
          </p:nvPr>
        </p:nvSpPr>
        <p:spPr/>
        <p:txBody>
          <a:bodyPr/>
          <a:lstStyle/>
          <a:p>
            <a:fld id="{CEDE6DEC-FA0F-4828-BD86-DB4E70B94160}" type="slidenum">
              <a:rPr lang="en-US" smtClean="0"/>
              <a:pPr/>
              <a:t>14</a:t>
            </a:fld>
            <a:endParaRPr lang="en-US"/>
          </a:p>
        </p:txBody>
      </p:sp>
    </p:spTree>
    <p:custDataLst>
      <p:tags r:id="rId1"/>
    </p:custDataLst>
    <p:extLst>
      <p:ext uri="{BB962C8B-B14F-4D97-AF65-F5344CB8AC3E}">
        <p14:creationId xmlns:p14="http://schemas.microsoft.com/office/powerpoint/2010/main" val="3824030675"/>
      </p:ext>
    </p:extLst>
  </p:cSld>
  <p:clrMapOvr>
    <a:masterClrMapping/>
  </p:clrMapOvr>
  <mc:AlternateContent xmlns:mc="http://schemas.openxmlformats.org/markup-compatibility/2006" xmlns:p14="http://schemas.microsoft.com/office/powerpoint/2010/main">
    <mc:Choice Requires="p14">
      <p:transition spd="slow" p14:dur="2000" advTm="884"/>
    </mc:Choice>
    <mc:Fallback xmlns="">
      <p:transition spd="slow" advTm="8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2084" t="1667" r="1339" b="8472"/>
          <a:stretch/>
        </p:blipFill>
        <p:spPr bwMode="auto">
          <a:xfrm>
            <a:off x="3352799" y="-54831"/>
            <a:ext cx="5791201" cy="691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0" y="685800"/>
            <a:ext cx="3352800" cy="6172200"/>
          </a:xfrm>
          <a:prstGeom prst="rect">
            <a:avLst/>
          </a:prstGeom>
        </p:spPr>
        <p:txBody>
          <a:bodyPr vert="horz">
            <a:normAutofit fontScale="85000" lnSpcReduction="20000"/>
          </a:bodyPr>
          <a:lstStyle/>
          <a:p>
            <a:pPr marL="274320" indent="-274320">
              <a:spcBef>
                <a:spcPct val="20000"/>
              </a:spcBef>
              <a:buClr>
                <a:schemeClr val="accent3"/>
              </a:buClr>
              <a:buSzPct val="95000"/>
              <a:buFont typeface="Wingdings 2"/>
              <a:buChar char=""/>
            </a:pPr>
            <a:r>
              <a:rPr lang="en-US" sz="2600" dirty="0"/>
              <a:t>Groundwater Subbasin</a:t>
            </a:r>
          </a:p>
          <a:p>
            <a:pPr marL="731520" lvl="1" indent="-274320">
              <a:spcBef>
                <a:spcPct val="20000"/>
              </a:spcBef>
              <a:buClr>
                <a:schemeClr val="accent2"/>
              </a:buClr>
              <a:buSzPct val="95000"/>
              <a:buFont typeface="Arial" pitchFamily="34" charset="0"/>
              <a:buChar char="•"/>
            </a:pPr>
            <a:r>
              <a:rPr lang="en-US" sz="2600" dirty="0" smtClean="0"/>
              <a:t>Merced </a:t>
            </a:r>
            <a:endParaRPr lang="en-US" sz="2600" dirty="0"/>
          </a:p>
          <a:p>
            <a:pPr marL="731520" lvl="1" indent="-274320">
              <a:spcBef>
                <a:spcPct val="20000"/>
              </a:spcBef>
              <a:buClr>
                <a:schemeClr val="accent2"/>
              </a:buClr>
              <a:buSzPct val="95000"/>
              <a:buFont typeface="Arial" pitchFamily="34" charset="0"/>
              <a:buChar char="•"/>
            </a:pPr>
            <a:r>
              <a:rPr lang="en-US" sz="2600" dirty="0"/>
              <a:t>Turlock</a:t>
            </a:r>
          </a:p>
          <a:p>
            <a:pPr marL="731520" lvl="1" indent="-274320">
              <a:spcBef>
                <a:spcPct val="20000"/>
              </a:spcBef>
              <a:buClr>
                <a:schemeClr val="accent2"/>
              </a:buClr>
              <a:buSzPct val="95000"/>
              <a:buFont typeface="Arial" pitchFamily="34" charset="0"/>
              <a:buChar char="•"/>
            </a:pPr>
            <a:r>
              <a:rPr lang="en-US" sz="2600" dirty="0"/>
              <a:t>Modesto</a:t>
            </a:r>
          </a:p>
          <a:p>
            <a:pPr marL="731520" lvl="1" indent="-274320">
              <a:spcBef>
                <a:spcPct val="20000"/>
              </a:spcBef>
              <a:buClr>
                <a:schemeClr val="accent2"/>
              </a:buClr>
              <a:buSzPct val="95000"/>
              <a:buFont typeface="Arial" pitchFamily="34" charset="0"/>
              <a:buChar char="•"/>
            </a:pPr>
            <a:r>
              <a:rPr lang="en-US" sz="2600" dirty="0"/>
              <a:t>Eastern San </a:t>
            </a:r>
            <a:r>
              <a:rPr lang="en-US" sz="2600" dirty="0" smtClean="0"/>
              <a:t>Joaquin</a:t>
            </a:r>
          </a:p>
          <a:p>
            <a:pPr lvl="1">
              <a:spcBef>
                <a:spcPct val="20000"/>
              </a:spcBef>
              <a:buClr>
                <a:schemeClr val="accent2"/>
              </a:buClr>
              <a:buSzPct val="95000"/>
            </a:pPr>
            <a:endParaRPr lang="en-US" sz="2600" dirty="0"/>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Irrigation Districts:</a:t>
            </a:r>
            <a:endParaRPr lang="en-US" sz="2600" dirty="0" smtClean="0"/>
          </a:p>
          <a:p>
            <a:pPr marL="731520" lvl="1" indent="-274320">
              <a:spcBef>
                <a:spcPct val="20000"/>
              </a:spcBef>
              <a:buClr>
                <a:schemeClr val="accent2"/>
              </a:buClr>
              <a:buSzPct val="95000"/>
              <a:buFont typeface="Arial" pitchFamily="34" charset="0"/>
              <a:buChar char="•"/>
            </a:pPr>
            <a:r>
              <a:rPr lang="en-US" sz="2600" dirty="0" smtClean="0"/>
              <a:t>Merced (</a:t>
            </a:r>
            <a:r>
              <a:rPr lang="en-US" sz="2600" dirty="0" err="1" smtClean="0"/>
              <a:t>MeID</a:t>
            </a:r>
            <a:r>
              <a:rPr lang="en-US" sz="2600" dirty="0" smtClean="0"/>
              <a:t>)</a:t>
            </a:r>
          </a:p>
          <a:p>
            <a:pPr marL="731520" lvl="1" indent="-274320">
              <a:spcBef>
                <a:spcPct val="20000"/>
              </a:spcBef>
              <a:buClr>
                <a:schemeClr val="accent2"/>
              </a:buClr>
              <a:buSzPct val="95000"/>
              <a:buFont typeface="Arial" pitchFamily="34" charset="0"/>
              <a:buChar char="•"/>
            </a:pPr>
            <a:r>
              <a:rPr lang="en-US" sz="2600" dirty="0" smtClean="0"/>
              <a:t>Turlock (TID)</a:t>
            </a:r>
          </a:p>
          <a:p>
            <a:pPr marL="731520" lvl="1" indent="-274320">
              <a:spcBef>
                <a:spcPct val="20000"/>
              </a:spcBef>
              <a:buClr>
                <a:schemeClr val="accent2"/>
              </a:buClr>
              <a:buSzPct val="95000"/>
              <a:buFont typeface="Arial" pitchFamily="34" charset="0"/>
              <a:buChar char="•"/>
            </a:pPr>
            <a:r>
              <a:rPr lang="en-US" sz="2600" dirty="0" smtClean="0"/>
              <a:t>Modesto (</a:t>
            </a:r>
            <a:r>
              <a:rPr lang="en-US" sz="2600" dirty="0" err="1" smtClean="0"/>
              <a:t>MoID</a:t>
            </a:r>
            <a:r>
              <a:rPr lang="en-US" sz="2600" dirty="0" smtClean="0"/>
              <a:t>)</a:t>
            </a:r>
          </a:p>
          <a:p>
            <a:pPr marL="731520" lvl="1" indent="-274320">
              <a:spcBef>
                <a:spcPct val="20000"/>
              </a:spcBef>
              <a:buClr>
                <a:schemeClr val="accent2"/>
              </a:buClr>
              <a:buSzPct val="95000"/>
              <a:buFont typeface="Arial" pitchFamily="34" charset="0"/>
              <a:buChar char="•"/>
            </a:pPr>
            <a:r>
              <a:rPr lang="en-US" sz="2600" dirty="0" smtClean="0"/>
              <a:t>Oakdale (OID)</a:t>
            </a:r>
          </a:p>
          <a:p>
            <a:pPr marL="731520" lvl="1" indent="-274320">
              <a:spcBef>
                <a:spcPct val="20000"/>
              </a:spcBef>
              <a:buClr>
                <a:schemeClr val="accent2"/>
              </a:buClr>
              <a:buSzPct val="95000"/>
              <a:buFont typeface="Arial" pitchFamily="34" charset="0"/>
              <a:buChar char="•"/>
            </a:pPr>
            <a:r>
              <a:rPr lang="en-US" sz="2600" dirty="0" smtClean="0"/>
              <a:t>South San Joaquin (SSJID)</a:t>
            </a:r>
          </a:p>
          <a:p>
            <a:pPr marL="731520" lvl="1" indent="-274320">
              <a:spcBef>
                <a:spcPct val="20000"/>
              </a:spcBef>
              <a:buClr>
                <a:schemeClr val="accent2"/>
              </a:buClr>
              <a:buSzPct val="95000"/>
              <a:buFont typeface="Arial" pitchFamily="34" charset="0"/>
              <a:buChar char="•"/>
            </a:pPr>
            <a:r>
              <a:rPr lang="en-US" sz="2600" dirty="0" smtClean="0"/>
              <a:t>Central San Joaquin Water Conservation District (CSJWCD)</a:t>
            </a:r>
          </a:p>
          <a:p>
            <a:pPr marL="731520" lvl="1" indent="-274320">
              <a:spcBef>
                <a:spcPct val="20000"/>
              </a:spcBef>
              <a:buClr>
                <a:schemeClr val="accent2"/>
              </a:buClr>
              <a:buSzPct val="95000"/>
              <a:buFont typeface="Arial" pitchFamily="34" charset="0"/>
              <a:buChar char="•"/>
            </a:pPr>
            <a:r>
              <a:rPr lang="en-US" sz="2600" dirty="0" smtClean="0"/>
              <a:t>Stockton East Water District (SEWD)</a:t>
            </a:r>
          </a:p>
          <a:p>
            <a:pPr marL="731520" lvl="1" indent="-274320">
              <a:spcBef>
                <a:spcPct val="20000"/>
              </a:spcBef>
              <a:buClr>
                <a:schemeClr val="accent2"/>
              </a:buClr>
              <a:buSzPct val="95000"/>
              <a:buFont typeface="Arial" pitchFamily="34" charset="0"/>
              <a:buChar char="•"/>
            </a:pPr>
            <a:endParaRPr lang="en-US" sz="2600" dirty="0" smtClean="0"/>
          </a:p>
        </p:txBody>
      </p:sp>
      <p:sp>
        <p:nvSpPr>
          <p:cNvPr id="2" name="Slide Number Placeholder 1"/>
          <p:cNvSpPr>
            <a:spLocks noGrp="1"/>
          </p:cNvSpPr>
          <p:nvPr>
            <p:ph type="sldNum" sz="quarter" idx="12"/>
          </p:nvPr>
        </p:nvSpPr>
        <p:spPr/>
        <p:txBody>
          <a:bodyPr/>
          <a:lstStyle/>
          <a:p>
            <a:fld id="{CEDE6DEC-FA0F-4828-BD86-DB4E70B94160}" type="slidenum">
              <a:rPr lang="en-US" smtClean="0"/>
              <a:pPr/>
              <a:t>15</a:t>
            </a:fld>
            <a:endParaRPr lang="en-US"/>
          </a:p>
        </p:txBody>
      </p:sp>
    </p:spTree>
    <p:custDataLst>
      <p:tags r:id="rId1"/>
    </p:custDataLst>
    <p:extLst>
      <p:ext uri="{BB962C8B-B14F-4D97-AF65-F5344CB8AC3E}">
        <p14:creationId xmlns:p14="http://schemas.microsoft.com/office/powerpoint/2010/main" val="2332496104"/>
      </p:ext>
    </p:extLst>
  </p:cSld>
  <p:clrMapOvr>
    <a:masterClrMapping/>
  </p:clrMapOvr>
  <mc:AlternateContent xmlns:mc="http://schemas.openxmlformats.org/markup-compatibility/2006" xmlns:p14="http://schemas.microsoft.com/office/powerpoint/2010/main">
    <mc:Choice Requires="p14">
      <p:transition spd="slow" p14:dur="2000" advTm="773"/>
    </mc:Choice>
    <mc:Fallback xmlns="">
      <p:transition spd="slow" advTm="7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lstStyle/>
          <a:p>
            <a:pPr algn="ctr"/>
            <a:r>
              <a:rPr lang="en-US" dirty="0" smtClean="0"/>
              <a:t>In District Groundwater Balance</a:t>
            </a:r>
            <a:endParaRPr lang="en-US" dirty="0"/>
          </a:p>
        </p:txBody>
      </p:sp>
      <p:sp>
        <p:nvSpPr>
          <p:cNvPr id="4" name="Rounded Rectangle 3"/>
          <p:cNvSpPr/>
          <p:nvPr/>
        </p:nvSpPr>
        <p:spPr>
          <a:xfrm>
            <a:off x="2590800" y="2362200"/>
            <a:ext cx="5562600" cy="2286000"/>
          </a:xfrm>
          <a:prstGeom prst="round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24200" y="2971800"/>
            <a:ext cx="1295400" cy="1066800"/>
          </a:xfrm>
          <a:prstGeom prst="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Distribution System</a:t>
            </a:r>
            <a:endParaRPr lang="en-US" sz="1200" b="1" dirty="0">
              <a:solidFill>
                <a:schemeClr val="tx1"/>
              </a:solidFill>
            </a:endParaRPr>
          </a:p>
        </p:txBody>
      </p:sp>
      <p:sp>
        <p:nvSpPr>
          <p:cNvPr id="6" name="Oval 5"/>
          <p:cNvSpPr/>
          <p:nvPr/>
        </p:nvSpPr>
        <p:spPr>
          <a:xfrm>
            <a:off x="6096000" y="2895600"/>
            <a:ext cx="1524000" cy="1219200"/>
          </a:xfrm>
          <a:prstGeom prst="ellipse">
            <a:avLst/>
          </a:prstGeom>
          <a:solidFill>
            <a:schemeClr val="accent5">
              <a:lumMod val="40000"/>
              <a:lumOff val="60000"/>
            </a:scheme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Irrigated Crops</a:t>
            </a:r>
            <a:endParaRPr lang="en-US" sz="1200" b="1" dirty="0">
              <a:solidFill>
                <a:schemeClr val="tx1"/>
              </a:solidFill>
            </a:endParaRPr>
          </a:p>
        </p:txBody>
      </p:sp>
      <p:cxnSp>
        <p:nvCxnSpPr>
          <p:cNvPr id="8" name="Straight Arrow Connector 7"/>
          <p:cNvCxnSpPr>
            <a:stCxn id="5" idx="3"/>
            <a:endCxn id="6" idx="2"/>
          </p:cNvCxnSpPr>
          <p:nvPr/>
        </p:nvCxnSpPr>
        <p:spPr>
          <a:xfrm>
            <a:off x="4419600" y="3505200"/>
            <a:ext cx="16764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6172200"/>
            <a:ext cx="9144000" cy="685800"/>
          </a:xfrm>
          <a:prstGeom prst="rect">
            <a:avLst/>
          </a:prstGeom>
          <a:blipFill>
            <a:blip r:embed="rId4" cstate="print"/>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Groundwater Subbasin</a:t>
            </a:r>
            <a:endParaRPr lang="en-US" sz="1200" b="1" dirty="0">
              <a:solidFill>
                <a:schemeClr val="tx1"/>
              </a:solidFill>
            </a:endParaRPr>
          </a:p>
        </p:txBody>
      </p:sp>
      <p:cxnSp>
        <p:nvCxnSpPr>
          <p:cNvPr id="15" name="Straight Arrow Connector 14"/>
          <p:cNvCxnSpPr/>
          <p:nvPr/>
        </p:nvCxnSpPr>
        <p:spPr>
          <a:xfrm>
            <a:off x="3733800" y="4038600"/>
            <a:ext cx="0" cy="2133600"/>
          </a:xfrm>
          <a:prstGeom prst="straightConnector1">
            <a:avLst/>
          </a:prstGeom>
          <a:ln w="285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1828800"/>
            <a:ext cx="0" cy="11430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0"/>
          </p:cNvCxnSpPr>
          <p:nvPr/>
        </p:nvCxnSpPr>
        <p:spPr>
          <a:xfrm flipV="1">
            <a:off x="6858000" y="1676400"/>
            <a:ext cx="0" cy="1219200"/>
          </a:xfrm>
          <a:prstGeom prst="straightConnector1">
            <a:avLst/>
          </a:prstGeom>
          <a:ln w="28575">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6" idx="3"/>
          </p:cNvCxnSpPr>
          <p:nvPr/>
        </p:nvCxnSpPr>
        <p:spPr>
          <a:xfrm>
            <a:off x="6319185" y="3936252"/>
            <a:ext cx="5415" cy="2235948"/>
          </a:xfrm>
          <a:prstGeom prst="straightConnector1">
            <a:avLst/>
          </a:prstGeom>
          <a:ln w="285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6" idx="5"/>
          </p:cNvCxnSpPr>
          <p:nvPr/>
        </p:nvCxnSpPr>
        <p:spPr>
          <a:xfrm flipV="1">
            <a:off x="7391400" y="3936252"/>
            <a:ext cx="5415" cy="223594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1" name="Up Arrow 30"/>
          <p:cNvSpPr/>
          <p:nvPr/>
        </p:nvSpPr>
        <p:spPr>
          <a:xfrm>
            <a:off x="2819400" y="838200"/>
            <a:ext cx="1295400" cy="990600"/>
          </a:xfrm>
          <a:prstGeom prst="upArrow">
            <a:avLst>
              <a:gd name="adj1" fmla="val 75824"/>
              <a:gd name="adj2" fmla="val 50000"/>
            </a:avLst>
          </a:prstGeom>
          <a:solidFill>
            <a:srgbClr val="FEB4B9"/>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Municipal Use</a:t>
            </a:r>
            <a:endParaRPr lang="en-US" sz="1200" b="1" dirty="0">
              <a:solidFill>
                <a:schemeClr val="tx1"/>
              </a:solidFill>
            </a:endParaRPr>
          </a:p>
        </p:txBody>
      </p:sp>
      <p:cxnSp>
        <p:nvCxnSpPr>
          <p:cNvPr id="37" name="Straight Arrow Connector 36"/>
          <p:cNvCxnSpPr/>
          <p:nvPr/>
        </p:nvCxnSpPr>
        <p:spPr>
          <a:xfrm flipV="1">
            <a:off x="4267200" y="1981200"/>
            <a:ext cx="0" cy="990600"/>
          </a:xfrm>
          <a:prstGeom prst="straightConnector1">
            <a:avLst/>
          </a:prstGeom>
          <a:ln w="31750">
            <a:prstDash val="dash"/>
            <a:tailEnd type="arrow"/>
          </a:ln>
        </p:spPr>
        <p:style>
          <a:lnRef idx="1">
            <a:schemeClr val="accent1"/>
          </a:lnRef>
          <a:fillRef idx="0">
            <a:schemeClr val="accent1"/>
          </a:fillRef>
          <a:effectRef idx="0">
            <a:schemeClr val="accent1"/>
          </a:effectRef>
          <a:fontRef idx="minor">
            <a:schemeClr val="tx1"/>
          </a:fontRef>
        </p:style>
      </p:cxnSp>
      <p:sp>
        <p:nvSpPr>
          <p:cNvPr id="41" name="Double Wave 40"/>
          <p:cNvSpPr/>
          <p:nvPr/>
        </p:nvSpPr>
        <p:spPr>
          <a:xfrm rot="5400000">
            <a:off x="-914400" y="2743200"/>
            <a:ext cx="4495800" cy="1600200"/>
          </a:xfrm>
          <a:prstGeom prst="doubleWave">
            <a:avLst>
              <a:gd name="adj1" fmla="val 12500"/>
              <a:gd name="adj2"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Tributary</a:t>
            </a:r>
            <a:endParaRPr lang="en-US" dirty="0">
              <a:solidFill>
                <a:schemeClr val="tx1"/>
              </a:solidFill>
            </a:endParaRPr>
          </a:p>
        </p:txBody>
      </p:sp>
      <p:sp>
        <p:nvSpPr>
          <p:cNvPr id="43" name="TextBox 42"/>
          <p:cNvSpPr txBox="1"/>
          <p:nvPr/>
        </p:nvSpPr>
        <p:spPr>
          <a:xfrm>
            <a:off x="6019800" y="1219200"/>
            <a:ext cx="1828800" cy="461665"/>
          </a:xfrm>
          <a:prstGeom prst="rect">
            <a:avLst/>
          </a:prstGeom>
          <a:noFill/>
        </p:spPr>
        <p:txBody>
          <a:bodyPr wrap="square" rtlCol="0">
            <a:spAutoFit/>
          </a:bodyPr>
          <a:lstStyle/>
          <a:p>
            <a:r>
              <a:rPr lang="en-US" sz="1200" b="1" dirty="0" smtClean="0"/>
              <a:t>Crop Consumptive Use of Applied Water</a:t>
            </a:r>
            <a:endParaRPr lang="en-US" sz="1200" b="1" dirty="0"/>
          </a:p>
        </p:txBody>
      </p:sp>
      <p:sp>
        <p:nvSpPr>
          <p:cNvPr id="48" name="TextBox 47"/>
          <p:cNvSpPr txBox="1"/>
          <p:nvPr/>
        </p:nvSpPr>
        <p:spPr>
          <a:xfrm rot="16200000">
            <a:off x="6022717" y="4645283"/>
            <a:ext cx="2404765" cy="276999"/>
          </a:xfrm>
          <a:prstGeom prst="rect">
            <a:avLst/>
          </a:prstGeom>
          <a:noFill/>
        </p:spPr>
        <p:txBody>
          <a:bodyPr wrap="square" rtlCol="0">
            <a:spAutoFit/>
          </a:bodyPr>
          <a:lstStyle/>
          <a:p>
            <a:r>
              <a:rPr lang="en-US" sz="1200" b="1" dirty="0" smtClean="0"/>
              <a:t>Applied Groundwater</a:t>
            </a:r>
            <a:endParaRPr lang="en-US" sz="1200" b="1" dirty="0"/>
          </a:p>
        </p:txBody>
      </p:sp>
      <p:sp>
        <p:nvSpPr>
          <p:cNvPr id="49" name="TextBox 48"/>
          <p:cNvSpPr txBox="1"/>
          <p:nvPr/>
        </p:nvSpPr>
        <p:spPr>
          <a:xfrm rot="16200000">
            <a:off x="6327517" y="4873883"/>
            <a:ext cx="2404765" cy="276999"/>
          </a:xfrm>
          <a:prstGeom prst="rect">
            <a:avLst/>
          </a:prstGeom>
          <a:noFill/>
        </p:spPr>
        <p:txBody>
          <a:bodyPr wrap="square" rtlCol="0">
            <a:spAutoFit/>
          </a:bodyPr>
          <a:lstStyle/>
          <a:p>
            <a:r>
              <a:rPr lang="en-US" sz="1200" b="1" dirty="0" smtClean="0"/>
              <a:t>(District + Private Pumping)</a:t>
            </a:r>
            <a:endParaRPr lang="en-US" sz="1200" b="1" dirty="0"/>
          </a:p>
        </p:txBody>
      </p:sp>
      <p:sp>
        <p:nvSpPr>
          <p:cNvPr id="54" name="TextBox 53"/>
          <p:cNvSpPr txBox="1"/>
          <p:nvPr/>
        </p:nvSpPr>
        <p:spPr>
          <a:xfrm rot="16200000">
            <a:off x="4955917" y="4492883"/>
            <a:ext cx="2404765" cy="276999"/>
          </a:xfrm>
          <a:prstGeom prst="rect">
            <a:avLst/>
          </a:prstGeom>
          <a:noFill/>
        </p:spPr>
        <p:txBody>
          <a:bodyPr wrap="square" rtlCol="0">
            <a:spAutoFit/>
          </a:bodyPr>
          <a:lstStyle/>
          <a:p>
            <a:r>
              <a:rPr lang="en-US" sz="1200" b="1" dirty="0" smtClean="0"/>
              <a:t>Deep Percolation</a:t>
            </a:r>
            <a:endParaRPr lang="en-US" sz="1200" b="1" dirty="0"/>
          </a:p>
        </p:txBody>
      </p:sp>
      <p:sp>
        <p:nvSpPr>
          <p:cNvPr id="56" name="TextBox 55"/>
          <p:cNvSpPr txBox="1"/>
          <p:nvPr/>
        </p:nvSpPr>
        <p:spPr>
          <a:xfrm rot="16200000">
            <a:off x="2365117" y="4340483"/>
            <a:ext cx="2404765" cy="276999"/>
          </a:xfrm>
          <a:prstGeom prst="rect">
            <a:avLst/>
          </a:prstGeom>
          <a:noFill/>
        </p:spPr>
        <p:txBody>
          <a:bodyPr wrap="square" rtlCol="0">
            <a:spAutoFit/>
          </a:bodyPr>
          <a:lstStyle/>
          <a:p>
            <a:r>
              <a:rPr lang="en-US" sz="1200" b="1" dirty="0" smtClean="0"/>
              <a:t>System Seepage</a:t>
            </a:r>
            <a:endParaRPr lang="en-US" sz="1200" b="1" dirty="0"/>
          </a:p>
        </p:txBody>
      </p:sp>
      <p:sp>
        <p:nvSpPr>
          <p:cNvPr id="58" name="TextBox 57"/>
          <p:cNvSpPr txBox="1"/>
          <p:nvPr/>
        </p:nvSpPr>
        <p:spPr>
          <a:xfrm>
            <a:off x="914400" y="1447800"/>
            <a:ext cx="1066800" cy="646331"/>
          </a:xfrm>
          <a:prstGeom prst="rect">
            <a:avLst/>
          </a:prstGeom>
          <a:noFill/>
        </p:spPr>
        <p:txBody>
          <a:bodyPr wrap="square" rtlCol="0">
            <a:spAutoFit/>
          </a:bodyPr>
          <a:lstStyle/>
          <a:p>
            <a:r>
              <a:rPr lang="en-US" sz="1200" b="1" dirty="0" smtClean="0"/>
              <a:t>Surface Water Diversion</a:t>
            </a:r>
            <a:endParaRPr lang="en-US" sz="1200" b="1" dirty="0"/>
          </a:p>
        </p:txBody>
      </p:sp>
      <p:sp>
        <p:nvSpPr>
          <p:cNvPr id="59" name="TextBox 58"/>
          <p:cNvSpPr txBox="1"/>
          <p:nvPr/>
        </p:nvSpPr>
        <p:spPr>
          <a:xfrm>
            <a:off x="4038600" y="1676400"/>
            <a:ext cx="1371600" cy="276999"/>
          </a:xfrm>
          <a:prstGeom prst="rect">
            <a:avLst/>
          </a:prstGeom>
          <a:noFill/>
        </p:spPr>
        <p:txBody>
          <a:bodyPr wrap="square" rtlCol="0">
            <a:spAutoFit/>
          </a:bodyPr>
          <a:lstStyle/>
          <a:p>
            <a:r>
              <a:rPr lang="en-US" sz="1200" b="1" dirty="0" smtClean="0"/>
              <a:t>Evaporation</a:t>
            </a:r>
            <a:endParaRPr lang="en-US" sz="1200" b="1" dirty="0"/>
          </a:p>
        </p:txBody>
      </p:sp>
      <p:cxnSp>
        <p:nvCxnSpPr>
          <p:cNvPr id="22" name="Straight Arrow Connector 21"/>
          <p:cNvCxnSpPr/>
          <p:nvPr/>
        </p:nvCxnSpPr>
        <p:spPr>
          <a:xfrm>
            <a:off x="1828800" y="1752600"/>
            <a:ext cx="1295400" cy="1219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800600" y="3581400"/>
            <a:ext cx="1142999" cy="646331"/>
          </a:xfrm>
          <a:prstGeom prst="rect">
            <a:avLst/>
          </a:prstGeom>
          <a:noFill/>
        </p:spPr>
        <p:txBody>
          <a:bodyPr wrap="square" rtlCol="0">
            <a:spAutoFit/>
          </a:bodyPr>
          <a:lstStyle/>
          <a:p>
            <a:r>
              <a:rPr lang="en-US" sz="1200" b="1" dirty="0" smtClean="0"/>
              <a:t>Applied Surface Water</a:t>
            </a:r>
            <a:endParaRPr lang="en-US" sz="1200" b="1" dirty="0"/>
          </a:p>
        </p:txBody>
      </p:sp>
      <p:sp>
        <p:nvSpPr>
          <p:cNvPr id="62" name="TextBox 61"/>
          <p:cNvSpPr txBox="1"/>
          <p:nvPr/>
        </p:nvSpPr>
        <p:spPr>
          <a:xfrm>
            <a:off x="838200" y="5105400"/>
            <a:ext cx="1143000" cy="646331"/>
          </a:xfrm>
          <a:prstGeom prst="rect">
            <a:avLst/>
          </a:prstGeom>
          <a:noFill/>
        </p:spPr>
        <p:txBody>
          <a:bodyPr wrap="square" rtlCol="0">
            <a:spAutoFit/>
          </a:bodyPr>
          <a:lstStyle/>
          <a:p>
            <a:r>
              <a:rPr lang="en-US" sz="1200" b="1" dirty="0" smtClean="0"/>
              <a:t>Surface Water Returns</a:t>
            </a:r>
            <a:endParaRPr lang="en-US" sz="1200" b="1" dirty="0"/>
          </a:p>
        </p:txBody>
      </p:sp>
      <p:cxnSp>
        <p:nvCxnSpPr>
          <p:cNvPr id="24" name="Straight Arrow Connector 23"/>
          <p:cNvCxnSpPr/>
          <p:nvPr/>
        </p:nvCxnSpPr>
        <p:spPr>
          <a:xfrm flipH="1">
            <a:off x="1676400" y="4038600"/>
            <a:ext cx="1447800" cy="144780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419600" y="2438400"/>
            <a:ext cx="2057400" cy="338554"/>
          </a:xfrm>
          <a:prstGeom prst="rect">
            <a:avLst/>
          </a:prstGeom>
          <a:noFill/>
        </p:spPr>
        <p:txBody>
          <a:bodyPr wrap="square" rtlCol="0">
            <a:spAutoFit/>
          </a:bodyPr>
          <a:lstStyle/>
          <a:p>
            <a:r>
              <a:rPr lang="en-US" sz="1600" b="1" dirty="0" smtClean="0"/>
              <a:t>Irrigation District</a:t>
            </a:r>
            <a:endParaRPr lang="en-US" sz="1600" b="1" dirty="0"/>
          </a:p>
        </p:txBody>
      </p:sp>
      <p:sp>
        <p:nvSpPr>
          <p:cNvPr id="3" name="Slide Number Placeholder 2"/>
          <p:cNvSpPr>
            <a:spLocks noGrp="1"/>
          </p:cNvSpPr>
          <p:nvPr>
            <p:ph type="sldNum" sz="quarter" idx="12"/>
          </p:nvPr>
        </p:nvSpPr>
        <p:spPr/>
        <p:txBody>
          <a:bodyPr/>
          <a:lstStyle/>
          <a:p>
            <a:fld id="{CEDE6DEC-FA0F-4828-BD86-DB4E70B94160}" type="slidenum">
              <a:rPr lang="en-US" smtClean="0"/>
              <a:pPr/>
              <a:t>16</a:t>
            </a:fld>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74"/>
    </mc:Choice>
    <mc:Fallback xmlns="">
      <p:transition spd="slow" advTm="18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43" grpId="0"/>
      <p:bldP spid="48" grpId="0"/>
      <p:bldP spid="49" grpId="0"/>
      <p:bldP spid="54" grpId="0"/>
      <p:bldP spid="56" grpId="0"/>
      <p:bldP spid="58" grpId="0"/>
      <p:bldP spid="59" grpId="0"/>
      <p:bldP spid="61" grpId="0"/>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229600" cy="914400"/>
          </a:xfrm>
        </p:spPr>
        <p:txBody>
          <a:bodyPr/>
          <a:lstStyle/>
          <a:p>
            <a:r>
              <a:rPr lang="en-US" dirty="0" smtClean="0"/>
              <a:t>Groundwater Subbasin Balance</a:t>
            </a:r>
            <a:endParaRPr lang="en-US" dirty="0"/>
          </a:p>
        </p:txBody>
      </p:sp>
      <p:sp>
        <p:nvSpPr>
          <p:cNvPr id="4" name="Rounded Rectangle 3"/>
          <p:cNvSpPr/>
          <p:nvPr/>
        </p:nvSpPr>
        <p:spPr>
          <a:xfrm>
            <a:off x="304800" y="2438400"/>
            <a:ext cx="3429000" cy="2133600"/>
          </a:xfrm>
          <a:prstGeom prst="round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2971800"/>
            <a:ext cx="1295400" cy="1066800"/>
          </a:xfrm>
          <a:prstGeom prst="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Distribution System</a:t>
            </a:r>
            <a:endParaRPr lang="en-US" sz="1200" b="1" dirty="0">
              <a:solidFill>
                <a:schemeClr val="tx1"/>
              </a:solidFill>
            </a:endParaRPr>
          </a:p>
        </p:txBody>
      </p:sp>
      <p:sp>
        <p:nvSpPr>
          <p:cNvPr id="6" name="Oval 5"/>
          <p:cNvSpPr/>
          <p:nvPr/>
        </p:nvSpPr>
        <p:spPr>
          <a:xfrm>
            <a:off x="2057400" y="2895600"/>
            <a:ext cx="1524000" cy="1219200"/>
          </a:xfrm>
          <a:prstGeom prst="ellipse">
            <a:avLst/>
          </a:prstGeom>
          <a:solidFill>
            <a:schemeClr val="accent5">
              <a:lumMod val="40000"/>
              <a:lumOff val="60000"/>
            </a:scheme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Irrigated Crops</a:t>
            </a:r>
            <a:endParaRPr lang="en-US" sz="1200" b="1" dirty="0">
              <a:solidFill>
                <a:schemeClr val="tx1"/>
              </a:solidFill>
            </a:endParaRPr>
          </a:p>
        </p:txBody>
      </p:sp>
      <p:cxnSp>
        <p:nvCxnSpPr>
          <p:cNvPr id="8" name="Straight Arrow Connector 7"/>
          <p:cNvCxnSpPr>
            <a:stCxn id="5" idx="3"/>
            <a:endCxn id="6" idx="2"/>
          </p:cNvCxnSpPr>
          <p:nvPr/>
        </p:nvCxnSpPr>
        <p:spPr>
          <a:xfrm>
            <a:off x="1752600" y="3505200"/>
            <a:ext cx="30480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6172200"/>
            <a:ext cx="9144000" cy="685800"/>
          </a:xfrm>
          <a:prstGeom prst="rect">
            <a:avLst/>
          </a:prstGeom>
          <a:blipFill>
            <a:blip r:embed="rId4" cstate="print"/>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Groundwater Subbasin</a:t>
            </a:r>
            <a:endParaRPr lang="en-US" sz="1200" b="1" dirty="0">
              <a:solidFill>
                <a:schemeClr val="tx1"/>
              </a:solidFill>
            </a:endParaRPr>
          </a:p>
        </p:txBody>
      </p:sp>
      <p:cxnSp>
        <p:nvCxnSpPr>
          <p:cNvPr id="15" name="Straight Arrow Connector 14"/>
          <p:cNvCxnSpPr/>
          <p:nvPr/>
        </p:nvCxnSpPr>
        <p:spPr>
          <a:xfrm>
            <a:off x="1066800" y="4038600"/>
            <a:ext cx="0" cy="2133600"/>
          </a:xfrm>
          <a:prstGeom prst="straightConnector1">
            <a:avLst/>
          </a:prstGeom>
          <a:ln w="285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6" idx="3"/>
          </p:cNvCxnSpPr>
          <p:nvPr/>
        </p:nvCxnSpPr>
        <p:spPr>
          <a:xfrm>
            <a:off x="2280585" y="3936252"/>
            <a:ext cx="5415" cy="2235948"/>
          </a:xfrm>
          <a:prstGeom prst="straightConnector1">
            <a:avLst/>
          </a:prstGeom>
          <a:ln w="285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6" idx="5"/>
          </p:cNvCxnSpPr>
          <p:nvPr/>
        </p:nvCxnSpPr>
        <p:spPr>
          <a:xfrm flipV="1">
            <a:off x="3352800" y="3936252"/>
            <a:ext cx="5415" cy="223594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6200000">
            <a:off x="1984117" y="4721483"/>
            <a:ext cx="2404765" cy="276999"/>
          </a:xfrm>
          <a:prstGeom prst="rect">
            <a:avLst/>
          </a:prstGeom>
          <a:noFill/>
        </p:spPr>
        <p:txBody>
          <a:bodyPr wrap="square" rtlCol="0">
            <a:spAutoFit/>
          </a:bodyPr>
          <a:lstStyle/>
          <a:p>
            <a:r>
              <a:rPr lang="en-US" sz="1200" b="1" dirty="0" smtClean="0"/>
              <a:t>Applied Groundwater</a:t>
            </a:r>
            <a:endParaRPr lang="en-US" sz="1200" b="1" dirty="0"/>
          </a:p>
        </p:txBody>
      </p:sp>
      <p:sp>
        <p:nvSpPr>
          <p:cNvPr id="54" name="TextBox 53"/>
          <p:cNvSpPr txBox="1"/>
          <p:nvPr/>
        </p:nvSpPr>
        <p:spPr>
          <a:xfrm rot="16200000">
            <a:off x="1091000" y="4776400"/>
            <a:ext cx="2057400" cy="276999"/>
          </a:xfrm>
          <a:prstGeom prst="rect">
            <a:avLst/>
          </a:prstGeom>
          <a:noFill/>
        </p:spPr>
        <p:txBody>
          <a:bodyPr wrap="square" rtlCol="0">
            <a:spAutoFit/>
          </a:bodyPr>
          <a:lstStyle/>
          <a:p>
            <a:r>
              <a:rPr lang="en-US" sz="1200" b="1" dirty="0" smtClean="0"/>
              <a:t>Deep Percolation</a:t>
            </a:r>
            <a:endParaRPr lang="en-US" sz="1200" b="1" dirty="0"/>
          </a:p>
        </p:txBody>
      </p:sp>
      <p:sp>
        <p:nvSpPr>
          <p:cNvPr id="56" name="TextBox 55"/>
          <p:cNvSpPr txBox="1"/>
          <p:nvPr/>
        </p:nvSpPr>
        <p:spPr>
          <a:xfrm rot="16200000">
            <a:off x="-378083" y="4492883"/>
            <a:ext cx="2404765" cy="276999"/>
          </a:xfrm>
          <a:prstGeom prst="rect">
            <a:avLst/>
          </a:prstGeom>
          <a:noFill/>
        </p:spPr>
        <p:txBody>
          <a:bodyPr wrap="square" rtlCol="0">
            <a:spAutoFit/>
          </a:bodyPr>
          <a:lstStyle/>
          <a:p>
            <a:r>
              <a:rPr lang="en-US" sz="1200" b="1" dirty="0" smtClean="0"/>
              <a:t>System Seepage</a:t>
            </a:r>
            <a:endParaRPr lang="en-US" sz="1200" b="1" dirty="0"/>
          </a:p>
        </p:txBody>
      </p:sp>
      <p:sp>
        <p:nvSpPr>
          <p:cNvPr id="65" name="TextBox 64"/>
          <p:cNvSpPr txBox="1"/>
          <p:nvPr/>
        </p:nvSpPr>
        <p:spPr>
          <a:xfrm>
            <a:off x="914400" y="2514600"/>
            <a:ext cx="2057400" cy="276999"/>
          </a:xfrm>
          <a:prstGeom prst="rect">
            <a:avLst/>
          </a:prstGeom>
          <a:noFill/>
        </p:spPr>
        <p:txBody>
          <a:bodyPr wrap="square" rtlCol="0">
            <a:spAutoFit/>
          </a:bodyPr>
          <a:lstStyle/>
          <a:p>
            <a:pPr algn="ctr"/>
            <a:r>
              <a:rPr lang="en-US" sz="1200" b="1" dirty="0" smtClean="0"/>
              <a:t>Irrigation Districts</a:t>
            </a:r>
            <a:endParaRPr lang="en-US" sz="1200" b="1" dirty="0"/>
          </a:p>
        </p:txBody>
      </p:sp>
      <p:sp>
        <p:nvSpPr>
          <p:cNvPr id="34" name="Rounded Rectangle 33"/>
          <p:cNvSpPr/>
          <p:nvPr/>
        </p:nvSpPr>
        <p:spPr>
          <a:xfrm>
            <a:off x="3962400" y="2438400"/>
            <a:ext cx="2286000" cy="2133600"/>
          </a:xfrm>
          <a:prstGeom prst="round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4267200" y="2819400"/>
            <a:ext cx="1676400" cy="1295400"/>
          </a:xfrm>
          <a:prstGeom prst="upArrow">
            <a:avLst>
              <a:gd name="adj1" fmla="val 75824"/>
              <a:gd name="adj2" fmla="val 50000"/>
            </a:avLst>
          </a:prstGeom>
          <a:solidFill>
            <a:srgbClr val="FEB4B9"/>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Residential and Industrial Use</a:t>
            </a:r>
            <a:endParaRPr lang="en-US" sz="1200" b="1" dirty="0">
              <a:solidFill>
                <a:schemeClr val="tx1"/>
              </a:solidFill>
            </a:endParaRPr>
          </a:p>
        </p:txBody>
      </p:sp>
      <p:sp>
        <p:nvSpPr>
          <p:cNvPr id="36" name="TextBox 35"/>
          <p:cNvSpPr txBox="1"/>
          <p:nvPr/>
        </p:nvSpPr>
        <p:spPr>
          <a:xfrm>
            <a:off x="4114800" y="2514600"/>
            <a:ext cx="2057400" cy="276999"/>
          </a:xfrm>
          <a:prstGeom prst="rect">
            <a:avLst/>
          </a:prstGeom>
          <a:noFill/>
        </p:spPr>
        <p:txBody>
          <a:bodyPr wrap="square" rtlCol="0">
            <a:spAutoFit/>
          </a:bodyPr>
          <a:lstStyle/>
          <a:p>
            <a:pPr algn="ctr"/>
            <a:r>
              <a:rPr lang="en-US" sz="1200" b="1" dirty="0" smtClean="0"/>
              <a:t>Municipal Use</a:t>
            </a:r>
            <a:endParaRPr lang="en-US" sz="1200" b="1" dirty="0"/>
          </a:p>
        </p:txBody>
      </p:sp>
      <p:sp>
        <p:nvSpPr>
          <p:cNvPr id="38" name="Rounded Rectangle 37"/>
          <p:cNvSpPr/>
          <p:nvPr/>
        </p:nvSpPr>
        <p:spPr>
          <a:xfrm>
            <a:off x="6629400" y="2438400"/>
            <a:ext cx="2286000" cy="2133600"/>
          </a:xfrm>
          <a:prstGeom prst="round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934200" y="2895600"/>
            <a:ext cx="1524000" cy="1219200"/>
          </a:xfrm>
          <a:prstGeom prst="ellipse">
            <a:avLst/>
          </a:prstGeom>
          <a:solidFill>
            <a:schemeClr val="accent5">
              <a:lumMod val="40000"/>
              <a:lumOff val="60000"/>
            </a:scheme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Irrigated Crops</a:t>
            </a:r>
            <a:endParaRPr lang="en-US" sz="1200" b="1" dirty="0">
              <a:solidFill>
                <a:schemeClr val="tx1"/>
              </a:solidFill>
            </a:endParaRPr>
          </a:p>
        </p:txBody>
      </p:sp>
      <p:cxnSp>
        <p:nvCxnSpPr>
          <p:cNvPr id="40" name="Straight Arrow Connector 39"/>
          <p:cNvCxnSpPr>
            <a:stCxn id="39" idx="3"/>
          </p:cNvCxnSpPr>
          <p:nvPr/>
        </p:nvCxnSpPr>
        <p:spPr>
          <a:xfrm>
            <a:off x="7157385" y="3936252"/>
            <a:ext cx="5415" cy="2235948"/>
          </a:xfrm>
          <a:prstGeom prst="straightConnector1">
            <a:avLst/>
          </a:prstGeom>
          <a:ln w="2857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39" idx="5"/>
          </p:cNvCxnSpPr>
          <p:nvPr/>
        </p:nvCxnSpPr>
        <p:spPr>
          <a:xfrm flipV="1">
            <a:off x="8229600" y="3936252"/>
            <a:ext cx="5415" cy="223594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16200000">
            <a:off x="6860917" y="4721483"/>
            <a:ext cx="2404765" cy="276999"/>
          </a:xfrm>
          <a:prstGeom prst="rect">
            <a:avLst/>
          </a:prstGeom>
          <a:noFill/>
        </p:spPr>
        <p:txBody>
          <a:bodyPr wrap="square" rtlCol="0">
            <a:spAutoFit/>
          </a:bodyPr>
          <a:lstStyle/>
          <a:p>
            <a:r>
              <a:rPr lang="en-US" sz="1200" b="1" dirty="0" smtClean="0"/>
              <a:t>Applied Groundwater</a:t>
            </a:r>
            <a:endParaRPr lang="en-US" sz="1200" b="1" dirty="0"/>
          </a:p>
        </p:txBody>
      </p:sp>
      <p:sp>
        <p:nvSpPr>
          <p:cNvPr id="51" name="TextBox 50"/>
          <p:cNvSpPr txBox="1"/>
          <p:nvPr/>
        </p:nvSpPr>
        <p:spPr>
          <a:xfrm rot="16200000">
            <a:off x="7241917" y="4492883"/>
            <a:ext cx="2404765" cy="276999"/>
          </a:xfrm>
          <a:prstGeom prst="rect">
            <a:avLst/>
          </a:prstGeom>
          <a:noFill/>
        </p:spPr>
        <p:txBody>
          <a:bodyPr wrap="square" rtlCol="0">
            <a:spAutoFit/>
          </a:bodyPr>
          <a:lstStyle/>
          <a:p>
            <a:r>
              <a:rPr lang="en-US" sz="1200" b="1" dirty="0" smtClean="0"/>
              <a:t>(Private Pumping)</a:t>
            </a:r>
            <a:endParaRPr lang="en-US" sz="1200" b="1" dirty="0"/>
          </a:p>
        </p:txBody>
      </p:sp>
      <p:cxnSp>
        <p:nvCxnSpPr>
          <p:cNvPr id="52" name="Straight Arrow Connector 51"/>
          <p:cNvCxnSpPr/>
          <p:nvPr/>
        </p:nvCxnSpPr>
        <p:spPr>
          <a:xfrm flipV="1">
            <a:off x="2819400" y="1676400"/>
            <a:ext cx="0" cy="1219200"/>
          </a:xfrm>
          <a:prstGeom prst="straightConnector1">
            <a:avLst/>
          </a:prstGeom>
          <a:ln w="28575">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981200" y="1219200"/>
            <a:ext cx="1828800" cy="461665"/>
          </a:xfrm>
          <a:prstGeom prst="rect">
            <a:avLst/>
          </a:prstGeom>
          <a:noFill/>
        </p:spPr>
        <p:txBody>
          <a:bodyPr wrap="square" rtlCol="0">
            <a:spAutoFit/>
          </a:bodyPr>
          <a:lstStyle/>
          <a:p>
            <a:r>
              <a:rPr lang="en-US" sz="1200" b="1" dirty="0" smtClean="0"/>
              <a:t>Crop Consumptive Use of Applied Water</a:t>
            </a:r>
            <a:endParaRPr lang="en-US" sz="1200" b="1" dirty="0"/>
          </a:p>
        </p:txBody>
      </p:sp>
      <p:cxnSp>
        <p:nvCxnSpPr>
          <p:cNvPr id="55" name="Straight Arrow Connector 54"/>
          <p:cNvCxnSpPr/>
          <p:nvPr/>
        </p:nvCxnSpPr>
        <p:spPr>
          <a:xfrm flipV="1">
            <a:off x="7696200" y="1676400"/>
            <a:ext cx="0" cy="1219200"/>
          </a:xfrm>
          <a:prstGeom prst="straightConnector1">
            <a:avLst/>
          </a:prstGeom>
          <a:ln w="28575">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858000" y="1219200"/>
            <a:ext cx="1828800" cy="461665"/>
          </a:xfrm>
          <a:prstGeom prst="rect">
            <a:avLst/>
          </a:prstGeom>
          <a:noFill/>
        </p:spPr>
        <p:txBody>
          <a:bodyPr wrap="square" rtlCol="0">
            <a:spAutoFit/>
          </a:bodyPr>
          <a:lstStyle/>
          <a:p>
            <a:r>
              <a:rPr lang="en-US" sz="1200" b="1" dirty="0" smtClean="0"/>
              <a:t>Crop Consumptive Use of Applied Water</a:t>
            </a:r>
            <a:endParaRPr lang="en-US" sz="1200" b="1" dirty="0"/>
          </a:p>
        </p:txBody>
      </p:sp>
      <p:sp>
        <p:nvSpPr>
          <p:cNvPr id="60" name="TextBox 59"/>
          <p:cNvSpPr txBox="1"/>
          <p:nvPr/>
        </p:nvSpPr>
        <p:spPr>
          <a:xfrm>
            <a:off x="6781800" y="2514600"/>
            <a:ext cx="2057400" cy="276999"/>
          </a:xfrm>
          <a:prstGeom prst="rect">
            <a:avLst/>
          </a:prstGeom>
          <a:noFill/>
        </p:spPr>
        <p:txBody>
          <a:bodyPr wrap="square" rtlCol="0">
            <a:spAutoFit/>
          </a:bodyPr>
          <a:lstStyle/>
          <a:p>
            <a:pPr algn="ctr"/>
            <a:r>
              <a:rPr lang="en-US" sz="1200" b="1" dirty="0" smtClean="0"/>
              <a:t>Non-ID Agriculture</a:t>
            </a:r>
            <a:endParaRPr lang="en-US" sz="1200" b="1" dirty="0"/>
          </a:p>
        </p:txBody>
      </p:sp>
      <p:cxnSp>
        <p:nvCxnSpPr>
          <p:cNvPr id="63" name="Straight Arrow Connector 62"/>
          <p:cNvCxnSpPr>
            <a:endCxn id="35" idx="2"/>
          </p:cNvCxnSpPr>
          <p:nvPr/>
        </p:nvCxnSpPr>
        <p:spPr>
          <a:xfrm flipV="1">
            <a:off x="5105400" y="4114800"/>
            <a:ext cx="0" cy="2057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rot="16200000">
            <a:off x="3986601" y="5081200"/>
            <a:ext cx="1905000" cy="276999"/>
          </a:xfrm>
          <a:prstGeom prst="rect">
            <a:avLst/>
          </a:prstGeom>
          <a:noFill/>
        </p:spPr>
        <p:txBody>
          <a:bodyPr wrap="square" rtlCol="0">
            <a:spAutoFit/>
          </a:bodyPr>
          <a:lstStyle/>
          <a:p>
            <a:pPr algn="ctr"/>
            <a:r>
              <a:rPr lang="en-US" sz="1200" b="1" dirty="0" smtClean="0"/>
              <a:t>Municipal Wells</a:t>
            </a:r>
            <a:endParaRPr lang="en-US" sz="1200" b="1" dirty="0"/>
          </a:p>
        </p:txBody>
      </p:sp>
      <p:sp>
        <p:nvSpPr>
          <p:cNvPr id="68" name="TextBox 67"/>
          <p:cNvSpPr txBox="1"/>
          <p:nvPr/>
        </p:nvSpPr>
        <p:spPr>
          <a:xfrm rot="16200000">
            <a:off x="5967800" y="4852601"/>
            <a:ext cx="2057400" cy="276999"/>
          </a:xfrm>
          <a:prstGeom prst="rect">
            <a:avLst/>
          </a:prstGeom>
          <a:noFill/>
        </p:spPr>
        <p:txBody>
          <a:bodyPr wrap="square" rtlCol="0">
            <a:spAutoFit/>
          </a:bodyPr>
          <a:lstStyle/>
          <a:p>
            <a:r>
              <a:rPr lang="en-US" sz="1200" b="1" dirty="0" smtClean="0"/>
              <a:t>Deep Percolation</a:t>
            </a:r>
            <a:endParaRPr lang="en-US" sz="1200" b="1" dirty="0"/>
          </a:p>
        </p:txBody>
      </p:sp>
      <p:cxnSp>
        <p:nvCxnSpPr>
          <p:cNvPr id="70" name="Straight Arrow Connector 69"/>
          <p:cNvCxnSpPr/>
          <p:nvPr/>
        </p:nvCxnSpPr>
        <p:spPr>
          <a:xfrm flipV="1">
            <a:off x="5105400" y="1600200"/>
            <a:ext cx="0" cy="1219200"/>
          </a:xfrm>
          <a:prstGeom prst="straightConnector1">
            <a:avLst/>
          </a:prstGeom>
          <a:ln w="28575">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572000" y="1295400"/>
            <a:ext cx="1828800" cy="276999"/>
          </a:xfrm>
          <a:prstGeom prst="rect">
            <a:avLst/>
          </a:prstGeom>
          <a:noFill/>
        </p:spPr>
        <p:txBody>
          <a:bodyPr wrap="square" rtlCol="0">
            <a:spAutoFit/>
          </a:bodyPr>
          <a:lstStyle/>
          <a:p>
            <a:r>
              <a:rPr lang="en-US" sz="1200" b="1" dirty="0" smtClean="0"/>
              <a:t>Wastewater</a:t>
            </a:r>
            <a:endParaRPr lang="en-US" sz="1200" b="1" dirty="0"/>
          </a:p>
        </p:txBody>
      </p:sp>
      <p:cxnSp>
        <p:nvCxnSpPr>
          <p:cNvPr id="7" name="Straight Arrow Connector 6"/>
          <p:cNvCxnSpPr>
            <a:endCxn id="5" idx="0"/>
          </p:cNvCxnSpPr>
          <p:nvPr/>
        </p:nvCxnSpPr>
        <p:spPr>
          <a:xfrm>
            <a:off x="1104900" y="1905000"/>
            <a:ext cx="0" cy="1066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57200" y="1295400"/>
            <a:ext cx="1066800" cy="646331"/>
          </a:xfrm>
          <a:prstGeom prst="rect">
            <a:avLst/>
          </a:prstGeom>
          <a:noFill/>
        </p:spPr>
        <p:txBody>
          <a:bodyPr wrap="square" rtlCol="0">
            <a:spAutoFit/>
          </a:bodyPr>
          <a:lstStyle/>
          <a:p>
            <a:r>
              <a:rPr lang="en-US" sz="1200" b="1" dirty="0" smtClean="0"/>
              <a:t>Surface Water Diversion</a:t>
            </a:r>
            <a:endParaRPr lang="en-US" sz="1200" b="1" dirty="0"/>
          </a:p>
        </p:txBody>
      </p:sp>
      <p:sp>
        <p:nvSpPr>
          <p:cNvPr id="3" name="Slide Number Placeholder 2"/>
          <p:cNvSpPr>
            <a:spLocks noGrp="1"/>
          </p:cNvSpPr>
          <p:nvPr>
            <p:ph type="sldNum" sz="quarter" idx="12"/>
          </p:nvPr>
        </p:nvSpPr>
        <p:spPr/>
        <p:txBody>
          <a:bodyPr/>
          <a:lstStyle/>
          <a:p>
            <a:fld id="{CEDE6DEC-FA0F-4828-BD86-DB4E70B94160}" type="slidenum">
              <a:rPr lang="en-US" smtClean="0"/>
              <a:pPr/>
              <a:t>17</a:t>
            </a:fld>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46"/>
    </mc:Choice>
    <mc:Fallback xmlns="">
      <p:transition spd="slow" advTm="9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48" grpId="0"/>
      <p:bldP spid="54" grpId="0"/>
      <p:bldP spid="56" grpId="0"/>
      <p:bldP spid="65" grpId="0"/>
      <p:bldP spid="34" grpId="0" animBg="1"/>
      <p:bldP spid="35" grpId="0" animBg="1"/>
      <p:bldP spid="36" grpId="0"/>
      <p:bldP spid="38" grpId="0" animBg="1"/>
      <p:bldP spid="39" grpId="0" animBg="1"/>
      <p:bldP spid="44" grpId="0"/>
      <p:bldP spid="51" grpId="0"/>
      <p:bldP spid="53" grpId="0"/>
      <p:bldP spid="57" grpId="0"/>
      <p:bldP spid="60" grpId="0"/>
      <p:bldP spid="64" grpId="0"/>
      <p:bldP spid="68" grpId="0"/>
      <p:bldP spid="71"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Agricultural Groundwater Use Analysis</a:t>
            </a:r>
            <a:br>
              <a:rPr lang="en-US" sz="4000" dirty="0" smtClean="0"/>
            </a:br>
            <a:r>
              <a:rPr lang="en-US" sz="4000" dirty="0" smtClean="0"/>
              <a:t>Key Assumptions</a:t>
            </a:r>
            <a:endParaRPr lang="en-US" sz="4000" dirty="0"/>
          </a:p>
        </p:txBody>
      </p:sp>
      <p:sp>
        <p:nvSpPr>
          <p:cNvPr id="3" name="Content Placeholder 2"/>
          <p:cNvSpPr>
            <a:spLocks noGrp="1"/>
          </p:cNvSpPr>
          <p:nvPr>
            <p:ph idx="1"/>
          </p:nvPr>
        </p:nvSpPr>
        <p:spPr>
          <a:xfrm>
            <a:off x="304800" y="1935480"/>
            <a:ext cx="8458200" cy="4922520"/>
          </a:xfrm>
        </p:spPr>
        <p:txBody>
          <a:bodyPr>
            <a:normAutofit/>
          </a:bodyPr>
          <a:lstStyle/>
          <a:p>
            <a:r>
              <a:rPr lang="en-US" sz="2200" dirty="0" smtClean="0"/>
              <a:t>Within the Irrigation Districts:</a:t>
            </a:r>
          </a:p>
          <a:p>
            <a:pPr lvl="1"/>
            <a:r>
              <a:rPr lang="en-US" sz="2000" dirty="0" smtClean="0"/>
              <a:t>Groundwater pumping occurs at the farm gate and is only used to satisfy crop applied water demand</a:t>
            </a:r>
            <a:endParaRPr lang="en-US" sz="2000" dirty="0"/>
          </a:p>
          <a:p>
            <a:pPr lvl="1"/>
            <a:r>
              <a:rPr lang="en-US" sz="2000" dirty="0" smtClean="0"/>
              <a:t>Assume districts can pump as much groundwater as needed, up to their maximum pumping capacity</a:t>
            </a:r>
          </a:p>
          <a:p>
            <a:pPr lvl="1"/>
            <a:r>
              <a:rPr lang="en-US" sz="2000" dirty="0" smtClean="0"/>
              <a:t>For SEWD and CSJWCD only the portion of water that they contract for on the Stanislaus (totals 155 TAF) is modeled, assuming both districts can fully replace any shortage with groundwater.</a:t>
            </a:r>
          </a:p>
          <a:p>
            <a:r>
              <a:rPr lang="en-US" sz="2200" dirty="0" smtClean="0"/>
              <a:t>Areas outside of the Districts, but within the groundwater subbasins:</a:t>
            </a:r>
            <a:endParaRPr lang="en-US" sz="2000" dirty="0" smtClean="0"/>
          </a:p>
          <a:p>
            <a:pPr lvl="1"/>
            <a:r>
              <a:rPr lang="en-US" sz="2000" dirty="0" smtClean="0"/>
              <a:t>Includes estimates of municipal pumping based on the 2003 Bulletin 118</a:t>
            </a:r>
          </a:p>
          <a:p>
            <a:pPr lvl="1"/>
            <a:r>
              <a:rPr lang="en-US" sz="2000" dirty="0" smtClean="0"/>
              <a:t>Assume agricultural </a:t>
            </a:r>
            <a:r>
              <a:rPr lang="en-US" sz="2000" dirty="0"/>
              <a:t>areas are supplied </a:t>
            </a:r>
            <a:r>
              <a:rPr lang="en-US" sz="2000" dirty="0" smtClean="0"/>
              <a:t>by groundwater</a:t>
            </a:r>
            <a:r>
              <a:rPr lang="en-US" sz="2000" dirty="0"/>
              <a:t>, with a few exceptions</a:t>
            </a:r>
          </a:p>
          <a:p>
            <a:pPr lvl="1"/>
            <a:endParaRPr lang="en-US" sz="2000" dirty="0" smtClean="0"/>
          </a:p>
          <a:p>
            <a:endParaRPr lang="en-US" sz="2000" dirty="0"/>
          </a:p>
          <a:p>
            <a:endParaRPr lang="en-US" sz="2000" dirty="0" smtClean="0"/>
          </a:p>
        </p:txBody>
      </p:sp>
      <p:sp>
        <p:nvSpPr>
          <p:cNvPr id="4" name="Slide Number Placeholder 3"/>
          <p:cNvSpPr>
            <a:spLocks noGrp="1"/>
          </p:cNvSpPr>
          <p:nvPr>
            <p:ph type="sldNum" sz="quarter" idx="12"/>
          </p:nvPr>
        </p:nvSpPr>
        <p:spPr/>
        <p:txBody>
          <a:bodyPr/>
          <a:lstStyle/>
          <a:p>
            <a:fld id="{CEDE6DEC-FA0F-4828-BD86-DB4E70B94160}" type="slidenum">
              <a:rPr lang="en-US" smtClean="0"/>
              <a:pPr/>
              <a:t>18</a:t>
            </a:fld>
            <a:endParaRPr lang="en-US"/>
          </a:p>
        </p:txBody>
      </p:sp>
    </p:spTree>
    <p:custDataLst>
      <p:tags r:id="rId1"/>
    </p:custDataLst>
    <p:extLst>
      <p:ext uri="{BB962C8B-B14F-4D97-AF65-F5344CB8AC3E}">
        <p14:creationId xmlns:p14="http://schemas.microsoft.com/office/powerpoint/2010/main" val="1934424558"/>
      </p:ext>
    </p:extLst>
  </p:cSld>
  <p:clrMapOvr>
    <a:masterClrMapping/>
  </p:clrMapOvr>
  <mc:AlternateContent xmlns:mc="http://schemas.openxmlformats.org/markup-compatibility/2006" xmlns:p14="http://schemas.microsoft.com/office/powerpoint/2010/main">
    <mc:Choice Requires="p14">
      <p:transition spd="slow" p14:dur="2000" advTm="1756"/>
    </mc:Choice>
    <mc:Fallback xmlns="">
      <p:transition spd="slow" advTm="17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Autofit/>
          </a:bodyPr>
          <a:lstStyle/>
          <a:p>
            <a:pPr algn="ctr"/>
            <a:r>
              <a:rPr lang="en-US" sz="4000" dirty="0"/>
              <a:t>Agricultural Groundwater Use Analysis</a:t>
            </a:r>
            <a:br>
              <a:rPr lang="en-US" sz="4000" dirty="0"/>
            </a:br>
            <a:r>
              <a:rPr lang="en-US" sz="4000" dirty="0"/>
              <a:t>Data Sources</a:t>
            </a:r>
            <a:endParaRPr lang="en-US" sz="3600" dirty="0"/>
          </a:p>
        </p:txBody>
      </p:sp>
      <p:sp>
        <p:nvSpPr>
          <p:cNvPr id="3" name="Content Placeholder 2"/>
          <p:cNvSpPr>
            <a:spLocks noGrp="1"/>
          </p:cNvSpPr>
          <p:nvPr>
            <p:ph idx="1"/>
          </p:nvPr>
        </p:nvSpPr>
        <p:spPr>
          <a:xfrm>
            <a:off x="228600" y="2057399"/>
            <a:ext cx="4572000" cy="4674561"/>
          </a:xfrm>
        </p:spPr>
        <p:txBody>
          <a:bodyPr>
            <a:normAutofit fontScale="92500" lnSpcReduction="10000"/>
          </a:bodyPr>
          <a:lstStyle/>
          <a:p>
            <a:r>
              <a:rPr lang="en-US" b="1" dirty="0" smtClean="0"/>
              <a:t>Parameters based on district AWMPs and September 2015 information request responses</a:t>
            </a:r>
            <a:endParaRPr lang="en-US" b="1" dirty="0"/>
          </a:p>
          <a:p>
            <a:pPr lvl="1"/>
            <a:r>
              <a:rPr lang="en-US" dirty="0" smtClean="0"/>
              <a:t>District M&amp;I deliveries</a:t>
            </a:r>
          </a:p>
          <a:p>
            <a:pPr lvl="1"/>
            <a:r>
              <a:rPr lang="en-US" dirty="0" smtClean="0"/>
              <a:t>Seepage from regulating reservoirs </a:t>
            </a:r>
          </a:p>
          <a:p>
            <a:pPr lvl="1"/>
            <a:r>
              <a:rPr lang="en-US" dirty="0" smtClean="0"/>
              <a:t>Minimum annual groundwater pumping</a:t>
            </a:r>
            <a:endParaRPr lang="en-US" dirty="0"/>
          </a:p>
          <a:p>
            <a:pPr lvl="1"/>
            <a:r>
              <a:rPr lang="en-US" dirty="0"/>
              <a:t>Maximum Groundwater Pumping </a:t>
            </a:r>
            <a:r>
              <a:rPr lang="en-US" dirty="0" smtClean="0"/>
              <a:t>Capacity</a:t>
            </a:r>
            <a:endParaRPr lang="en-US" dirty="0"/>
          </a:p>
          <a:p>
            <a:pPr lvl="1"/>
            <a:r>
              <a:rPr lang="en-US" dirty="0" smtClean="0"/>
              <a:t>Distributions loss factors</a:t>
            </a:r>
          </a:p>
          <a:p>
            <a:pPr lvl="1"/>
            <a:r>
              <a:rPr lang="en-US" dirty="0" smtClean="0"/>
              <a:t>Deep percolation factors</a:t>
            </a:r>
          </a:p>
          <a:p>
            <a:endParaRPr lang="en-US" dirty="0"/>
          </a:p>
        </p:txBody>
      </p:sp>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60" t="8524" r="9378" b="1967"/>
          <a:stretch/>
        </p:blipFill>
        <p:spPr bwMode="auto">
          <a:xfrm>
            <a:off x="4876800" y="1828800"/>
            <a:ext cx="4014161" cy="490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CEDE6DEC-FA0F-4828-BD86-DB4E70B94160}" type="slidenum">
              <a:rPr lang="en-US" smtClean="0"/>
              <a:pPr/>
              <a:t>19</a:t>
            </a:fld>
            <a:endParaRPr lang="en-US"/>
          </a:p>
        </p:txBody>
      </p:sp>
    </p:spTree>
    <p:custDataLst>
      <p:tags r:id="rId1"/>
    </p:custDataLst>
    <p:extLst>
      <p:ext uri="{BB962C8B-B14F-4D97-AF65-F5344CB8AC3E}">
        <p14:creationId xmlns:p14="http://schemas.microsoft.com/office/powerpoint/2010/main" val="1143648567"/>
      </p:ext>
    </p:extLst>
  </p:cSld>
  <p:clrMapOvr>
    <a:masterClrMapping/>
  </p:clrMapOvr>
  <mc:AlternateContent xmlns:mc="http://schemas.openxmlformats.org/markup-compatibility/2006" xmlns:p14="http://schemas.microsoft.com/office/powerpoint/2010/main">
    <mc:Choice Requires="p14">
      <p:transition spd="slow" p14:dur="2000" advTm="2310"/>
    </mc:Choice>
    <mc:Fallback xmlns="">
      <p:transition spd="slow" advTm="23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050"/>
          <p:cNvSpPr>
            <a:spLocks noGrp="1" noChangeArrowheads="1"/>
          </p:cNvSpPr>
          <p:nvPr>
            <p:ph type="title"/>
          </p:nvPr>
        </p:nvSpPr>
        <p:spPr>
          <a:xfrm>
            <a:off x="0" y="234390"/>
            <a:ext cx="9220200" cy="1143000"/>
          </a:xfrm>
        </p:spPr>
        <p:txBody>
          <a:bodyPr/>
          <a:lstStyle/>
          <a:p>
            <a:pPr>
              <a:defRPr/>
            </a:pPr>
            <a:r>
              <a:rPr lang="en-US" sz="4000" dirty="0" smtClean="0"/>
              <a:t>Lower San Joaquin River (LSJR) Basin</a:t>
            </a:r>
          </a:p>
        </p:txBody>
      </p:sp>
      <p:pic>
        <p:nvPicPr>
          <p:cNvPr id="155" name="Picture 15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8" name="Slide Number Placeholder 7"/>
          <p:cNvSpPr>
            <a:spLocks noGrp="1"/>
          </p:cNvSpPr>
          <p:nvPr>
            <p:ph type="sldNum" sz="quarter" idx="12"/>
          </p:nvPr>
        </p:nvSpPr>
        <p:spPr/>
        <p:txBody>
          <a:bodyPr/>
          <a:lstStyle/>
          <a:p>
            <a:fld id="{ADEBE581-FE2D-4957-9610-17EF2F8CF405}" type="slidenum">
              <a:rPr lang="en-US" smtClean="0">
                <a:solidFill>
                  <a:srgbClr val="000000"/>
                </a:solidFill>
              </a:rPr>
              <a:pPr/>
              <a:t>2</a:t>
            </a:fld>
            <a:endParaRPr lang="en-US" dirty="0">
              <a:solidFill>
                <a:srgbClr val="000000"/>
              </a:solidFill>
            </a:endParaRPr>
          </a:p>
        </p:txBody>
      </p:sp>
      <p:grpSp>
        <p:nvGrpSpPr>
          <p:cNvPr id="2" name="Group 1"/>
          <p:cNvGrpSpPr>
            <a:grpSpLocks noChangeAspect="1"/>
          </p:cNvGrpSpPr>
          <p:nvPr/>
        </p:nvGrpSpPr>
        <p:grpSpPr>
          <a:xfrm>
            <a:off x="771340" y="1341120"/>
            <a:ext cx="7835124" cy="4754880"/>
            <a:chOff x="771339" y="1071563"/>
            <a:chExt cx="8169900" cy="4994275"/>
          </a:xfrm>
        </p:grpSpPr>
        <p:grpSp>
          <p:nvGrpSpPr>
            <p:cNvPr id="5" name="Group 4"/>
            <p:cNvGrpSpPr/>
            <p:nvPr/>
          </p:nvGrpSpPr>
          <p:grpSpPr>
            <a:xfrm>
              <a:off x="771339" y="1071563"/>
              <a:ext cx="8169900" cy="4994275"/>
              <a:chOff x="771339" y="1071563"/>
              <a:chExt cx="8169900" cy="4994275"/>
            </a:xfrm>
          </p:grpSpPr>
          <p:grpSp>
            <p:nvGrpSpPr>
              <p:cNvPr id="50180" name="Group 2051"/>
              <p:cNvGrpSpPr>
                <a:grpSpLocks/>
              </p:cNvGrpSpPr>
              <p:nvPr/>
            </p:nvGrpSpPr>
            <p:grpSpPr bwMode="auto">
              <a:xfrm>
                <a:off x="771339" y="1409429"/>
                <a:ext cx="4427958" cy="4653521"/>
                <a:chOff x="420" y="1070"/>
                <a:chExt cx="3416" cy="3472"/>
              </a:xfrm>
            </p:grpSpPr>
            <p:sp>
              <p:nvSpPr>
                <p:cNvPr id="50327" name="Freeform 2052"/>
                <p:cNvSpPr>
                  <a:spLocks/>
                </p:cNvSpPr>
                <p:nvPr/>
              </p:nvSpPr>
              <p:spPr bwMode="auto">
                <a:xfrm>
                  <a:off x="420" y="2518"/>
                  <a:ext cx="1183" cy="1331"/>
                </a:xfrm>
                <a:custGeom>
                  <a:avLst/>
                  <a:gdLst>
                    <a:gd name="T0" fmla="*/ 1137 w 1183"/>
                    <a:gd name="T1" fmla="*/ 996 h 1331"/>
                    <a:gd name="T2" fmla="*/ 1180 w 1183"/>
                    <a:gd name="T3" fmla="*/ 1049 h 1331"/>
                    <a:gd name="T4" fmla="*/ 1144 w 1183"/>
                    <a:gd name="T5" fmla="*/ 1097 h 1331"/>
                    <a:gd name="T6" fmla="*/ 1144 w 1183"/>
                    <a:gd name="T7" fmla="*/ 1144 h 1331"/>
                    <a:gd name="T8" fmla="*/ 1124 w 1183"/>
                    <a:gd name="T9" fmla="*/ 1218 h 1331"/>
                    <a:gd name="T10" fmla="*/ 1156 w 1183"/>
                    <a:gd name="T11" fmla="*/ 1251 h 1331"/>
                    <a:gd name="T12" fmla="*/ 828 w 1183"/>
                    <a:gd name="T13" fmla="*/ 1309 h 1331"/>
                    <a:gd name="T14" fmla="*/ 810 w 1183"/>
                    <a:gd name="T15" fmla="*/ 1242 h 1331"/>
                    <a:gd name="T16" fmla="*/ 761 w 1183"/>
                    <a:gd name="T17" fmla="*/ 1200 h 1331"/>
                    <a:gd name="T18" fmla="*/ 724 w 1183"/>
                    <a:gd name="T19" fmla="*/ 1171 h 1331"/>
                    <a:gd name="T20" fmla="*/ 680 w 1183"/>
                    <a:gd name="T21" fmla="*/ 1152 h 1331"/>
                    <a:gd name="T22" fmla="*/ 643 w 1183"/>
                    <a:gd name="T23" fmla="*/ 1123 h 1331"/>
                    <a:gd name="T24" fmla="*/ 598 w 1183"/>
                    <a:gd name="T25" fmla="*/ 1120 h 1331"/>
                    <a:gd name="T26" fmla="*/ 577 w 1183"/>
                    <a:gd name="T27" fmla="*/ 1094 h 1331"/>
                    <a:gd name="T28" fmla="*/ 526 w 1183"/>
                    <a:gd name="T29" fmla="*/ 1074 h 1331"/>
                    <a:gd name="T30" fmla="*/ 460 w 1183"/>
                    <a:gd name="T31" fmla="*/ 1069 h 1331"/>
                    <a:gd name="T32" fmla="*/ 428 w 1183"/>
                    <a:gd name="T33" fmla="*/ 1058 h 1331"/>
                    <a:gd name="T34" fmla="*/ 409 w 1183"/>
                    <a:gd name="T35" fmla="*/ 1041 h 1331"/>
                    <a:gd name="T36" fmla="*/ 419 w 1183"/>
                    <a:gd name="T37" fmla="*/ 1019 h 1331"/>
                    <a:gd name="T38" fmla="*/ 414 w 1183"/>
                    <a:gd name="T39" fmla="*/ 987 h 1331"/>
                    <a:gd name="T40" fmla="*/ 389 w 1183"/>
                    <a:gd name="T41" fmla="*/ 963 h 1331"/>
                    <a:gd name="T42" fmla="*/ 381 w 1183"/>
                    <a:gd name="T43" fmla="*/ 929 h 1331"/>
                    <a:gd name="T44" fmla="*/ 349 w 1183"/>
                    <a:gd name="T45" fmla="*/ 903 h 1331"/>
                    <a:gd name="T46" fmla="*/ 326 w 1183"/>
                    <a:gd name="T47" fmla="*/ 873 h 1331"/>
                    <a:gd name="T48" fmla="*/ 313 w 1183"/>
                    <a:gd name="T49" fmla="*/ 843 h 1331"/>
                    <a:gd name="T50" fmla="*/ 290 w 1183"/>
                    <a:gd name="T51" fmla="*/ 840 h 1331"/>
                    <a:gd name="T52" fmla="*/ 273 w 1183"/>
                    <a:gd name="T53" fmla="*/ 825 h 1331"/>
                    <a:gd name="T54" fmla="*/ 265 w 1183"/>
                    <a:gd name="T55" fmla="*/ 803 h 1331"/>
                    <a:gd name="T56" fmla="*/ 255 w 1183"/>
                    <a:gd name="T57" fmla="*/ 780 h 1331"/>
                    <a:gd name="T58" fmla="*/ 255 w 1183"/>
                    <a:gd name="T59" fmla="*/ 753 h 1331"/>
                    <a:gd name="T60" fmla="*/ 265 w 1183"/>
                    <a:gd name="T61" fmla="*/ 749 h 1331"/>
                    <a:gd name="T62" fmla="*/ 267 w 1183"/>
                    <a:gd name="T63" fmla="*/ 767 h 1331"/>
                    <a:gd name="T64" fmla="*/ 281 w 1183"/>
                    <a:gd name="T65" fmla="*/ 775 h 1331"/>
                    <a:gd name="T66" fmla="*/ 296 w 1183"/>
                    <a:gd name="T67" fmla="*/ 786 h 1331"/>
                    <a:gd name="T68" fmla="*/ 291 w 1183"/>
                    <a:gd name="T69" fmla="*/ 777 h 1331"/>
                    <a:gd name="T70" fmla="*/ 283 w 1183"/>
                    <a:gd name="T71" fmla="*/ 759 h 1331"/>
                    <a:gd name="T72" fmla="*/ 272 w 1183"/>
                    <a:gd name="T73" fmla="*/ 746 h 1331"/>
                    <a:gd name="T74" fmla="*/ 264 w 1183"/>
                    <a:gd name="T75" fmla="*/ 733 h 1331"/>
                    <a:gd name="T76" fmla="*/ 269 w 1183"/>
                    <a:gd name="T77" fmla="*/ 725 h 1331"/>
                    <a:gd name="T78" fmla="*/ 293 w 1183"/>
                    <a:gd name="T79" fmla="*/ 720 h 1331"/>
                    <a:gd name="T80" fmla="*/ 312 w 1183"/>
                    <a:gd name="T81" fmla="*/ 718 h 1331"/>
                    <a:gd name="T82" fmla="*/ 288 w 1183"/>
                    <a:gd name="T83" fmla="*/ 720 h 1331"/>
                    <a:gd name="T84" fmla="*/ 271 w 1183"/>
                    <a:gd name="T85" fmla="*/ 711 h 1331"/>
                    <a:gd name="T86" fmla="*/ 258 w 1183"/>
                    <a:gd name="T87" fmla="*/ 713 h 1331"/>
                    <a:gd name="T88" fmla="*/ 256 w 1183"/>
                    <a:gd name="T89" fmla="*/ 731 h 1331"/>
                    <a:gd name="T90" fmla="*/ 249 w 1183"/>
                    <a:gd name="T91" fmla="*/ 737 h 1331"/>
                    <a:gd name="T92" fmla="*/ 229 w 1183"/>
                    <a:gd name="T93" fmla="*/ 721 h 1331"/>
                    <a:gd name="T94" fmla="*/ 220 w 1183"/>
                    <a:gd name="T95" fmla="*/ 692 h 1331"/>
                    <a:gd name="T96" fmla="*/ 207 w 1183"/>
                    <a:gd name="T97" fmla="*/ 644 h 1331"/>
                    <a:gd name="T98" fmla="*/ 180 w 1183"/>
                    <a:gd name="T99" fmla="*/ 583 h 1331"/>
                    <a:gd name="T100" fmla="*/ 139 w 1183"/>
                    <a:gd name="T101" fmla="*/ 521 h 1331"/>
                    <a:gd name="T102" fmla="*/ 115 w 1183"/>
                    <a:gd name="T103" fmla="*/ 492 h 1331"/>
                    <a:gd name="T104" fmla="*/ 71 w 1183"/>
                    <a:gd name="T105" fmla="*/ 438 h 1331"/>
                    <a:gd name="T106" fmla="*/ 59 w 1183"/>
                    <a:gd name="T107" fmla="*/ 377 h 1331"/>
                    <a:gd name="T108" fmla="*/ 64 w 1183"/>
                    <a:gd name="T109" fmla="*/ 340 h 1331"/>
                    <a:gd name="T110" fmla="*/ 59 w 1183"/>
                    <a:gd name="T111" fmla="*/ 316 h 1331"/>
                    <a:gd name="T112" fmla="*/ 35 w 1183"/>
                    <a:gd name="T113" fmla="*/ 270 h 1331"/>
                    <a:gd name="T114" fmla="*/ 4 w 1183"/>
                    <a:gd name="T115" fmla="*/ 246 h 1331"/>
                    <a:gd name="T116" fmla="*/ 12 w 1183"/>
                    <a:gd name="T117" fmla="*/ 191 h 1331"/>
                    <a:gd name="T118" fmla="*/ 31 w 1183"/>
                    <a:gd name="T119" fmla="*/ 137 h 1331"/>
                    <a:gd name="T120" fmla="*/ 39 w 1183"/>
                    <a:gd name="T121" fmla="*/ 103 h 1331"/>
                    <a:gd name="T122" fmla="*/ 40 w 1183"/>
                    <a:gd name="T123" fmla="*/ 70 h 1331"/>
                    <a:gd name="T124" fmla="*/ 33 w 1183"/>
                    <a:gd name="T125" fmla="*/ 36 h 13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83"/>
                    <a:gd name="T190" fmla="*/ 0 h 1331"/>
                    <a:gd name="T191" fmla="*/ 1183 w 1183"/>
                    <a:gd name="T192" fmla="*/ 1331 h 13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83" h="1331">
                      <a:moveTo>
                        <a:pt x="1113" y="959"/>
                      </a:moveTo>
                      <a:lnTo>
                        <a:pt x="1112" y="959"/>
                      </a:lnTo>
                      <a:lnTo>
                        <a:pt x="1111" y="959"/>
                      </a:lnTo>
                      <a:lnTo>
                        <a:pt x="1113" y="965"/>
                      </a:lnTo>
                      <a:lnTo>
                        <a:pt x="1115" y="969"/>
                      </a:lnTo>
                      <a:lnTo>
                        <a:pt x="1117" y="973"/>
                      </a:lnTo>
                      <a:lnTo>
                        <a:pt x="1118" y="978"/>
                      </a:lnTo>
                      <a:lnTo>
                        <a:pt x="1121" y="982"/>
                      </a:lnTo>
                      <a:lnTo>
                        <a:pt x="1124" y="985"/>
                      </a:lnTo>
                      <a:lnTo>
                        <a:pt x="1129" y="988"/>
                      </a:lnTo>
                      <a:lnTo>
                        <a:pt x="1133" y="990"/>
                      </a:lnTo>
                      <a:lnTo>
                        <a:pt x="1132" y="990"/>
                      </a:lnTo>
                      <a:lnTo>
                        <a:pt x="1131" y="990"/>
                      </a:lnTo>
                      <a:lnTo>
                        <a:pt x="1130" y="990"/>
                      </a:lnTo>
                      <a:lnTo>
                        <a:pt x="1131" y="990"/>
                      </a:lnTo>
                      <a:lnTo>
                        <a:pt x="1133" y="990"/>
                      </a:lnTo>
                      <a:lnTo>
                        <a:pt x="1135" y="992"/>
                      </a:lnTo>
                      <a:lnTo>
                        <a:pt x="1136" y="993"/>
                      </a:lnTo>
                      <a:lnTo>
                        <a:pt x="1137" y="996"/>
                      </a:lnTo>
                      <a:lnTo>
                        <a:pt x="1139" y="999"/>
                      </a:lnTo>
                      <a:lnTo>
                        <a:pt x="1140" y="1002"/>
                      </a:lnTo>
                      <a:lnTo>
                        <a:pt x="1141" y="1006"/>
                      </a:lnTo>
                      <a:lnTo>
                        <a:pt x="1142" y="1009"/>
                      </a:lnTo>
                      <a:lnTo>
                        <a:pt x="1143" y="1013"/>
                      </a:lnTo>
                      <a:lnTo>
                        <a:pt x="1144" y="1016"/>
                      </a:lnTo>
                      <a:lnTo>
                        <a:pt x="1145" y="1020"/>
                      </a:lnTo>
                      <a:lnTo>
                        <a:pt x="1148" y="1024"/>
                      </a:lnTo>
                      <a:lnTo>
                        <a:pt x="1150" y="1028"/>
                      </a:lnTo>
                      <a:lnTo>
                        <a:pt x="1153" y="1032"/>
                      </a:lnTo>
                      <a:lnTo>
                        <a:pt x="1157" y="1035"/>
                      </a:lnTo>
                      <a:lnTo>
                        <a:pt x="1160" y="1038"/>
                      </a:lnTo>
                      <a:lnTo>
                        <a:pt x="1165" y="1040"/>
                      </a:lnTo>
                      <a:lnTo>
                        <a:pt x="1169" y="1042"/>
                      </a:lnTo>
                      <a:lnTo>
                        <a:pt x="1173" y="1044"/>
                      </a:lnTo>
                      <a:lnTo>
                        <a:pt x="1175" y="1045"/>
                      </a:lnTo>
                      <a:lnTo>
                        <a:pt x="1177" y="1046"/>
                      </a:lnTo>
                      <a:lnTo>
                        <a:pt x="1179" y="1047"/>
                      </a:lnTo>
                      <a:lnTo>
                        <a:pt x="1180" y="1049"/>
                      </a:lnTo>
                      <a:lnTo>
                        <a:pt x="1181" y="1051"/>
                      </a:lnTo>
                      <a:lnTo>
                        <a:pt x="1182" y="1052"/>
                      </a:lnTo>
                      <a:lnTo>
                        <a:pt x="1182" y="1054"/>
                      </a:lnTo>
                      <a:lnTo>
                        <a:pt x="1181" y="1056"/>
                      </a:lnTo>
                      <a:lnTo>
                        <a:pt x="1180" y="1059"/>
                      </a:lnTo>
                      <a:lnTo>
                        <a:pt x="1179" y="1063"/>
                      </a:lnTo>
                      <a:lnTo>
                        <a:pt x="1176" y="1067"/>
                      </a:lnTo>
                      <a:lnTo>
                        <a:pt x="1173" y="1070"/>
                      </a:lnTo>
                      <a:lnTo>
                        <a:pt x="1172" y="1073"/>
                      </a:lnTo>
                      <a:lnTo>
                        <a:pt x="1168" y="1076"/>
                      </a:lnTo>
                      <a:lnTo>
                        <a:pt x="1166" y="1077"/>
                      </a:lnTo>
                      <a:lnTo>
                        <a:pt x="1162" y="1079"/>
                      </a:lnTo>
                      <a:lnTo>
                        <a:pt x="1158" y="1080"/>
                      </a:lnTo>
                      <a:lnTo>
                        <a:pt x="1154" y="1082"/>
                      </a:lnTo>
                      <a:lnTo>
                        <a:pt x="1151" y="1084"/>
                      </a:lnTo>
                      <a:lnTo>
                        <a:pt x="1148" y="1087"/>
                      </a:lnTo>
                      <a:lnTo>
                        <a:pt x="1146" y="1090"/>
                      </a:lnTo>
                      <a:lnTo>
                        <a:pt x="1145" y="1094"/>
                      </a:lnTo>
                      <a:lnTo>
                        <a:pt x="1144" y="1097"/>
                      </a:lnTo>
                      <a:lnTo>
                        <a:pt x="1144" y="1101"/>
                      </a:lnTo>
                      <a:lnTo>
                        <a:pt x="1143" y="1103"/>
                      </a:lnTo>
                      <a:lnTo>
                        <a:pt x="1142" y="1105"/>
                      </a:lnTo>
                      <a:lnTo>
                        <a:pt x="1139" y="1106"/>
                      </a:lnTo>
                      <a:lnTo>
                        <a:pt x="1138" y="1106"/>
                      </a:lnTo>
                      <a:lnTo>
                        <a:pt x="1137" y="1110"/>
                      </a:lnTo>
                      <a:lnTo>
                        <a:pt x="1136" y="1113"/>
                      </a:lnTo>
                      <a:lnTo>
                        <a:pt x="1137" y="1116"/>
                      </a:lnTo>
                      <a:lnTo>
                        <a:pt x="1138" y="1119"/>
                      </a:lnTo>
                      <a:lnTo>
                        <a:pt x="1138" y="1123"/>
                      </a:lnTo>
                      <a:lnTo>
                        <a:pt x="1140" y="1126"/>
                      </a:lnTo>
                      <a:lnTo>
                        <a:pt x="1141" y="1129"/>
                      </a:lnTo>
                      <a:lnTo>
                        <a:pt x="1142" y="1132"/>
                      </a:lnTo>
                      <a:lnTo>
                        <a:pt x="1143" y="1134"/>
                      </a:lnTo>
                      <a:lnTo>
                        <a:pt x="1143" y="1136"/>
                      </a:lnTo>
                      <a:lnTo>
                        <a:pt x="1144" y="1138"/>
                      </a:lnTo>
                      <a:lnTo>
                        <a:pt x="1144" y="1141"/>
                      </a:lnTo>
                      <a:lnTo>
                        <a:pt x="1144" y="1143"/>
                      </a:lnTo>
                      <a:lnTo>
                        <a:pt x="1144" y="1144"/>
                      </a:lnTo>
                      <a:lnTo>
                        <a:pt x="1143" y="1147"/>
                      </a:lnTo>
                      <a:lnTo>
                        <a:pt x="1143" y="1149"/>
                      </a:lnTo>
                      <a:lnTo>
                        <a:pt x="1142" y="1150"/>
                      </a:lnTo>
                      <a:lnTo>
                        <a:pt x="1141" y="1152"/>
                      </a:lnTo>
                      <a:lnTo>
                        <a:pt x="1140" y="1153"/>
                      </a:lnTo>
                      <a:lnTo>
                        <a:pt x="1139" y="1155"/>
                      </a:lnTo>
                      <a:lnTo>
                        <a:pt x="1138" y="1159"/>
                      </a:lnTo>
                      <a:lnTo>
                        <a:pt x="1138" y="1164"/>
                      </a:lnTo>
                      <a:lnTo>
                        <a:pt x="1136" y="1169"/>
                      </a:lnTo>
                      <a:lnTo>
                        <a:pt x="1135" y="1174"/>
                      </a:lnTo>
                      <a:lnTo>
                        <a:pt x="1132" y="1177"/>
                      </a:lnTo>
                      <a:lnTo>
                        <a:pt x="1130" y="1181"/>
                      </a:lnTo>
                      <a:lnTo>
                        <a:pt x="1126" y="1185"/>
                      </a:lnTo>
                      <a:lnTo>
                        <a:pt x="1122" y="1188"/>
                      </a:lnTo>
                      <a:lnTo>
                        <a:pt x="1123" y="1194"/>
                      </a:lnTo>
                      <a:lnTo>
                        <a:pt x="1124" y="1200"/>
                      </a:lnTo>
                      <a:lnTo>
                        <a:pt x="1124" y="1206"/>
                      </a:lnTo>
                      <a:lnTo>
                        <a:pt x="1124" y="1211"/>
                      </a:lnTo>
                      <a:lnTo>
                        <a:pt x="1124" y="1218"/>
                      </a:lnTo>
                      <a:lnTo>
                        <a:pt x="1125" y="1224"/>
                      </a:lnTo>
                      <a:lnTo>
                        <a:pt x="1126" y="1230"/>
                      </a:lnTo>
                      <a:lnTo>
                        <a:pt x="1126" y="1235"/>
                      </a:lnTo>
                      <a:lnTo>
                        <a:pt x="1128" y="1238"/>
                      </a:lnTo>
                      <a:lnTo>
                        <a:pt x="1130" y="1239"/>
                      </a:lnTo>
                      <a:lnTo>
                        <a:pt x="1132" y="1240"/>
                      </a:lnTo>
                      <a:lnTo>
                        <a:pt x="1135" y="1239"/>
                      </a:lnTo>
                      <a:lnTo>
                        <a:pt x="1135" y="1238"/>
                      </a:lnTo>
                      <a:lnTo>
                        <a:pt x="1135" y="1237"/>
                      </a:lnTo>
                      <a:lnTo>
                        <a:pt x="1138" y="1235"/>
                      </a:lnTo>
                      <a:lnTo>
                        <a:pt x="1141" y="1235"/>
                      </a:lnTo>
                      <a:lnTo>
                        <a:pt x="1144" y="1235"/>
                      </a:lnTo>
                      <a:lnTo>
                        <a:pt x="1147" y="1235"/>
                      </a:lnTo>
                      <a:lnTo>
                        <a:pt x="1149" y="1236"/>
                      </a:lnTo>
                      <a:lnTo>
                        <a:pt x="1152" y="1238"/>
                      </a:lnTo>
                      <a:lnTo>
                        <a:pt x="1154" y="1240"/>
                      </a:lnTo>
                      <a:lnTo>
                        <a:pt x="1155" y="1242"/>
                      </a:lnTo>
                      <a:lnTo>
                        <a:pt x="1156" y="1247"/>
                      </a:lnTo>
                      <a:lnTo>
                        <a:pt x="1156" y="1251"/>
                      </a:lnTo>
                      <a:lnTo>
                        <a:pt x="1156" y="1255"/>
                      </a:lnTo>
                      <a:lnTo>
                        <a:pt x="1155" y="1260"/>
                      </a:lnTo>
                      <a:lnTo>
                        <a:pt x="1154" y="1265"/>
                      </a:lnTo>
                      <a:lnTo>
                        <a:pt x="1152" y="1268"/>
                      </a:lnTo>
                      <a:lnTo>
                        <a:pt x="1148" y="1272"/>
                      </a:lnTo>
                      <a:lnTo>
                        <a:pt x="1145" y="1275"/>
                      </a:lnTo>
                      <a:lnTo>
                        <a:pt x="847" y="1330"/>
                      </a:lnTo>
                      <a:lnTo>
                        <a:pt x="844" y="1329"/>
                      </a:lnTo>
                      <a:lnTo>
                        <a:pt x="841" y="1327"/>
                      </a:lnTo>
                      <a:lnTo>
                        <a:pt x="839" y="1325"/>
                      </a:lnTo>
                      <a:lnTo>
                        <a:pt x="838" y="1322"/>
                      </a:lnTo>
                      <a:lnTo>
                        <a:pt x="836" y="1319"/>
                      </a:lnTo>
                      <a:lnTo>
                        <a:pt x="836" y="1315"/>
                      </a:lnTo>
                      <a:lnTo>
                        <a:pt x="835" y="1312"/>
                      </a:lnTo>
                      <a:lnTo>
                        <a:pt x="835" y="1309"/>
                      </a:lnTo>
                      <a:lnTo>
                        <a:pt x="834" y="1309"/>
                      </a:lnTo>
                      <a:lnTo>
                        <a:pt x="831" y="1309"/>
                      </a:lnTo>
                      <a:lnTo>
                        <a:pt x="829" y="1309"/>
                      </a:lnTo>
                      <a:lnTo>
                        <a:pt x="828" y="1309"/>
                      </a:lnTo>
                      <a:lnTo>
                        <a:pt x="826" y="1309"/>
                      </a:lnTo>
                      <a:lnTo>
                        <a:pt x="824" y="1308"/>
                      </a:lnTo>
                      <a:lnTo>
                        <a:pt x="822" y="1307"/>
                      </a:lnTo>
                      <a:lnTo>
                        <a:pt x="822" y="1306"/>
                      </a:lnTo>
                      <a:lnTo>
                        <a:pt x="821" y="1300"/>
                      </a:lnTo>
                      <a:lnTo>
                        <a:pt x="822" y="1293"/>
                      </a:lnTo>
                      <a:lnTo>
                        <a:pt x="822" y="1287"/>
                      </a:lnTo>
                      <a:lnTo>
                        <a:pt x="823" y="1280"/>
                      </a:lnTo>
                      <a:lnTo>
                        <a:pt x="823" y="1274"/>
                      </a:lnTo>
                      <a:lnTo>
                        <a:pt x="822" y="1268"/>
                      </a:lnTo>
                      <a:lnTo>
                        <a:pt x="819" y="1263"/>
                      </a:lnTo>
                      <a:lnTo>
                        <a:pt x="815" y="1259"/>
                      </a:lnTo>
                      <a:lnTo>
                        <a:pt x="816" y="1257"/>
                      </a:lnTo>
                      <a:lnTo>
                        <a:pt x="816" y="1254"/>
                      </a:lnTo>
                      <a:lnTo>
                        <a:pt x="815" y="1253"/>
                      </a:lnTo>
                      <a:lnTo>
                        <a:pt x="814" y="1251"/>
                      </a:lnTo>
                      <a:lnTo>
                        <a:pt x="813" y="1248"/>
                      </a:lnTo>
                      <a:lnTo>
                        <a:pt x="812" y="1245"/>
                      </a:lnTo>
                      <a:lnTo>
                        <a:pt x="810" y="1242"/>
                      </a:lnTo>
                      <a:lnTo>
                        <a:pt x="810" y="1239"/>
                      </a:lnTo>
                      <a:lnTo>
                        <a:pt x="808" y="1236"/>
                      </a:lnTo>
                      <a:lnTo>
                        <a:pt x="805" y="1234"/>
                      </a:lnTo>
                      <a:lnTo>
                        <a:pt x="803" y="1232"/>
                      </a:lnTo>
                      <a:lnTo>
                        <a:pt x="800" y="1230"/>
                      </a:lnTo>
                      <a:lnTo>
                        <a:pt x="797" y="1227"/>
                      </a:lnTo>
                      <a:lnTo>
                        <a:pt x="792" y="1224"/>
                      </a:lnTo>
                      <a:lnTo>
                        <a:pt x="789" y="1221"/>
                      </a:lnTo>
                      <a:lnTo>
                        <a:pt x="785" y="1218"/>
                      </a:lnTo>
                      <a:lnTo>
                        <a:pt x="782" y="1215"/>
                      </a:lnTo>
                      <a:lnTo>
                        <a:pt x="779" y="1211"/>
                      </a:lnTo>
                      <a:lnTo>
                        <a:pt x="775" y="1208"/>
                      </a:lnTo>
                      <a:lnTo>
                        <a:pt x="771" y="1205"/>
                      </a:lnTo>
                      <a:lnTo>
                        <a:pt x="769" y="1204"/>
                      </a:lnTo>
                      <a:lnTo>
                        <a:pt x="768" y="1204"/>
                      </a:lnTo>
                      <a:lnTo>
                        <a:pt x="766" y="1203"/>
                      </a:lnTo>
                      <a:lnTo>
                        <a:pt x="765" y="1202"/>
                      </a:lnTo>
                      <a:lnTo>
                        <a:pt x="763" y="1201"/>
                      </a:lnTo>
                      <a:lnTo>
                        <a:pt x="761" y="1200"/>
                      </a:lnTo>
                      <a:lnTo>
                        <a:pt x="760" y="1199"/>
                      </a:lnTo>
                      <a:lnTo>
                        <a:pt x="758" y="1199"/>
                      </a:lnTo>
                      <a:lnTo>
                        <a:pt x="756" y="1198"/>
                      </a:lnTo>
                      <a:lnTo>
                        <a:pt x="754" y="1196"/>
                      </a:lnTo>
                      <a:lnTo>
                        <a:pt x="754" y="1194"/>
                      </a:lnTo>
                      <a:lnTo>
                        <a:pt x="753" y="1192"/>
                      </a:lnTo>
                      <a:lnTo>
                        <a:pt x="752" y="1191"/>
                      </a:lnTo>
                      <a:lnTo>
                        <a:pt x="751" y="1189"/>
                      </a:lnTo>
                      <a:lnTo>
                        <a:pt x="749" y="1187"/>
                      </a:lnTo>
                      <a:lnTo>
                        <a:pt x="748" y="1186"/>
                      </a:lnTo>
                      <a:lnTo>
                        <a:pt x="745" y="1185"/>
                      </a:lnTo>
                      <a:lnTo>
                        <a:pt x="742" y="1183"/>
                      </a:lnTo>
                      <a:lnTo>
                        <a:pt x="740" y="1181"/>
                      </a:lnTo>
                      <a:lnTo>
                        <a:pt x="737" y="1179"/>
                      </a:lnTo>
                      <a:lnTo>
                        <a:pt x="735" y="1177"/>
                      </a:lnTo>
                      <a:lnTo>
                        <a:pt x="733" y="1175"/>
                      </a:lnTo>
                      <a:lnTo>
                        <a:pt x="730" y="1174"/>
                      </a:lnTo>
                      <a:lnTo>
                        <a:pt x="728" y="1173"/>
                      </a:lnTo>
                      <a:lnTo>
                        <a:pt x="724" y="1171"/>
                      </a:lnTo>
                      <a:lnTo>
                        <a:pt x="721" y="1169"/>
                      </a:lnTo>
                      <a:lnTo>
                        <a:pt x="718" y="1167"/>
                      </a:lnTo>
                      <a:lnTo>
                        <a:pt x="716" y="1165"/>
                      </a:lnTo>
                      <a:lnTo>
                        <a:pt x="713" y="1162"/>
                      </a:lnTo>
                      <a:lnTo>
                        <a:pt x="710" y="1161"/>
                      </a:lnTo>
                      <a:lnTo>
                        <a:pt x="707" y="1161"/>
                      </a:lnTo>
                      <a:lnTo>
                        <a:pt x="705" y="1161"/>
                      </a:lnTo>
                      <a:lnTo>
                        <a:pt x="702" y="1163"/>
                      </a:lnTo>
                      <a:lnTo>
                        <a:pt x="699" y="1164"/>
                      </a:lnTo>
                      <a:lnTo>
                        <a:pt x="695" y="1165"/>
                      </a:lnTo>
                      <a:lnTo>
                        <a:pt x="692" y="1166"/>
                      </a:lnTo>
                      <a:lnTo>
                        <a:pt x="689" y="1166"/>
                      </a:lnTo>
                      <a:lnTo>
                        <a:pt x="686" y="1165"/>
                      </a:lnTo>
                      <a:lnTo>
                        <a:pt x="683" y="1164"/>
                      </a:lnTo>
                      <a:lnTo>
                        <a:pt x="680" y="1161"/>
                      </a:lnTo>
                      <a:lnTo>
                        <a:pt x="680" y="1159"/>
                      </a:lnTo>
                      <a:lnTo>
                        <a:pt x="680" y="1157"/>
                      </a:lnTo>
                      <a:lnTo>
                        <a:pt x="681" y="1155"/>
                      </a:lnTo>
                      <a:lnTo>
                        <a:pt x="680" y="1152"/>
                      </a:lnTo>
                      <a:lnTo>
                        <a:pt x="680" y="1151"/>
                      </a:lnTo>
                      <a:lnTo>
                        <a:pt x="680" y="1150"/>
                      </a:lnTo>
                      <a:lnTo>
                        <a:pt x="679" y="1150"/>
                      </a:lnTo>
                      <a:lnTo>
                        <a:pt x="679" y="1149"/>
                      </a:lnTo>
                      <a:lnTo>
                        <a:pt x="680" y="1146"/>
                      </a:lnTo>
                      <a:lnTo>
                        <a:pt x="680" y="1143"/>
                      </a:lnTo>
                      <a:lnTo>
                        <a:pt x="679" y="1140"/>
                      </a:lnTo>
                      <a:lnTo>
                        <a:pt x="678" y="1137"/>
                      </a:lnTo>
                      <a:lnTo>
                        <a:pt x="676" y="1134"/>
                      </a:lnTo>
                      <a:lnTo>
                        <a:pt x="674" y="1132"/>
                      </a:lnTo>
                      <a:lnTo>
                        <a:pt x="672" y="1131"/>
                      </a:lnTo>
                      <a:lnTo>
                        <a:pt x="669" y="1129"/>
                      </a:lnTo>
                      <a:lnTo>
                        <a:pt x="666" y="1127"/>
                      </a:lnTo>
                      <a:lnTo>
                        <a:pt x="662" y="1126"/>
                      </a:lnTo>
                      <a:lnTo>
                        <a:pt x="658" y="1125"/>
                      </a:lnTo>
                      <a:lnTo>
                        <a:pt x="655" y="1123"/>
                      </a:lnTo>
                      <a:lnTo>
                        <a:pt x="650" y="1122"/>
                      </a:lnTo>
                      <a:lnTo>
                        <a:pt x="646" y="1122"/>
                      </a:lnTo>
                      <a:lnTo>
                        <a:pt x="643" y="1123"/>
                      </a:lnTo>
                      <a:lnTo>
                        <a:pt x="638" y="1125"/>
                      </a:lnTo>
                      <a:lnTo>
                        <a:pt x="637" y="1125"/>
                      </a:lnTo>
                      <a:lnTo>
                        <a:pt x="636" y="1126"/>
                      </a:lnTo>
                      <a:lnTo>
                        <a:pt x="634" y="1127"/>
                      </a:lnTo>
                      <a:lnTo>
                        <a:pt x="633" y="1129"/>
                      </a:lnTo>
                      <a:lnTo>
                        <a:pt x="631" y="1128"/>
                      </a:lnTo>
                      <a:lnTo>
                        <a:pt x="629" y="1127"/>
                      </a:lnTo>
                      <a:lnTo>
                        <a:pt x="626" y="1126"/>
                      </a:lnTo>
                      <a:lnTo>
                        <a:pt x="625" y="1125"/>
                      </a:lnTo>
                      <a:lnTo>
                        <a:pt x="622" y="1124"/>
                      </a:lnTo>
                      <a:lnTo>
                        <a:pt x="620" y="1123"/>
                      </a:lnTo>
                      <a:lnTo>
                        <a:pt x="618" y="1122"/>
                      </a:lnTo>
                      <a:lnTo>
                        <a:pt x="616" y="1121"/>
                      </a:lnTo>
                      <a:lnTo>
                        <a:pt x="613" y="1121"/>
                      </a:lnTo>
                      <a:lnTo>
                        <a:pt x="610" y="1121"/>
                      </a:lnTo>
                      <a:lnTo>
                        <a:pt x="607" y="1121"/>
                      </a:lnTo>
                      <a:lnTo>
                        <a:pt x="604" y="1121"/>
                      </a:lnTo>
                      <a:lnTo>
                        <a:pt x="601" y="1121"/>
                      </a:lnTo>
                      <a:lnTo>
                        <a:pt x="598" y="1120"/>
                      </a:lnTo>
                      <a:lnTo>
                        <a:pt x="596" y="1119"/>
                      </a:lnTo>
                      <a:lnTo>
                        <a:pt x="594" y="1118"/>
                      </a:lnTo>
                      <a:lnTo>
                        <a:pt x="593" y="1116"/>
                      </a:lnTo>
                      <a:lnTo>
                        <a:pt x="591" y="1114"/>
                      </a:lnTo>
                      <a:lnTo>
                        <a:pt x="590" y="1112"/>
                      </a:lnTo>
                      <a:lnTo>
                        <a:pt x="589" y="1110"/>
                      </a:lnTo>
                      <a:lnTo>
                        <a:pt x="588" y="1110"/>
                      </a:lnTo>
                      <a:lnTo>
                        <a:pt x="586" y="1110"/>
                      </a:lnTo>
                      <a:lnTo>
                        <a:pt x="584" y="1109"/>
                      </a:lnTo>
                      <a:lnTo>
                        <a:pt x="583" y="1107"/>
                      </a:lnTo>
                      <a:lnTo>
                        <a:pt x="583" y="1106"/>
                      </a:lnTo>
                      <a:lnTo>
                        <a:pt x="582" y="1105"/>
                      </a:lnTo>
                      <a:lnTo>
                        <a:pt x="582" y="1103"/>
                      </a:lnTo>
                      <a:lnTo>
                        <a:pt x="582" y="1101"/>
                      </a:lnTo>
                      <a:lnTo>
                        <a:pt x="582" y="1100"/>
                      </a:lnTo>
                      <a:lnTo>
                        <a:pt x="581" y="1099"/>
                      </a:lnTo>
                      <a:lnTo>
                        <a:pt x="580" y="1097"/>
                      </a:lnTo>
                      <a:lnTo>
                        <a:pt x="580" y="1096"/>
                      </a:lnTo>
                      <a:lnTo>
                        <a:pt x="577" y="1094"/>
                      </a:lnTo>
                      <a:lnTo>
                        <a:pt x="575" y="1092"/>
                      </a:lnTo>
                      <a:lnTo>
                        <a:pt x="573" y="1090"/>
                      </a:lnTo>
                      <a:lnTo>
                        <a:pt x="569" y="1088"/>
                      </a:lnTo>
                      <a:lnTo>
                        <a:pt x="567" y="1087"/>
                      </a:lnTo>
                      <a:lnTo>
                        <a:pt x="564" y="1085"/>
                      </a:lnTo>
                      <a:lnTo>
                        <a:pt x="562" y="1083"/>
                      </a:lnTo>
                      <a:lnTo>
                        <a:pt x="560" y="1081"/>
                      </a:lnTo>
                      <a:lnTo>
                        <a:pt x="559" y="1079"/>
                      </a:lnTo>
                      <a:lnTo>
                        <a:pt x="558" y="1077"/>
                      </a:lnTo>
                      <a:lnTo>
                        <a:pt x="557" y="1076"/>
                      </a:lnTo>
                      <a:lnTo>
                        <a:pt x="556" y="1076"/>
                      </a:lnTo>
                      <a:lnTo>
                        <a:pt x="552" y="1075"/>
                      </a:lnTo>
                      <a:lnTo>
                        <a:pt x="548" y="1075"/>
                      </a:lnTo>
                      <a:lnTo>
                        <a:pt x="545" y="1075"/>
                      </a:lnTo>
                      <a:lnTo>
                        <a:pt x="541" y="1075"/>
                      </a:lnTo>
                      <a:lnTo>
                        <a:pt x="538" y="1075"/>
                      </a:lnTo>
                      <a:lnTo>
                        <a:pt x="533" y="1075"/>
                      </a:lnTo>
                      <a:lnTo>
                        <a:pt x="530" y="1074"/>
                      </a:lnTo>
                      <a:lnTo>
                        <a:pt x="526" y="1074"/>
                      </a:lnTo>
                      <a:lnTo>
                        <a:pt x="520" y="1073"/>
                      </a:lnTo>
                      <a:lnTo>
                        <a:pt x="514" y="1072"/>
                      </a:lnTo>
                      <a:lnTo>
                        <a:pt x="508" y="1071"/>
                      </a:lnTo>
                      <a:lnTo>
                        <a:pt x="502" y="1070"/>
                      </a:lnTo>
                      <a:lnTo>
                        <a:pt x="496" y="1070"/>
                      </a:lnTo>
                      <a:lnTo>
                        <a:pt x="490" y="1070"/>
                      </a:lnTo>
                      <a:lnTo>
                        <a:pt x="484" y="1071"/>
                      </a:lnTo>
                      <a:lnTo>
                        <a:pt x="478" y="1072"/>
                      </a:lnTo>
                      <a:lnTo>
                        <a:pt x="477" y="1072"/>
                      </a:lnTo>
                      <a:lnTo>
                        <a:pt x="475" y="1071"/>
                      </a:lnTo>
                      <a:lnTo>
                        <a:pt x="474" y="1070"/>
                      </a:lnTo>
                      <a:lnTo>
                        <a:pt x="472" y="1070"/>
                      </a:lnTo>
                      <a:lnTo>
                        <a:pt x="471" y="1069"/>
                      </a:lnTo>
                      <a:lnTo>
                        <a:pt x="469" y="1069"/>
                      </a:lnTo>
                      <a:lnTo>
                        <a:pt x="467" y="1069"/>
                      </a:lnTo>
                      <a:lnTo>
                        <a:pt x="465" y="1069"/>
                      </a:lnTo>
                      <a:lnTo>
                        <a:pt x="464" y="1069"/>
                      </a:lnTo>
                      <a:lnTo>
                        <a:pt x="462" y="1069"/>
                      </a:lnTo>
                      <a:lnTo>
                        <a:pt x="460" y="1069"/>
                      </a:lnTo>
                      <a:lnTo>
                        <a:pt x="459" y="1070"/>
                      </a:lnTo>
                      <a:lnTo>
                        <a:pt x="457" y="1070"/>
                      </a:lnTo>
                      <a:lnTo>
                        <a:pt x="455" y="1070"/>
                      </a:lnTo>
                      <a:lnTo>
                        <a:pt x="453" y="1071"/>
                      </a:lnTo>
                      <a:lnTo>
                        <a:pt x="452" y="1071"/>
                      </a:lnTo>
                      <a:lnTo>
                        <a:pt x="450" y="1072"/>
                      </a:lnTo>
                      <a:lnTo>
                        <a:pt x="448" y="1072"/>
                      </a:lnTo>
                      <a:lnTo>
                        <a:pt x="446" y="1072"/>
                      </a:lnTo>
                      <a:lnTo>
                        <a:pt x="445" y="1071"/>
                      </a:lnTo>
                      <a:lnTo>
                        <a:pt x="444" y="1071"/>
                      </a:lnTo>
                      <a:lnTo>
                        <a:pt x="444" y="1070"/>
                      </a:lnTo>
                      <a:lnTo>
                        <a:pt x="443" y="1069"/>
                      </a:lnTo>
                      <a:lnTo>
                        <a:pt x="441" y="1068"/>
                      </a:lnTo>
                      <a:lnTo>
                        <a:pt x="439" y="1066"/>
                      </a:lnTo>
                      <a:lnTo>
                        <a:pt x="436" y="1064"/>
                      </a:lnTo>
                      <a:lnTo>
                        <a:pt x="434" y="1063"/>
                      </a:lnTo>
                      <a:lnTo>
                        <a:pt x="433" y="1062"/>
                      </a:lnTo>
                      <a:lnTo>
                        <a:pt x="430" y="1060"/>
                      </a:lnTo>
                      <a:lnTo>
                        <a:pt x="428" y="1058"/>
                      </a:lnTo>
                      <a:lnTo>
                        <a:pt x="427" y="1056"/>
                      </a:lnTo>
                      <a:lnTo>
                        <a:pt x="426" y="1056"/>
                      </a:lnTo>
                      <a:lnTo>
                        <a:pt x="425" y="1056"/>
                      </a:lnTo>
                      <a:lnTo>
                        <a:pt x="423" y="1055"/>
                      </a:lnTo>
                      <a:lnTo>
                        <a:pt x="422" y="1055"/>
                      </a:lnTo>
                      <a:lnTo>
                        <a:pt x="421" y="1053"/>
                      </a:lnTo>
                      <a:lnTo>
                        <a:pt x="419" y="1052"/>
                      </a:lnTo>
                      <a:lnTo>
                        <a:pt x="417" y="1051"/>
                      </a:lnTo>
                      <a:lnTo>
                        <a:pt x="416" y="1048"/>
                      </a:lnTo>
                      <a:lnTo>
                        <a:pt x="415" y="1047"/>
                      </a:lnTo>
                      <a:lnTo>
                        <a:pt x="413" y="1047"/>
                      </a:lnTo>
                      <a:lnTo>
                        <a:pt x="411" y="1049"/>
                      </a:lnTo>
                      <a:lnTo>
                        <a:pt x="411" y="1051"/>
                      </a:lnTo>
                      <a:lnTo>
                        <a:pt x="409" y="1049"/>
                      </a:lnTo>
                      <a:lnTo>
                        <a:pt x="409" y="1048"/>
                      </a:lnTo>
                      <a:lnTo>
                        <a:pt x="409" y="1046"/>
                      </a:lnTo>
                      <a:lnTo>
                        <a:pt x="409" y="1045"/>
                      </a:lnTo>
                      <a:lnTo>
                        <a:pt x="409" y="1043"/>
                      </a:lnTo>
                      <a:lnTo>
                        <a:pt x="409" y="1041"/>
                      </a:lnTo>
                      <a:lnTo>
                        <a:pt x="410" y="1039"/>
                      </a:lnTo>
                      <a:lnTo>
                        <a:pt x="411" y="1039"/>
                      </a:lnTo>
                      <a:lnTo>
                        <a:pt x="413" y="1039"/>
                      </a:lnTo>
                      <a:lnTo>
                        <a:pt x="415" y="1041"/>
                      </a:lnTo>
                      <a:lnTo>
                        <a:pt x="416" y="1041"/>
                      </a:lnTo>
                      <a:lnTo>
                        <a:pt x="418" y="1041"/>
                      </a:lnTo>
                      <a:lnTo>
                        <a:pt x="420" y="1040"/>
                      </a:lnTo>
                      <a:lnTo>
                        <a:pt x="422" y="1039"/>
                      </a:lnTo>
                      <a:lnTo>
                        <a:pt x="422" y="1037"/>
                      </a:lnTo>
                      <a:lnTo>
                        <a:pt x="422" y="1034"/>
                      </a:lnTo>
                      <a:lnTo>
                        <a:pt x="421" y="1033"/>
                      </a:lnTo>
                      <a:lnTo>
                        <a:pt x="420" y="1032"/>
                      </a:lnTo>
                      <a:lnTo>
                        <a:pt x="419" y="1031"/>
                      </a:lnTo>
                      <a:lnTo>
                        <a:pt x="418" y="1030"/>
                      </a:lnTo>
                      <a:lnTo>
                        <a:pt x="417" y="1028"/>
                      </a:lnTo>
                      <a:lnTo>
                        <a:pt x="417" y="1025"/>
                      </a:lnTo>
                      <a:lnTo>
                        <a:pt x="417" y="1023"/>
                      </a:lnTo>
                      <a:lnTo>
                        <a:pt x="418" y="1020"/>
                      </a:lnTo>
                      <a:lnTo>
                        <a:pt x="419" y="1019"/>
                      </a:lnTo>
                      <a:lnTo>
                        <a:pt x="420" y="1018"/>
                      </a:lnTo>
                      <a:lnTo>
                        <a:pt x="420" y="1015"/>
                      </a:lnTo>
                      <a:lnTo>
                        <a:pt x="419" y="1014"/>
                      </a:lnTo>
                      <a:lnTo>
                        <a:pt x="418" y="1013"/>
                      </a:lnTo>
                      <a:lnTo>
                        <a:pt x="418" y="1012"/>
                      </a:lnTo>
                      <a:lnTo>
                        <a:pt x="418" y="1010"/>
                      </a:lnTo>
                      <a:lnTo>
                        <a:pt x="416" y="1010"/>
                      </a:lnTo>
                      <a:lnTo>
                        <a:pt x="416" y="1009"/>
                      </a:lnTo>
                      <a:lnTo>
                        <a:pt x="416" y="1008"/>
                      </a:lnTo>
                      <a:lnTo>
                        <a:pt x="415" y="1006"/>
                      </a:lnTo>
                      <a:lnTo>
                        <a:pt x="416" y="1004"/>
                      </a:lnTo>
                      <a:lnTo>
                        <a:pt x="416" y="1002"/>
                      </a:lnTo>
                      <a:lnTo>
                        <a:pt x="416" y="999"/>
                      </a:lnTo>
                      <a:lnTo>
                        <a:pt x="416" y="997"/>
                      </a:lnTo>
                      <a:lnTo>
                        <a:pt x="416" y="996"/>
                      </a:lnTo>
                      <a:lnTo>
                        <a:pt x="416" y="993"/>
                      </a:lnTo>
                      <a:lnTo>
                        <a:pt x="416" y="992"/>
                      </a:lnTo>
                      <a:lnTo>
                        <a:pt x="415" y="989"/>
                      </a:lnTo>
                      <a:lnTo>
                        <a:pt x="414" y="987"/>
                      </a:lnTo>
                      <a:lnTo>
                        <a:pt x="414" y="984"/>
                      </a:lnTo>
                      <a:lnTo>
                        <a:pt x="414" y="981"/>
                      </a:lnTo>
                      <a:lnTo>
                        <a:pt x="413" y="979"/>
                      </a:lnTo>
                      <a:lnTo>
                        <a:pt x="413" y="976"/>
                      </a:lnTo>
                      <a:lnTo>
                        <a:pt x="412" y="974"/>
                      </a:lnTo>
                      <a:lnTo>
                        <a:pt x="410" y="971"/>
                      </a:lnTo>
                      <a:lnTo>
                        <a:pt x="409" y="971"/>
                      </a:lnTo>
                      <a:lnTo>
                        <a:pt x="408" y="970"/>
                      </a:lnTo>
                      <a:lnTo>
                        <a:pt x="406" y="969"/>
                      </a:lnTo>
                      <a:lnTo>
                        <a:pt x="405" y="969"/>
                      </a:lnTo>
                      <a:lnTo>
                        <a:pt x="403" y="969"/>
                      </a:lnTo>
                      <a:lnTo>
                        <a:pt x="402" y="969"/>
                      </a:lnTo>
                      <a:lnTo>
                        <a:pt x="400" y="969"/>
                      </a:lnTo>
                      <a:lnTo>
                        <a:pt x="398" y="969"/>
                      </a:lnTo>
                      <a:lnTo>
                        <a:pt x="397" y="968"/>
                      </a:lnTo>
                      <a:lnTo>
                        <a:pt x="395" y="967"/>
                      </a:lnTo>
                      <a:lnTo>
                        <a:pt x="393" y="966"/>
                      </a:lnTo>
                      <a:lnTo>
                        <a:pt x="391" y="965"/>
                      </a:lnTo>
                      <a:lnTo>
                        <a:pt x="389" y="963"/>
                      </a:lnTo>
                      <a:lnTo>
                        <a:pt x="388" y="962"/>
                      </a:lnTo>
                      <a:lnTo>
                        <a:pt x="387" y="960"/>
                      </a:lnTo>
                      <a:lnTo>
                        <a:pt x="386" y="959"/>
                      </a:lnTo>
                      <a:lnTo>
                        <a:pt x="386" y="957"/>
                      </a:lnTo>
                      <a:lnTo>
                        <a:pt x="387" y="955"/>
                      </a:lnTo>
                      <a:lnTo>
                        <a:pt x="388" y="953"/>
                      </a:lnTo>
                      <a:lnTo>
                        <a:pt x="389" y="951"/>
                      </a:lnTo>
                      <a:lnTo>
                        <a:pt x="389" y="949"/>
                      </a:lnTo>
                      <a:lnTo>
                        <a:pt x="390" y="947"/>
                      </a:lnTo>
                      <a:lnTo>
                        <a:pt x="390" y="945"/>
                      </a:lnTo>
                      <a:lnTo>
                        <a:pt x="390" y="943"/>
                      </a:lnTo>
                      <a:lnTo>
                        <a:pt x="389" y="941"/>
                      </a:lnTo>
                      <a:lnTo>
                        <a:pt x="389" y="939"/>
                      </a:lnTo>
                      <a:lnTo>
                        <a:pt x="388" y="936"/>
                      </a:lnTo>
                      <a:lnTo>
                        <a:pt x="387" y="935"/>
                      </a:lnTo>
                      <a:lnTo>
                        <a:pt x="386" y="933"/>
                      </a:lnTo>
                      <a:lnTo>
                        <a:pt x="385" y="932"/>
                      </a:lnTo>
                      <a:lnTo>
                        <a:pt x="383" y="930"/>
                      </a:lnTo>
                      <a:lnTo>
                        <a:pt x="381" y="929"/>
                      </a:lnTo>
                      <a:lnTo>
                        <a:pt x="379" y="929"/>
                      </a:lnTo>
                      <a:lnTo>
                        <a:pt x="377" y="929"/>
                      </a:lnTo>
                      <a:lnTo>
                        <a:pt x="375" y="927"/>
                      </a:lnTo>
                      <a:lnTo>
                        <a:pt x="374" y="927"/>
                      </a:lnTo>
                      <a:lnTo>
                        <a:pt x="372" y="926"/>
                      </a:lnTo>
                      <a:lnTo>
                        <a:pt x="371" y="925"/>
                      </a:lnTo>
                      <a:lnTo>
                        <a:pt x="370" y="925"/>
                      </a:lnTo>
                      <a:lnTo>
                        <a:pt x="368" y="923"/>
                      </a:lnTo>
                      <a:lnTo>
                        <a:pt x="366" y="922"/>
                      </a:lnTo>
                      <a:lnTo>
                        <a:pt x="364" y="920"/>
                      </a:lnTo>
                      <a:lnTo>
                        <a:pt x="362" y="918"/>
                      </a:lnTo>
                      <a:lnTo>
                        <a:pt x="360" y="916"/>
                      </a:lnTo>
                      <a:lnTo>
                        <a:pt x="359" y="914"/>
                      </a:lnTo>
                      <a:lnTo>
                        <a:pt x="358" y="912"/>
                      </a:lnTo>
                      <a:lnTo>
                        <a:pt x="357" y="910"/>
                      </a:lnTo>
                      <a:lnTo>
                        <a:pt x="356" y="908"/>
                      </a:lnTo>
                      <a:lnTo>
                        <a:pt x="354" y="905"/>
                      </a:lnTo>
                      <a:lnTo>
                        <a:pt x="352" y="904"/>
                      </a:lnTo>
                      <a:lnTo>
                        <a:pt x="349" y="903"/>
                      </a:lnTo>
                      <a:lnTo>
                        <a:pt x="347" y="901"/>
                      </a:lnTo>
                      <a:lnTo>
                        <a:pt x="343" y="900"/>
                      </a:lnTo>
                      <a:lnTo>
                        <a:pt x="342" y="899"/>
                      </a:lnTo>
                      <a:lnTo>
                        <a:pt x="340" y="898"/>
                      </a:lnTo>
                      <a:lnTo>
                        <a:pt x="339" y="895"/>
                      </a:lnTo>
                      <a:lnTo>
                        <a:pt x="337" y="893"/>
                      </a:lnTo>
                      <a:lnTo>
                        <a:pt x="336" y="892"/>
                      </a:lnTo>
                      <a:lnTo>
                        <a:pt x="335" y="890"/>
                      </a:lnTo>
                      <a:lnTo>
                        <a:pt x="335" y="888"/>
                      </a:lnTo>
                      <a:lnTo>
                        <a:pt x="335" y="886"/>
                      </a:lnTo>
                      <a:lnTo>
                        <a:pt x="335" y="885"/>
                      </a:lnTo>
                      <a:lnTo>
                        <a:pt x="335" y="883"/>
                      </a:lnTo>
                      <a:lnTo>
                        <a:pt x="334" y="881"/>
                      </a:lnTo>
                      <a:lnTo>
                        <a:pt x="333" y="880"/>
                      </a:lnTo>
                      <a:lnTo>
                        <a:pt x="332" y="878"/>
                      </a:lnTo>
                      <a:lnTo>
                        <a:pt x="330" y="877"/>
                      </a:lnTo>
                      <a:lnTo>
                        <a:pt x="329" y="876"/>
                      </a:lnTo>
                      <a:lnTo>
                        <a:pt x="328" y="874"/>
                      </a:lnTo>
                      <a:lnTo>
                        <a:pt x="326" y="873"/>
                      </a:lnTo>
                      <a:lnTo>
                        <a:pt x="324" y="872"/>
                      </a:lnTo>
                      <a:lnTo>
                        <a:pt x="323" y="871"/>
                      </a:lnTo>
                      <a:lnTo>
                        <a:pt x="323" y="870"/>
                      </a:lnTo>
                      <a:lnTo>
                        <a:pt x="323" y="869"/>
                      </a:lnTo>
                      <a:lnTo>
                        <a:pt x="323" y="868"/>
                      </a:lnTo>
                      <a:lnTo>
                        <a:pt x="321" y="867"/>
                      </a:lnTo>
                      <a:lnTo>
                        <a:pt x="319" y="865"/>
                      </a:lnTo>
                      <a:lnTo>
                        <a:pt x="318" y="863"/>
                      </a:lnTo>
                      <a:lnTo>
                        <a:pt x="317" y="861"/>
                      </a:lnTo>
                      <a:lnTo>
                        <a:pt x="317" y="860"/>
                      </a:lnTo>
                      <a:lnTo>
                        <a:pt x="316" y="857"/>
                      </a:lnTo>
                      <a:lnTo>
                        <a:pt x="316" y="855"/>
                      </a:lnTo>
                      <a:lnTo>
                        <a:pt x="317" y="853"/>
                      </a:lnTo>
                      <a:lnTo>
                        <a:pt x="317" y="851"/>
                      </a:lnTo>
                      <a:lnTo>
                        <a:pt x="317" y="849"/>
                      </a:lnTo>
                      <a:lnTo>
                        <a:pt x="317" y="847"/>
                      </a:lnTo>
                      <a:lnTo>
                        <a:pt x="316" y="845"/>
                      </a:lnTo>
                      <a:lnTo>
                        <a:pt x="315" y="844"/>
                      </a:lnTo>
                      <a:lnTo>
                        <a:pt x="313" y="843"/>
                      </a:lnTo>
                      <a:lnTo>
                        <a:pt x="312" y="843"/>
                      </a:lnTo>
                      <a:lnTo>
                        <a:pt x="311" y="842"/>
                      </a:lnTo>
                      <a:lnTo>
                        <a:pt x="310" y="840"/>
                      </a:lnTo>
                      <a:lnTo>
                        <a:pt x="308" y="840"/>
                      </a:lnTo>
                      <a:lnTo>
                        <a:pt x="307" y="839"/>
                      </a:lnTo>
                      <a:lnTo>
                        <a:pt x="305" y="839"/>
                      </a:lnTo>
                      <a:lnTo>
                        <a:pt x="305" y="841"/>
                      </a:lnTo>
                      <a:lnTo>
                        <a:pt x="303" y="842"/>
                      </a:lnTo>
                      <a:lnTo>
                        <a:pt x="300" y="842"/>
                      </a:lnTo>
                      <a:lnTo>
                        <a:pt x="299" y="842"/>
                      </a:lnTo>
                      <a:lnTo>
                        <a:pt x="298" y="842"/>
                      </a:lnTo>
                      <a:lnTo>
                        <a:pt x="298" y="843"/>
                      </a:lnTo>
                      <a:lnTo>
                        <a:pt x="296" y="843"/>
                      </a:lnTo>
                      <a:lnTo>
                        <a:pt x="294" y="843"/>
                      </a:lnTo>
                      <a:lnTo>
                        <a:pt x="293" y="842"/>
                      </a:lnTo>
                      <a:lnTo>
                        <a:pt x="292" y="842"/>
                      </a:lnTo>
                      <a:lnTo>
                        <a:pt x="291" y="841"/>
                      </a:lnTo>
                      <a:lnTo>
                        <a:pt x="291" y="840"/>
                      </a:lnTo>
                      <a:lnTo>
                        <a:pt x="290" y="840"/>
                      </a:lnTo>
                      <a:lnTo>
                        <a:pt x="289" y="839"/>
                      </a:lnTo>
                      <a:lnTo>
                        <a:pt x="287" y="838"/>
                      </a:lnTo>
                      <a:lnTo>
                        <a:pt x="286" y="837"/>
                      </a:lnTo>
                      <a:lnTo>
                        <a:pt x="284" y="837"/>
                      </a:lnTo>
                      <a:lnTo>
                        <a:pt x="283" y="836"/>
                      </a:lnTo>
                      <a:lnTo>
                        <a:pt x="281" y="834"/>
                      </a:lnTo>
                      <a:lnTo>
                        <a:pt x="280" y="833"/>
                      </a:lnTo>
                      <a:lnTo>
                        <a:pt x="279" y="831"/>
                      </a:lnTo>
                      <a:lnTo>
                        <a:pt x="278" y="830"/>
                      </a:lnTo>
                      <a:lnTo>
                        <a:pt x="278" y="829"/>
                      </a:lnTo>
                      <a:lnTo>
                        <a:pt x="277" y="828"/>
                      </a:lnTo>
                      <a:lnTo>
                        <a:pt x="277" y="827"/>
                      </a:lnTo>
                      <a:lnTo>
                        <a:pt x="276" y="827"/>
                      </a:lnTo>
                      <a:lnTo>
                        <a:pt x="276" y="826"/>
                      </a:lnTo>
                      <a:lnTo>
                        <a:pt x="276" y="825"/>
                      </a:lnTo>
                      <a:lnTo>
                        <a:pt x="275" y="825"/>
                      </a:lnTo>
                      <a:lnTo>
                        <a:pt x="275" y="824"/>
                      </a:lnTo>
                      <a:lnTo>
                        <a:pt x="274" y="824"/>
                      </a:lnTo>
                      <a:lnTo>
                        <a:pt x="273" y="825"/>
                      </a:lnTo>
                      <a:lnTo>
                        <a:pt x="272" y="824"/>
                      </a:lnTo>
                      <a:lnTo>
                        <a:pt x="271" y="824"/>
                      </a:lnTo>
                      <a:lnTo>
                        <a:pt x="271" y="823"/>
                      </a:lnTo>
                      <a:lnTo>
                        <a:pt x="270" y="821"/>
                      </a:lnTo>
                      <a:lnTo>
                        <a:pt x="269" y="820"/>
                      </a:lnTo>
                      <a:lnTo>
                        <a:pt x="268" y="819"/>
                      </a:lnTo>
                      <a:lnTo>
                        <a:pt x="267" y="818"/>
                      </a:lnTo>
                      <a:lnTo>
                        <a:pt x="266" y="818"/>
                      </a:lnTo>
                      <a:lnTo>
                        <a:pt x="266" y="817"/>
                      </a:lnTo>
                      <a:lnTo>
                        <a:pt x="266" y="816"/>
                      </a:lnTo>
                      <a:lnTo>
                        <a:pt x="265" y="816"/>
                      </a:lnTo>
                      <a:lnTo>
                        <a:pt x="265" y="815"/>
                      </a:lnTo>
                      <a:lnTo>
                        <a:pt x="265" y="814"/>
                      </a:lnTo>
                      <a:lnTo>
                        <a:pt x="265" y="813"/>
                      </a:lnTo>
                      <a:lnTo>
                        <a:pt x="265" y="811"/>
                      </a:lnTo>
                      <a:lnTo>
                        <a:pt x="265" y="808"/>
                      </a:lnTo>
                      <a:lnTo>
                        <a:pt x="265" y="806"/>
                      </a:lnTo>
                      <a:lnTo>
                        <a:pt x="265" y="804"/>
                      </a:lnTo>
                      <a:lnTo>
                        <a:pt x="265" y="803"/>
                      </a:lnTo>
                      <a:lnTo>
                        <a:pt x="265" y="801"/>
                      </a:lnTo>
                      <a:lnTo>
                        <a:pt x="265" y="800"/>
                      </a:lnTo>
                      <a:lnTo>
                        <a:pt x="265" y="799"/>
                      </a:lnTo>
                      <a:lnTo>
                        <a:pt x="265" y="798"/>
                      </a:lnTo>
                      <a:lnTo>
                        <a:pt x="264" y="796"/>
                      </a:lnTo>
                      <a:lnTo>
                        <a:pt x="264" y="795"/>
                      </a:lnTo>
                      <a:lnTo>
                        <a:pt x="263" y="794"/>
                      </a:lnTo>
                      <a:lnTo>
                        <a:pt x="262" y="794"/>
                      </a:lnTo>
                      <a:lnTo>
                        <a:pt x="262" y="793"/>
                      </a:lnTo>
                      <a:lnTo>
                        <a:pt x="262" y="791"/>
                      </a:lnTo>
                      <a:lnTo>
                        <a:pt x="262" y="790"/>
                      </a:lnTo>
                      <a:lnTo>
                        <a:pt x="262" y="789"/>
                      </a:lnTo>
                      <a:lnTo>
                        <a:pt x="262" y="787"/>
                      </a:lnTo>
                      <a:lnTo>
                        <a:pt x="261" y="784"/>
                      </a:lnTo>
                      <a:lnTo>
                        <a:pt x="260" y="781"/>
                      </a:lnTo>
                      <a:lnTo>
                        <a:pt x="257" y="781"/>
                      </a:lnTo>
                      <a:lnTo>
                        <a:pt x="256" y="781"/>
                      </a:lnTo>
                      <a:lnTo>
                        <a:pt x="255" y="781"/>
                      </a:lnTo>
                      <a:lnTo>
                        <a:pt x="255" y="780"/>
                      </a:lnTo>
                      <a:lnTo>
                        <a:pt x="255" y="778"/>
                      </a:lnTo>
                      <a:lnTo>
                        <a:pt x="255" y="776"/>
                      </a:lnTo>
                      <a:lnTo>
                        <a:pt x="255" y="775"/>
                      </a:lnTo>
                      <a:lnTo>
                        <a:pt x="255" y="773"/>
                      </a:lnTo>
                      <a:lnTo>
                        <a:pt x="255" y="772"/>
                      </a:lnTo>
                      <a:lnTo>
                        <a:pt x="255" y="771"/>
                      </a:lnTo>
                      <a:lnTo>
                        <a:pt x="255" y="770"/>
                      </a:lnTo>
                      <a:lnTo>
                        <a:pt x="255" y="769"/>
                      </a:lnTo>
                      <a:lnTo>
                        <a:pt x="256" y="769"/>
                      </a:lnTo>
                      <a:lnTo>
                        <a:pt x="256" y="767"/>
                      </a:lnTo>
                      <a:lnTo>
                        <a:pt x="257" y="764"/>
                      </a:lnTo>
                      <a:lnTo>
                        <a:pt x="256" y="763"/>
                      </a:lnTo>
                      <a:lnTo>
                        <a:pt x="255" y="762"/>
                      </a:lnTo>
                      <a:lnTo>
                        <a:pt x="255" y="760"/>
                      </a:lnTo>
                      <a:lnTo>
                        <a:pt x="255" y="758"/>
                      </a:lnTo>
                      <a:lnTo>
                        <a:pt x="255" y="757"/>
                      </a:lnTo>
                      <a:lnTo>
                        <a:pt x="255" y="755"/>
                      </a:lnTo>
                      <a:lnTo>
                        <a:pt x="255" y="754"/>
                      </a:lnTo>
                      <a:lnTo>
                        <a:pt x="255" y="753"/>
                      </a:lnTo>
                      <a:lnTo>
                        <a:pt x="255" y="752"/>
                      </a:lnTo>
                      <a:lnTo>
                        <a:pt x="255" y="751"/>
                      </a:lnTo>
                      <a:lnTo>
                        <a:pt x="255" y="750"/>
                      </a:lnTo>
                      <a:lnTo>
                        <a:pt x="255" y="749"/>
                      </a:lnTo>
                      <a:lnTo>
                        <a:pt x="256" y="749"/>
                      </a:lnTo>
                      <a:lnTo>
                        <a:pt x="257" y="748"/>
                      </a:lnTo>
                      <a:lnTo>
                        <a:pt x="257" y="747"/>
                      </a:lnTo>
                      <a:lnTo>
                        <a:pt x="258" y="747"/>
                      </a:lnTo>
                      <a:lnTo>
                        <a:pt x="258" y="746"/>
                      </a:lnTo>
                      <a:lnTo>
                        <a:pt x="258" y="745"/>
                      </a:lnTo>
                      <a:lnTo>
                        <a:pt x="259" y="745"/>
                      </a:lnTo>
                      <a:lnTo>
                        <a:pt x="259" y="746"/>
                      </a:lnTo>
                      <a:lnTo>
                        <a:pt x="260" y="746"/>
                      </a:lnTo>
                      <a:lnTo>
                        <a:pt x="261" y="747"/>
                      </a:lnTo>
                      <a:lnTo>
                        <a:pt x="262" y="747"/>
                      </a:lnTo>
                      <a:lnTo>
                        <a:pt x="263" y="747"/>
                      </a:lnTo>
                      <a:lnTo>
                        <a:pt x="264" y="747"/>
                      </a:lnTo>
                      <a:lnTo>
                        <a:pt x="265" y="748"/>
                      </a:lnTo>
                      <a:lnTo>
                        <a:pt x="265" y="749"/>
                      </a:lnTo>
                      <a:lnTo>
                        <a:pt x="265" y="750"/>
                      </a:lnTo>
                      <a:lnTo>
                        <a:pt x="265" y="751"/>
                      </a:lnTo>
                      <a:lnTo>
                        <a:pt x="266" y="751"/>
                      </a:lnTo>
                      <a:lnTo>
                        <a:pt x="266" y="752"/>
                      </a:lnTo>
                      <a:lnTo>
                        <a:pt x="267" y="754"/>
                      </a:lnTo>
                      <a:lnTo>
                        <a:pt x="267" y="755"/>
                      </a:lnTo>
                      <a:lnTo>
                        <a:pt x="268" y="756"/>
                      </a:lnTo>
                      <a:lnTo>
                        <a:pt x="268" y="757"/>
                      </a:lnTo>
                      <a:lnTo>
                        <a:pt x="267" y="757"/>
                      </a:lnTo>
                      <a:lnTo>
                        <a:pt x="266" y="757"/>
                      </a:lnTo>
                      <a:lnTo>
                        <a:pt x="266" y="758"/>
                      </a:lnTo>
                      <a:lnTo>
                        <a:pt x="266" y="759"/>
                      </a:lnTo>
                      <a:lnTo>
                        <a:pt x="265" y="760"/>
                      </a:lnTo>
                      <a:lnTo>
                        <a:pt x="265" y="761"/>
                      </a:lnTo>
                      <a:lnTo>
                        <a:pt x="266" y="762"/>
                      </a:lnTo>
                      <a:lnTo>
                        <a:pt x="266" y="763"/>
                      </a:lnTo>
                      <a:lnTo>
                        <a:pt x="266" y="765"/>
                      </a:lnTo>
                      <a:lnTo>
                        <a:pt x="266" y="766"/>
                      </a:lnTo>
                      <a:lnTo>
                        <a:pt x="267" y="767"/>
                      </a:lnTo>
                      <a:lnTo>
                        <a:pt x="268" y="767"/>
                      </a:lnTo>
                      <a:lnTo>
                        <a:pt x="268" y="768"/>
                      </a:lnTo>
                      <a:lnTo>
                        <a:pt x="267" y="769"/>
                      </a:lnTo>
                      <a:lnTo>
                        <a:pt x="268" y="770"/>
                      </a:lnTo>
                      <a:lnTo>
                        <a:pt x="269" y="770"/>
                      </a:lnTo>
                      <a:lnTo>
                        <a:pt x="270" y="770"/>
                      </a:lnTo>
                      <a:lnTo>
                        <a:pt x="271" y="770"/>
                      </a:lnTo>
                      <a:lnTo>
                        <a:pt x="272" y="771"/>
                      </a:lnTo>
                      <a:lnTo>
                        <a:pt x="273" y="773"/>
                      </a:lnTo>
                      <a:lnTo>
                        <a:pt x="274" y="773"/>
                      </a:lnTo>
                      <a:lnTo>
                        <a:pt x="275" y="773"/>
                      </a:lnTo>
                      <a:lnTo>
                        <a:pt x="275" y="772"/>
                      </a:lnTo>
                      <a:lnTo>
                        <a:pt x="276" y="772"/>
                      </a:lnTo>
                      <a:lnTo>
                        <a:pt x="277" y="773"/>
                      </a:lnTo>
                      <a:lnTo>
                        <a:pt x="277" y="775"/>
                      </a:lnTo>
                      <a:lnTo>
                        <a:pt x="278" y="775"/>
                      </a:lnTo>
                      <a:lnTo>
                        <a:pt x="279" y="775"/>
                      </a:lnTo>
                      <a:lnTo>
                        <a:pt x="280" y="775"/>
                      </a:lnTo>
                      <a:lnTo>
                        <a:pt x="281" y="775"/>
                      </a:lnTo>
                      <a:lnTo>
                        <a:pt x="282" y="776"/>
                      </a:lnTo>
                      <a:lnTo>
                        <a:pt x="282" y="777"/>
                      </a:lnTo>
                      <a:lnTo>
                        <a:pt x="283" y="778"/>
                      </a:lnTo>
                      <a:lnTo>
                        <a:pt x="284" y="779"/>
                      </a:lnTo>
                      <a:lnTo>
                        <a:pt x="285" y="780"/>
                      </a:lnTo>
                      <a:lnTo>
                        <a:pt x="286" y="780"/>
                      </a:lnTo>
                      <a:lnTo>
                        <a:pt x="286" y="781"/>
                      </a:lnTo>
                      <a:lnTo>
                        <a:pt x="286" y="780"/>
                      </a:lnTo>
                      <a:lnTo>
                        <a:pt x="287" y="780"/>
                      </a:lnTo>
                      <a:lnTo>
                        <a:pt x="288" y="780"/>
                      </a:lnTo>
                      <a:lnTo>
                        <a:pt x="288" y="781"/>
                      </a:lnTo>
                      <a:lnTo>
                        <a:pt x="289" y="781"/>
                      </a:lnTo>
                      <a:lnTo>
                        <a:pt x="289" y="782"/>
                      </a:lnTo>
                      <a:lnTo>
                        <a:pt x="291" y="783"/>
                      </a:lnTo>
                      <a:lnTo>
                        <a:pt x="291" y="785"/>
                      </a:lnTo>
                      <a:lnTo>
                        <a:pt x="292" y="786"/>
                      </a:lnTo>
                      <a:lnTo>
                        <a:pt x="293" y="786"/>
                      </a:lnTo>
                      <a:lnTo>
                        <a:pt x="294" y="786"/>
                      </a:lnTo>
                      <a:lnTo>
                        <a:pt x="296" y="786"/>
                      </a:lnTo>
                      <a:lnTo>
                        <a:pt x="297" y="786"/>
                      </a:lnTo>
                      <a:lnTo>
                        <a:pt x="297" y="785"/>
                      </a:lnTo>
                      <a:lnTo>
                        <a:pt x="298" y="785"/>
                      </a:lnTo>
                      <a:lnTo>
                        <a:pt x="298" y="784"/>
                      </a:lnTo>
                      <a:lnTo>
                        <a:pt x="297" y="784"/>
                      </a:lnTo>
                      <a:lnTo>
                        <a:pt x="296" y="784"/>
                      </a:lnTo>
                      <a:lnTo>
                        <a:pt x="296" y="783"/>
                      </a:lnTo>
                      <a:lnTo>
                        <a:pt x="296" y="782"/>
                      </a:lnTo>
                      <a:lnTo>
                        <a:pt x="297" y="782"/>
                      </a:lnTo>
                      <a:lnTo>
                        <a:pt x="297" y="781"/>
                      </a:lnTo>
                      <a:lnTo>
                        <a:pt x="296" y="781"/>
                      </a:lnTo>
                      <a:lnTo>
                        <a:pt x="295" y="780"/>
                      </a:lnTo>
                      <a:lnTo>
                        <a:pt x="294" y="780"/>
                      </a:lnTo>
                      <a:lnTo>
                        <a:pt x="293" y="780"/>
                      </a:lnTo>
                      <a:lnTo>
                        <a:pt x="292" y="780"/>
                      </a:lnTo>
                      <a:lnTo>
                        <a:pt x="291" y="780"/>
                      </a:lnTo>
                      <a:lnTo>
                        <a:pt x="291" y="779"/>
                      </a:lnTo>
                      <a:lnTo>
                        <a:pt x="291" y="778"/>
                      </a:lnTo>
                      <a:lnTo>
                        <a:pt x="291" y="777"/>
                      </a:lnTo>
                      <a:lnTo>
                        <a:pt x="290" y="777"/>
                      </a:lnTo>
                      <a:lnTo>
                        <a:pt x="289" y="776"/>
                      </a:lnTo>
                      <a:lnTo>
                        <a:pt x="289" y="775"/>
                      </a:lnTo>
                      <a:lnTo>
                        <a:pt x="289" y="774"/>
                      </a:lnTo>
                      <a:lnTo>
                        <a:pt x="288" y="773"/>
                      </a:lnTo>
                      <a:lnTo>
                        <a:pt x="287" y="772"/>
                      </a:lnTo>
                      <a:lnTo>
                        <a:pt x="287" y="771"/>
                      </a:lnTo>
                      <a:lnTo>
                        <a:pt x="286" y="770"/>
                      </a:lnTo>
                      <a:lnTo>
                        <a:pt x="286" y="769"/>
                      </a:lnTo>
                      <a:lnTo>
                        <a:pt x="286" y="768"/>
                      </a:lnTo>
                      <a:lnTo>
                        <a:pt x="286" y="767"/>
                      </a:lnTo>
                      <a:lnTo>
                        <a:pt x="286" y="765"/>
                      </a:lnTo>
                      <a:lnTo>
                        <a:pt x="286" y="764"/>
                      </a:lnTo>
                      <a:lnTo>
                        <a:pt x="286" y="763"/>
                      </a:lnTo>
                      <a:lnTo>
                        <a:pt x="285" y="762"/>
                      </a:lnTo>
                      <a:lnTo>
                        <a:pt x="285" y="761"/>
                      </a:lnTo>
                      <a:lnTo>
                        <a:pt x="284" y="761"/>
                      </a:lnTo>
                      <a:lnTo>
                        <a:pt x="283" y="760"/>
                      </a:lnTo>
                      <a:lnTo>
                        <a:pt x="283" y="759"/>
                      </a:lnTo>
                      <a:lnTo>
                        <a:pt x="283" y="758"/>
                      </a:lnTo>
                      <a:lnTo>
                        <a:pt x="281" y="758"/>
                      </a:lnTo>
                      <a:lnTo>
                        <a:pt x="280" y="758"/>
                      </a:lnTo>
                      <a:lnTo>
                        <a:pt x="280" y="757"/>
                      </a:lnTo>
                      <a:lnTo>
                        <a:pt x="279" y="757"/>
                      </a:lnTo>
                      <a:lnTo>
                        <a:pt x="279" y="756"/>
                      </a:lnTo>
                      <a:lnTo>
                        <a:pt x="279" y="755"/>
                      </a:lnTo>
                      <a:lnTo>
                        <a:pt x="278" y="754"/>
                      </a:lnTo>
                      <a:lnTo>
                        <a:pt x="278" y="753"/>
                      </a:lnTo>
                      <a:lnTo>
                        <a:pt x="277" y="752"/>
                      </a:lnTo>
                      <a:lnTo>
                        <a:pt x="276" y="751"/>
                      </a:lnTo>
                      <a:lnTo>
                        <a:pt x="275" y="751"/>
                      </a:lnTo>
                      <a:lnTo>
                        <a:pt x="274" y="750"/>
                      </a:lnTo>
                      <a:lnTo>
                        <a:pt x="273" y="749"/>
                      </a:lnTo>
                      <a:lnTo>
                        <a:pt x="272" y="749"/>
                      </a:lnTo>
                      <a:lnTo>
                        <a:pt x="271" y="748"/>
                      </a:lnTo>
                      <a:lnTo>
                        <a:pt x="271" y="747"/>
                      </a:lnTo>
                      <a:lnTo>
                        <a:pt x="272" y="747"/>
                      </a:lnTo>
                      <a:lnTo>
                        <a:pt x="272" y="746"/>
                      </a:lnTo>
                      <a:lnTo>
                        <a:pt x="272" y="745"/>
                      </a:lnTo>
                      <a:lnTo>
                        <a:pt x="271" y="745"/>
                      </a:lnTo>
                      <a:lnTo>
                        <a:pt x="272" y="745"/>
                      </a:lnTo>
                      <a:lnTo>
                        <a:pt x="272" y="744"/>
                      </a:lnTo>
                      <a:lnTo>
                        <a:pt x="273" y="744"/>
                      </a:lnTo>
                      <a:lnTo>
                        <a:pt x="273" y="743"/>
                      </a:lnTo>
                      <a:lnTo>
                        <a:pt x="273" y="742"/>
                      </a:lnTo>
                      <a:lnTo>
                        <a:pt x="272" y="741"/>
                      </a:lnTo>
                      <a:lnTo>
                        <a:pt x="272" y="740"/>
                      </a:lnTo>
                      <a:lnTo>
                        <a:pt x="271" y="740"/>
                      </a:lnTo>
                      <a:lnTo>
                        <a:pt x="271" y="739"/>
                      </a:lnTo>
                      <a:lnTo>
                        <a:pt x="271" y="737"/>
                      </a:lnTo>
                      <a:lnTo>
                        <a:pt x="271" y="736"/>
                      </a:lnTo>
                      <a:lnTo>
                        <a:pt x="270" y="735"/>
                      </a:lnTo>
                      <a:lnTo>
                        <a:pt x="269" y="735"/>
                      </a:lnTo>
                      <a:lnTo>
                        <a:pt x="268" y="735"/>
                      </a:lnTo>
                      <a:lnTo>
                        <a:pt x="267" y="735"/>
                      </a:lnTo>
                      <a:lnTo>
                        <a:pt x="265" y="734"/>
                      </a:lnTo>
                      <a:lnTo>
                        <a:pt x="264" y="733"/>
                      </a:lnTo>
                      <a:lnTo>
                        <a:pt x="263" y="732"/>
                      </a:lnTo>
                      <a:lnTo>
                        <a:pt x="262" y="732"/>
                      </a:lnTo>
                      <a:lnTo>
                        <a:pt x="262" y="731"/>
                      </a:lnTo>
                      <a:lnTo>
                        <a:pt x="262" y="730"/>
                      </a:lnTo>
                      <a:lnTo>
                        <a:pt x="262" y="729"/>
                      </a:lnTo>
                      <a:lnTo>
                        <a:pt x="263" y="729"/>
                      </a:lnTo>
                      <a:lnTo>
                        <a:pt x="263" y="730"/>
                      </a:lnTo>
                      <a:lnTo>
                        <a:pt x="264" y="731"/>
                      </a:lnTo>
                      <a:lnTo>
                        <a:pt x="265" y="730"/>
                      </a:lnTo>
                      <a:lnTo>
                        <a:pt x="265" y="729"/>
                      </a:lnTo>
                      <a:lnTo>
                        <a:pt x="265" y="728"/>
                      </a:lnTo>
                      <a:lnTo>
                        <a:pt x="266" y="728"/>
                      </a:lnTo>
                      <a:lnTo>
                        <a:pt x="267" y="728"/>
                      </a:lnTo>
                      <a:lnTo>
                        <a:pt x="268" y="727"/>
                      </a:lnTo>
                      <a:lnTo>
                        <a:pt x="267" y="726"/>
                      </a:lnTo>
                      <a:lnTo>
                        <a:pt x="267" y="725"/>
                      </a:lnTo>
                      <a:lnTo>
                        <a:pt x="267" y="724"/>
                      </a:lnTo>
                      <a:lnTo>
                        <a:pt x="268" y="724"/>
                      </a:lnTo>
                      <a:lnTo>
                        <a:pt x="269" y="725"/>
                      </a:lnTo>
                      <a:lnTo>
                        <a:pt x="270" y="725"/>
                      </a:lnTo>
                      <a:lnTo>
                        <a:pt x="271" y="725"/>
                      </a:lnTo>
                      <a:lnTo>
                        <a:pt x="272" y="724"/>
                      </a:lnTo>
                      <a:lnTo>
                        <a:pt x="273" y="723"/>
                      </a:lnTo>
                      <a:lnTo>
                        <a:pt x="273" y="722"/>
                      </a:lnTo>
                      <a:lnTo>
                        <a:pt x="274" y="721"/>
                      </a:lnTo>
                      <a:lnTo>
                        <a:pt x="274" y="720"/>
                      </a:lnTo>
                      <a:lnTo>
                        <a:pt x="275" y="720"/>
                      </a:lnTo>
                      <a:lnTo>
                        <a:pt x="276" y="719"/>
                      </a:lnTo>
                      <a:lnTo>
                        <a:pt x="278" y="719"/>
                      </a:lnTo>
                      <a:lnTo>
                        <a:pt x="280" y="719"/>
                      </a:lnTo>
                      <a:lnTo>
                        <a:pt x="281" y="720"/>
                      </a:lnTo>
                      <a:lnTo>
                        <a:pt x="282" y="720"/>
                      </a:lnTo>
                      <a:lnTo>
                        <a:pt x="283" y="721"/>
                      </a:lnTo>
                      <a:lnTo>
                        <a:pt x="283" y="722"/>
                      </a:lnTo>
                      <a:lnTo>
                        <a:pt x="286" y="722"/>
                      </a:lnTo>
                      <a:lnTo>
                        <a:pt x="289" y="722"/>
                      </a:lnTo>
                      <a:lnTo>
                        <a:pt x="292" y="721"/>
                      </a:lnTo>
                      <a:lnTo>
                        <a:pt x="293" y="720"/>
                      </a:lnTo>
                      <a:lnTo>
                        <a:pt x="292" y="720"/>
                      </a:lnTo>
                      <a:lnTo>
                        <a:pt x="293" y="720"/>
                      </a:lnTo>
                      <a:lnTo>
                        <a:pt x="293" y="719"/>
                      </a:lnTo>
                      <a:lnTo>
                        <a:pt x="294" y="719"/>
                      </a:lnTo>
                      <a:lnTo>
                        <a:pt x="296" y="719"/>
                      </a:lnTo>
                      <a:lnTo>
                        <a:pt x="298" y="719"/>
                      </a:lnTo>
                      <a:lnTo>
                        <a:pt x="299" y="719"/>
                      </a:lnTo>
                      <a:lnTo>
                        <a:pt x="301" y="720"/>
                      </a:lnTo>
                      <a:lnTo>
                        <a:pt x="303" y="720"/>
                      </a:lnTo>
                      <a:lnTo>
                        <a:pt x="305" y="720"/>
                      </a:lnTo>
                      <a:lnTo>
                        <a:pt x="306" y="720"/>
                      </a:lnTo>
                      <a:lnTo>
                        <a:pt x="308" y="720"/>
                      </a:lnTo>
                      <a:lnTo>
                        <a:pt x="307" y="720"/>
                      </a:lnTo>
                      <a:lnTo>
                        <a:pt x="309" y="720"/>
                      </a:lnTo>
                      <a:lnTo>
                        <a:pt x="310" y="720"/>
                      </a:lnTo>
                      <a:lnTo>
                        <a:pt x="311" y="720"/>
                      </a:lnTo>
                      <a:lnTo>
                        <a:pt x="312" y="720"/>
                      </a:lnTo>
                      <a:lnTo>
                        <a:pt x="312" y="719"/>
                      </a:lnTo>
                      <a:lnTo>
                        <a:pt x="312" y="718"/>
                      </a:lnTo>
                      <a:lnTo>
                        <a:pt x="311" y="718"/>
                      </a:lnTo>
                      <a:lnTo>
                        <a:pt x="311" y="719"/>
                      </a:lnTo>
                      <a:lnTo>
                        <a:pt x="310" y="719"/>
                      </a:lnTo>
                      <a:lnTo>
                        <a:pt x="308" y="719"/>
                      </a:lnTo>
                      <a:lnTo>
                        <a:pt x="307" y="719"/>
                      </a:lnTo>
                      <a:lnTo>
                        <a:pt x="305" y="719"/>
                      </a:lnTo>
                      <a:lnTo>
                        <a:pt x="304" y="718"/>
                      </a:lnTo>
                      <a:lnTo>
                        <a:pt x="302" y="718"/>
                      </a:lnTo>
                      <a:lnTo>
                        <a:pt x="300" y="718"/>
                      </a:lnTo>
                      <a:lnTo>
                        <a:pt x="299" y="717"/>
                      </a:lnTo>
                      <a:lnTo>
                        <a:pt x="298" y="717"/>
                      </a:lnTo>
                      <a:lnTo>
                        <a:pt x="296" y="716"/>
                      </a:lnTo>
                      <a:lnTo>
                        <a:pt x="295" y="716"/>
                      </a:lnTo>
                      <a:lnTo>
                        <a:pt x="294" y="716"/>
                      </a:lnTo>
                      <a:lnTo>
                        <a:pt x="293" y="717"/>
                      </a:lnTo>
                      <a:lnTo>
                        <a:pt x="292" y="718"/>
                      </a:lnTo>
                      <a:lnTo>
                        <a:pt x="291" y="718"/>
                      </a:lnTo>
                      <a:lnTo>
                        <a:pt x="289" y="719"/>
                      </a:lnTo>
                      <a:lnTo>
                        <a:pt x="288" y="720"/>
                      </a:lnTo>
                      <a:lnTo>
                        <a:pt x="287" y="720"/>
                      </a:lnTo>
                      <a:lnTo>
                        <a:pt x="286" y="720"/>
                      </a:lnTo>
                      <a:lnTo>
                        <a:pt x="285" y="719"/>
                      </a:lnTo>
                      <a:lnTo>
                        <a:pt x="283" y="718"/>
                      </a:lnTo>
                      <a:lnTo>
                        <a:pt x="281" y="717"/>
                      </a:lnTo>
                      <a:lnTo>
                        <a:pt x="279" y="716"/>
                      </a:lnTo>
                      <a:lnTo>
                        <a:pt x="277" y="716"/>
                      </a:lnTo>
                      <a:lnTo>
                        <a:pt x="276" y="716"/>
                      </a:lnTo>
                      <a:lnTo>
                        <a:pt x="276" y="717"/>
                      </a:lnTo>
                      <a:lnTo>
                        <a:pt x="275" y="716"/>
                      </a:lnTo>
                      <a:lnTo>
                        <a:pt x="274" y="716"/>
                      </a:lnTo>
                      <a:lnTo>
                        <a:pt x="274" y="715"/>
                      </a:lnTo>
                      <a:lnTo>
                        <a:pt x="274" y="714"/>
                      </a:lnTo>
                      <a:lnTo>
                        <a:pt x="273" y="714"/>
                      </a:lnTo>
                      <a:lnTo>
                        <a:pt x="273" y="713"/>
                      </a:lnTo>
                      <a:lnTo>
                        <a:pt x="272" y="713"/>
                      </a:lnTo>
                      <a:lnTo>
                        <a:pt x="272" y="712"/>
                      </a:lnTo>
                      <a:lnTo>
                        <a:pt x="271" y="712"/>
                      </a:lnTo>
                      <a:lnTo>
                        <a:pt x="271" y="711"/>
                      </a:lnTo>
                      <a:lnTo>
                        <a:pt x="270" y="711"/>
                      </a:lnTo>
                      <a:lnTo>
                        <a:pt x="269" y="711"/>
                      </a:lnTo>
                      <a:lnTo>
                        <a:pt x="268" y="711"/>
                      </a:lnTo>
                      <a:lnTo>
                        <a:pt x="268" y="710"/>
                      </a:lnTo>
                      <a:lnTo>
                        <a:pt x="267" y="710"/>
                      </a:lnTo>
                      <a:lnTo>
                        <a:pt x="267" y="709"/>
                      </a:lnTo>
                      <a:lnTo>
                        <a:pt x="266" y="709"/>
                      </a:lnTo>
                      <a:lnTo>
                        <a:pt x="266" y="708"/>
                      </a:lnTo>
                      <a:lnTo>
                        <a:pt x="265" y="708"/>
                      </a:lnTo>
                      <a:lnTo>
                        <a:pt x="264" y="708"/>
                      </a:lnTo>
                      <a:lnTo>
                        <a:pt x="263" y="708"/>
                      </a:lnTo>
                      <a:lnTo>
                        <a:pt x="263" y="709"/>
                      </a:lnTo>
                      <a:lnTo>
                        <a:pt x="262" y="710"/>
                      </a:lnTo>
                      <a:lnTo>
                        <a:pt x="262" y="711"/>
                      </a:lnTo>
                      <a:lnTo>
                        <a:pt x="262" y="712"/>
                      </a:lnTo>
                      <a:lnTo>
                        <a:pt x="261" y="713"/>
                      </a:lnTo>
                      <a:lnTo>
                        <a:pt x="260" y="713"/>
                      </a:lnTo>
                      <a:lnTo>
                        <a:pt x="259" y="713"/>
                      </a:lnTo>
                      <a:lnTo>
                        <a:pt x="258" y="713"/>
                      </a:lnTo>
                      <a:lnTo>
                        <a:pt x="257" y="713"/>
                      </a:lnTo>
                      <a:lnTo>
                        <a:pt x="256" y="713"/>
                      </a:lnTo>
                      <a:lnTo>
                        <a:pt x="256" y="714"/>
                      </a:lnTo>
                      <a:lnTo>
                        <a:pt x="256" y="715"/>
                      </a:lnTo>
                      <a:lnTo>
                        <a:pt x="256" y="716"/>
                      </a:lnTo>
                      <a:lnTo>
                        <a:pt x="256" y="718"/>
                      </a:lnTo>
                      <a:lnTo>
                        <a:pt x="255" y="720"/>
                      </a:lnTo>
                      <a:lnTo>
                        <a:pt x="256" y="720"/>
                      </a:lnTo>
                      <a:lnTo>
                        <a:pt x="256" y="722"/>
                      </a:lnTo>
                      <a:lnTo>
                        <a:pt x="257" y="724"/>
                      </a:lnTo>
                      <a:lnTo>
                        <a:pt x="258" y="724"/>
                      </a:lnTo>
                      <a:lnTo>
                        <a:pt x="259" y="725"/>
                      </a:lnTo>
                      <a:lnTo>
                        <a:pt x="260" y="726"/>
                      </a:lnTo>
                      <a:lnTo>
                        <a:pt x="259" y="727"/>
                      </a:lnTo>
                      <a:lnTo>
                        <a:pt x="258" y="728"/>
                      </a:lnTo>
                      <a:lnTo>
                        <a:pt x="256" y="728"/>
                      </a:lnTo>
                      <a:lnTo>
                        <a:pt x="256" y="729"/>
                      </a:lnTo>
                      <a:lnTo>
                        <a:pt x="256" y="730"/>
                      </a:lnTo>
                      <a:lnTo>
                        <a:pt x="256" y="731"/>
                      </a:lnTo>
                      <a:lnTo>
                        <a:pt x="256" y="732"/>
                      </a:lnTo>
                      <a:lnTo>
                        <a:pt x="256" y="734"/>
                      </a:lnTo>
                      <a:lnTo>
                        <a:pt x="256" y="736"/>
                      </a:lnTo>
                      <a:lnTo>
                        <a:pt x="256" y="737"/>
                      </a:lnTo>
                      <a:lnTo>
                        <a:pt x="256" y="739"/>
                      </a:lnTo>
                      <a:lnTo>
                        <a:pt x="256" y="740"/>
                      </a:lnTo>
                      <a:lnTo>
                        <a:pt x="257" y="741"/>
                      </a:lnTo>
                      <a:lnTo>
                        <a:pt x="257" y="742"/>
                      </a:lnTo>
                      <a:lnTo>
                        <a:pt x="257" y="743"/>
                      </a:lnTo>
                      <a:lnTo>
                        <a:pt x="257" y="744"/>
                      </a:lnTo>
                      <a:lnTo>
                        <a:pt x="257" y="745"/>
                      </a:lnTo>
                      <a:lnTo>
                        <a:pt x="256" y="745"/>
                      </a:lnTo>
                      <a:lnTo>
                        <a:pt x="255" y="745"/>
                      </a:lnTo>
                      <a:lnTo>
                        <a:pt x="254" y="745"/>
                      </a:lnTo>
                      <a:lnTo>
                        <a:pt x="253" y="745"/>
                      </a:lnTo>
                      <a:lnTo>
                        <a:pt x="252" y="745"/>
                      </a:lnTo>
                      <a:lnTo>
                        <a:pt x="250" y="742"/>
                      </a:lnTo>
                      <a:lnTo>
                        <a:pt x="249" y="739"/>
                      </a:lnTo>
                      <a:lnTo>
                        <a:pt x="249" y="737"/>
                      </a:lnTo>
                      <a:lnTo>
                        <a:pt x="249" y="733"/>
                      </a:lnTo>
                      <a:lnTo>
                        <a:pt x="249" y="731"/>
                      </a:lnTo>
                      <a:lnTo>
                        <a:pt x="248" y="727"/>
                      </a:lnTo>
                      <a:lnTo>
                        <a:pt x="247" y="725"/>
                      </a:lnTo>
                      <a:lnTo>
                        <a:pt x="246" y="721"/>
                      </a:lnTo>
                      <a:lnTo>
                        <a:pt x="245" y="720"/>
                      </a:lnTo>
                      <a:lnTo>
                        <a:pt x="243" y="718"/>
                      </a:lnTo>
                      <a:lnTo>
                        <a:pt x="243" y="717"/>
                      </a:lnTo>
                      <a:lnTo>
                        <a:pt x="241" y="716"/>
                      </a:lnTo>
                      <a:lnTo>
                        <a:pt x="239" y="715"/>
                      </a:lnTo>
                      <a:lnTo>
                        <a:pt x="237" y="714"/>
                      </a:lnTo>
                      <a:lnTo>
                        <a:pt x="235" y="714"/>
                      </a:lnTo>
                      <a:lnTo>
                        <a:pt x="232" y="715"/>
                      </a:lnTo>
                      <a:lnTo>
                        <a:pt x="233" y="717"/>
                      </a:lnTo>
                      <a:lnTo>
                        <a:pt x="232" y="718"/>
                      </a:lnTo>
                      <a:lnTo>
                        <a:pt x="231" y="719"/>
                      </a:lnTo>
                      <a:lnTo>
                        <a:pt x="232" y="721"/>
                      </a:lnTo>
                      <a:lnTo>
                        <a:pt x="231" y="721"/>
                      </a:lnTo>
                      <a:lnTo>
                        <a:pt x="229" y="721"/>
                      </a:lnTo>
                      <a:lnTo>
                        <a:pt x="228" y="720"/>
                      </a:lnTo>
                      <a:lnTo>
                        <a:pt x="227" y="720"/>
                      </a:lnTo>
                      <a:lnTo>
                        <a:pt x="228" y="718"/>
                      </a:lnTo>
                      <a:lnTo>
                        <a:pt x="229" y="715"/>
                      </a:lnTo>
                      <a:lnTo>
                        <a:pt x="230" y="714"/>
                      </a:lnTo>
                      <a:lnTo>
                        <a:pt x="231" y="713"/>
                      </a:lnTo>
                      <a:lnTo>
                        <a:pt x="232" y="711"/>
                      </a:lnTo>
                      <a:lnTo>
                        <a:pt x="233" y="709"/>
                      </a:lnTo>
                      <a:lnTo>
                        <a:pt x="234" y="708"/>
                      </a:lnTo>
                      <a:lnTo>
                        <a:pt x="233" y="705"/>
                      </a:lnTo>
                      <a:lnTo>
                        <a:pt x="232" y="703"/>
                      </a:lnTo>
                      <a:lnTo>
                        <a:pt x="231" y="702"/>
                      </a:lnTo>
                      <a:lnTo>
                        <a:pt x="229" y="701"/>
                      </a:lnTo>
                      <a:lnTo>
                        <a:pt x="227" y="700"/>
                      </a:lnTo>
                      <a:lnTo>
                        <a:pt x="225" y="698"/>
                      </a:lnTo>
                      <a:lnTo>
                        <a:pt x="224" y="697"/>
                      </a:lnTo>
                      <a:lnTo>
                        <a:pt x="222" y="696"/>
                      </a:lnTo>
                      <a:lnTo>
                        <a:pt x="221" y="694"/>
                      </a:lnTo>
                      <a:lnTo>
                        <a:pt x="220" y="692"/>
                      </a:lnTo>
                      <a:lnTo>
                        <a:pt x="219" y="690"/>
                      </a:lnTo>
                      <a:lnTo>
                        <a:pt x="219" y="689"/>
                      </a:lnTo>
                      <a:lnTo>
                        <a:pt x="219" y="687"/>
                      </a:lnTo>
                      <a:lnTo>
                        <a:pt x="219" y="685"/>
                      </a:lnTo>
                      <a:lnTo>
                        <a:pt x="218" y="683"/>
                      </a:lnTo>
                      <a:lnTo>
                        <a:pt x="217" y="683"/>
                      </a:lnTo>
                      <a:lnTo>
                        <a:pt x="216" y="681"/>
                      </a:lnTo>
                      <a:lnTo>
                        <a:pt x="214" y="677"/>
                      </a:lnTo>
                      <a:lnTo>
                        <a:pt x="213" y="675"/>
                      </a:lnTo>
                      <a:lnTo>
                        <a:pt x="213" y="671"/>
                      </a:lnTo>
                      <a:lnTo>
                        <a:pt x="213" y="667"/>
                      </a:lnTo>
                      <a:lnTo>
                        <a:pt x="214" y="664"/>
                      </a:lnTo>
                      <a:lnTo>
                        <a:pt x="214" y="660"/>
                      </a:lnTo>
                      <a:lnTo>
                        <a:pt x="213" y="657"/>
                      </a:lnTo>
                      <a:lnTo>
                        <a:pt x="212" y="653"/>
                      </a:lnTo>
                      <a:lnTo>
                        <a:pt x="211" y="651"/>
                      </a:lnTo>
                      <a:lnTo>
                        <a:pt x="209" y="649"/>
                      </a:lnTo>
                      <a:lnTo>
                        <a:pt x="208" y="647"/>
                      </a:lnTo>
                      <a:lnTo>
                        <a:pt x="207" y="644"/>
                      </a:lnTo>
                      <a:lnTo>
                        <a:pt x="206" y="638"/>
                      </a:lnTo>
                      <a:lnTo>
                        <a:pt x="205" y="632"/>
                      </a:lnTo>
                      <a:lnTo>
                        <a:pt x="205" y="626"/>
                      </a:lnTo>
                      <a:lnTo>
                        <a:pt x="206" y="620"/>
                      </a:lnTo>
                      <a:lnTo>
                        <a:pt x="206" y="613"/>
                      </a:lnTo>
                      <a:lnTo>
                        <a:pt x="206" y="607"/>
                      </a:lnTo>
                      <a:lnTo>
                        <a:pt x="205" y="601"/>
                      </a:lnTo>
                      <a:lnTo>
                        <a:pt x="202" y="595"/>
                      </a:lnTo>
                      <a:lnTo>
                        <a:pt x="201" y="593"/>
                      </a:lnTo>
                      <a:lnTo>
                        <a:pt x="200" y="591"/>
                      </a:lnTo>
                      <a:lnTo>
                        <a:pt x="198" y="589"/>
                      </a:lnTo>
                      <a:lnTo>
                        <a:pt x="195" y="588"/>
                      </a:lnTo>
                      <a:lnTo>
                        <a:pt x="193" y="587"/>
                      </a:lnTo>
                      <a:lnTo>
                        <a:pt x="191" y="587"/>
                      </a:lnTo>
                      <a:lnTo>
                        <a:pt x="188" y="587"/>
                      </a:lnTo>
                      <a:lnTo>
                        <a:pt x="186" y="587"/>
                      </a:lnTo>
                      <a:lnTo>
                        <a:pt x="183" y="585"/>
                      </a:lnTo>
                      <a:lnTo>
                        <a:pt x="182" y="585"/>
                      </a:lnTo>
                      <a:lnTo>
                        <a:pt x="180" y="583"/>
                      </a:lnTo>
                      <a:lnTo>
                        <a:pt x="178" y="581"/>
                      </a:lnTo>
                      <a:lnTo>
                        <a:pt x="175" y="578"/>
                      </a:lnTo>
                      <a:lnTo>
                        <a:pt x="171" y="574"/>
                      </a:lnTo>
                      <a:lnTo>
                        <a:pt x="168" y="571"/>
                      </a:lnTo>
                      <a:lnTo>
                        <a:pt x="163" y="569"/>
                      </a:lnTo>
                      <a:lnTo>
                        <a:pt x="160" y="567"/>
                      </a:lnTo>
                      <a:lnTo>
                        <a:pt x="156" y="566"/>
                      </a:lnTo>
                      <a:lnTo>
                        <a:pt x="151" y="565"/>
                      </a:lnTo>
                      <a:lnTo>
                        <a:pt x="146" y="566"/>
                      </a:lnTo>
                      <a:lnTo>
                        <a:pt x="148" y="561"/>
                      </a:lnTo>
                      <a:lnTo>
                        <a:pt x="150" y="555"/>
                      </a:lnTo>
                      <a:lnTo>
                        <a:pt x="151" y="549"/>
                      </a:lnTo>
                      <a:lnTo>
                        <a:pt x="151" y="543"/>
                      </a:lnTo>
                      <a:lnTo>
                        <a:pt x="151" y="537"/>
                      </a:lnTo>
                      <a:lnTo>
                        <a:pt x="149" y="532"/>
                      </a:lnTo>
                      <a:lnTo>
                        <a:pt x="145" y="528"/>
                      </a:lnTo>
                      <a:lnTo>
                        <a:pt x="140" y="524"/>
                      </a:lnTo>
                      <a:lnTo>
                        <a:pt x="139" y="523"/>
                      </a:lnTo>
                      <a:lnTo>
                        <a:pt x="139" y="521"/>
                      </a:lnTo>
                      <a:lnTo>
                        <a:pt x="139" y="520"/>
                      </a:lnTo>
                      <a:lnTo>
                        <a:pt x="139" y="518"/>
                      </a:lnTo>
                      <a:lnTo>
                        <a:pt x="138" y="517"/>
                      </a:lnTo>
                      <a:lnTo>
                        <a:pt x="138" y="514"/>
                      </a:lnTo>
                      <a:lnTo>
                        <a:pt x="137" y="512"/>
                      </a:lnTo>
                      <a:lnTo>
                        <a:pt x="136" y="511"/>
                      </a:lnTo>
                      <a:lnTo>
                        <a:pt x="135" y="508"/>
                      </a:lnTo>
                      <a:lnTo>
                        <a:pt x="133" y="506"/>
                      </a:lnTo>
                      <a:lnTo>
                        <a:pt x="132" y="505"/>
                      </a:lnTo>
                      <a:lnTo>
                        <a:pt x="131" y="503"/>
                      </a:lnTo>
                      <a:lnTo>
                        <a:pt x="129" y="501"/>
                      </a:lnTo>
                      <a:lnTo>
                        <a:pt x="127" y="500"/>
                      </a:lnTo>
                      <a:lnTo>
                        <a:pt x="126" y="498"/>
                      </a:lnTo>
                      <a:lnTo>
                        <a:pt x="124" y="496"/>
                      </a:lnTo>
                      <a:lnTo>
                        <a:pt x="123" y="494"/>
                      </a:lnTo>
                      <a:lnTo>
                        <a:pt x="121" y="493"/>
                      </a:lnTo>
                      <a:lnTo>
                        <a:pt x="119" y="493"/>
                      </a:lnTo>
                      <a:lnTo>
                        <a:pt x="117" y="493"/>
                      </a:lnTo>
                      <a:lnTo>
                        <a:pt x="115" y="492"/>
                      </a:lnTo>
                      <a:lnTo>
                        <a:pt x="113" y="491"/>
                      </a:lnTo>
                      <a:lnTo>
                        <a:pt x="112" y="490"/>
                      </a:lnTo>
                      <a:lnTo>
                        <a:pt x="110" y="488"/>
                      </a:lnTo>
                      <a:lnTo>
                        <a:pt x="109" y="487"/>
                      </a:lnTo>
                      <a:lnTo>
                        <a:pt x="108" y="486"/>
                      </a:lnTo>
                      <a:lnTo>
                        <a:pt x="108" y="484"/>
                      </a:lnTo>
                      <a:lnTo>
                        <a:pt x="107" y="482"/>
                      </a:lnTo>
                      <a:lnTo>
                        <a:pt x="107" y="481"/>
                      </a:lnTo>
                      <a:lnTo>
                        <a:pt x="106" y="479"/>
                      </a:lnTo>
                      <a:lnTo>
                        <a:pt x="105" y="477"/>
                      </a:lnTo>
                      <a:lnTo>
                        <a:pt x="104" y="476"/>
                      </a:lnTo>
                      <a:lnTo>
                        <a:pt x="100" y="471"/>
                      </a:lnTo>
                      <a:lnTo>
                        <a:pt x="96" y="466"/>
                      </a:lnTo>
                      <a:lnTo>
                        <a:pt x="92" y="462"/>
                      </a:lnTo>
                      <a:lnTo>
                        <a:pt x="88" y="457"/>
                      </a:lnTo>
                      <a:lnTo>
                        <a:pt x="83" y="452"/>
                      </a:lnTo>
                      <a:lnTo>
                        <a:pt x="80" y="448"/>
                      </a:lnTo>
                      <a:lnTo>
                        <a:pt x="76" y="443"/>
                      </a:lnTo>
                      <a:lnTo>
                        <a:pt x="71" y="438"/>
                      </a:lnTo>
                      <a:lnTo>
                        <a:pt x="70" y="436"/>
                      </a:lnTo>
                      <a:lnTo>
                        <a:pt x="70" y="435"/>
                      </a:lnTo>
                      <a:lnTo>
                        <a:pt x="70" y="433"/>
                      </a:lnTo>
                      <a:lnTo>
                        <a:pt x="71" y="432"/>
                      </a:lnTo>
                      <a:lnTo>
                        <a:pt x="71" y="430"/>
                      </a:lnTo>
                      <a:lnTo>
                        <a:pt x="71" y="429"/>
                      </a:lnTo>
                      <a:lnTo>
                        <a:pt x="71" y="427"/>
                      </a:lnTo>
                      <a:lnTo>
                        <a:pt x="71" y="423"/>
                      </a:lnTo>
                      <a:lnTo>
                        <a:pt x="72" y="418"/>
                      </a:lnTo>
                      <a:lnTo>
                        <a:pt x="72" y="413"/>
                      </a:lnTo>
                      <a:lnTo>
                        <a:pt x="72" y="408"/>
                      </a:lnTo>
                      <a:lnTo>
                        <a:pt x="71" y="403"/>
                      </a:lnTo>
                      <a:lnTo>
                        <a:pt x="70" y="400"/>
                      </a:lnTo>
                      <a:lnTo>
                        <a:pt x="67" y="396"/>
                      </a:lnTo>
                      <a:lnTo>
                        <a:pt x="62" y="394"/>
                      </a:lnTo>
                      <a:lnTo>
                        <a:pt x="61" y="389"/>
                      </a:lnTo>
                      <a:lnTo>
                        <a:pt x="60" y="385"/>
                      </a:lnTo>
                      <a:lnTo>
                        <a:pt x="59" y="381"/>
                      </a:lnTo>
                      <a:lnTo>
                        <a:pt x="59" y="377"/>
                      </a:lnTo>
                      <a:lnTo>
                        <a:pt x="59" y="372"/>
                      </a:lnTo>
                      <a:lnTo>
                        <a:pt x="60" y="368"/>
                      </a:lnTo>
                      <a:lnTo>
                        <a:pt x="61" y="365"/>
                      </a:lnTo>
                      <a:lnTo>
                        <a:pt x="61" y="360"/>
                      </a:lnTo>
                      <a:lnTo>
                        <a:pt x="61" y="359"/>
                      </a:lnTo>
                      <a:lnTo>
                        <a:pt x="62" y="357"/>
                      </a:lnTo>
                      <a:lnTo>
                        <a:pt x="63" y="355"/>
                      </a:lnTo>
                      <a:lnTo>
                        <a:pt x="65" y="353"/>
                      </a:lnTo>
                      <a:lnTo>
                        <a:pt x="64" y="353"/>
                      </a:lnTo>
                      <a:lnTo>
                        <a:pt x="63" y="353"/>
                      </a:lnTo>
                      <a:lnTo>
                        <a:pt x="64" y="352"/>
                      </a:lnTo>
                      <a:lnTo>
                        <a:pt x="65" y="352"/>
                      </a:lnTo>
                      <a:lnTo>
                        <a:pt x="66" y="350"/>
                      </a:lnTo>
                      <a:lnTo>
                        <a:pt x="66" y="348"/>
                      </a:lnTo>
                      <a:lnTo>
                        <a:pt x="65" y="346"/>
                      </a:lnTo>
                      <a:lnTo>
                        <a:pt x="65" y="345"/>
                      </a:lnTo>
                      <a:lnTo>
                        <a:pt x="64" y="344"/>
                      </a:lnTo>
                      <a:lnTo>
                        <a:pt x="64" y="341"/>
                      </a:lnTo>
                      <a:lnTo>
                        <a:pt x="64" y="340"/>
                      </a:lnTo>
                      <a:lnTo>
                        <a:pt x="65" y="340"/>
                      </a:lnTo>
                      <a:lnTo>
                        <a:pt x="65" y="338"/>
                      </a:lnTo>
                      <a:lnTo>
                        <a:pt x="65" y="337"/>
                      </a:lnTo>
                      <a:lnTo>
                        <a:pt x="64" y="335"/>
                      </a:lnTo>
                      <a:lnTo>
                        <a:pt x="63" y="334"/>
                      </a:lnTo>
                      <a:lnTo>
                        <a:pt x="62" y="332"/>
                      </a:lnTo>
                      <a:lnTo>
                        <a:pt x="61" y="331"/>
                      </a:lnTo>
                      <a:lnTo>
                        <a:pt x="61" y="329"/>
                      </a:lnTo>
                      <a:lnTo>
                        <a:pt x="61" y="328"/>
                      </a:lnTo>
                      <a:lnTo>
                        <a:pt x="61" y="327"/>
                      </a:lnTo>
                      <a:lnTo>
                        <a:pt x="62" y="326"/>
                      </a:lnTo>
                      <a:lnTo>
                        <a:pt x="63" y="325"/>
                      </a:lnTo>
                      <a:lnTo>
                        <a:pt x="63" y="324"/>
                      </a:lnTo>
                      <a:lnTo>
                        <a:pt x="63" y="322"/>
                      </a:lnTo>
                      <a:lnTo>
                        <a:pt x="63" y="321"/>
                      </a:lnTo>
                      <a:lnTo>
                        <a:pt x="62" y="319"/>
                      </a:lnTo>
                      <a:lnTo>
                        <a:pt x="61" y="318"/>
                      </a:lnTo>
                      <a:lnTo>
                        <a:pt x="60" y="316"/>
                      </a:lnTo>
                      <a:lnTo>
                        <a:pt x="59" y="316"/>
                      </a:lnTo>
                      <a:lnTo>
                        <a:pt x="58" y="314"/>
                      </a:lnTo>
                      <a:lnTo>
                        <a:pt x="58" y="313"/>
                      </a:lnTo>
                      <a:lnTo>
                        <a:pt x="58" y="311"/>
                      </a:lnTo>
                      <a:lnTo>
                        <a:pt x="56" y="310"/>
                      </a:lnTo>
                      <a:lnTo>
                        <a:pt x="56" y="308"/>
                      </a:lnTo>
                      <a:lnTo>
                        <a:pt x="54" y="306"/>
                      </a:lnTo>
                      <a:lnTo>
                        <a:pt x="53" y="304"/>
                      </a:lnTo>
                      <a:lnTo>
                        <a:pt x="52" y="303"/>
                      </a:lnTo>
                      <a:lnTo>
                        <a:pt x="52" y="301"/>
                      </a:lnTo>
                      <a:lnTo>
                        <a:pt x="51" y="299"/>
                      </a:lnTo>
                      <a:lnTo>
                        <a:pt x="49" y="295"/>
                      </a:lnTo>
                      <a:lnTo>
                        <a:pt x="46" y="291"/>
                      </a:lnTo>
                      <a:lnTo>
                        <a:pt x="44" y="288"/>
                      </a:lnTo>
                      <a:lnTo>
                        <a:pt x="41" y="285"/>
                      </a:lnTo>
                      <a:lnTo>
                        <a:pt x="40" y="282"/>
                      </a:lnTo>
                      <a:lnTo>
                        <a:pt x="38" y="278"/>
                      </a:lnTo>
                      <a:lnTo>
                        <a:pt x="37" y="274"/>
                      </a:lnTo>
                      <a:lnTo>
                        <a:pt x="36" y="270"/>
                      </a:lnTo>
                      <a:lnTo>
                        <a:pt x="35" y="270"/>
                      </a:lnTo>
                      <a:lnTo>
                        <a:pt x="34" y="272"/>
                      </a:lnTo>
                      <a:lnTo>
                        <a:pt x="33" y="272"/>
                      </a:lnTo>
                      <a:lnTo>
                        <a:pt x="31" y="268"/>
                      </a:lnTo>
                      <a:lnTo>
                        <a:pt x="30" y="267"/>
                      </a:lnTo>
                      <a:lnTo>
                        <a:pt x="29" y="266"/>
                      </a:lnTo>
                      <a:lnTo>
                        <a:pt x="28" y="265"/>
                      </a:lnTo>
                      <a:lnTo>
                        <a:pt x="27" y="264"/>
                      </a:lnTo>
                      <a:lnTo>
                        <a:pt x="25" y="263"/>
                      </a:lnTo>
                      <a:lnTo>
                        <a:pt x="23" y="262"/>
                      </a:lnTo>
                      <a:lnTo>
                        <a:pt x="22" y="261"/>
                      </a:lnTo>
                      <a:lnTo>
                        <a:pt x="20" y="260"/>
                      </a:lnTo>
                      <a:lnTo>
                        <a:pt x="17" y="260"/>
                      </a:lnTo>
                      <a:lnTo>
                        <a:pt x="15" y="258"/>
                      </a:lnTo>
                      <a:lnTo>
                        <a:pt x="12" y="256"/>
                      </a:lnTo>
                      <a:lnTo>
                        <a:pt x="10" y="254"/>
                      </a:lnTo>
                      <a:lnTo>
                        <a:pt x="9" y="253"/>
                      </a:lnTo>
                      <a:lnTo>
                        <a:pt x="7" y="250"/>
                      </a:lnTo>
                      <a:lnTo>
                        <a:pt x="5" y="248"/>
                      </a:lnTo>
                      <a:lnTo>
                        <a:pt x="4" y="246"/>
                      </a:lnTo>
                      <a:lnTo>
                        <a:pt x="3" y="242"/>
                      </a:lnTo>
                      <a:lnTo>
                        <a:pt x="3" y="239"/>
                      </a:lnTo>
                      <a:lnTo>
                        <a:pt x="2" y="236"/>
                      </a:lnTo>
                      <a:lnTo>
                        <a:pt x="1" y="231"/>
                      </a:lnTo>
                      <a:lnTo>
                        <a:pt x="0" y="228"/>
                      </a:lnTo>
                      <a:lnTo>
                        <a:pt x="0" y="224"/>
                      </a:lnTo>
                      <a:lnTo>
                        <a:pt x="0" y="221"/>
                      </a:lnTo>
                      <a:lnTo>
                        <a:pt x="2" y="218"/>
                      </a:lnTo>
                      <a:lnTo>
                        <a:pt x="3" y="215"/>
                      </a:lnTo>
                      <a:lnTo>
                        <a:pt x="3" y="212"/>
                      </a:lnTo>
                      <a:lnTo>
                        <a:pt x="4" y="210"/>
                      </a:lnTo>
                      <a:lnTo>
                        <a:pt x="5" y="208"/>
                      </a:lnTo>
                      <a:lnTo>
                        <a:pt x="5" y="205"/>
                      </a:lnTo>
                      <a:lnTo>
                        <a:pt x="7" y="203"/>
                      </a:lnTo>
                      <a:lnTo>
                        <a:pt x="7" y="200"/>
                      </a:lnTo>
                      <a:lnTo>
                        <a:pt x="9" y="198"/>
                      </a:lnTo>
                      <a:lnTo>
                        <a:pt x="9" y="195"/>
                      </a:lnTo>
                      <a:lnTo>
                        <a:pt x="11" y="193"/>
                      </a:lnTo>
                      <a:lnTo>
                        <a:pt x="12" y="191"/>
                      </a:lnTo>
                      <a:lnTo>
                        <a:pt x="14" y="188"/>
                      </a:lnTo>
                      <a:lnTo>
                        <a:pt x="16" y="186"/>
                      </a:lnTo>
                      <a:lnTo>
                        <a:pt x="17" y="183"/>
                      </a:lnTo>
                      <a:lnTo>
                        <a:pt x="18" y="181"/>
                      </a:lnTo>
                      <a:lnTo>
                        <a:pt x="19" y="178"/>
                      </a:lnTo>
                      <a:lnTo>
                        <a:pt x="20" y="174"/>
                      </a:lnTo>
                      <a:lnTo>
                        <a:pt x="21" y="170"/>
                      </a:lnTo>
                      <a:lnTo>
                        <a:pt x="22" y="166"/>
                      </a:lnTo>
                      <a:lnTo>
                        <a:pt x="23" y="162"/>
                      </a:lnTo>
                      <a:lnTo>
                        <a:pt x="25" y="158"/>
                      </a:lnTo>
                      <a:lnTo>
                        <a:pt x="28" y="155"/>
                      </a:lnTo>
                      <a:lnTo>
                        <a:pt x="29" y="151"/>
                      </a:lnTo>
                      <a:lnTo>
                        <a:pt x="31" y="147"/>
                      </a:lnTo>
                      <a:lnTo>
                        <a:pt x="32" y="145"/>
                      </a:lnTo>
                      <a:lnTo>
                        <a:pt x="32" y="144"/>
                      </a:lnTo>
                      <a:lnTo>
                        <a:pt x="32" y="142"/>
                      </a:lnTo>
                      <a:lnTo>
                        <a:pt x="32" y="140"/>
                      </a:lnTo>
                      <a:lnTo>
                        <a:pt x="32" y="138"/>
                      </a:lnTo>
                      <a:lnTo>
                        <a:pt x="31" y="137"/>
                      </a:lnTo>
                      <a:lnTo>
                        <a:pt x="30" y="134"/>
                      </a:lnTo>
                      <a:lnTo>
                        <a:pt x="29" y="132"/>
                      </a:lnTo>
                      <a:lnTo>
                        <a:pt x="28" y="131"/>
                      </a:lnTo>
                      <a:lnTo>
                        <a:pt x="28" y="128"/>
                      </a:lnTo>
                      <a:lnTo>
                        <a:pt x="29" y="126"/>
                      </a:lnTo>
                      <a:lnTo>
                        <a:pt x="30" y="125"/>
                      </a:lnTo>
                      <a:lnTo>
                        <a:pt x="30" y="123"/>
                      </a:lnTo>
                      <a:lnTo>
                        <a:pt x="32" y="121"/>
                      </a:lnTo>
                      <a:lnTo>
                        <a:pt x="33" y="120"/>
                      </a:lnTo>
                      <a:lnTo>
                        <a:pt x="33" y="117"/>
                      </a:lnTo>
                      <a:lnTo>
                        <a:pt x="33" y="119"/>
                      </a:lnTo>
                      <a:lnTo>
                        <a:pt x="34" y="120"/>
                      </a:lnTo>
                      <a:lnTo>
                        <a:pt x="34" y="119"/>
                      </a:lnTo>
                      <a:lnTo>
                        <a:pt x="34" y="116"/>
                      </a:lnTo>
                      <a:lnTo>
                        <a:pt x="35" y="113"/>
                      </a:lnTo>
                      <a:lnTo>
                        <a:pt x="36" y="111"/>
                      </a:lnTo>
                      <a:lnTo>
                        <a:pt x="37" y="108"/>
                      </a:lnTo>
                      <a:lnTo>
                        <a:pt x="38" y="107"/>
                      </a:lnTo>
                      <a:lnTo>
                        <a:pt x="39" y="103"/>
                      </a:lnTo>
                      <a:lnTo>
                        <a:pt x="40" y="101"/>
                      </a:lnTo>
                      <a:lnTo>
                        <a:pt x="41" y="99"/>
                      </a:lnTo>
                      <a:lnTo>
                        <a:pt x="42" y="97"/>
                      </a:lnTo>
                      <a:lnTo>
                        <a:pt x="43" y="95"/>
                      </a:lnTo>
                      <a:lnTo>
                        <a:pt x="43" y="94"/>
                      </a:lnTo>
                      <a:lnTo>
                        <a:pt x="43" y="92"/>
                      </a:lnTo>
                      <a:lnTo>
                        <a:pt x="43" y="91"/>
                      </a:lnTo>
                      <a:lnTo>
                        <a:pt x="43" y="89"/>
                      </a:lnTo>
                      <a:lnTo>
                        <a:pt x="43" y="88"/>
                      </a:lnTo>
                      <a:lnTo>
                        <a:pt x="42" y="87"/>
                      </a:lnTo>
                      <a:lnTo>
                        <a:pt x="41" y="84"/>
                      </a:lnTo>
                      <a:lnTo>
                        <a:pt x="41" y="83"/>
                      </a:lnTo>
                      <a:lnTo>
                        <a:pt x="41" y="81"/>
                      </a:lnTo>
                      <a:lnTo>
                        <a:pt x="41" y="79"/>
                      </a:lnTo>
                      <a:lnTo>
                        <a:pt x="41" y="77"/>
                      </a:lnTo>
                      <a:lnTo>
                        <a:pt x="41" y="75"/>
                      </a:lnTo>
                      <a:lnTo>
                        <a:pt x="40" y="73"/>
                      </a:lnTo>
                      <a:lnTo>
                        <a:pt x="40" y="71"/>
                      </a:lnTo>
                      <a:lnTo>
                        <a:pt x="40" y="70"/>
                      </a:lnTo>
                      <a:lnTo>
                        <a:pt x="39" y="68"/>
                      </a:lnTo>
                      <a:lnTo>
                        <a:pt x="39" y="67"/>
                      </a:lnTo>
                      <a:lnTo>
                        <a:pt x="38" y="65"/>
                      </a:lnTo>
                      <a:lnTo>
                        <a:pt x="38" y="64"/>
                      </a:lnTo>
                      <a:lnTo>
                        <a:pt x="38" y="62"/>
                      </a:lnTo>
                      <a:lnTo>
                        <a:pt x="38" y="59"/>
                      </a:lnTo>
                      <a:lnTo>
                        <a:pt x="38" y="58"/>
                      </a:lnTo>
                      <a:lnTo>
                        <a:pt x="38" y="56"/>
                      </a:lnTo>
                      <a:lnTo>
                        <a:pt x="38" y="55"/>
                      </a:lnTo>
                      <a:lnTo>
                        <a:pt x="38" y="54"/>
                      </a:lnTo>
                      <a:lnTo>
                        <a:pt x="36" y="53"/>
                      </a:lnTo>
                      <a:lnTo>
                        <a:pt x="35" y="52"/>
                      </a:lnTo>
                      <a:lnTo>
                        <a:pt x="34" y="50"/>
                      </a:lnTo>
                      <a:lnTo>
                        <a:pt x="34" y="47"/>
                      </a:lnTo>
                      <a:lnTo>
                        <a:pt x="34" y="45"/>
                      </a:lnTo>
                      <a:lnTo>
                        <a:pt x="34" y="42"/>
                      </a:lnTo>
                      <a:lnTo>
                        <a:pt x="35" y="40"/>
                      </a:lnTo>
                      <a:lnTo>
                        <a:pt x="34" y="38"/>
                      </a:lnTo>
                      <a:lnTo>
                        <a:pt x="33" y="36"/>
                      </a:lnTo>
                      <a:lnTo>
                        <a:pt x="30" y="36"/>
                      </a:lnTo>
                      <a:lnTo>
                        <a:pt x="28" y="35"/>
                      </a:lnTo>
                      <a:lnTo>
                        <a:pt x="27" y="34"/>
                      </a:lnTo>
                      <a:lnTo>
                        <a:pt x="27" y="30"/>
                      </a:lnTo>
                      <a:lnTo>
                        <a:pt x="27" y="27"/>
                      </a:lnTo>
                      <a:lnTo>
                        <a:pt x="27" y="24"/>
                      </a:lnTo>
                      <a:lnTo>
                        <a:pt x="28" y="21"/>
                      </a:lnTo>
                      <a:lnTo>
                        <a:pt x="28" y="18"/>
                      </a:lnTo>
                      <a:lnTo>
                        <a:pt x="28" y="15"/>
                      </a:lnTo>
                      <a:lnTo>
                        <a:pt x="28" y="12"/>
                      </a:lnTo>
                      <a:lnTo>
                        <a:pt x="28" y="9"/>
                      </a:lnTo>
                      <a:lnTo>
                        <a:pt x="30" y="8"/>
                      </a:lnTo>
                      <a:lnTo>
                        <a:pt x="30" y="5"/>
                      </a:lnTo>
                      <a:lnTo>
                        <a:pt x="30" y="3"/>
                      </a:lnTo>
                      <a:lnTo>
                        <a:pt x="30" y="0"/>
                      </a:lnTo>
                      <a:lnTo>
                        <a:pt x="470" y="3"/>
                      </a:lnTo>
                      <a:lnTo>
                        <a:pt x="477" y="422"/>
                      </a:lnTo>
                      <a:lnTo>
                        <a:pt x="1113" y="959"/>
                      </a:lnTo>
                    </a:path>
                  </a:pathLst>
                </a:custGeom>
                <a:solidFill>
                  <a:srgbClr val="063DE8"/>
                </a:solidFill>
                <a:ln w="12700" cap="rnd">
                  <a:solidFill>
                    <a:srgbClr val="063DE8"/>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8" name="Line 2053"/>
                <p:cNvSpPr>
                  <a:spLocks noChangeShapeType="1"/>
                </p:cNvSpPr>
                <p:nvPr/>
              </p:nvSpPr>
              <p:spPr bwMode="auto">
                <a:xfrm>
                  <a:off x="1003" y="3453"/>
                  <a:ext cx="2833" cy="1089"/>
                </a:xfrm>
                <a:prstGeom prst="line">
                  <a:avLst/>
                </a:prstGeom>
                <a:noFill/>
                <a:ln w="25400">
                  <a:solidFill>
                    <a:schemeClr val="tx1"/>
                  </a:solidFill>
                  <a:prstDash val="sysDot"/>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9" name="Freeform 2054"/>
                <p:cNvSpPr>
                  <a:spLocks/>
                </p:cNvSpPr>
                <p:nvPr/>
              </p:nvSpPr>
              <p:spPr bwMode="auto">
                <a:xfrm>
                  <a:off x="808" y="3187"/>
                  <a:ext cx="260" cy="265"/>
                </a:xfrm>
                <a:custGeom>
                  <a:avLst/>
                  <a:gdLst>
                    <a:gd name="T0" fmla="*/ 0 w 260"/>
                    <a:gd name="T1" fmla="*/ 73 h 265"/>
                    <a:gd name="T2" fmla="*/ 71 w 260"/>
                    <a:gd name="T3" fmla="*/ 0 h 265"/>
                    <a:gd name="T4" fmla="*/ 259 w 260"/>
                    <a:gd name="T5" fmla="*/ 191 h 265"/>
                    <a:gd name="T6" fmla="*/ 187 w 260"/>
                    <a:gd name="T7" fmla="*/ 264 h 265"/>
                    <a:gd name="T8" fmla="*/ 0 w 260"/>
                    <a:gd name="T9" fmla="*/ 73 h 265"/>
                    <a:gd name="T10" fmla="*/ 0 60000 65536"/>
                    <a:gd name="T11" fmla="*/ 0 60000 65536"/>
                    <a:gd name="T12" fmla="*/ 0 60000 65536"/>
                    <a:gd name="T13" fmla="*/ 0 60000 65536"/>
                    <a:gd name="T14" fmla="*/ 0 60000 65536"/>
                    <a:gd name="T15" fmla="*/ 0 w 260"/>
                    <a:gd name="T16" fmla="*/ 0 h 265"/>
                    <a:gd name="T17" fmla="*/ 260 w 260"/>
                    <a:gd name="T18" fmla="*/ 265 h 265"/>
                  </a:gdLst>
                  <a:ahLst/>
                  <a:cxnLst>
                    <a:cxn ang="T10">
                      <a:pos x="T0" y="T1"/>
                    </a:cxn>
                    <a:cxn ang="T11">
                      <a:pos x="T2" y="T3"/>
                    </a:cxn>
                    <a:cxn ang="T12">
                      <a:pos x="T4" y="T5"/>
                    </a:cxn>
                    <a:cxn ang="T13">
                      <a:pos x="T6" y="T7"/>
                    </a:cxn>
                    <a:cxn ang="T14">
                      <a:pos x="T8" y="T9"/>
                    </a:cxn>
                  </a:cxnLst>
                  <a:rect l="T15" t="T16" r="T17" b="T18"/>
                  <a:pathLst>
                    <a:path w="260" h="265">
                      <a:moveTo>
                        <a:pt x="0" y="73"/>
                      </a:moveTo>
                      <a:lnTo>
                        <a:pt x="71" y="0"/>
                      </a:lnTo>
                      <a:lnTo>
                        <a:pt x="259" y="191"/>
                      </a:lnTo>
                      <a:lnTo>
                        <a:pt x="187" y="264"/>
                      </a:lnTo>
                      <a:lnTo>
                        <a:pt x="0" y="73"/>
                      </a:lnTo>
                    </a:path>
                  </a:pathLst>
                </a:custGeom>
                <a:solidFill>
                  <a:srgbClr val="00DFCA"/>
                </a:solidFill>
                <a:ln w="12700" cap="rnd">
                  <a:solidFill>
                    <a:schemeClr val="folHlink"/>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30" name="Line 2055"/>
                <p:cNvSpPr>
                  <a:spLocks noChangeShapeType="1"/>
                </p:cNvSpPr>
                <p:nvPr/>
              </p:nvSpPr>
              <p:spPr bwMode="auto">
                <a:xfrm flipV="1">
                  <a:off x="816" y="1070"/>
                  <a:ext cx="891" cy="2186"/>
                </a:xfrm>
                <a:prstGeom prst="line">
                  <a:avLst/>
                </a:prstGeom>
                <a:noFill/>
                <a:ln w="25400">
                  <a:solidFill>
                    <a:schemeClr val="tx1"/>
                  </a:solidFill>
                  <a:prstDash val="sysDot"/>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grpSp>
          <p:sp>
            <p:nvSpPr>
              <p:cNvPr id="50181" name="Rectangle 2056"/>
              <p:cNvSpPr>
                <a:spLocks noChangeArrowheads="1"/>
              </p:cNvSpPr>
              <p:nvPr/>
            </p:nvSpPr>
            <p:spPr bwMode="auto">
              <a:xfrm rot="3154893">
                <a:off x="5064800" y="4716967"/>
                <a:ext cx="2196115"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a:solidFill>
                      <a:srgbClr val="005696"/>
                    </a:solidFill>
                  </a:rPr>
                  <a:t>San Joaquin River</a:t>
                </a:r>
              </a:p>
            </p:txBody>
          </p:sp>
          <p:sp>
            <p:nvSpPr>
              <p:cNvPr id="50182" name="Rectangle 2057"/>
              <p:cNvSpPr>
                <a:spLocks noChangeArrowheads="1"/>
              </p:cNvSpPr>
              <p:nvPr/>
            </p:nvSpPr>
            <p:spPr bwMode="auto">
              <a:xfrm>
                <a:off x="5574930" y="2066029"/>
                <a:ext cx="1978107"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a:solidFill>
                      <a:srgbClr val="005696"/>
                    </a:solidFill>
                  </a:rPr>
                  <a:t>Stanislaus River</a:t>
                </a:r>
              </a:p>
            </p:txBody>
          </p:sp>
          <p:sp>
            <p:nvSpPr>
              <p:cNvPr id="50183" name="Rectangle 2058"/>
              <p:cNvSpPr>
                <a:spLocks noChangeArrowheads="1"/>
              </p:cNvSpPr>
              <p:nvPr/>
            </p:nvSpPr>
            <p:spPr bwMode="auto">
              <a:xfrm>
                <a:off x="6162857" y="2649276"/>
                <a:ext cx="1909691"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a:solidFill>
                      <a:srgbClr val="005696"/>
                    </a:solidFill>
                  </a:rPr>
                  <a:t>Tuolumne River</a:t>
                </a:r>
              </a:p>
            </p:txBody>
          </p:sp>
          <p:sp>
            <p:nvSpPr>
              <p:cNvPr id="50184" name="Rectangle 2059"/>
              <p:cNvSpPr>
                <a:spLocks noChangeArrowheads="1"/>
              </p:cNvSpPr>
              <p:nvPr/>
            </p:nvSpPr>
            <p:spPr bwMode="auto">
              <a:xfrm>
                <a:off x="6556535" y="3139348"/>
                <a:ext cx="1631858"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a:solidFill>
                      <a:srgbClr val="005696"/>
                    </a:solidFill>
                  </a:rPr>
                  <a:t>Merced River</a:t>
                </a:r>
              </a:p>
            </p:txBody>
          </p:sp>
          <p:grpSp>
            <p:nvGrpSpPr>
              <p:cNvPr id="50185" name="Group 2060"/>
              <p:cNvGrpSpPr>
                <a:grpSpLocks/>
              </p:cNvGrpSpPr>
              <p:nvPr/>
            </p:nvGrpSpPr>
            <p:grpSpPr bwMode="auto">
              <a:xfrm>
                <a:off x="3368675" y="2287588"/>
                <a:ext cx="4595813" cy="3778250"/>
                <a:chOff x="2544" y="1824"/>
                <a:chExt cx="2809" cy="2310"/>
              </a:xfrm>
            </p:grpSpPr>
            <p:sp>
              <p:nvSpPr>
                <p:cNvPr id="50240" name="Freeform 2061"/>
                <p:cNvSpPr>
                  <a:spLocks/>
                </p:cNvSpPr>
                <p:nvPr/>
              </p:nvSpPr>
              <p:spPr bwMode="auto">
                <a:xfrm>
                  <a:off x="3531" y="2988"/>
                  <a:ext cx="58" cy="79"/>
                </a:xfrm>
                <a:custGeom>
                  <a:avLst/>
                  <a:gdLst>
                    <a:gd name="T0" fmla="*/ 57 w 58"/>
                    <a:gd name="T1" fmla="*/ 78 h 79"/>
                    <a:gd name="T2" fmla="*/ 35 w 58"/>
                    <a:gd name="T3" fmla="*/ 67 h 79"/>
                    <a:gd name="T4" fmla="*/ 40 w 58"/>
                    <a:gd name="T5" fmla="*/ 50 h 79"/>
                    <a:gd name="T6" fmla="*/ 29 w 58"/>
                    <a:gd name="T7" fmla="*/ 45 h 79"/>
                    <a:gd name="T8" fmla="*/ 23 w 58"/>
                    <a:gd name="T9" fmla="*/ 33 h 79"/>
                    <a:gd name="T10" fmla="*/ 11 w 58"/>
                    <a:gd name="T11" fmla="*/ 28 h 79"/>
                    <a:gd name="T12" fmla="*/ 18 w 58"/>
                    <a:gd name="T13" fmla="*/ 28 h 79"/>
                    <a:gd name="T14" fmla="*/ 18 w 58"/>
                    <a:gd name="T15" fmla="*/ 22 h 79"/>
                    <a:gd name="T16" fmla="*/ 18 w 58"/>
                    <a:gd name="T17" fmla="*/ 17 h 79"/>
                    <a:gd name="T18" fmla="*/ 11 w 58"/>
                    <a:gd name="T19" fmla="*/ 17 h 79"/>
                    <a:gd name="T20" fmla="*/ 18 w 58"/>
                    <a:gd name="T21" fmla="*/ 6 h 79"/>
                    <a:gd name="T22" fmla="*/ 11 w 58"/>
                    <a:gd name="T23" fmla="*/ 0 h 79"/>
                    <a:gd name="T24" fmla="*/ 7 w 58"/>
                    <a:gd name="T25" fmla="*/ 6 h 79"/>
                    <a:gd name="T26" fmla="*/ 0 w 58"/>
                    <a:gd name="T27" fmla="*/ 0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
                    <a:gd name="T43" fmla="*/ 0 h 79"/>
                    <a:gd name="T44" fmla="*/ 58 w 58"/>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 h="79">
                      <a:moveTo>
                        <a:pt x="57" y="78"/>
                      </a:moveTo>
                      <a:lnTo>
                        <a:pt x="35" y="67"/>
                      </a:lnTo>
                      <a:lnTo>
                        <a:pt x="40" y="50"/>
                      </a:lnTo>
                      <a:lnTo>
                        <a:pt x="29" y="45"/>
                      </a:lnTo>
                      <a:lnTo>
                        <a:pt x="23" y="33"/>
                      </a:lnTo>
                      <a:lnTo>
                        <a:pt x="11" y="28"/>
                      </a:lnTo>
                      <a:lnTo>
                        <a:pt x="18" y="28"/>
                      </a:lnTo>
                      <a:lnTo>
                        <a:pt x="18" y="22"/>
                      </a:lnTo>
                      <a:lnTo>
                        <a:pt x="18" y="17"/>
                      </a:lnTo>
                      <a:lnTo>
                        <a:pt x="11" y="17"/>
                      </a:lnTo>
                      <a:lnTo>
                        <a:pt x="18" y="6"/>
                      </a:lnTo>
                      <a:lnTo>
                        <a:pt x="11" y="0"/>
                      </a:lnTo>
                      <a:lnTo>
                        <a:pt x="7" y="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1" name="Freeform 2062"/>
                <p:cNvSpPr>
                  <a:spLocks/>
                </p:cNvSpPr>
                <p:nvPr/>
              </p:nvSpPr>
              <p:spPr bwMode="auto">
                <a:xfrm>
                  <a:off x="3588" y="3066"/>
                  <a:ext cx="43" cy="70"/>
                </a:xfrm>
                <a:custGeom>
                  <a:avLst/>
                  <a:gdLst>
                    <a:gd name="T0" fmla="*/ 42 w 43"/>
                    <a:gd name="T1" fmla="*/ 69 h 70"/>
                    <a:gd name="T2" fmla="*/ 42 w 43"/>
                    <a:gd name="T3" fmla="*/ 63 h 70"/>
                    <a:gd name="T4" fmla="*/ 37 w 43"/>
                    <a:gd name="T5" fmla="*/ 46 h 70"/>
                    <a:gd name="T6" fmla="*/ 32 w 43"/>
                    <a:gd name="T7" fmla="*/ 46 h 70"/>
                    <a:gd name="T8" fmla="*/ 32 w 43"/>
                    <a:gd name="T9" fmla="*/ 41 h 70"/>
                    <a:gd name="T10" fmla="*/ 37 w 43"/>
                    <a:gd name="T11" fmla="*/ 34 h 70"/>
                    <a:gd name="T12" fmla="*/ 37 w 43"/>
                    <a:gd name="T13" fmla="*/ 29 h 70"/>
                    <a:gd name="T14" fmla="*/ 16 w 43"/>
                    <a:gd name="T15" fmla="*/ 18 h 70"/>
                    <a:gd name="T16" fmla="*/ 16 w 43"/>
                    <a:gd name="T17" fmla="*/ 11 h 70"/>
                    <a:gd name="T18" fmla="*/ 5 w 43"/>
                    <a:gd name="T19" fmla="*/ 6 h 70"/>
                    <a:gd name="T20" fmla="*/ 0 w 43"/>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70"/>
                    <a:gd name="T35" fmla="*/ 43 w 43"/>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70">
                      <a:moveTo>
                        <a:pt x="42" y="69"/>
                      </a:moveTo>
                      <a:lnTo>
                        <a:pt x="42" y="63"/>
                      </a:lnTo>
                      <a:lnTo>
                        <a:pt x="37" y="46"/>
                      </a:lnTo>
                      <a:lnTo>
                        <a:pt x="32" y="46"/>
                      </a:lnTo>
                      <a:lnTo>
                        <a:pt x="32" y="41"/>
                      </a:lnTo>
                      <a:lnTo>
                        <a:pt x="37" y="34"/>
                      </a:lnTo>
                      <a:lnTo>
                        <a:pt x="37" y="29"/>
                      </a:lnTo>
                      <a:lnTo>
                        <a:pt x="16" y="18"/>
                      </a:lnTo>
                      <a:lnTo>
                        <a:pt x="16" y="11"/>
                      </a:lnTo>
                      <a:lnTo>
                        <a:pt x="5" y="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2" name="Freeform 2063"/>
                <p:cNvSpPr>
                  <a:spLocks/>
                </p:cNvSpPr>
                <p:nvPr/>
              </p:nvSpPr>
              <p:spPr bwMode="auto">
                <a:xfrm>
                  <a:off x="3630" y="3135"/>
                  <a:ext cx="69" cy="158"/>
                </a:xfrm>
                <a:custGeom>
                  <a:avLst/>
                  <a:gdLst>
                    <a:gd name="T0" fmla="*/ 62 w 69"/>
                    <a:gd name="T1" fmla="*/ 157 h 158"/>
                    <a:gd name="T2" fmla="*/ 68 w 69"/>
                    <a:gd name="T3" fmla="*/ 157 h 158"/>
                    <a:gd name="T4" fmla="*/ 62 w 69"/>
                    <a:gd name="T5" fmla="*/ 151 h 158"/>
                    <a:gd name="T6" fmla="*/ 56 w 69"/>
                    <a:gd name="T7" fmla="*/ 151 h 158"/>
                    <a:gd name="T8" fmla="*/ 45 w 69"/>
                    <a:gd name="T9" fmla="*/ 124 h 158"/>
                    <a:gd name="T10" fmla="*/ 51 w 69"/>
                    <a:gd name="T11" fmla="*/ 118 h 158"/>
                    <a:gd name="T12" fmla="*/ 56 w 69"/>
                    <a:gd name="T13" fmla="*/ 100 h 158"/>
                    <a:gd name="T14" fmla="*/ 45 w 69"/>
                    <a:gd name="T15" fmla="*/ 107 h 158"/>
                    <a:gd name="T16" fmla="*/ 33 w 69"/>
                    <a:gd name="T17" fmla="*/ 89 h 158"/>
                    <a:gd name="T18" fmla="*/ 28 w 69"/>
                    <a:gd name="T19" fmla="*/ 61 h 158"/>
                    <a:gd name="T20" fmla="*/ 17 w 69"/>
                    <a:gd name="T21" fmla="*/ 45 h 158"/>
                    <a:gd name="T22" fmla="*/ 22 w 69"/>
                    <a:gd name="T23" fmla="*/ 39 h 158"/>
                    <a:gd name="T24" fmla="*/ 11 w 69"/>
                    <a:gd name="T25" fmla="*/ 33 h 158"/>
                    <a:gd name="T26" fmla="*/ 11 w 69"/>
                    <a:gd name="T27" fmla="*/ 28 h 158"/>
                    <a:gd name="T28" fmla="*/ 22 w 69"/>
                    <a:gd name="T29" fmla="*/ 22 h 158"/>
                    <a:gd name="T30" fmla="*/ 11 w 69"/>
                    <a:gd name="T31" fmla="*/ 11 h 158"/>
                    <a:gd name="T32" fmla="*/ 11 w 69"/>
                    <a:gd name="T33" fmla="*/ 6 h 158"/>
                    <a:gd name="T34" fmla="*/ 0 w 69"/>
                    <a:gd name="T35" fmla="*/ 6 h 158"/>
                    <a:gd name="T36" fmla="*/ 0 w 69"/>
                    <a:gd name="T37" fmla="*/ 0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158"/>
                    <a:gd name="T59" fmla="*/ 69 w 69"/>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158">
                      <a:moveTo>
                        <a:pt x="62" y="157"/>
                      </a:moveTo>
                      <a:lnTo>
                        <a:pt x="68" y="157"/>
                      </a:lnTo>
                      <a:lnTo>
                        <a:pt x="62" y="151"/>
                      </a:lnTo>
                      <a:lnTo>
                        <a:pt x="56" y="151"/>
                      </a:lnTo>
                      <a:lnTo>
                        <a:pt x="45" y="124"/>
                      </a:lnTo>
                      <a:lnTo>
                        <a:pt x="51" y="118"/>
                      </a:lnTo>
                      <a:lnTo>
                        <a:pt x="56" y="100"/>
                      </a:lnTo>
                      <a:lnTo>
                        <a:pt x="45" y="107"/>
                      </a:lnTo>
                      <a:lnTo>
                        <a:pt x="33" y="89"/>
                      </a:lnTo>
                      <a:lnTo>
                        <a:pt x="28" y="61"/>
                      </a:lnTo>
                      <a:lnTo>
                        <a:pt x="17" y="45"/>
                      </a:lnTo>
                      <a:lnTo>
                        <a:pt x="22" y="39"/>
                      </a:lnTo>
                      <a:lnTo>
                        <a:pt x="11" y="33"/>
                      </a:lnTo>
                      <a:lnTo>
                        <a:pt x="11" y="28"/>
                      </a:lnTo>
                      <a:lnTo>
                        <a:pt x="22" y="22"/>
                      </a:lnTo>
                      <a:lnTo>
                        <a:pt x="11" y="11"/>
                      </a:lnTo>
                      <a:lnTo>
                        <a:pt x="11" y="6"/>
                      </a:lnTo>
                      <a:lnTo>
                        <a:pt x="0" y="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3" name="Freeform 2064"/>
                <p:cNvSpPr>
                  <a:spLocks/>
                </p:cNvSpPr>
                <p:nvPr/>
              </p:nvSpPr>
              <p:spPr bwMode="auto">
                <a:xfrm>
                  <a:off x="3423" y="2905"/>
                  <a:ext cx="20" cy="75"/>
                </a:xfrm>
                <a:custGeom>
                  <a:avLst/>
                  <a:gdLst>
                    <a:gd name="T0" fmla="*/ 19 w 20"/>
                    <a:gd name="T1" fmla="*/ 74 h 75"/>
                    <a:gd name="T2" fmla="*/ 19 w 20"/>
                    <a:gd name="T3" fmla="*/ 63 h 75"/>
                    <a:gd name="T4" fmla="*/ 0 w 20"/>
                    <a:gd name="T5" fmla="*/ 56 h 75"/>
                    <a:gd name="T6" fmla="*/ 0 w 20"/>
                    <a:gd name="T7" fmla="*/ 39 h 75"/>
                    <a:gd name="T8" fmla="*/ 7 w 20"/>
                    <a:gd name="T9" fmla="*/ 28 h 75"/>
                    <a:gd name="T10" fmla="*/ 7 w 20"/>
                    <a:gd name="T11" fmla="*/ 35 h 75"/>
                    <a:gd name="T12" fmla="*/ 19 w 20"/>
                    <a:gd name="T13" fmla="*/ 17 h 75"/>
                    <a:gd name="T14" fmla="*/ 7 w 20"/>
                    <a:gd name="T15" fmla="*/ 11 h 75"/>
                    <a:gd name="T16" fmla="*/ 7 w 20"/>
                    <a:gd name="T17" fmla="*/ 0 h 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75"/>
                    <a:gd name="T29" fmla="*/ 20 w 20"/>
                    <a:gd name="T30" fmla="*/ 75 h 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75">
                      <a:moveTo>
                        <a:pt x="19" y="74"/>
                      </a:moveTo>
                      <a:lnTo>
                        <a:pt x="19" y="63"/>
                      </a:lnTo>
                      <a:lnTo>
                        <a:pt x="0" y="56"/>
                      </a:lnTo>
                      <a:lnTo>
                        <a:pt x="0" y="39"/>
                      </a:lnTo>
                      <a:lnTo>
                        <a:pt x="7" y="28"/>
                      </a:lnTo>
                      <a:lnTo>
                        <a:pt x="7" y="35"/>
                      </a:lnTo>
                      <a:lnTo>
                        <a:pt x="19" y="17"/>
                      </a:lnTo>
                      <a:lnTo>
                        <a:pt x="7" y="11"/>
                      </a:lnTo>
                      <a:lnTo>
                        <a:pt x="7"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4" name="Freeform 2065"/>
                <p:cNvSpPr>
                  <a:spLocks/>
                </p:cNvSpPr>
                <p:nvPr/>
              </p:nvSpPr>
              <p:spPr bwMode="auto">
                <a:xfrm>
                  <a:off x="3442" y="2979"/>
                  <a:ext cx="78" cy="94"/>
                </a:xfrm>
                <a:custGeom>
                  <a:avLst/>
                  <a:gdLst>
                    <a:gd name="T0" fmla="*/ 77 w 78"/>
                    <a:gd name="T1" fmla="*/ 93 h 94"/>
                    <a:gd name="T2" fmla="*/ 77 w 78"/>
                    <a:gd name="T3" fmla="*/ 66 h 94"/>
                    <a:gd name="T4" fmla="*/ 61 w 78"/>
                    <a:gd name="T5" fmla="*/ 49 h 94"/>
                    <a:gd name="T6" fmla="*/ 50 w 78"/>
                    <a:gd name="T7" fmla="*/ 49 h 94"/>
                    <a:gd name="T8" fmla="*/ 44 w 78"/>
                    <a:gd name="T9" fmla="*/ 38 h 94"/>
                    <a:gd name="T10" fmla="*/ 33 w 78"/>
                    <a:gd name="T11" fmla="*/ 33 h 94"/>
                    <a:gd name="T12" fmla="*/ 28 w 78"/>
                    <a:gd name="T13" fmla="*/ 22 h 94"/>
                    <a:gd name="T14" fmla="*/ 17 w 78"/>
                    <a:gd name="T15" fmla="*/ 22 h 94"/>
                    <a:gd name="T16" fmla="*/ 11 w 78"/>
                    <a:gd name="T17" fmla="*/ 16 h 94"/>
                    <a:gd name="T18" fmla="*/ 6 w 78"/>
                    <a:gd name="T19" fmla="*/ 16 h 94"/>
                    <a:gd name="T20" fmla="*/ 6 w 78"/>
                    <a:gd name="T21" fmla="*/ 11 h 94"/>
                    <a:gd name="T22" fmla="*/ 0 w 78"/>
                    <a:gd name="T23" fmla="*/ 11 h 94"/>
                    <a:gd name="T24" fmla="*/ 0 w 78"/>
                    <a:gd name="T25" fmla="*/ 5 h 94"/>
                    <a:gd name="T26" fmla="*/ 6 w 78"/>
                    <a:gd name="T27" fmla="*/ 5 h 94"/>
                    <a:gd name="T28" fmla="*/ 0 w 78"/>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94"/>
                    <a:gd name="T47" fmla="*/ 78 w 78"/>
                    <a:gd name="T48" fmla="*/ 94 h 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94">
                      <a:moveTo>
                        <a:pt x="77" y="93"/>
                      </a:moveTo>
                      <a:lnTo>
                        <a:pt x="77" y="66"/>
                      </a:lnTo>
                      <a:lnTo>
                        <a:pt x="61" y="49"/>
                      </a:lnTo>
                      <a:lnTo>
                        <a:pt x="50" y="49"/>
                      </a:lnTo>
                      <a:lnTo>
                        <a:pt x="44" y="38"/>
                      </a:lnTo>
                      <a:lnTo>
                        <a:pt x="33" y="33"/>
                      </a:lnTo>
                      <a:lnTo>
                        <a:pt x="28" y="22"/>
                      </a:lnTo>
                      <a:lnTo>
                        <a:pt x="17" y="22"/>
                      </a:lnTo>
                      <a:lnTo>
                        <a:pt x="11" y="16"/>
                      </a:lnTo>
                      <a:lnTo>
                        <a:pt x="6" y="16"/>
                      </a:lnTo>
                      <a:lnTo>
                        <a:pt x="6" y="11"/>
                      </a:lnTo>
                      <a:lnTo>
                        <a:pt x="0" y="11"/>
                      </a:lnTo>
                      <a:lnTo>
                        <a:pt x="0" y="5"/>
                      </a:lnTo>
                      <a:lnTo>
                        <a:pt x="6" y="5"/>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5" name="Freeform 2066"/>
                <p:cNvSpPr>
                  <a:spLocks/>
                </p:cNvSpPr>
                <p:nvPr/>
              </p:nvSpPr>
              <p:spPr bwMode="auto">
                <a:xfrm>
                  <a:off x="3519" y="3072"/>
                  <a:ext cx="17" cy="29"/>
                </a:xfrm>
                <a:custGeom>
                  <a:avLst/>
                  <a:gdLst>
                    <a:gd name="T0" fmla="*/ 16 w 17"/>
                    <a:gd name="T1" fmla="*/ 28 h 29"/>
                    <a:gd name="T2" fmla="*/ 16 w 17"/>
                    <a:gd name="T3" fmla="*/ 6 h 29"/>
                    <a:gd name="T4" fmla="*/ 0 w 17"/>
                    <a:gd name="T5" fmla="*/ 0 h 29"/>
                    <a:gd name="T6" fmla="*/ 0 60000 65536"/>
                    <a:gd name="T7" fmla="*/ 0 60000 65536"/>
                    <a:gd name="T8" fmla="*/ 0 60000 65536"/>
                    <a:gd name="T9" fmla="*/ 0 w 17"/>
                    <a:gd name="T10" fmla="*/ 0 h 29"/>
                    <a:gd name="T11" fmla="*/ 17 w 17"/>
                    <a:gd name="T12" fmla="*/ 29 h 29"/>
                  </a:gdLst>
                  <a:ahLst/>
                  <a:cxnLst>
                    <a:cxn ang="T6">
                      <a:pos x="T0" y="T1"/>
                    </a:cxn>
                    <a:cxn ang="T7">
                      <a:pos x="T2" y="T3"/>
                    </a:cxn>
                    <a:cxn ang="T8">
                      <a:pos x="T4" y="T5"/>
                    </a:cxn>
                  </a:cxnLst>
                  <a:rect l="T9" t="T10" r="T11" b="T12"/>
                  <a:pathLst>
                    <a:path w="17" h="29">
                      <a:moveTo>
                        <a:pt x="16" y="28"/>
                      </a:moveTo>
                      <a:lnTo>
                        <a:pt x="16" y="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6" name="Freeform 2067"/>
                <p:cNvSpPr>
                  <a:spLocks/>
                </p:cNvSpPr>
                <p:nvPr/>
              </p:nvSpPr>
              <p:spPr bwMode="auto">
                <a:xfrm>
                  <a:off x="3525" y="3100"/>
                  <a:ext cx="44" cy="84"/>
                </a:xfrm>
                <a:custGeom>
                  <a:avLst/>
                  <a:gdLst>
                    <a:gd name="T0" fmla="*/ 43 w 44"/>
                    <a:gd name="T1" fmla="*/ 83 h 84"/>
                    <a:gd name="T2" fmla="*/ 38 w 44"/>
                    <a:gd name="T3" fmla="*/ 67 h 84"/>
                    <a:gd name="T4" fmla="*/ 33 w 44"/>
                    <a:gd name="T5" fmla="*/ 61 h 84"/>
                    <a:gd name="T6" fmla="*/ 27 w 44"/>
                    <a:gd name="T7" fmla="*/ 67 h 84"/>
                    <a:gd name="T8" fmla="*/ 22 w 44"/>
                    <a:gd name="T9" fmla="*/ 61 h 84"/>
                    <a:gd name="T10" fmla="*/ 16 w 44"/>
                    <a:gd name="T11" fmla="*/ 61 h 84"/>
                    <a:gd name="T12" fmla="*/ 16 w 44"/>
                    <a:gd name="T13" fmla="*/ 50 h 84"/>
                    <a:gd name="T14" fmla="*/ 5 w 44"/>
                    <a:gd name="T15" fmla="*/ 34 h 84"/>
                    <a:gd name="T16" fmla="*/ 5 w 44"/>
                    <a:gd name="T17" fmla="*/ 7 h 84"/>
                    <a:gd name="T18" fmla="*/ 0 w 44"/>
                    <a:gd name="T19" fmla="*/ 0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84"/>
                    <a:gd name="T32" fmla="*/ 44 w 44"/>
                    <a:gd name="T33" fmla="*/ 84 h 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84">
                      <a:moveTo>
                        <a:pt x="43" y="83"/>
                      </a:moveTo>
                      <a:lnTo>
                        <a:pt x="38" y="67"/>
                      </a:lnTo>
                      <a:lnTo>
                        <a:pt x="33" y="61"/>
                      </a:lnTo>
                      <a:lnTo>
                        <a:pt x="27" y="67"/>
                      </a:lnTo>
                      <a:lnTo>
                        <a:pt x="22" y="61"/>
                      </a:lnTo>
                      <a:lnTo>
                        <a:pt x="16" y="61"/>
                      </a:lnTo>
                      <a:lnTo>
                        <a:pt x="16" y="50"/>
                      </a:lnTo>
                      <a:lnTo>
                        <a:pt x="5" y="34"/>
                      </a:lnTo>
                      <a:lnTo>
                        <a:pt x="5" y="7"/>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7" name="Freeform 2068"/>
                <p:cNvSpPr>
                  <a:spLocks/>
                </p:cNvSpPr>
                <p:nvPr/>
              </p:nvSpPr>
              <p:spPr bwMode="auto">
                <a:xfrm>
                  <a:off x="2656" y="2711"/>
                  <a:ext cx="685" cy="526"/>
                </a:xfrm>
                <a:custGeom>
                  <a:avLst/>
                  <a:gdLst>
                    <a:gd name="T0" fmla="*/ 6 w 685"/>
                    <a:gd name="T1" fmla="*/ 521 h 526"/>
                    <a:gd name="T2" fmla="*/ 22 w 685"/>
                    <a:gd name="T3" fmla="*/ 514 h 526"/>
                    <a:gd name="T4" fmla="*/ 28 w 685"/>
                    <a:gd name="T5" fmla="*/ 508 h 526"/>
                    <a:gd name="T6" fmla="*/ 33 w 685"/>
                    <a:gd name="T7" fmla="*/ 497 h 526"/>
                    <a:gd name="T8" fmla="*/ 44 w 685"/>
                    <a:gd name="T9" fmla="*/ 475 h 526"/>
                    <a:gd name="T10" fmla="*/ 56 w 685"/>
                    <a:gd name="T11" fmla="*/ 470 h 526"/>
                    <a:gd name="T12" fmla="*/ 56 w 685"/>
                    <a:gd name="T13" fmla="*/ 453 h 526"/>
                    <a:gd name="T14" fmla="*/ 56 w 685"/>
                    <a:gd name="T15" fmla="*/ 431 h 526"/>
                    <a:gd name="T16" fmla="*/ 85 w 685"/>
                    <a:gd name="T17" fmla="*/ 403 h 526"/>
                    <a:gd name="T18" fmla="*/ 85 w 685"/>
                    <a:gd name="T19" fmla="*/ 380 h 526"/>
                    <a:gd name="T20" fmla="*/ 73 w 685"/>
                    <a:gd name="T21" fmla="*/ 346 h 526"/>
                    <a:gd name="T22" fmla="*/ 79 w 685"/>
                    <a:gd name="T23" fmla="*/ 313 h 526"/>
                    <a:gd name="T24" fmla="*/ 112 w 685"/>
                    <a:gd name="T25" fmla="*/ 291 h 526"/>
                    <a:gd name="T26" fmla="*/ 151 w 685"/>
                    <a:gd name="T27" fmla="*/ 280 h 526"/>
                    <a:gd name="T28" fmla="*/ 157 w 685"/>
                    <a:gd name="T29" fmla="*/ 285 h 526"/>
                    <a:gd name="T30" fmla="*/ 185 w 685"/>
                    <a:gd name="T31" fmla="*/ 274 h 526"/>
                    <a:gd name="T32" fmla="*/ 190 w 685"/>
                    <a:gd name="T33" fmla="*/ 296 h 526"/>
                    <a:gd name="T34" fmla="*/ 247 w 685"/>
                    <a:gd name="T35" fmla="*/ 324 h 526"/>
                    <a:gd name="T36" fmla="*/ 269 w 685"/>
                    <a:gd name="T37" fmla="*/ 307 h 526"/>
                    <a:gd name="T38" fmla="*/ 286 w 685"/>
                    <a:gd name="T39" fmla="*/ 296 h 526"/>
                    <a:gd name="T40" fmla="*/ 308 w 685"/>
                    <a:gd name="T41" fmla="*/ 302 h 526"/>
                    <a:gd name="T42" fmla="*/ 337 w 685"/>
                    <a:gd name="T43" fmla="*/ 285 h 526"/>
                    <a:gd name="T44" fmla="*/ 347 w 685"/>
                    <a:gd name="T45" fmla="*/ 280 h 526"/>
                    <a:gd name="T46" fmla="*/ 347 w 685"/>
                    <a:gd name="T47" fmla="*/ 302 h 526"/>
                    <a:gd name="T48" fmla="*/ 381 w 685"/>
                    <a:gd name="T49" fmla="*/ 291 h 526"/>
                    <a:gd name="T50" fmla="*/ 426 w 685"/>
                    <a:gd name="T51" fmla="*/ 285 h 526"/>
                    <a:gd name="T52" fmla="*/ 443 w 685"/>
                    <a:gd name="T53" fmla="*/ 262 h 526"/>
                    <a:gd name="T54" fmla="*/ 459 w 685"/>
                    <a:gd name="T55" fmla="*/ 258 h 526"/>
                    <a:gd name="T56" fmla="*/ 476 w 685"/>
                    <a:gd name="T57" fmla="*/ 241 h 526"/>
                    <a:gd name="T58" fmla="*/ 549 w 685"/>
                    <a:gd name="T59" fmla="*/ 184 h 526"/>
                    <a:gd name="T60" fmla="*/ 572 w 685"/>
                    <a:gd name="T61" fmla="*/ 162 h 526"/>
                    <a:gd name="T62" fmla="*/ 572 w 685"/>
                    <a:gd name="T63" fmla="*/ 151 h 526"/>
                    <a:gd name="T64" fmla="*/ 577 w 685"/>
                    <a:gd name="T65" fmla="*/ 140 h 526"/>
                    <a:gd name="T66" fmla="*/ 588 w 685"/>
                    <a:gd name="T67" fmla="*/ 129 h 526"/>
                    <a:gd name="T68" fmla="*/ 577 w 685"/>
                    <a:gd name="T69" fmla="*/ 112 h 526"/>
                    <a:gd name="T70" fmla="*/ 599 w 685"/>
                    <a:gd name="T71" fmla="*/ 89 h 526"/>
                    <a:gd name="T72" fmla="*/ 611 w 685"/>
                    <a:gd name="T73" fmla="*/ 83 h 526"/>
                    <a:gd name="T74" fmla="*/ 617 w 685"/>
                    <a:gd name="T75" fmla="*/ 72 h 526"/>
                    <a:gd name="T76" fmla="*/ 622 w 685"/>
                    <a:gd name="T77" fmla="*/ 78 h 526"/>
                    <a:gd name="T78" fmla="*/ 628 w 685"/>
                    <a:gd name="T79" fmla="*/ 61 h 526"/>
                    <a:gd name="T80" fmla="*/ 651 w 685"/>
                    <a:gd name="T81" fmla="*/ 39 h 526"/>
                    <a:gd name="T82" fmla="*/ 678 w 685"/>
                    <a:gd name="T83" fmla="*/ 6 h 5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5"/>
                    <a:gd name="T127" fmla="*/ 0 h 526"/>
                    <a:gd name="T128" fmla="*/ 685 w 685"/>
                    <a:gd name="T129" fmla="*/ 526 h 5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5" h="526">
                      <a:moveTo>
                        <a:pt x="0" y="525"/>
                      </a:moveTo>
                      <a:lnTo>
                        <a:pt x="6" y="521"/>
                      </a:lnTo>
                      <a:lnTo>
                        <a:pt x="17" y="521"/>
                      </a:lnTo>
                      <a:lnTo>
                        <a:pt x="22" y="514"/>
                      </a:lnTo>
                      <a:lnTo>
                        <a:pt x="22" y="508"/>
                      </a:lnTo>
                      <a:lnTo>
                        <a:pt x="28" y="508"/>
                      </a:lnTo>
                      <a:lnTo>
                        <a:pt x="28" y="503"/>
                      </a:lnTo>
                      <a:lnTo>
                        <a:pt x="33" y="497"/>
                      </a:lnTo>
                      <a:lnTo>
                        <a:pt x="39" y="497"/>
                      </a:lnTo>
                      <a:lnTo>
                        <a:pt x="44" y="475"/>
                      </a:lnTo>
                      <a:lnTo>
                        <a:pt x="50" y="470"/>
                      </a:lnTo>
                      <a:lnTo>
                        <a:pt x="56" y="470"/>
                      </a:lnTo>
                      <a:lnTo>
                        <a:pt x="56" y="464"/>
                      </a:lnTo>
                      <a:lnTo>
                        <a:pt x="56" y="453"/>
                      </a:lnTo>
                      <a:lnTo>
                        <a:pt x="56" y="442"/>
                      </a:lnTo>
                      <a:lnTo>
                        <a:pt x="56" y="431"/>
                      </a:lnTo>
                      <a:lnTo>
                        <a:pt x="79" y="420"/>
                      </a:lnTo>
                      <a:lnTo>
                        <a:pt x="85" y="403"/>
                      </a:lnTo>
                      <a:lnTo>
                        <a:pt x="79" y="391"/>
                      </a:lnTo>
                      <a:lnTo>
                        <a:pt x="85" y="380"/>
                      </a:lnTo>
                      <a:lnTo>
                        <a:pt x="85" y="363"/>
                      </a:lnTo>
                      <a:lnTo>
                        <a:pt x="73" y="346"/>
                      </a:lnTo>
                      <a:lnTo>
                        <a:pt x="73" y="324"/>
                      </a:lnTo>
                      <a:lnTo>
                        <a:pt x="79" y="313"/>
                      </a:lnTo>
                      <a:lnTo>
                        <a:pt x="101" y="307"/>
                      </a:lnTo>
                      <a:lnTo>
                        <a:pt x="112" y="291"/>
                      </a:lnTo>
                      <a:lnTo>
                        <a:pt x="146" y="285"/>
                      </a:lnTo>
                      <a:lnTo>
                        <a:pt x="151" y="280"/>
                      </a:lnTo>
                      <a:lnTo>
                        <a:pt x="157" y="280"/>
                      </a:lnTo>
                      <a:lnTo>
                        <a:pt x="157" y="285"/>
                      </a:lnTo>
                      <a:lnTo>
                        <a:pt x="168" y="285"/>
                      </a:lnTo>
                      <a:lnTo>
                        <a:pt x="185" y="274"/>
                      </a:lnTo>
                      <a:lnTo>
                        <a:pt x="190" y="280"/>
                      </a:lnTo>
                      <a:lnTo>
                        <a:pt x="190" y="296"/>
                      </a:lnTo>
                      <a:lnTo>
                        <a:pt x="212" y="319"/>
                      </a:lnTo>
                      <a:lnTo>
                        <a:pt x="247" y="324"/>
                      </a:lnTo>
                      <a:lnTo>
                        <a:pt x="269" y="313"/>
                      </a:lnTo>
                      <a:lnTo>
                        <a:pt x="269" y="307"/>
                      </a:lnTo>
                      <a:lnTo>
                        <a:pt x="280" y="307"/>
                      </a:lnTo>
                      <a:lnTo>
                        <a:pt x="286" y="296"/>
                      </a:lnTo>
                      <a:lnTo>
                        <a:pt x="291" y="302"/>
                      </a:lnTo>
                      <a:lnTo>
                        <a:pt x="308" y="302"/>
                      </a:lnTo>
                      <a:lnTo>
                        <a:pt x="314" y="291"/>
                      </a:lnTo>
                      <a:lnTo>
                        <a:pt x="337" y="285"/>
                      </a:lnTo>
                      <a:lnTo>
                        <a:pt x="343" y="280"/>
                      </a:lnTo>
                      <a:lnTo>
                        <a:pt x="347" y="280"/>
                      </a:lnTo>
                      <a:lnTo>
                        <a:pt x="343" y="291"/>
                      </a:lnTo>
                      <a:lnTo>
                        <a:pt x="347" y="302"/>
                      </a:lnTo>
                      <a:lnTo>
                        <a:pt x="370" y="291"/>
                      </a:lnTo>
                      <a:lnTo>
                        <a:pt x="381" y="291"/>
                      </a:lnTo>
                      <a:lnTo>
                        <a:pt x="420" y="280"/>
                      </a:lnTo>
                      <a:lnTo>
                        <a:pt x="426" y="285"/>
                      </a:lnTo>
                      <a:lnTo>
                        <a:pt x="432" y="274"/>
                      </a:lnTo>
                      <a:lnTo>
                        <a:pt x="443" y="262"/>
                      </a:lnTo>
                      <a:lnTo>
                        <a:pt x="454" y="262"/>
                      </a:lnTo>
                      <a:lnTo>
                        <a:pt x="459" y="258"/>
                      </a:lnTo>
                      <a:lnTo>
                        <a:pt x="465" y="246"/>
                      </a:lnTo>
                      <a:lnTo>
                        <a:pt x="476" y="241"/>
                      </a:lnTo>
                      <a:lnTo>
                        <a:pt x="494" y="212"/>
                      </a:lnTo>
                      <a:lnTo>
                        <a:pt x="549" y="184"/>
                      </a:lnTo>
                      <a:lnTo>
                        <a:pt x="555" y="173"/>
                      </a:lnTo>
                      <a:lnTo>
                        <a:pt x="572" y="162"/>
                      </a:lnTo>
                      <a:lnTo>
                        <a:pt x="572" y="157"/>
                      </a:lnTo>
                      <a:lnTo>
                        <a:pt x="572" y="151"/>
                      </a:lnTo>
                      <a:lnTo>
                        <a:pt x="572" y="134"/>
                      </a:lnTo>
                      <a:lnTo>
                        <a:pt x="577" y="140"/>
                      </a:lnTo>
                      <a:lnTo>
                        <a:pt x="583" y="129"/>
                      </a:lnTo>
                      <a:lnTo>
                        <a:pt x="588" y="129"/>
                      </a:lnTo>
                      <a:lnTo>
                        <a:pt x="577" y="118"/>
                      </a:lnTo>
                      <a:lnTo>
                        <a:pt x="577" y="112"/>
                      </a:lnTo>
                      <a:lnTo>
                        <a:pt x="594" y="101"/>
                      </a:lnTo>
                      <a:lnTo>
                        <a:pt x="599" y="89"/>
                      </a:lnTo>
                      <a:lnTo>
                        <a:pt x="605" y="89"/>
                      </a:lnTo>
                      <a:lnTo>
                        <a:pt x="611" y="83"/>
                      </a:lnTo>
                      <a:lnTo>
                        <a:pt x="617" y="83"/>
                      </a:lnTo>
                      <a:lnTo>
                        <a:pt x="617" y="72"/>
                      </a:lnTo>
                      <a:lnTo>
                        <a:pt x="622" y="72"/>
                      </a:lnTo>
                      <a:lnTo>
                        <a:pt x="622" y="78"/>
                      </a:lnTo>
                      <a:lnTo>
                        <a:pt x="628" y="72"/>
                      </a:lnTo>
                      <a:lnTo>
                        <a:pt x="628" y="61"/>
                      </a:lnTo>
                      <a:lnTo>
                        <a:pt x="634" y="44"/>
                      </a:lnTo>
                      <a:lnTo>
                        <a:pt x="651" y="39"/>
                      </a:lnTo>
                      <a:lnTo>
                        <a:pt x="667" y="6"/>
                      </a:lnTo>
                      <a:lnTo>
                        <a:pt x="678" y="6"/>
                      </a:lnTo>
                      <a:lnTo>
                        <a:pt x="684"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8" name="Freeform 2069"/>
                <p:cNvSpPr>
                  <a:spLocks/>
                </p:cNvSpPr>
                <p:nvPr/>
              </p:nvSpPr>
              <p:spPr bwMode="auto">
                <a:xfrm>
                  <a:off x="3557" y="2979"/>
                  <a:ext cx="32" cy="29"/>
                </a:xfrm>
                <a:custGeom>
                  <a:avLst/>
                  <a:gdLst>
                    <a:gd name="T0" fmla="*/ 31 w 32"/>
                    <a:gd name="T1" fmla="*/ 22 h 29"/>
                    <a:gd name="T2" fmla="*/ 19 w 32"/>
                    <a:gd name="T3" fmla="*/ 28 h 29"/>
                    <a:gd name="T4" fmla="*/ 6 w 32"/>
                    <a:gd name="T5" fmla="*/ 6 h 29"/>
                    <a:gd name="T6" fmla="*/ 0 w 32"/>
                    <a:gd name="T7" fmla="*/ 0 h 29"/>
                    <a:gd name="T8" fmla="*/ 0 60000 65536"/>
                    <a:gd name="T9" fmla="*/ 0 60000 65536"/>
                    <a:gd name="T10" fmla="*/ 0 60000 65536"/>
                    <a:gd name="T11" fmla="*/ 0 60000 65536"/>
                    <a:gd name="T12" fmla="*/ 0 w 32"/>
                    <a:gd name="T13" fmla="*/ 0 h 29"/>
                    <a:gd name="T14" fmla="*/ 32 w 32"/>
                    <a:gd name="T15" fmla="*/ 29 h 29"/>
                  </a:gdLst>
                  <a:ahLst/>
                  <a:cxnLst>
                    <a:cxn ang="T8">
                      <a:pos x="T0" y="T1"/>
                    </a:cxn>
                    <a:cxn ang="T9">
                      <a:pos x="T2" y="T3"/>
                    </a:cxn>
                    <a:cxn ang="T10">
                      <a:pos x="T4" y="T5"/>
                    </a:cxn>
                    <a:cxn ang="T11">
                      <a:pos x="T6" y="T7"/>
                    </a:cxn>
                  </a:cxnLst>
                  <a:rect l="T12" t="T13" r="T14" b="T15"/>
                  <a:pathLst>
                    <a:path w="32" h="29">
                      <a:moveTo>
                        <a:pt x="31" y="22"/>
                      </a:moveTo>
                      <a:lnTo>
                        <a:pt x="19" y="28"/>
                      </a:lnTo>
                      <a:lnTo>
                        <a:pt x="6" y="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49" name="Freeform 2070"/>
                <p:cNvSpPr>
                  <a:spLocks/>
                </p:cNvSpPr>
                <p:nvPr/>
              </p:nvSpPr>
              <p:spPr bwMode="auto">
                <a:xfrm>
                  <a:off x="2904" y="2165"/>
                  <a:ext cx="17" cy="17"/>
                </a:xfrm>
                <a:custGeom>
                  <a:avLst/>
                  <a:gdLst>
                    <a:gd name="T0" fmla="*/ 16 w 17"/>
                    <a:gd name="T1" fmla="*/ 16 h 17"/>
                    <a:gd name="T2" fmla="*/ 0 w 17"/>
                    <a:gd name="T3" fmla="*/ 0 h 17"/>
                    <a:gd name="T4" fmla="*/ 0 w 17"/>
                    <a:gd name="T5" fmla="*/ 11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0" y="0"/>
                      </a:lnTo>
                      <a:lnTo>
                        <a:pt x="0" y="11"/>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0" name="Freeform 2071"/>
                <p:cNvSpPr>
                  <a:spLocks/>
                </p:cNvSpPr>
                <p:nvPr/>
              </p:nvSpPr>
              <p:spPr bwMode="auto">
                <a:xfrm>
                  <a:off x="2904" y="2165"/>
                  <a:ext cx="17" cy="17"/>
                </a:xfrm>
                <a:custGeom>
                  <a:avLst/>
                  <a:gdLst>
                    <a:gd name="T0" fmla="*/ 16 w 17"/>
                    <a:gd name="T1" fmla="*/ 16 h 17"/>
                    <a:gd name="T2" fmla="*/ 0 w 17"/>
                    <a:gd name="T3" fmla="*/ 0 h 17"/>
                    <a:gd name="T4" fmla="*/ 0 w 17"/>
                    <a:gd name="T5" fmla="*/ 11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0" y="0"/>
                      </a:lnTo>
                      <a:lnTo>
                        <a:pt x="0" y="11"/>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1" name="Freeform 2072"/>
                <p:cNvSpPr>
                  <a:spLocks/>
                </p:cNvSpPr>
                <p:nvPr/>
              </p:nvSpPr>
              <p:spPr bwMode="auto">
                <a:xfrm>
                  <a:off x="2909" y="2181"/>
                  <a:ext cx="122" cy="133"/>
                </a:xfrm>
                <a:custGeom>
                  <a:avLst/>
                  <a:gdLst>
                    <a:gd name="T0" fmla="*/ 121 w 122"/>
                    <a:gd name="T1" fmla="*/ 132 h 133"/>
                    <a:gd name="T2" fmla="*/ 121 w 122"/>
                    <a:gd name="T3" fmla="*/ 121 h 133"/>
                    <a:gd name="T4" fmla="*/ 104 w 122"/>
                    <a:gd name="T5" fmla="*/ 115 h 133"/>
                    <a:gd name="T6" fmla="*/ 104 w 122"/>
                    <a:gd name="T7" fmla="*/ 109 h 133"/>
                    <a:gd name="T8" fmla="*/ 104 w 122"/>
                    <a:gd name="T9" fmla="*/ 98 h 133"/>
                    <a:gd name="T10" fmla="*/ 99 w 122"/>
                    <a:gd name="T11" fmla="*/ 98 h 133"/>
                    <a:gd name="T12" fmla="*/ 99 w 122"/>
                    <a:gd name="T13" fmla="*/ 92 h 133"/>
                    <a:gd name="T14" fmla="*/ 88 w 122"/>
                    <a:gd name="T15" fmla="*/ 81 h 133"/>
                    <a:gd name="T16" fmla="*/ 88 w 122"/>
                    <a:gd name="T17" fmla="*/ 64 h 133"/>
                    <a:gd name="T18" fmla="*/ 65 w 122"/>
                    <a:gd name="T19" fmla="*/ 64 h 133"/>
                    <a:gd name="T20" fmla="*/ 55 w 122"/>
                    <a:gd name="T21" fmla="*/ 81 h 133"/>
                    <a:gd name="T22" fmla="*/ 49 w 122"/>
                    <a:gd name="T23" fmla="*/ 86 h 133"/>
                    <a:gd name="T24" fmla="*/ 44 w 122"/>
                    <a:gd name="T25" fmla="*/ 64 h 133"/>
                    <a:gd name="T26" fmla="*/ 33 w 122"/>
                    <a:gd name="T27" fmla="*/ 64 h 133"/>
                    <a:gd name="T28" fmla="*/ 27 w 122"/>
                    <a:gd name="T29" fmla="*/ 64 h 133"/>
                    <a:gd name="T30" fmla="*/ 22 w 122"/>
                    <a:gd name="T31" fmla="*/ 51 h 133"/>
                    <a:gd name="T32" fmla="*/ 33 w 122"/>
                    <a:gd name="T33" fmla="*/ 40 h 133"/>
                    <a:gd name="T34" fmla="*/ 5 w 122"/>
                    <a:gd name="T35" fmla="*/ 23 h 133"/>
                    <a:gd name="T36" fmla="*/ 0 w 122"/>
                    <a:gd name="T37" fmla="*/ 0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133"/>
                    <a:gd name="T59" fmla="*/ 122 w 122"/>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133">
                      <a:moveTo>
                        <a:pt x="121" y="132"/>
                      </a:moveTo>
                      <a:lnTo>
                        <a:pt x="121" y="121"/>
                      </a:lnTo>
                      <a:lnTo>
                        <a:pt x="104" y="115"/>
                      </a:lnTo>
                      <a:lnTo>
                        <a:pt x="104" y="109"/>
                      </a:lnTo>
                      <a:lnTo>
                        <a:pt x="104" y="98"/>
                      </a:lnTo>
                      <a:lnTo>
                        <a:pt x="99" y="98"/>
                      </a:lnTo>
                      <a:lnTo>
                        <a:pt x="99" y="92"/>
                      </a:lnTo>
                      <a:lnTo>
                        <a:pt x="88" y="81"/>
                      </a:lnTo>
                      <a:lnTo>
                        <a:pt x="88" y="64"/>
                      </a:lnTo>
                      <a:lnTo>
                        <a:pt x="65" y="64"/>
                      </a:lnTo>
                      <a:lnTo>
                        <a:pt x="55" y="81"/>
                      </a:lnTo>
                      <a:lnTo>
                        <a:pt x="49" y="86"/>
                      </a:lnTo>
                      <a:lnTo>
                        <a:pt x="44" y="64"/>
                      </a:lnTo>
                      <a:lnTo>
                        <a:pt x="33" y="64"/>
                      </a:lnTo>
                      <a:lnTo>
                        <a:pt x="27" y="64"/>
                      </a:lnTo>
                      <a:lnTo>
                        <a:pt x="22" y="51"/>
                      </a:lnTo>
                      <a:lnTo>
                        <a:pt x="33" y="40"/>
                      </a:lnTo>
                      <a:lnTo>
                        <a:pt x="5" y="23"/>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2" name="Freeform 2073"/>
                <p:cNvSpPr>
                  <a:spLocks/>
                </p:cNvSpPr>
                <p:nvPr/>
              </p:nvSpPr>
              <p:spPr bwMode="auto">
                <a:xfrm>
                  <a:off x="4372" y="2468"/>
                  <a:ext cx="19" cy="17"/>
                </a:xfrm>
                <a:custGeom>
                  <a:avLst/>
                  <a:gdLst>
                    <a:gd name="T0" fmla="*/ 18 w 19"/>
                    <a:gd name="T1" fmla="*/ 0 h 17"/>
                    <a:gd name="T2" fmla="*/ 6 w 19"/>
                    <a:gd name="T3" fmla="*/ 0 h 17"/>
                    <a:gd name="T4" fmla="*/ 0 w 19"/>
                    <a:gd name="T5" fmla="*/ 0 h 17"/>
                    <a:gd name="T6" fmla="*/ 6 w 19"/>
                    <a:gd name="T7" fmla="*/ 16 h 17"/>
                    <a:gd name="T8" fmla="*/ 0 60000 65536"/>
                    <a:gd name="T9" fmla="*/ 0 60000 65536"/>
                    <a:gd name="T10" fmla="*/ 0 60000 65536"/>
                    <a:gd name="T11" fmla="*/ 0 60000 65536"/>
                    <a:gd name="T12" fmla="*/ 0 w 19"/>
                    <a:gd name="T13" fmla="*/ 0 h 17"/>
                    <a:gd name="T14" fmla="*/ 19 w 19"/>
                    <a:gd name="T15" fmla="*/ 17 h 17"/>
                  </a:gdLst>
                  <a:ahLst/>
                  <a:cxnLst>
                    <a:cxn ang="T8">
                      <a:pos x="T0" y="T1"/>
                    </a:cxn>
                    <a:cxn ang="T9">
                      <a:pos x="T2" y="T3"/>
                    </a:cxn>
                    <a:cxn ang="T10">
                      <a:pos x="T4" y="T5"/>
                    </a:cxn>
                    <a:cxn ang="T11">
                      <a:pos x="T6" y="T7"/>
                    </a:cxn>
                  </a:cxnLst>
                  <a:rect l="T12" t="T13" r="T14" b="T15"/>
                  <a:pathLst>
                    <a:path w="19" h="17">
                      <a:moveTo>
                        <a:pt x="18" y="0"/>
                      </a:moveTo>
                      <a:lnTo>
                        <a:pt x="6" y="0"/>
                      </a:lnTo>
                      <a:lnTo>
                        <a:pt x="0" y="0"/>
                      </a:lnTo>
                      <a:lnTo>
                        <a:pt x="6" y="16"/>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3" name="Line 2074"/>
                <p:cNvSpPr>
                  <a:spLocks noChangeShapeType="1"/>
                </p:cNvSpPr>
                <p:nvPr/>
              </p:nvSpPr>
              <p:spPr bwMode="auto">
                <a:xfrm flipH="1" flipV="1">
                  <a:off x="3911" y="2681"/>
                  <a:ext cx="6" cy="6"/>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4" name="Freeform 2075"/>
                <p:cNvSpPr>
                  <a:spLocks/>
                </p:cNvSpPr>
                <p:nvPr/>
              </p:nvSpPr>
              <p:spPr bwMode="auto">
                <a:xfrm>
                  <a:off x="3911" y="2681"/>
                  <a:ext cx="17" cy="17"/>
                </a:xfrm>
                <a:custGeom>
                  <a:avLst/>
                  <a:gdLst>
                    <a:gd name="T0" fmla="*/ 16 w 17"/>
                    <a:gd name="T1" fmla="*/ 16 h 17"/>
                    <a:gd name="T2" fmla="*/ 0 w 17"/>
                    <a:gd name="T3" fmla="*/ 16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0" y="1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5" name="Freeform 2076"/>
                <p:cNvSpPr>
                  <a:spLocks/>
                </p:cNvSpPr>
                <p:nvPr/>
              </p:nvSpPr>
              <p:spPr bwMode="auto">
                <a:xfrm>
                  <a:off x="4390" y="2468"/>
                  <a:ext cx="17" cy="17"/>
                </a:xfrm>
                <a:custGeom>
                  <a:avLst/>
                  <a:gdLst>
                    <a:gd name="T0" fmla="*/ 16 w 17"/>
                    <a:gd name="T1" fmla="*/ 16 h 17"/>
                    <a:gd name="T2" fmla="*/ 16 w 17"/>
                    <a:gd name="T3" fmla="*/ 0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16" y="0"/>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6" name="Freeform 2077"/>
                <p:cNvSpPr>
                  <a:spLocks/>
                </p:cNvSpPr>
                <p:nvPr/>
              </p:nvSpPr>
              <p:spPr bwMode="auto">
                <a:xfrm>
                  <a:off x="4406" y="2463"/>
                  <a:ext cx="114" cy="29"/>
                </a:xfrm>
                <a:custGeom>
                  <a:avLst/>
                  <a:gdLst>
                    <a:gd name="T0" fmla="*/ 113 w 114"/>
                    <a:gd name="T1" fmla="*/ 0 h 29"/>
                    <a:gd name="T2" fmla="*/ 101 w 114"/>
                    <a:gd name="T3" fmla="*/ 6 h 29"/>
                    <a:gd name="T4" fmla="*/ 90 w 114"/>
                    <a:gd name="T5" fmla="*/ 28 h 29"/>
                    <a:gd name="T6" fmla="*/ 84 w 114"/>
                    <a:gd name="T7" fmla="*/ 28 h 29"/>
                    <a:gd name="T8" fmla="*/ 62 w 114"/>
                    <a:gd name="T9" fmla="*/ 28 h 29"/>
                    <a:gd name="T10" fmla="*/ 45 w 114"/>
                    <a:gd name="T11" fmla="*/ 28 h 29"/>
                    <a:gd name="T12" fmla="*/ 39 w 114"/>
                    <a:gd name="T13" fmla="*/ 17 h 29"/>
                    <a:gd name="T14" fmla="*/ 28 w 114"/>
                    <a:gd name="T15" fmla="*/ 11 h 29"/>
                    <a:gd name="T16" fmla="*/ 6 w 114"/>
                    <a:gd name="T17" fmla="*/ 17 h 29"/>
                    <a:gd name="T18" fmla="*/ 0 w 114"/>
                    <a:gd name="T19" fmla="*/ 11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29"/>
                    <a:gd name="T32" fmla="*/ 114 w 11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29">
                      <a:moveTo>
                        <a:pt x="113" y="0"/>
                      </a:moveTo>
                      <a:lnTo>
                        <a:pt x="101" y="6"/>
                      </a:lnTo>
                      <a:lnTo>
                        <a:pt x="90" y="28"/>
                      </a:lnTo>
                      <a:lnTo>
                        <a:pt x="84" y="28"/>
                      </a:lnTo>
                      <a:lnTo>
                        <a:pt x="62" y="28"/>
                      </a:lnTo>
                      <a:lnTo>
                        <a:pt x="45" y="28"/>
                      </a:lnTo>
                      <a:lnTo>
                        <a:pt x="39" y="17"/>
                      </a:lnTo>
                      <a:lnTo>
                        <a:pt x="28" y="11"/>
                      </a:lnTo>
                      <a:lnTo>
                        <a:pt x="6" y="17"/>
                      </a:lnTo>
                      <a:lnTo>
                        <a:pt x="0" y="11"/>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7" name="Freeform 2078"/>
                <p:cNvSpPr>
                  <a:spLocks/>
                </p:cNvSpPr>
                <p:nvPr/>
              </p:nvSpPr>
              <p:spPr bwMode="auto">
                <a:xfrm>
                  <a:off x="3222" y="2148"/>
                  <a:ext cx="1056" cy="199"/>
                </a:xfrm>
                <a:custGeom>
                  <a:avLst/>
                  <a:gdLst>
                    <a:gd name="T0" fmla="*/ 1027 w 1056"/>
                    <a:gd name="T1" fmla="*/ 0 h 199"/>
                    <a:gd name="T2" fmla="*/ 1009 w 1056"/>
                    <a:gd name="T3" fmla="*/ 17 h 199"/>
                    <a:gd name="T4" fmla="*/ 999 w 1056"/>
                    <a:gd name="T5" fmla="*/ 34 h 199"/>
                    <a:gd name="T6" fmla="*/ 988 w 1056"/>
                    <a:gd name="T7" fmla="*/ 62 h 199"/>
                    <a:gd name="T8" fmla="*/ 926 w 1056"/>
                    <a:gd name="T9" fmla="*/ 84 h 199"/>
                    <a:gd name="T10" fmla="*/ 887 w 1056"/>
                    <a:gd name="T11" fmla="*/ 79 h 199"/>
                    <a:gd name="T12" fmla="*/ 870 w 1056"/>
                    <a:gd name="T13" fmla="*/ 84 h 199"/>
                    <a:gd name="T14" fmla="*/ 808 w 1056"/>
                    <a:gd name="T15" fmla="*/ 69 h 199"/>
                    <a:gd name="T16" fmla="*/ 786 w 1056"/>
                    <a:gd name="T17" fmla="*/ 73 h 199"/>
                    <a:gd name="T18" fmla="*/ 736 w 1056"/>
                    <a:gd name="T19" fmla="*/ 69 h 199"/>
                    <a:gd name="T20" fmla="*/ 707 w 1056"/>
                    <a:gd name="T21" fmla="*/ 62 h 199"/>
                    <a:gd name="T22" fmla="*/ 679 w 1056"/>
                    <a:gd name="T23" fmla="*/ 56 h 199"/>
                    <a:gd name="T24" fmla="*/ 629 w 1056"/>
                    <a:gd name="T25" fmla="*/ 69 h 199"/>
                    <a:gd name="T26" fmla="*/ 600 w 1056"/>
                    <a:gd name="T27" fmla="*/ 73 h 199"/>
                    <a:gd name="T28" fmla="*/ 533 w 1056"/>
                    <a:gd name="T29" fmla="*/ 79 h 199"/>
                    <a:gd name="T30" fmla="*/ 472 w 1056"/>
                    <a:gd name="T31" fmla="*/ 125 h 199"/>
                    <a:gd name="T32" fmla="*/ 432 w 1056"/>
                    <a:gd name="T33" fmla="*/ 125 h 199"/>
                    <a:gd name="T34" fmla="*/ 382 w 1056"/>
                    <a:gd name="T35" fmla="*/ 125 h 199"/>
                    <a:gd name="T36" fmla="*/ 365 w 1056"/>
                    <a:gd name="T37" fmla="*/ 131 h 199"/>
                    <a:gd name="T38" fmla="*/ 354 w 1056"/>
                    <a:gd name="T39" fmla="*/ 97 h 199"/>
                    <a:gd name="T40" fmla="*/ 343 w 1056"/>
                    <a:gd name="T41" fmla="*/ 101 h 199"/>
                    <a:gd name="T42" fmla="*/ 332 w 1056"/>
                    <a:gd name="T43" fmla="*/ 108 h 199"/>
                    <a:gd name="T44" fmla="*/ 308 w 1056"/>
                    <a:gd name="T45" fmla="*/ 119 h 199"/>
                    <a:gd name="T46" fmla="*/ 297 w 1056"/>
                    <a:gd name="T47" fmla="*/ 114 h 199"/>
                    <a:gd name="T48" fmla="*/ 275 w 1056"/>
                    <a:gd name="T49" fmla="*/ 125 h 199"/>
                    <a:gd name="T50" fmla="*/ 264 w 1056"/>
                    <a:gd name="T51" fmla="*/ 136 h 199"/>
                    <a:gd name="T52" fmla="*/ 230 w 1056"/>
                    <a:gd name="T53" fmla="*/ 136 h 199"/>
                    <a:gd name="T54" fmla="*/ 208 w 1056"/>
                    <a:gd name="T55" fmla="*/ 131 h 199"/>
                    <a:gd name="T56" fmla="*/ 169 w 1056"/>
                    <a:gd name="T57" fmla="*/ 119 h 199"/>
                    <a:gd name="T58" fmla="*/ 135 w 1056"/>
                    <a:gd name="T59" fmla="*/ 108 h 199"/>
                    <a:gd name="T60" fmla="*/ 118 w 1056"/>
                    <a:gd name="T61" fmla="*/ 136 h 199"/>
                    <a:gd name="T62" fmla="*/ 68 w 1056"/>
                    <a:gd name="T63" fmla="*/ 159 h 199"/>
                    <a:gd name="T64" fmla="*/ 28 w 1056"/>
                    <a:gd name="T65" fmla="*/ 153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6"/>
                    <a:gd name="T100" fmla="*/ 0 h 199"/>
                    <a:gd name="T101" fmla="*/ 1056 w 1056"/>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6" h="199">
                      <a:moveTo>
                        <a:pt x="1055" y="0"/>
                      </a:moveTo>
                      <a:lnTo>
                        <a:pt x="1027" y="0"/>
                      </a:lnTo>
                      <a:lnTo>
                        <a:pt x="1016" y="11"/>
                      </a:lnTo>
                      <a:lnTo>
                        <a:pt x="1009" y="17"/>
                      </a:lnTo>
                      <a:lnTo>
                        <a:pt x="1009" y="28"/>
                      </a:lnTo>
                      <a:lnTo>
                        <a:pt x="999" y="34"/>
                      </a:lnTo>
                      <a:lnTo>
                        <a:pt x="999" y="51"/>
                      </a:lnTo>
                      <a:lnTo>
                        <a:pt x="988" y="62"/>
                      </a:lnTo>
                      <a:lnTo>
                        <a:pt x="943" y="90"/>
                      </a:lnTo>
                      <a:lnTo>
                        <a:pt x="926" y="84"/>
                      </a:lnTo>
                      <a:lnTo>
                        <a:pt x="904" y="90"/>
                      </a:lnTo>
                      <a:lnTo>
                        <a:pt x="887" y="79"/>
                      </a:lnTo>
                      <a:lnTo>
                        <a:pt x="881" y="79"/>
                      </a:lnTo>
                      <a:lnTo>
                        <a:pt x="870" y="84"/>
                      </a:lnTo>
                      <a:lnTo>
                        <a:pt x="836" y="79"/>
                      </a:lnTo>
                      <a:lnTo>
                        <a:pt x="808" y="69"/>
                      </a:lnTo>
                      <a:lnTo>
                        <a:pt x="797" y="69"/>
                      </a:lnTo>
                      <a:lnTo>
                        <a:pt x="786" y="73"/>
                      </a:lnTo>
                      <a:lnTo>
                        <a:pt x="758" y="79"/>
                      </a:lnTo>
                      <a:lnTo>
                        <a:pt x="736" y="69"/>
                      </a:lnTo>
                      <a:lnTo>
                        <a:pt x="724" y="69"/>
                      </a:lnTo>
                      <a:lnTo>
                        <a:pt x="707" y="62"/>
                      </a:lnTo>
                      <a:lnTo>
                        <a:pt x="690" y="69"/>
                      </a:lnTo>
                      <a:lnTo>
                        <a:pt x="679" y="56"/>
                      </a:lnTo>
                      <a:lnTo>
                        <a:pt x="640" y="62"/>
                      </a:lnTo>
                      <a:lnTo>
                        <a:pt x="629" y="69"/>
                      </a:lnTo>
                      <a:lnTo>
                        <a:pt x="618" y="79"/>
                      </a:lnTo>
                      <a:lnTo>
                        <a:pt x="600" y="73"/>
                      </a:lnTo>
                      <a:lnTo>
                        <a:pt x="572" y="79"/>
                      </a:lnTo>
                      <a:lnTo>
                        <a:pt x="533" y="79"/>
                      </a:lnTo>
                      <a:lnTo>
                        <a:pt x="500" y="101"/>
                      </a:lnTo>
                      <a:lnTo>
                        <a:pt x="472" y="125"/>
                      </a:lnTo>
                      <a:lnTo>
                        <a:pt x="465" y="131"/>
                      </a:lnTo>
                      <a:lnTo>
                        <a:pt x="432" y="125"/>
                      </a:lnTo>
                      <a:lnTo>
                        <a:pt x="398" y="114"/>
                      </a:lnTo>
                      <a:lnTo>
                        <a:pt x="382" y="125"/>
                      </a:lnTo>
                      <a:lnTo>
                        <a:pt x="371" y="125"/>
                      </a:lnTo>
                      <a:lnTo>
                        <a:pt x="365" y="131"/>
                      </a:lnTo>
                      <a:lnTo>
                        <a:pt x="359" y="125"/>
                      </a:lnTo>
                      <a:lnTo>
                        <a:pt x="354" y="97"/>
                      </a:lnTo>
                      <a:lnTo>
                        <a:pt x="348" y="97"/>
                      </a:lnTo>
                      <a:lnTo>
                        <a:pt x="343" y="101"/>
                      </a:lnTo>
                      <a:lnTo>
                        <a:pt x="332" y="101"/>
                      </a:lnTo>
                      <a:lnTo>
                        <a:pt x="332" y="108"/>
                      </a:lnTo>
                      <a:lnTo>
                        <a:pt x="319" y="108"/>
                      </a:lnTo>
                      <a:lnTo>
                        <a:pt x="308" y="119"/>
                      </a:lnTo>
                      <a:lnTo>
                        <a:pt x="303" y="119"/>
                      </a:lnTo>
                      <a:lnTo>
                        <a:pt x="297" y="114"/>
                      </a:lnTo>
                      <a:lnTo>
                        <a:pt x="286" y="114"/>
                      </a:lnTo>
                      <a:lnTo>
                        <a:pt x="275" y="125"/>
                      </a:lnTo>
                      <a:lnTo>
                        <a:pt x="269" y="125"/>
                      </a:lnTo>
                      <a:lnTo>
                        <a:pt x="264" y="136"/>
                      </a:lnTo>
                      <a:lnTo>
                        <a:pt x="236" y="131"/>
                      </a:lnTo>
                      <a:lnTo>
                        <a:pt x="230" y="136"/>
                      </a:lnTo>
                      <a:lnTo>
                        <a:pt x="214" y="131"/>
                      </a:lnTo>
                      <a:lnTo>
                        <a:pt x="208" y="131"/>
                      </a:lnTo>
                      <a:lnTo>
                        <a:pt x="197" y="119"/>
                      </a:lnTo>
                      <a:lnTo>
                        <a:pt x="169" y="119"/>
                      </a:lnTo>
                      <a:lnTo>
                        <a:pt x="146" y="108"/>
                      </a:lnTo>
                      <a:lnTo>
                        <a:pt x="135" y="108"/>
                      </a:lnTo>
                      <a:lnTo>
                        <a:pt x="118" y="119"/>
                      </a:lnTo>
                      <a:lnTo>
                        <a:pt x="118" y="136"/>
                      </a:lnTo>
                      <a:lnTo>
                        <a:pt x="96" y="153"/>
                      </a:lnTo>
                      <a:lnTo>
                        <a:pt x="68" y="159"/>
                      </a:lnTo>
                      <a:lnTo>
                        <a:pt x="45" y="142"/>
                      </a:lnTo>
                      <a:lnTo>
                        <a:pt x="28" y="153"/>
                      </a:lnTo>
                      <a:lnTo>
                        <a:pt x="0" y="198"/>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8" name="Freeform 2079"/>
                <p:cNvSpPr>
                  <a:spLocks/>
                </p:cNvSpPr>
                <p:nvPr/>
              </p:nvSpPr>
              <p:spPr bwMode="auto">
                <a:xfrm>
                  <a:off x="3030" y="2289"/>
                  <a:ext cx="184" cy="87"/>
                </a:xfrm>
                <a:custGeom>
                  <a:avLst/>
                  <a:gdLst>
                    <a:gd name="T0" fmla="*/ 183 w 184"/>
                    <a:gd name="T1" fmla="*/ 62 h 87"/>
                    <a:gd name="T2" fmla="*/ 177 w 184"/>
                    <a:gd name="T3" fmla="*/ 68 h 87"/>
                    <a:gd name="T4" fmla="*/ 166 w 184"/>
                    <a:gd name="T5" fmla="*/ 62 h 87"/>
                    <a:gd name="T6" fmla="*/ 155 w 184"/>
                    <a:gd name="T7" fmla="*/ 57 h 87"/>
                    <a:gd name="T8" fmla="*/ 150 w 184"/>
                    <a:gd name="T9" fmla="*/ 51 h 87"/>
                    <a:gd name="T10" fmla="*/ 144 w 184"/>
                    <a:gd name="T11" fmla="*/ 51 h 87"/>
                    <a:gd name="T12" fmla="*/ 139 w 184"/>
                    <a:gd name="T13" fmla="*/ 68 h 87"/>
                    <a:gd name="T14" fmla="*/ 117 w 184"/>
                    <a:gd name="T15" fmla="*/ 75 h 87"/>
                    <a:gd name="T16" fmla="*/ 111 w 184"/>
                    <a:gd name="T17" fmla="*/ 86 h 87"/>
                    <a:gd name="T18" fmla="*/ 106 w 184"/>
                    <a:gd name="T19" fmla="*/ 86 h 87"/>
                    <a:gd name="T20" fmla="*/ 99 w 184"/>
                    <a:gd name="T21" fmla="*/ 86 h 87"/>
                    <a:gd name="T22" fmla="*/ 99 w 184"/>
                    <a:gd name="T23" fmla="*/ 68 h 87"/>
                    <a:gd name="T24" fmla="*/ 83 w 184"/>
                    <a:gd name="T25" fmla="*/ 68 h 87"/>
                    <a:gd name="T26" fmla="*/ 77 w 184"/>
                    <a:gd name="T27" fmla="*/ 68 h 87"/>
                    <a:gd name="T28" fmla="*/ 77 w 184"/>
                    <a:gd name="T29" fmla="*/ 62 h 87"/>
                    <a:gd name="T30" fmla="*/ 77 w 184"/>
                    <a:gd name="T31" fmla="*/ 45 h 87"/>
                    <a:gd name="T32" fmla="*/ 72 w 184"/>
                    <a:gd name="T33" fmla="*/ 40 h 87"/>
                    <a:gd name="T34" fmla="*/ 72 w 184"/>
                    <a:gd name="T35" fmla="*/ 28 h 87"/>
                    <a:gd name="T36" fmla="*/ 61 w 184"/>
                    <a:gd name="T37" fmla="*/ 34 h 87"/>
                    <a:gd name="T38" fmla="*/ 55 w 184"/>
                    <a:gd name="T39" fmla="*/ 17 h 87"/>
                    <a:gd name="T40" fmla="*/ 44 w 184"/>
                    <a:gd name="T41" fmla="*/ 23 h 87"/>
                    <a:gd name="T42" fmla="*/ 28 w 184"/>
                    <a:gd name="T43" fmla="*/ 17 h 87"/>
                    <a:gd name="T44" fmla="*/ 28 w 184"/>
                    <a:gd name="T45" fmla="*/ 0 h 87"/>
                    <a:gd name="T46" fmla="*/ 11 w 184"/>
                    <a:gd name="T47" fmla="*/ 6 h 87"/>
                    <a:gd name="T48" fmla="*/ 0 w 184"/>
                    <a:gd name="T49" fmla="*/ 23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4"/>
                    <a:gd name="T76" fmla="*/ 0 h 87"/>
                    <a:gd name="T77" fmla="*/ 184 w 184"/>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4" h="87">
                      <a:moveTo>
                        <a:pt x="183" y="62"/>
                      </a:moveTo>
                      <a:lnTo>
                        <a:pt x="177" y="68"/>
                      </a:lnTo>
                      <a:lnTo>
                        <a:pt x="166" y="62"/>
                      </a:lnTo>
                      <a:lnTo>
                        <a:pt x="155" y="57"/>
                      </a:lnTo>
                      <a:lnTo>
                        <a:pt x="150" y="51"/>
                      </a:lnTo>
                      <a:lnTo>
                        <a:pt x="144" y="51"/>
                      </a:lnTo>
                      <a:lnTo>
                        <a:pt x="139" y="68"/>
                      </a:lnTo>
                      <a:lnTo>
                        <a:pt x="117" y="75"/>
                      </a:lnTo>
                      <a:lnTo>
                        <a:pt x="111" y="86"/>
                      </a:lnTo>
                      <a:lnTo>
                        <a:pt x="106" y="86"/>
                      </a:lnTo>
                      <a:lnTo>
                        <a:pt x="99" y="86"/>
                      </a:lnTo>
                      <a:lnTo>
                        <a:pt x="99" y="68"/>
                      </a:lnTo>
                      <a:lnTo>
                        <a:pt x="83" y="68"/>
                      </a:lnTo>
                      <a:lnTo>
                        <a:pt x="77" y="68"/>
                      </a:lnTo>
                      <a:lnTo>
                        <a:pt x="77" y="62"/>
                      </a:lnTo>
                      <a:lnTo>
                        <a:pt x="77" y="45"/>
                      </a:lnTo>
                      <a:lnTo>
                        <a:pt x="72" y="40"/>
                      </a:lnTo>
                      <a:lnTo>
                        <a:pt x="72" y="28"/>
                      </a:lnTo>
                      <a:lnTo>
                        <a:pt x="61" y="34"/>
                      </a:lnTo>
                      <a:lnTo>
                        <a:pt x="55" y="17"/>
                      </a:lnTo>
                      <a:lnTo>
                        <a:pt x="44" y="23"/>
                      </a:lnTo>
                      <a:lnTo>
                        <a:pt x="28" y="17"/>
                      </a:lnTo>
                      <a:lnTo>
                        <a:pt x="28" y="0"/>
                      </a:lnTo>
                      <a:lnTo>
                        <a:pt x="11" y="6"/>
                      </a:lnTo>
                      <a:lnTo>
                        <a:pt x="0" y="23"/>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59" name="Freeform 2080"/>
                <p:cNvSpPr>
                  <a:spLocks/>
                </p:cNvSpPr>
                <p:nvPr/>
              </p:nvSpPr>
              <p:spPr bwMode="auto">
                <a:xfrm>
                  <a:off x="3049" y="1998"/>
                  <a:ext cx="165" cy="93"/>
                </a:xfrm>
                <a:custGeom>
                  <a:avLst/>
                  <a:gdLst>
                    <a:gd name="T0" fmla="*/ 164 w 165"/>
                    <a:gd name="T1" fmla="*/ 0 h 93"/>
                    <a:gd name="T2" fmla="*/ 164 w 165"/>
                    <a:gd name="T3" fmla="*/ 6 h 93"/>
                    <a:gd name="T4" fmla="*/ 159 w 165"/>
                    <a:gd name="T5" fmla="*/ 6 h 93"/>
                    <a:gd name="T6" fmla="*/ 159 w 165"/>
                    <a:gd name="T7" fmla="*/ 17 h 93"/>
                    <a:gd name="T8" fmla="*/ 137 w 165"/>
                    <a:gd name="T9" fmla="*/ 17 h 93"/>
                    <a:gd name="T10" fmla="*/ 137 w 165"/>
                    <a:gd name="T11" fmla="*/ 11 h 93"/>
                    <a:gd name="T12" fmla="*/ 126 w 165"/>
                    <a:gd name="T13" fmla="*/ 11 h 93"/>
                    <a:gd name="T14" fmla="*/ 121 w 165"/>
                    <a:gd name="T15" fmla="*/ 23 h 93"/>
                    <a:gd name="T16" fmla="*/ 104 w 165"/>
                    <a:gd name="T17" fmla="*/ 23 h 93"/>
                    <a:gd name="T18" fmla="*/ 99 w 165"/>
                    <a:gd name="T19" fmla="*/ 11 h 93"/>
                    <a:gd name="T20" fmla="*/ 93 w 165"/>
                    <a:gd name="T21" fmla="*/ 17 h 93"/>
                    <a:gd name="T22" fmla="*/ 81 w 165"/>
                    <a:gd name="T23" fmla="*/ 11 h 93"/>
                    <a:gd name="T24" fmla="*/ 88 w 165"/>
                    <a:gd name="T25" fmla="*/ 28 h 93"/>
                    <a:gd name="T26" fmla="*/ 93 w 165"/>
                    <a:gd name="T27" fmla="*/ 34 h 93"/>
                    <a:gd name="T28" fmla="*/ 77 w 165"/>
                    <a:gd name="T29" fmla="*/ 51 h 93"/>
                    <a:gd name="T30" fmla="*/ 65 w 165"/>
                    <a:gd name="T31" fmla="*/ 51 h 93"/>
                    <a:gd name="T32" fmla="*/ 65 w 165"/>
                    <a:gd name="T33" fmla="*/ 57 h 93"/>
                    <a:gd name="T34" fmla="*/ 60 w 165"/>
                    <a:gd name="T35" fmla="*/ 51 h 93"/>
                    <a:gd name="T36" fmla="*/ 60 w 165"/>
                    <a:gd name="T37" fmla="*/ 57 h 93"/>
                    <a:gd name="T38" fmla="*/ 54 w 165"/>
                    <a:gd name="T39" fmla="*/ 51 h 93"/>
                    <a:gd name="T40" fmla="*/ 49 w 165"/>
                    <a:gd name="T41" fmla="*/ 57 h 93"/>
                    <a:gd name="T42" fmla="*/ 43 w 165"/>
                    <a:gd name="T43" fmla="*/ 51 h 93"/>
                    <a:gd name="T44" fmla="*/ 38 w 165"/>
                    <a:gd name="T45" fmla="*/ 57 h 93"/>
                    <a:gd name="T46" fmla="*/ 33 w 165"/>
                    <a:gd name="T47" fmla="*/ 57 h 93"/>
                    <a:gd name="T48" fmla="*/ 33 w 165"/>
                    <a:gd name="T49" fmla="*/ 62 h 93"/>
                    <a:gd name="T50" fmla="*/ 22 w 165"/>
                    <a:gd name="T51" fmla="*/ 68 h 93"/>
                    <a:gd name="T52" fmla="*/ 11 w 165"/>
                    <a:gd name="T53" fmla="*/ 62 h 93"/>
                    <a:gd name="T54" fmla="*/ 5 w 165"/>
                    <a:gd name="T55" fmla="*/ 74 h 93"/>
                    <a:gd name="T56" fmla="*/ 0 w 165"/>
                    <a:gd name="T57" fmla="*/ 92 h 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5"/>
                    <a:gd name="T88" fmla="*/ 0 h 93"/>
                    <a:gd name="T89" fmla="*/ 165 w 165"/>
                    <a:gd name="T90" fmla="*/ 93 h 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5" h="93">
                      <a:moveTo>
                        <a:pt x="164" y="0"/>
                      </a:moveTo>
                      <a:lnTo>
                        <a:pt x="164" y="6"/>
                      </a:lnTo>
                      <a:lnTo>
                        <a:pt x="159" y="6"/>
                      </a:lnTo>
                      <a:lnTo>
                        <a:pt x="159" y="17"/>
                      </a:lnTo>
                      <a:lnTo>
                        <a:pt x="137" y="17"/>
                      </a:lnTo>
                      <a:lnTo>
                        <a:pt x="137" y="11"/>
                      </a:lnTo>
                      <a:lnTo>
                        <a:pt x="126" y="11"/>
                      </a:lnTo>
                      <a:lnTo>
                        <a:pt x="121" y="23"/>
                      </a:lnTo>
                      <a:lnTo>
                        <a:pt x="104" y="23"/>
                      </a:lnTo>
                      <a:lnTo>
                        <a:pt x="99" y="11"/>
                      </a:lnTo>
                      <a:lnTo>
                        <a:pt x="93" y="17"/>
                      </a:lnTo>
                      <a:lnTo>
                        <a:pt x="81" y="11"/>
                      </a:lnTo>
                      <a:lnTo>
                        <a:pt x="88" y="28"/>
                      </a:lnTo>
                      <a:lnTo>
                        <a:pt x="93" y="34"/>
                      </a:lnTo>
                      <a:lnTo>
                        <a:pt x="77" y="51"/>
                      </a:lnTo>
                      <a:lnTo>
                        <a:pt x="65" y="51"/>
                      </a:lnTo>
                      <a:lnTo>
                        <a:pt x="65" y="57"/>
                      </a:lnTo>
                      <a:lnTo>
                        <a:pt x="60" y="51"/>
                      </a:lnTo>
                      <a:lnTo>
                        <a:pt x="60" y="57"/>
                      </a:lnTo>
                      <a:lnTo>
                        <a:pt x="54" y="51"/>
                      </a:lnTo>
                      <a:lnTo>
                        <a:pt x="49" y="57"/>
                      </a:lnTo>
                      <a:lnTo>
                        <a:pt x="43" y="51"/>
                      </a:lnTo>
                      <a:lnTo>
                        <a:pt x="38" y="57"/>
                      </a:lnTo>
                      <a:lnTo>
                        <a:pt x="33" y="57"/>
                      </a:lnTo>
                      <a:lnTo>
                        <a:pt x="33" y="62"/>
                      </a:lnTo>
                      <a:lnTo>
                        <a:pt x="22" y="68"/>
                      </a:lnTo>
                      <a:lnTo>
                        <a:pt x="11" y="62"/>
                      </a:lnTo>
                      <a:lnTo>
                        <a:pt x="5" y="74"/>
                      </a:lnTo>
                      <a:lnTo>
                        <a:pt x="0" y="92"/>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0" name="Freeform 2081"/>
                <p:cNvSpPr>
                  <a:spLocks/>
                </p:cNvSpPr>
                <p:nvPr/>
              </p:nvSpPr>
              <p:spPr bwMode="auto">
                <a:xfrm>
                  <a:off x="2869" y="2165"/>
                  <a:ext cx="36" cy="17"/>
                </a:xfrm>
                <a:custGeom>
                  <a:avLst/>
                  <a:gdLst>
                    <a:gd name="T0" fmla="*/ 35 w 36"/>
                    <a:gd name="T1" fmla="*/ 11 h 17"/>
                    <a:gd name="T2" fmla="*/ 29 w 36"/>
                    <a:gd name="T3" fmla="*/ 16 h 17"/>
                    <a:gd name="T4" fmla="*/ 12 w 36"/>
                    <a:gd name="T5" fmla="*/ 5 h 17"/>
                    <a:gd name="T6" fmla="*/ 0 w 36"/>
                    <a:gd name="T7" fmla="*/ 0 h 17"/>
                    <a:gd name="T8" fmla="*/ 0 60000 65536"/>
                    <a:gd name="T9" fmla="*/ 0 60000 65536"/>
                    <a:gd name="T10" fmla="*/ 0 60000 65536"/>
                    <a:gd name="T11" fmla="*/ 0 60000 65536"/>
                    <a:gd name="T12" fmla="*/ 0 w 36"/>
                    <a:gd name="T13" fmla="*/ 0 h 17"/>
                    <a:gd name="T14" fmla="*/ 36 w 36"/>
                    <a:gd name="T15" fmla="*/ 17 h 17"/>
                  </a:gdLst>
                  <a:ahLst/>
                  <a:cxnLst>
                    <a:cxn ang="T8">
                      <a:pos x="T0" y="T1"/>
                    </a:cxn>
                    <a:cxn ang="T9">
                      <a:pos x="T2" y="T3"/>
                    </a:cxn>
                    <a:cxn ang="T10">
                      <a:pos x="T4" y="T5"/>
                    </a:cxn>
                    <a:cxn ang="T11">
                      <a:pos x="T6" y="T7"/>
                    </a:cxn>
                  </a:cxnLst>
                  <a:rect l="T12" t="T13" r="T14" b="T15"/>
                  <a:pathLst>
                    <a:path w="36" h="17">
                      <a:moveTo>
                        <a:pt x="35" y="11"/>
                      </a:moveTo>
                      <a:lnTo>
                        <a:pt x="29" y="16"/>
                      </a:lnTo>
                      <a:lnTo>
                        <a:pt x="12" y="5"/>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1" name="Freeform 2082"/>
                <p:cNvSpPr>
                  <a:spLocks/>
                </p:cNvSpPr>
                <p:nvPr/>
              </p:nvSpPr>
              <p:spPr bwMode="auto">
                <a:xfrm>
                  <a:off x="2785" y="1952"/>
                  <a:ext cx="99" cy="214"/>
                </a:xfrm>
                <a:custGeom>
                  <a:avLst/>
                  <a:gdLst>
                    <a:gd name="T0" fmla="*/ 85 w 99"/>
                    <a:gd name="T1" fmla="*/ 213 h 214"/>
                    <a:gd name="T2" fmla="*/ 85 w 99"/>
                    <a:gd name="T3" fmla="*/ 202 h 214"/>
                    <a:gd name="T4" fmla="*/ 98 w 99"/>
                    <a:gd name="T5" fmla="*/ 191 h 214"/>
                    <a:gd name="T6" fmla="*/ 98 w 99"/>
                    <a:gd name="T7" fmla="*/ 185 h 214"/>
                    <a:gd name="T8" fmla="*/ 85 w 99"/>
                    <a:gd name="T9" fmla="*/ 180 h 214"/>
                    <a:gd name="T10" fmla="*/ 81 w 99"/>
                    <a:gd name="T11" fmla="*/ 185 h 214"/>
                    <a:gd name="T12" fmla="*/ 74 w 99"/>
                    <a:gd name="T13" fmla="*/ 185 h 214"/>
                    <a:gd name="T14" fmla="*/ 74 w 99"/>
                    <a:gd name="T15" fmla="*/ 191 h 214"/>
                    <a:gd name="T16" fmla="*/ 74 w 99"/>
                    <a:gd name="T17" fmla="*/ 196 h 214"/>
                    <a:gd name="T18" fmla="*/ 68 w 99"/>
                    <a:gd name="T19" fmla="*/ 191 h 214"/>
                    <a:gd name="T20" fmla="*/ 63 w 99"/>
                    <a:gd name="T21" fmla="*/ 180 h 214"/>
                    <a:gd name="T22" fmla="*/ 74 w 99"/>
                    <a:gd name="T23" fmla="*/ 168 h 214"/>
                    <a:gd name="T24" fmla="*/ 74 w 99"/>
                    <a:gd name="T25" fmla="*/ 163 h 214"/>
                    <a:gd name="T26" fmla="*/ 63 w 99"/>
                    <a:gd name="T27" fmla="*/ 157 h 214"/>
                    <a:gd name="T28" fmla="*/ 74 w 99"/>
                    <a:gd name="T29" fmla="*/ 123 h 214"/>
                    <a:gd name="T30" fmla="*/ 92 w 99"/>
                    <a:gd name="T31" fmla="*/ 112 h 214"/>
                    <a:gd name="T32" fmla="*/ 85 w 99"/>
                    <a:gd name="T33" fmla="*/ 106 h 214"/>
                    <a:gd name="T34" fmla="*/ 63 w 99"/>
                    <a:gd name="T35" fmla="*/ 112 h 214"/>
                    <a:gd name="T36" fmla="*/ 63 w 99"/>
                    <a:gd name="T37" fmla="*/ 128 h 214"/>
                    <a:gd name="T38" fmla="*/ 40 w 99"/>
                    <a:gd name="T39" fmla="*/ 123 h 214"/>
                    <a:gd name="T40" fmla="*/ 34 w 99"/>
                    <a:gd name="T41" fmla="*/ 106 h 214"/>
                    <a:gd name="T42" fmla="*/ 23 w 99"/>
                    <a:gd name="T43" fmla="*/ 95 h 214"/>
                    <a:gd name="T44" fmla="*/ 28 w 99"/>
                    <a:gd name="T45" fmla="*/ 84 h 214"/>
                    <a:gd name="T46" fmla="*/ 23 w 99"/>
                    <a:gd name="T47" fmla="*/ 72 h 214"/>
                    <a:gd name="T48" fmla="*/ 34 w 99"/>
                    <a:gd name="T49" fmla="*/ 56 h 214"/>
                    <a:gd name="T50" fmla="*/ 28 w 99"/>
                    <a:gd name="T51" fmla="*/ 39 h 214"/>
                    <a:gd name="T52" fmla="*/ 17 w 99"/>
                    <a:gd name="T53" fmla="*/ 45 h 214"/>
                    <a:gd name="T54" fmla="*/ 11 w 99"/>
                    <a:gd name="T55" fmla="*/ 28 h 214"/>
                    <a:gd name="T56" fmla="*/ 0 w 99"/>
                    <a:gd name="T57" fmla="*/ 21 h 214"/>
                    <a:gd name="T58" fmla="*/ 0 w 99"/>
                    <a:gd name="T59" fmla="*/ 11 h 214"/>
                    <a:gd name="T60" fmla="*/ 11 w 99"/>
                    <a:gd name="T61" fmla="*/ 0 h 2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214"/>
                    <a:gd name="T95" fmla="*/ 99 w 99"/>
                    <a:gd name="T96" fmla="*/ 214 h 2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214">
                      <a:moveTo>
                        <a:pt x="85" y="213"/>
                      </a:moveTo>
                      <a:lnTo>
                        <a:pt x="85" y="202"/>
                      </a:lnTo>
                      <a:lnTo>
                        <a:pt x="98" y="191"/>
                      </a:lnTo>
                      <a:lnTo>
                        <a:pt x="98" y="185"/>
                      </a:lnTo>
                      <a:lnTo>
                        <a:pt x="85" y="180"/>
                      </a:lnTo>
                      <a:lnTo>
                        <a:pt x="81" y="185"/>
                      </a:lnTo>
                      <a:lnTo>
                        <a:pt x="74" y="185"/>
                      </a:lnTo>
                      <a:lnTo>
                        <a:pt x="74" y="191"/>
                      </a:lnTo>
                      <a:lnTo>
                        <a:pt x="74" y="196"/>
                      </a:lnTo>
                      <a:lnTo>
                        <a:pt x="68" y="191"/>
                      </a:lnTo>
                      <a:lnTo>
                        <a:pt x="63" y="180"/>
                      </a:lnTo>
                      <a:lnTo>
                        <a:pt x="74" y="168"/>
                      </a:lnTo>
                      <a:lnTo>
                        <a:pt x="74" y="163"/>
                      </a:lnTo>
                      <a:lnTo>
                        <a:pt x="63" y="157"/>
                      </a:lnTo>
                      <a:lnTo>
                        <a:pt x="74" y="123"/>
                      </a:lnTo>
                      <a:lnTo>
                        <a:pt x="92" y="112"/>
                      </a:lnTo>
                      <a:lnTo>
                        <a:pt x="85" y="106"/>
                      </a:lnTo>
                      <a:lnTo>
                        <a:pt x="63" y="112"/>
                      </a:lnTo>
                      <a:lnTo>
                        <a:pt x="63" y="128"/>
                      </a:lnTo>
                      <a:lnTo>
                        <a:pt x="40" y="123"/>
                      </a:lnTo>
                      <a:lnTo>
                        <a:pt x="34" y="106"/>
                      </a:lnTo>
                      <a:lnTo>
                        <a:pt x="23" y="95"/>
                      </a:lnTo>
                      <a:lnTo>
                        <a:pt x="28" y="84"/>
                      </a:lnTo>
                      <a:lnTo>
                        <a:pt x="23" y="72"/>
                      </a:lnTo>
                      <a:lnTo>
                        <a:pt x="34" y="56"/>
                      </a:lnTo>
                      <a:lnTo>
                        <a:pt x="28" y="39"/>
                      </a:lnTo>
                      <a:lnTo>
                        <a:pt x="17" y="45"/>
                      </a:lnTo>
                      <a:lnTo>
                        <a:pt x="11" y="28"/>
                      </a:lnTo>
                      <a:lnTo>
                        <a:pt x="0" y="21"/>
                      </a:lnTo>
                      <a:lnTo>
                        <a:pt x="0" y="11"/>
                      </a:lnTo>
                      <a:lnTo>
                        <a:pt x="11"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2" name="Freeform 2083"/>
                <p:cNvSpPr>
                  <a:spLocks/>
                </p:cNvSpPr>
                <p:nvPr/>
              </p:nvSpPr>
              <p:spPr bwMode="auto">
                <a:xfrm>
                  <a:off x="3301" y="1824"/>
                  <a:ext cx="611" cy="185"/>
                </a:xfrm>
                <a:custGeom>
                  <a:avLst/>
                  <a:gdLst>
                    <a:gd name="T0" fmla="*/ 610 w 611"/>
                    <a:gd name="T1" fmla="*/ 0 h 185"/>
                    <a:gd name="T2" fmla="*/ 599 w 611"/>
                    <a:gd name="T3" fmla="*/ 0 h 185"/>
                    <a:gd name="T4" fmla="*/ 593 w 611"/>
                    <a:gd name="T5" fmla="*/ 4 h 185"/>
                    <a:gd name="T6" fmla="*/ 593 w 611"/>
                    <a:gd name="T7" fmla="*/ 11 h 185"/>
                    <a:gd name="T8" fmla="*/ 593 w 611"/>
                    <a:gd name="T9" fmla="*/ 17 h 185"/>
                    <a:gd name="T10" fmla="*/ 560 w 611"/>
                    <a:gd name="T11" fmla="*/ 22 h 185"/>
                    <a:gd name="T12" fmla="*/ 538 w 611"/>
                    <a:gd name="T13" fmla="*/ 4 h 185"/>
                    <a:gd name="T14" fmla="*/ 527 w 611"/>
                    <a:gd name="T15" fmla="*/ 11 h 185"/>
                    <a:gd name="T16" fmla="*/ 520 w 611"/>
                    <a:gd name="T17" fmla="*/ 22 h 185"/>
                    <a:gd name="T18" fmla="*/ 510 w 611"/>
                    <a:gd name="T19" fmla="*/ 33 h 185"/>
                    <a:gd name="T20" fmla="*/ 492 w 611"/>
                    <a:gd name="T21" fmla="*/ 67 h 185"/>
                    <a:gd name="T22" fmla="*/ 448 w 611"/>
                    <a:gd name="T23" fmla="*/ 78 h 185"/>
                    <a:gd name="T24" fmla="*/ 437 w 611"/>
                    <a:gd name="T25" fmla="*/ 67 h 185"/>
                    <a:gd name="T26" fmla="*/ 420 w 611"/>
                    <a:gd name="T27" fmla="*/ 61 h 185"/>
                    <a:gd name="T28" fmla="*/ 409 w 611"/>
                    <a:gd name="T29" fmla="*/ 67 h 185"/>
                    <a:gd name="T30" fmla="*/ 398 w 611"/>
                    <a:gd name="T31" fmla="*/ 78 h 185"/>
                    <a:gd name="T32" fmla="*/ 386 w 611"/>
                    <a:gd name="T33" fmla="*/ 72 h 185"/>
                    <a:gd name="T34" fmla="*/ 363 w 611"/>
                    <a:gd name="T35" fmla="*/ 78 h 185"/>
                    <a:gd name="T36" fmla="*/ 352 w 611"/>
                    <a:gd name="T37" fmla="*/ 67 h 185"/>
                    <a:gd name="T38" fmla="*/ 324 w 611"/>
                    <a:gd name="T39" fmla="*/ 78 h 185"/>
                    <a:gd name="T40" fmla="*/ 308 w 611"/>
                    <a:gd name="T41" fmla="*/ 89 h 185"/>
                    <a:gd name="T42" fmla="*/ 297 w 611"/>
                    <a:gd name="T43" fmla="*/ 89 h 185"/>
                    <a:gd name="T44" fmla="*/ 269 w 611"/>
                    <a:gd name="T45" fmla="*/ 105 h 185"/>
                    <a:gd name="T46" fmla="*/ 263 w 611"/>
                    <a:gd name="T47" fmla="*/ 111 h 185"/>
                    <a:gd name="T48" fmla="*/ 236 w 611"/>
                    <a:gd name="T49" fmla="*/ 117 h 185"/>
                    <a:gd name="T50" fmla="*/ 236 w 611"/>
                    <a:gd name="T51" fmla="*/ 111 h 185"/>
                    <a:gd name="T52" fmla="*/ 218 w 611"/>
                    <a:gd name="T53" fmla="*/ 111 h 185"/>
                    <a:gd name="T54" fmla="*/ 207 w 611"/>
                    <a:gd name="T55" fmla="*/ 117 h 185"/>
                    <a:gd name="T56" fmla="*/ 196 w 611"/>
                    <a:gd name="T57" fmla="*/ 117 h 185"/>
                    <a:gd name="T58" fmla="*/ 179 w 611"/>
                    <a:gd name="T59" fmla="*/ 129 h 185"/>
                    <a:gd name="T60" fmla="*/ 162 w 611"/>
                    <a:gd name="T61" fmla="*/ 145 h 185"/>
                    <a:gd name="T62" fmla="*/ 173 w 611"/>
                    <a:gd name="T63" fmla="*/ 150 h 185"/>
                    <a:gd name="T64" fmla="*/ 173 w 611"/>
                    <a:gd name="T65" fmla="*/ 162 h 185"/>
                    <a:gd name="T66" fmla="*/ 168 w 611"/>
                    <a:gd name="T67" fmla="*/ 167 h 185"/>
                    <a:gd name="T68" fmla="*/ 168 w 611"/>
                    <a:gd name="T69" fmla="*/ 184 h 185"/>
                    <a:gd name="T70" fmla="*/ 134 w 611"/>
                    <a:gd name="T71" fmla="*/ 178 h 185"/>
                    <a:gd name="T72" fmla="*/ 111 w 611"/>
                    <a:gd name="T73" fmla="*/ 184 h 185"/>
                    <a:gd name="T74" fmla="*/ 72 w 611"/>
                    <a:gd name="T75" fmla="*/ 167 h 185"/>
                    <a:gd name="T76" fmla="*/ 56 w 611"/>
                    <a:gd name="T77" fmla="*/ 145 h 185"/>
                    <a:gd name="T78" fmla="*/ 50 w 611"/>
                    <a:gd name="T79" fmla="*/ 145 h 185"/>
                    <a:gd name="T80" fmla="*/ 39 w 611"/>
                    <a:gd name="T81" fmla="*/ 140 h 185"/>
                    <a:gd name="T82" fmla="*/ 33 w 611"/>
                    <a:gd name="T83" fmla="*/ 140 h 185"/>
                    <a:gd name="T84" fmla="*/ 28 w 611"/>
                    <a:gd name="T85" fmla="*/ 150 h 185"/>
                    <a:gd name="T86" fmla="*/ 11 w 611"/>
                    <a:gd name="T87" fmla="*/ 167 h 185"/>
                    <a:gd name="T88" fmla="*/ 6 w 611"/>
                    <a:gd name="T89" fmla="*/ 167 h 185"/>
                    <a:gd name="T90" fmla="*/ 0 w 611"/>
                    <a:gd name="T91" fmla="*/ 150 h 1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1"/>
                    <a:gd name="T139" fmla="*/ 0 h 185"/>
                    <a:gd name="T140" fmla="*/ 611 w 611"/>
                    <a:gd name="T141" fmla="*/ 185 h 1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1" h="185">
                      <a:moveTo>
                        <a:pt x="610" y="0"/>
                      </a:moveTo>
                      <a:lnTo>
                        <a:pt x="599" y="0"/>
                      </a:lnTo>
                      <a:lnTo>
                        <a:pt x="593" y="4"/>
                      </a:lnTo>
                      <a:lnTo>
                        <a:pt x="593" y="11"/>
                      </a:lnTo>
                      <a:lnTo>
                        <a:pt x="593" y="17"/>
                      </a:lnTo>
                      <a:lnTo>
                        <a:pt x="560" y="22"/>
                      </a:lnTo>
                      <a:lnTo>
                        <a:pt x="538" y="4"/>
                      </a:lnTo>
                      <a:lnTo>
                        <a:pt x="527" y="11"/>
                      </a:lnTo>
                      <a:lnTo>
                        <a:pt x="520" y="22"/>
                      </a:lnTo>
                      <a:lnTo>
                        <a:pt x="510" y="33"/>
                      </a:lnTo>
                      <a:lnTo>
                        <a:pt x="492" y="67"/>
                      </a:lnTo>
                      <a:lnTo>
                        <a:pt x="448" y="78"/>
                      </a:lnTo>
                      <a:lnTo>
                        <a:pt x="437" y="67"/>
                      </a:lnTo>
                      <a:lnTo>
                        <a:pt x="420" y="61"/>
                      </a:lnTo>
                      <a:lnTo>
                        <a:pt x="409" y="67"/>
                      </a:lnTo>
                      <a:lnTo>
                        <a:pt x="398" y="78"/>
                      </a:lnTo>
                      <a:lnTo>
                        <a:pt x="386" y="72"/>
                      </a:lnTo>
                      <a:lnTo>
                        <a:pt x="363" y="78"/>
                      </a:lnTo>
                      <a:lnTo>
                        <a:pt x="352" y="67"/>
                      </a:lnTo>
                      <a:lnTo>
                        <a:pt x="324" y="78"/>
                      </a:lnTo>
                      <a:lnTo>
                        <a:pt x="308" y="89"/>
                      </a:lnTo>
                      <a:lnTo>
                        <a:pt x="297" y="89"/>
                      </a:lnTo>
                      <a:lnTo>
                        <a:pt x="269" y="105"/>
                      </a:lnTo>
                      <a:lnTo>
                        <a:pt x="263" y="111"/>
                      </a:lnTo>
                      <a:lnTo>
                        <a:pt x="236" y="117"/>
                      </a:lnTo>
                      <a:lnTo>
                        <a:pt x="236" y="111"/>
                      </a:lnTo>
                      <a:lnTo>
                        <a:pt x="218" y="111"/>
                      </a:lnTo>
                      <a:lnTo>
                        <a:pt x="207" y="117"/>
                      </a:lnTo>
                      <a:lnTo>
                        <a:pt x="196" y="117"/>
                      </a:lnTo>
                      <a:lnTo>
                        <a:pt x="179" y="129"/>
                      </a:lnTo>
                      <a:lnTo>
                        <a:pt x="162" y="145"/>
                      </a:lnTo>
                      <a:lnTo>
                        <a:pt x="173" y="150"/>
                      </a:lnTo>
                      <a:lnTo>
                        <a:pt x="173" y="162"/>
                      </a:lnTo>
                      <a:lnTo>
                        <a:pt x="168" y="167"/>
                      </a:lnTo>
                      <a:lnTo>
                        <a:pt x="168" y="184"/>
                      </a:lnTo>
                      <a:lnTo>
                        <a:pt x="134" y="178"/>
                      </a:lnTo>
                      <a:lnTo>
                        <a:pt x="111" y="184"/>
                      </a:lnTo>
                      <a:lnTo>
                        <a:pt x="72" y="167"/>
                      </a:lnTo>
                      <a:lnTo>
                        <a:pt x="56" y="145"/>
                      </a:lnTo>
                      <a:lnTo>
                        <a:pt x="50" y="145"/>
                      </a:lnTo>
                      <a:lnTo>
                        <a:pt x="39" y="140"/>
                      </a:lnTo>
                      <a:lnTo>
                        <a:pt x="33" y="140"/>
                      </a:lnTo>
                      <a:lnTo>
                        <a:pt x="28" y="150"/>
                      </a:lnTo>
                      <a:lnTo>
                        <a:pt x="11" y="167"/>
                      </a:lnTo>
                      <a:lnTo>
                        <a:pt x="6" y="167"/>
                      </a:lnTo>
                      <a:lnTo>
                        <a:pt x="0" y="15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3" name="Freeform 2084"/>
                <p:cNvSpPr>
                  <a:spLocks/>
                </p:cNvSpPr>
                <p:nvPr/>
              </p:nvSpPr>
              <p:spPr bwMode="auto">
                <a:xfrm>
                  <a:off x="3232" y="1974"/>
                  <a:ext cx="70" cy="40"/>
                </a:xfrm>
                <a:custGeom>
                  <a:avLst/>
                  <a:gdLst>
                    <a:gd name="T0" fmla="*/ 69 w 70"/>
                    <a:gd name="T1" fmla="*/ 0 h 40"/>
                    <a:gd name="T2" fmla="*/ 63 w 70"/>
                    <a:gd name="T3" fmla="*/ 7 h 40"/>
                    <a:gd name="T4" fmla="*/ 52 w 70"/>
                    <a:gd name="T5" fmla="*/ 28 h 40"/>
                    <a:gd name="T6" fmla="*/ 45 w 70"/>
                    <a:gd name="T7" fmla="*/ 34 h 40"/>
                    <a:gd name="T8" fmla="*/ 34 w 70"/>
                    <a:gd name="T9" fmla="*/ 28 h 40"/>
                    <a:gd name="T10" fmla="*/ 28 w 70"/>
                    <a:gd name="T11" fmla="*/ 39 h 40"/>
                    <a:gd name="T12" fmla="*/ 23 w 70"/>
                    <a:gd name="T13" fmla="*/ 34 h 40"/>
                    <a:gd name="T14" fmla="*/ 17 w 70"/>
                    <a:gd name="T15" fmla="*/ 34 h 40"/>
                    <a:gd name="T16" fmla="*/ 6 w 70"/>
                    <a:gd name="T17" fmla="*/ 28 h 40"/>
                    <a:gd name="T18" fmla="*/ 6 w 70"/>
                    <a:gd name="T19" fmla="*/ 23 h 40"/>
                    <a:gd name="T20" fmla="*/ 0 w 70"/>
                    <a:gd name="T21" fmla="*/ 23 h 40"/>
                    <a:gd name="T22" fmla="*/ 6 w 70"/>
                    <a:gd name="T23" fmla="*/ 17 h 40"/>
                    <a:gd name="T24" fmla="*/ 0 w 70"/>
                    <a:gd name="T25" fmla="*/ 12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40"/>
                    <a:gd name="T41" fmla="*/ 70 w 7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40">
                      <a:moveTo>
                        <a:pt x="69" y="0"/>
                      </a:moveTo>
                      <a:lnTo>
                        <a:pt x="63" y="7"/>
                      </a:lnTo>
                      <a:lnTo>
                        <a:pt x="52" y="28"/>
                      </a:lnTo>
                      <a:lnTo>
                        <a:pt x="45" y="34"/>
                      </a:lnTo>
                      <a:lnTo>
                        <a:pt x="34" y="28"/>
                      </a:lnTo>
                      <a:lnTo>
                        <a:pt x="28" y="39"/>
                      </a:lnTo>
                      <a:lnTo>
                        <a:pt x="23" y="34"/>
                      </a:lnTo>
                      <a:lnTo>
                        <a:pt x="17" y="34"/>
                      </a:lnTo>
                      <a:lnTo>
                        <a:pt x="6" y="28"/>
                      </a:lnTo>
                      <a:lnTo>
                        <a:pt x="6" y="23"/>
                      </a:lnTo>
                      <a:lnTo>
                        <a:pt x="0" y="23"/>
                      </a:lnTo>
                      <a:lnTo>
                        <a:pt x="6" y="17"/>
                      </a:lnTo>
                      <a:lnTo>
                        <a:pt x="0" y="12"/>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4" name="Line 2085"/>
                <p:cNvSpPr>
                  <a:spLocks noChangeShapeType="1"/>
                </p:cNvSpPr>
                <p:nvPr/>
              </p:nvSpPr>
              <p:spPr bwMode="auto">
                <a:xfrm flipH="1">
                  <a:off x="3213" y="1987"/>
                  <a:ext cx="19" cy="11"/>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5" name="Line 2086"/>
                <p:cNvSpPr>
                  <a:spLocks noChangeShapeType="1"/>
                </p:cNvSpPr>
                <p:nvPr/>
              </p:nvSpPr>
              <p:spPr bwMode="auto">
                <a:xfrm>
                  <a:off x="3049" y="2090"/>
                  <a:ext cx="16" cy="0"/>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6" name="Line 2087"/>
                <p:cNvSpPr>
                  <a:spLocks noChangeShapeType="1"/>
                </p:cNvSpPr>
                <p:nvPr/>
              </p:nvSpPr>
              <p:spPr bwMode="auto">
                <a:xfrm>
                  <a:off x="3020" y="2094"/>
                  <a:ext cx="16" cy="0"/>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7" name="Freeform 2088"/>
                <p:cNvSpPr>
                  <a:spLocks/>
                </p:cNvSpPr>
                <p:nvPr/>
              </p:nvSpPr>
              <p:spPr bwMode="auto">
                <a:xfrm>
                  <a:off x="3020" y="2090"/>
                  <a:ext cx="36" cy="17"/>
                </a:xfrm>
                <a:custGeom>
                  <a:avLst/>
                  <a:gdLst>
                    <a:gd name="T0" fmla="*/ 29 w 36"/>
                    <a:gd name="T1" fmla="*/ 0 h 17"/>
                    <a:gd name="T2" fmla="*/ 35 w 36"/>
                    <a:gd name="T3" fmla="*/ 4 h 17"/>
                    <a:gd name="T4" fmla="*/ 23 w 36"/>
                    <a:gd name="T5" fmla="*/ 4 h 17"/>
                    <a:gd name="T6" fmla="*/ 18 w 36"/>
                    <a:gd name="T7" fmla="*/ 11 h 17"/>
                    <a:gd name="T8" fmla="*/ 23 w 36"/>
                    <a:gd name="T9" fmla="*/ 11 h 17"/>
                    <a:gd name="T10" fmla="*/ 18 w 36"/>
                    <a:gd name="T11" fmla="*/ 16 h 17"/>
                    <a:gd name="T12" fmla="*/ 0 w 36"/>
                    <a:gd name="T13" fmla="*/ 4 h 17"/>
                    <a:gd name="T14" fmla="*/ 0 60000 65536"/>
                    <a:gd name="T15" fmla="*/ 0 60000 65536"/>
                    <a:gd name="T16" fmla="*/ 0 60000 65536"/>
                    <a:gd name="T17" fmla="*/ 0 60000 65536"/>
                    <a:gd name="T18" fmla="*/ 0 60000 65536"/>
                    <a:gd name="T19" fmla="*/ 0 60000 65536"/>
                    <a:gd name="T20" fmla="*/ 0 60000 65536"/>
                    <a:gd name="T21" fmla="*/ 0 w 36"/>
                    <a:gd name="T22" fmla="*/ 0 h 17"/>
                    <a:gd name="T23" fmla="*/ 36 w 3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7">
                      <a:moveTo>
                        <a:pt x="29" y="0"/>
                      </a:moveTo>
                      <a:lnTo>
                        <a:pt x="35" y="4"/>
                      </a:lnTo>
                      <a:lnTo>
                        <a:pt x="23" y="4"/>
                      </a:lnTo>
                      <a:lnTo>
                        <a:pt x="18" y="11"/>
                      </a:lnTo>
                      <a:lnTo>
                        <a:pt x="23" y="11"/>
                      </a:lnTo>
                      <a:lnTo>
                        <a:pt x="18" y="16"/>
                      </a:lnTo>
                      <a:lnTo>
                        <a:pt x="0" y="4"/>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8" name="Freeform 2089"/>
                <p:cNvSpPr>
                  <a:spLocks/>
                </p:cNvSpPr>
                <p:nvPr/>
              </p:nvSpPr>
              <p:spPr bwMode="auto">
                <a:xfrm>
                  <a:off x="2909" y="2094"/>
                  <a:ext cx="112" cy="94"/>
                </a:xfrm>
                <a:custGeom>
                  <a:avLst/>
                  <a:gdLst>
                    <a:gd name="T0" fmla="*/ 111 w 112"/>
                    <a:gd name="T1" fmla="*/ 0 h 94"/>
                    <a:gd name="T2" fmla="*/ 111 w 112"/>
                    <a:gd name="T3" fmla="*/ 11 h 94"/>
                    <a:gd name="T4" fmla="*/ 100 w 112"/>
                    <a:gd name="T5" fmla="*/ 17 h 94"/>
                    <a:gd name="T6" fmla="*/ 104 w 112"/>
                    <a:gd name="T7" fmla="*/ 34 h 94"/>
                    <a:gd name="T8" fmla="*/ 100 w 112"/>
                    <a:gd name="T9" fmla="*/ 34 h 94"/>
                    <a:gd name="T10" fmla="*/ 104 w 112"/>
                    <a:gd name="T11" fmla="*/ 39 h 94"/>
                    <a:gd name="T12" fmla="*/ 93 w 112"/>
                    <a:gd name="T13" fmla="*/ 39 h 94"/>
                    <a:gd name="T14" fmla="*/ 84 w 112"/>
                    <a:gd name="T15" fmla="*/ 23 h 94"/>
                    <a:gd name="T16" fmla="*/ 77 w 112"/>
                    <a:gd name="T17" fmla="*/ 23 h 94"/>
                    <a:gd name="T18" fmla="*/ 73 w 112"/>
                    <a:gd name="T19" fmla="*/ 34 h 94"/>
                    <a:gd name="T20" fmla="*/ 73 w 112"/>
                    <a:gd name="T21" fmla="*/ 28 h 94"/>
                    <a:gd name="T22" fmla="*/ 73 w 112"/>
                    <a:gd name="T23" fmla="*/ 23 h 94"/>
                    <a:gd name="T24" fmla="*/ 66 w 112"/>
                    <a:gd name="T25" fmla="*/ 23 h 94"/>
                    <a:gd name="T26" fmla="*/ 55 w 112"/>
                    <a:gd name="T27" fmla="*/ 44 h 94"/>
                    <a:gd name="T28" fmla="*/ 44 w 112"/>
                    <a:gd name="T29" fmla="*/ 39 h 94"/>
                    <a:gd name="T30" fmla="*/ 33 w 112"/>
                    <a:gd name="T31" fmla="*/ 50 h 94"/>
                    <a:gd name="T32" fmla="*/ 33 w 112"/>
                    <a:gd name="T33" fmla="*/ 77 h 94"/>
                    <a:gd name="T34" fmla="*/ 22 w 112"/>
                    <a:gd name="T35" fmla="*/ 82 h 94"/>
                    <a:gd name="T36" fmla="*/ 22 w 112"/>
                    <a:gd name="T37" fmla="*/ 88 h 94"/>
                    <a:gd name="T38" fmla="*/ 16 w 112"/>
                    <a:gd name="T39" fmla="*/ 93 h 94"/>
                    <a:gd name="T40" fmla="*/ 0 w 112"/>
                    <a:gd name="T41" fmla="*/ 88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
                    <a:gd name="T64" fmla="*/ 0 h 94"/>
                    <a:gd name="T65" fmla="*/ 112 w 112"/>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 h="94">
                      <a:moveTo>
                        <a:pt x="111" y="0"/>
                      </a:moveTo>
                      <a:lnTo>
                        <a:pt x="111" y="11"/>
                      </a:lnTo>
                      <a:lnTo>
                        <a:pt x="100" y="17"/>
                      </a:lnTo>
                      <a:lnTo>
                        <a:pt x="104" y="34"/>
                      </a:lnTo>
                      <a:lnTo>
                        <a:pt x="100" y="34"/>
                      </a:lnTo>
                      <a:lnTo>
                        <a:pt x="104" y="39"/>
                      </a:lnTo>
                      <a:lnTo>
                        <a:pt x="93" y="39"/>
                      </a:lnTo>
                      <a:lnTo>
                        <a:pt x="84" y="23"/>
                      </a:lnTo>
                      <a:lnTo>
                        <a:pt x="77" y="23"/>
                      </a:lnTo>
                      <a:lnTo>
                        <a:pt x="73" y="34"/>
                      </a:lnTo>
                      <a:lnTo>
                        <a:pt x="73" y="28"/>
                      </a:lnTo>
                      <a:lnTo>
                        <a:pt x="73" y="23"/>
                      </a:lnTo>
                      <a:lnTo>
                        <a:pt x="66" y="23"/>
                      </a:lnTo>
                      <a:lnTo>
                        <a:pt x="55" y="44"/>
                      </a:lnTo>
                      <a:lnTo>
                        <a:pt x="44" y="39"/>
                      </a:lnTo>
                      <a:lnTo>
                        <a:pt x="33" y="50"/>
                      </a:lnTo>
                      <a:lnTo>
                        <a:pt x="33" y="77"/>
                      </a:lnTo>
                      <a:lnTo>
                        <a:pt x="22" y="82"/>
                      </a:lnTo>
                      <a:lnTo>
                        <a:pt x="22" y="88"/>
                      </a:lnTo>
                      <a:lnTo>
                        <a:pt x="16" y="93"/>
                      </a:lnTo>
                      <a:lnTo>
                        <a:pt x="0" y="88"/>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69" name="Line 2090"/>
                <p:cNvSpPr>
                  <a:spLocks noChangeShapeType="1"/>
                </p:cNvSpPr>
                <p:nvPr/>
              </p:nvSpPr>
              <p:spPr bwMode="auto">
                <a:xfrm flipH="1">
                  <a:off x="4385" y="2468"/>
                  <a:ext cx="5" cy="4"/>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0" name="Line 2091"/>
                <p:cNvSpPr>
                  <a:spLocks noChangeShapeType="1"/>
                </p:cNvSpPr>
                <p:nvPr/>
              </p:nvSpPr>
              <p:spPr bwMode="auto">
                <a:xfrm>
                  <a:off x="4378" y="2472"/>
                  <a:ext cx="7" cy="0"/>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1" name="Freeform 2092"/>
                <p:cNvSpPr>
                  <a:spLocks/>
                </p:cNvSpPr>
                <p:nvPr/>
              </p:nvSpPr>
              <p:spPr bwMode="auto">
                <a:xfrm>
                  <a:off x="4385" y="2472"/>
                  <a:ext cx="22" cy="17"/>
                </a:xfrm>
                <a:custGeom>
                  <a:avLst/>
                  <a:gdLst>
                    <a:gd name="T0" fmla="*/ 21 w 22"/>
                    <a:gd name="T1" fmla="*/ 0 h 17"/>
                    <a:gd name="T2" fmla="*/ 16 w 22"/>
                    <a:gd name="T3" fmla="*/ 16 h 17"/>
                    <a:gd name="T4" fmla="*/ 0 w 22"/>
                    <a:gd name="T5" fmla="*/ 0 h 17"/>
                    <a:gd name="T6" fmla="*/ 0 60000 65536"/>
                    <a:gd name="T7" fmla="*/ 0 60000 65536"/>
                    <a:gd name="T8" fmla="*/ 0 60000 65536"/>
                    <a:gd name="T9" fmla="*/ 0 w 22"/>
                    <a:gd name="T10" fmla="*/ 0 h 17"/>
                    <a:gd name="T11" fmla="*/ 22 w 22"/>
                    <a:gd name="T12" fmla="*/ 17 h 17"/>
                  </a:gdLst>
                  <a:ahLst/>
                  <a:cxnLst>
                    <a:cxn ang="T6">
                      <a:pos x="T0" y="T1"/>
                    </a:cxn>
                    <a:cxn ang="T7">
                      <a:pos x="T2" y="T3"/>
                    </a:cxn>
                    <a:cxn ang="T8">
                      <a:pos x="T4" y="T5"/>
                    </a:cxn>
                  </a:cxnLst>
                  <a:rect l="T9" t="T10" r="T11" b="T12"/>
                  <a:pathLst>
                    <a:path w="22" h="17">
                      <a:moveTo>
                        <a:pt x="21" y="0"/>
                      </a:moveTo>
                      <a:lnTo>
                        <a:pt x="16" y="1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2" name="Freeform 2093"/>
                <p:cNvSpPr>
                  <a:spLocks/>
                </p:cNvSpPr>
                <p:nvPr/>
              </p:nvSpPr>
              <p:spPr bwMode="auto">
                <a:xfrm>
                  <a:off x="4304" y="2468"/>
                  <a:ext cx="75" cy="45"/>
                </a:xfrm>
                <a:custGeom>
                  <a:avLst/>
                  <a:gdLst>
                    <a:gd name="T0" fmla="*/ 74 w 75"/>
                    <a:gd name="T1" fmla="*/ 6 h 45"/>
                    <a:gd name="T2" fmla="*/ 63 w 75"/>
                    <a:gd name="T3" fmla="*/ 6 h 45"/>
                    <a:gd name="T4" fmla="*/ 45 w 75"/>
                    <a:gd name="T5" fmla="*/ 0 h 45"/>
                    <a:gd name="T6" fmla="*/ 34 w 75"/>
                    <a:gd name="T7" fmla="*/ 6 h 45"/>
                    <a:gd name="T8" fmla="*/ 28 w 75"/>
                    <a:gd name="T9" fmla="*/ 0 h 45"/>
                    <a:gd name="T10" fmla="*/ 22 w 75"/>
                    <a:gd name="T11" fmla="*/ 11 h 45"/>
                    <a:gd name="T12" fmla="*/ 11 w 75"/>
                    <a:gd name="T13" fmla="*/ 11 h 45"/>
                    <a:gd name="T14" fmla="*/ 17 w 75"/>
                    <a:gd name="T15" fmla="*/ 28 h 45"/>
                    <a:gd name="T16" fmla="*/ 0 w 75"/>
                    <a:gd name="T17" fmla="*/ 44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45"/>
                    <a:gd name="T29" fmla="*/ 75 w 75"/>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45">
                      <a:moveTo>
                        <a:pt x="74" y="6"/>
                      </a:moveTo>
                      <a:lnTo>
                        <a:pt x="63" y="6"/>
                      </a:lnTo>
                      <a:lnTo>
                        <a:pt x="45" y="0"/>
                      </a:lnTo>
                      <a:lnTo>
                        <a:pt x="34" y="6"/>
                      </a:lnTo>
                      <a:lnTo>
                        <a:pt x="28" y="0"/>
                      </a:lnTo>
                      <a:lnTo>
                        <a:pt x="22" y="11"/>
                      </a:lnTo>
                      <a:lnTo>
                        <a:pt x="11" y="11"/>
                      </a:lnTo>
                      <a:lnTo>
                        <a:pt x="17" y="28"/>
                      </a:lnTo>
                      <a:lnTo>
                        <a:pt x="0" y="44"/>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3" name="Freeform 2094"/>
                <p:cNvSpPr>
                  <a:spLocks/>
                </p:cNvSpPr>
                <p:nvPr/>
              </p:nvSpPr>
              <p:spPr bwMode="auto">
                <a:xfrm>
                  <a:off x="4014" y="2520"/>
                  <a:ext cx="285" cy="113"/>
                </a:xfrm>
                <a:custGeom>
                  <a:avLst/>
                  <a:gdLst>
                    <a:gd name="T0" fmla="*/ 284 w 285"/>
                    <a:gd name="T1" fmla="*/ 0 h 113"/>
                    <a:gd name="T2" fmla="*/ 278 w 285"/>
                    <a:gd name="T3" fmla="*/ 0 h 113"/>
                    <a:gd name="T4" fmla="*/ 262 w 285"/>
                    <a:gd name="T5" fmla="*/ 4 h 113"/>
                    <a:gd name="T6" fmla="*/ 262 w 285"/>
                    <a:gd name="T7" fmla="*/ 17 h 113"/>
                    <a:gd name="T8" fmla="*/ 251 w 285"/>
                    <a:gd name="T9" fmla="*/ 28 h 113"/>
                    <a:gd name="T10" fmla="*/ 240 w 285"/>
                    <a:gd name="T11" fmla="*/ 28 h 113"/>
                    <a:gd name="T12" fmla="*/ 240 w 285"/>
                    <a:gd name="T13" fmla="*/ 39 h 113"/>
                    <a:gd name="T14" fmla="*/ 234 w 285"/>
                    <a:gd name="T15" fmla="*/ 50 h 113"/>
                    <a:gd name="T16" fmla="*/ 207 w 285"/>
                    <a:gd name="T17" fmla="*/ 56 h 113"/>
                    <a:gd name="T18" fmla="*/ 200 w 285"/>
                    <a:gd name="T19" fmla="*/ 67 h 113"/>
                    <a:gd name="T20" fmla="*/ 189 w 285"/>
                    <a:gd name="T21" fmla="*/ 73 h 113"/>
                    <a:gd name="T22" fmla="*/ 183 w 285"/>
                    <a:gd name="T23" fmla="*/ 67 h 113"/>
                    <a:gd name="T24" fmla="*/ 161 w 285"/>
                    <a:gd name="T25" fmla="*/ 73 h 113"/>
                    <a:gd name="T26" fmla="*/ 150 w 285"/>
                    <a:gd name="T27" fmla="*/ 62 h 113"/>
                    <a:gd name="T28" fmla="*/ 139 w 285"/>
                    <a:gd name="T29" fmla="*/ 73 h 113"/>
                    <a:gd name="T30" fmla="*/ 128 w 285"/>
                    <a:gd name="T31" fmla="*/ 67 h 113"/>
                    <a:gd name="T32" fmla="*/ 123 w 285"/>
                    <a:gd name="T33" fmla="*/ 67 h 113"/>
                    <a:gd name="T34" fmla="*/ 123 w 285"/>
                    <a:gd name="T35" fmla="*/ 78 h 113"/>
                    <a:gd name="T36" fmla="*/ 117 w 285"/>
                    <a:gd name="T37" fmla="*/ 78 h 113"/>
                    <a:gd name="T38" fmla="*/ 117 w 285"/>
                    <a:gd name="T39" fmla="*/ 67 h 113"/>
                    <a:gd name="T40" fmla="*/ 112 w 285"/>
                    <a:gd name="T41" fmla="*/ 62 h 113"/>
                    <a:gd name="T42" fmla="*/ 106 w 285"/>
                    <a:gd name="T43" fmla="*/ 62 h 113"/>
                    <a:gd name="T44" fmla="*/ 95 w 285"/>
                    <a:gd name="T45" fmla="*/ 67 h 113"/>
                    <a:gd name="T46" fmla="*/ 83 w 285"/>
                    <a:gd name="T47" fmla="*/ 67 h 113"/>
                    <a:gd name="T48" fmla="*/ 78 w 285"/>
                    <a:gd name="T49" fmla="*/ 67 h 113"/>
                    <a:gd name="T50" fmla="*/ 72 w 285"/>
                    <a:gd name="T51" fmla="*/ 78 h 113"/>
                    <a:gd name="T52" fmla="*/ 66 w 285"/>
                    <a:gd name="T53" fmla="*/ 78 h 113"/>
                    <a:gd name="T54" fmla="*/ 66 w 285"/>
                    <a:gd name="T55" fmla="*/ 67 h 113"/>
                    <a:gd name="T56" fmla="*/ 55 w 285"/>
                    <a:gd name="T57" fmla="*/ 73 h 113"/>
                    <a:gd name="T58" fmla="*/ 39 w 285"/>
                    <a:gd name="T59" fmla="*/ 67 h 113"/>
                    <a:gd name="T60" fmla="*/ 33 w 285"/>
                    <a:gd name="T61" fmla="*/ 73 h 113"/>
                    <a:gd name="T62" fmla="*/ 33 w 285"/>
                    <a:gd name="T63" fmla="*/ 84 h 113"/>
                    <a:gd name="T64" fmla="*/ 39 w 285"/>
                    <a:gd name="T65" fmla="*/ 90 h 113"/>
                    <a:gd name="T66" fmla="*/ 33 w 285"/>
                    <a:gd name="T67" fmla="*/ 95 h 113"/>
                    <a:gd name="T68" fmla="*/ 17 w 285"/>
                    <a:gd name="T69" fmla="*/ 95 h 113"/>
                    <a:gd name="T70" fmla="*/ 17 w 285"/>
                    <a:gd name="T71" fmla="*/ 101 h 113"/>
                    <a:gd name="T72" fmla="*/ 11 w 285"/>
                    <a:gd name="T73" fmla="*/ 106 h 113"/>
                    <a:gd name="T74" fmla="*/ 0 w 285"/>
                    <a:gd name="T75" fmla="*/ 112 h 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5"/>
                    <a:gd name="T115" fmla="*/ 0 h 113"/>
                    <a:gd name="T116" fmla="*/ 285 w 285"/>
                    <a:gd name="T117" fmla="*/ 113 h 1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5" h="113">
                      <a:moveTo>
                        <a:pt x="284" y="0"/>
                      </a:moveTo>
                      <a:lnTo>
                        <a:pt x="278" y="0"/>
                      </a:lnTo>
                      <a:lnTo>
                        <a:pt x="262" y="4"/>
                      </a:lnTo>
                      <a:lnTo>
                        <a:pt x="262" y="17"/>
                      </a:lnTo>
                      <a:lnTo>
                        <a:pt x="251" y="28"/>
                      </a:lnTo>
                      <a:lnTo>
                        <a:pt x="240" y="28"/>
                      </a:lnTo>
                      <a:lnTo>
                        <a:pt x="240" y="39"/>
                      </a:lnTo>
                      <a:lnTo>
                        <a:pt x="234" y="50"/>
                      </a:lnTo>
                      <a:lnTo>
                        <a:pt x="207" y="56"/>
                      </a:lnTo>
                      <a:lnTo>
                        <a:pt x="200" y="67"/>
                      </a:lnTo>
                      <a:lnTo>
                        <a:pt x="189" y="73"/>
                      </a:lnTo>
                      <a:lnTo>
                        <a:pt x="183" y="67"/>
                      </a:lnTo>
                      <a:lnTo>
                        <a:pt x="161" y="73"/>
                      </a:lnTo>
                      <a:lnTo>
                        <a:pt x="150" y="62"/>
                      </a:lnTo>
                      <a:lnTo>
                        <a:pt x="139" y="73"/>
                      </a:lnTo>
                      <a:lnTo>
                        <a:pt x="128" y="67"/>
                      </a:lnTo>
                      <a:lnTo>
                        <a:pt x="123" y="67"/>
                      </a:lnTo>
                      <a:lnTo>
                        <a:pt x="123" y="78"/>
                      </a:lnTo>
                      <a:lnTo>
                        <a:pt x="117" y="78"/>
                      </a:lnTo>
                      <a:lnTo>
                        <a:pt x="117" y="67"/>
                      </a:lnTo>
                      <a:lnTo>
                        <a:pt x="112" y="62"/>
                      </a:lnTo>
                      <a:lnTo>
                        <a:pt x="106" y="62"/>
                      </a:lnTo>
                      <a:lnTo>
                        <a:pt x="95" y="67"/>
                      </a:lnTo>
                      <a:lnTo>
                        <a:pt x="83" y="67"/>
                      </a:lnTo>
                      <a:lnTo>
                        <a:pt x="78" y="67"/>
                      </a:lnTo>
                      <a:lnTo>
                        <a:pt x="72" y="78"/>
                      </a:lnTo>
                      <a:lnTo>
                        <a:pt x="66" y="78"/>
                      </a:lnTo>
                      <a:lnTo>
                        <a:pt x="66" y="67"/>
                      </a:lnTo>
                      <a:lnTo>
                        <a:pt x="55" y="73"/>
                      </a:lnTo>
                      <a:lnTo>
                        <a:pt x="39" y="67"/>
                      </a:lnTo>
                      <a:lnTo>
                        <a:pt x="33" y="73"/>
                      </a:lnTo>
                      <a:lnTo>
                        <a:pt x="33" y="84"/>
                      </a:lnTo>
                      <a:lnTo>
                        <a:pt x="39" y="90"/>
                      </a:lnTo>
                      <a:lnTo>
                        <a:pt x="33" y="95"/>
                      </a:lnTo>
                      <a:lnTo>
                        <a:pt x="17" y="95"/>
                      </a:lnTo>
                      <a:lnTo>
                        <a:pt x="17" y="101"/>
                      </a:lnTo>
                      <a:lnTo>
                        <a:pt x="11" y="106"/>
                      </a:lnTo>
                      <a:lnTo>
                        <a:pt x="0" y="112"/>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4" name="Freeform 2095"/>
                <p:cNvSpPr>
                  <a:spLocks/>
                </p:cNvSpPr>
                <p:nvPr/>
              </p:nvSpPr>
              <p:spPr bwMode="auto">
                <a:xfrm>
                  <a:off x="4001" y="2632"/>
                  <a:ext cx="17" cy="17"/>
                </a:xfrm>
                <a:custGeom>
                  <a:avLst/>
                  <a:gdLst>
                    <a:gd name="T0" fmla="*/ 16 w 17"/>
                    <a:gd name="T1" fmla="*/ 0 h 17"/>
                    <a:gd name="T2" fmla="*/ 8 w 17"/>
                    <a:gd name="T3" fmla="*/ 16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8" y="16"/>
                      </a:lnTo>
                      <a:lnTo>
                        <a:pt x="0" y="16"/>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5" name="Freeform 2096"/>
                <p:cNvSpPr>
                  <a:spLocks/>
                </p:cNvSpPr>
                <p:nvPr/>
              </p:nvSpPr>
              <p:spPr bwMode="auto">
                <a:xfrm>
                  <a:off x="3917" y="2638"/>
                  <a:ext cx="85" cy="59"/>
                </a:xfrm>
                <a:custGeom>
                  <a:avLst/>
                  <a:gdLst>
                    <a:gd name="T0" fmla="*/ 84 w 85"/>
                    <a:gd name="T1" fmla="*/ 0 h 59"/>
                    <a:gd name="T2" fmla="*/ 78 w 85"/>
                    <a:gd name="T3" fmla="*/ 0 h 59"/>
                    <a:gd name="T4" fmla="*/ 73 w 85"/>
                    <a:gd name="T5" fmla="*/ 11 h 59"/>
                    <a:gd name="T6" fmla="*/ 67 w 85"/>
                    <a:gd name="T7" fmla="*/ 17 h 59"/>
                    <a:gd name="T8" fmla="*/ 62 w 85"/>
                    <a:gd name="T9" fmla="*/ 11 h 59"/>
                    <a:gd name="T10" fmla="*/ 51 w 85"/>
                    <a:gd name="T11" fmla="*/ 11 h 59"/>
                    <a:gd name="T12" fmla="*/ 51 w 85"/>
                    <a:gd name="T13" fmla="*/ 23 h 59"/>
                    <a:gd name="T14" fmla="*/ 51 w 85"/>
                    <a:gd name="T15" fmla="*/ 30 h 59"/>
                    <a:gd name="T16" fmla="*/ 45 w 85"/>
                    <a:gd name="T17" fmla="*/ 23 h 59"/>
                    <a:gd name="T18" fmla="*/ 33 w 85"/>
                    <a:gd name="T19" fmla="*/ 41 h 59"/>
                    <a:gd name="T20" fmla="*/ 29 w 85"/>
                    <a:gd name="T21" fmla="*/ 52 h 59"/>
                    <a:gd name="T22" fmla="*/ 11 w 85"/>
                    <a:gd name="T23" fmla="*/ 58 h 59"/>
                    <a:gd name="T24" fmla="*/ 0 w 85"/>
                    <a:gd name="T25" fmla="*/ 52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59"/>
                    <a:gd name="T41" fmla="*/ 85 w 85"/>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59">
                      <a:moveTo>
                        <a:pt x="84" y="0"/>
                      </a:moveTo>
                      <a:lnTo>
                        <a:pt x="78" y="0"/>
                      </a:lnTo>
                      <a:lnTo>
                        <a:pt x="73" y="11"/>
                      </a:lnTo>
                      <a:lnTo>
                        <a:pt x="67" y="17"/>
                      </a:lnTo>
                      <a:lnTo>
                        <a:pt x="62" y="11"/>
                      </a:lnTo>
                      <a:lnTo>
                        <a:pt x="51" y="11"/>
                      </a:lnTo>
                      <a:lnTo>
                        <a:pt x="51" y="23"/>
                      </a:lnTo>
                      <a:lnTo>
                        <a:pt x="51" y="30"/>
                      </a:lnTo>
                      <a:lnTo>
                        <a:pt x="45" y="23"/>
                      </a:lnTo>
                      <a:lnTo>
                        <a:pt x="33" y="41"/>
                      </a:lnTo>
                      <a:lnTo>
                        <a:pt x="29" y="52"/>
                      </a:lnTo>
                      <a:lnTo>
                        <a:pt x="11" y="58"/>
                      </a:lnTo>
                      <a:lnTo>
                        <a:pt x="0" y="52"/>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6" name="Freeform 2097"/>
                <p:cNvSpPr>
                  <a:spLocks/>
                </p:cNvSpPr>
                <p:nvPr/>
              </p:nvSpPr>
              <p:spPr bwMode="auto">
                <a:xfrm>
                  <a:off x="4001" y="2632"/>
                  <a:ext cx="17" cy="17"/>
                </a:xfrm>
                <a:custGeom>
                  <a:avLst/>
                  <a:gdLst>
                    <a:gd name="T0" fmla="*/ 16 w 17"/>
                    <a:gd name="T1" fmla="*/ 0 h 17"/>
                    <a:gd name="T2" fmla="*/ 8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8" y="0"/>
                      </a:lnTo>
                      <a:lnTo>
                        <a:pt x="0" y="16"/>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7" name="Freeform 2098"/>
                <p:cNvSpPr>
                  <a:spLocks/>
                </p:cNvSpPr>
                <p:nvPr/>
              </p:nvSpPr>
              <p:spPr bwMode="auto">
                <a:xfrm>
                  <a:off x="2632" y="2449"/>
                  <a:ext cx="502" cy="300"/>
                </a:xfrm>
                <a:custGeom>
                  <a:avLst/>
                  <a:gdLst>
                    <a:gd name="T0" fmla="*/ 0 w 502"/>
                    <a:gd name="T1" fmla="*/ 299 h 300"/>
                    <a:gd name="T2" fmla="*/ 17 w 502"/>
                    <a:gd name="T3" fmla="*/ 288 h 300"/>
                    <a:gd name="T4" fmla="*/ 22 w 502"/>
                    <a:gd name="T5" fmla="*/ 277 h 300"/>
                    <a:gd name="T6" fmla="*/ 45 w 502"/>
                    <a:gd name="T7" fmla="*/ 271 h 300"/>
                    <a:gd name="T8" fmla="*/ 56 w 502"/>
                    <a:gd name="T9" fmla="*/ 277 h 300"/>
                    <a:gd name="T10" fmla="*/ 62 w 502"/>
                    <a:gd name="T11" fmla="*/ 271 h 300"/>
                    <a:gd name="T12" fmla="*/ 73 w 502"/>
                    <a:gd name="T13" fmla="*/ 271 h 300"/>
                    <a:gd name="T14" fmla="*/ 85 w 502"/>
                    <a:gd name="T15" fmla="*/ 277 h 300"/>
                    <a:gd name="T16" fmla="*/ 89 w 502"/>
                    <a:gd name="T17" fmla="*/ 277 h 300"/>
                    <a:gd name="T18" fmla="*/ 107 w 502"/>
                    <a:gd name="T19" fmla="*/ 277 h 300"/>
                    <a:gd name="T20" fmla="*/ 113 w 502"/>
                    <a:gd name="T21" fmla="*/ 265 h 300"/>
                    <a:gd name="T22" fmla="*/ 119 w 502"/>
                    <a:gd name="T23" fmla="*/ 254 h 300"/>
                    <a:gd name="T24" fmla="*/ 119 w 502"/>
                    <a:gd name="T25" fmla="*/ 237 h 300"/>
                    <a:gd name="T26" fmla="*/ 124 w 502"/>
                    <a:gd name="T27" fmla="*/ 232 h 300"/>
                    <a:gd name="T28" fmla="*/ 135 w 502"/>
                    <a:gd name="T29" fmla="*/ 243 h 300"/>
                    <a:gd name="T30" fmla="*/ 146 w 502"/>
                    <a:gd name="T31" fmla="*/ 243 h 300"/>
                    <a:gd name="T32" fmla="*/ 146 w 502"/>
                    <a:gd name="T33" fmla="*/ 237 h 300"/>
                    <a:gd name="T34" fmla="*/ 152 w 502"/>
                    <a:gd name="T35" fmla="*/ 237 h 300"/>
                    <a:gd name="T36" fmla="*/ 158 w 502"/>
                    <a:gd name="T37" fmla="*/ 226 h 300"/>
                    <a:gd name="T38" fmla="*/ 163 w 502"/>
                    <a:gd name="T39" fmla="*/ 232 h 300"/>
                    <a:gd name="T40" fmla="*/ 169 w 502"/>
                    <a:gd name="T41" fmla="*/ 232 h 300"/>
                    <a:gd name="T42" fmla="*/ 174 w 502"/>
                    <a:gd name="T43" fmla="*/ 237 h 300"/>
                    <a:gd name="T44" fmla="*/ 197 w 502"/>
                    <a:gd name="T45" fmla="*/ 226 h 300"/>
                    <a:gd name="T46" fmla="*/ 208 w 502"/>
                    <a:gd name="T47" fmla="*/ 226 h 300"/>
                    <a:gd name="T48" fmla="*/ 214 w 502"/>
                    <a:gd name="T49" fmla="*/ 219 h 300"/>
                    <a:gd name="T50" fmla="*/ 219 w 502"/>
                    <a:gd name="T51" fmla="*/ 203 h 300"/>
                    <a:gd name="T52" fmla="*/ 236 w 502"/>
                    <a:gd name="T53" fmla="*/ 203 h 300"/>
                    <a:gd name="T54" fmla="*/ 259 w 502"/>
                    <a:gd name="T55" fmla="*/ 215 h 300"/>
                    <a:gd name="T56" fmla="*/ 265 w 502"/>
                    <a:gd name="T57" fmla="*/ 215 h 300"/>
                    <a:gd name="T58" fmla="*/ 259 w 502"/>
                    <a:gd name="T59" fmla="*/ 191 h 300"/>
                    <a:gd name="T60" fmla="*/ 265 w 502"/>
                    <a:gd name="T61" fmla="*/ 180 h 300"/>
                    <a:gd name="T62" fmla="*/ 265 w 502"/>
                    <a:gd name="T63" fmla="*/ 175 h 300"/>
                    <a:gd name="T64" fmla="*/ 265 w 502"/>
                    <a:gd name="T65" fmla="*/ 169 h 300"/>
                    <a:gd name="T66" fmla="*/ 271 w 502"/>
                    <a:gd name="T67" fmla="*/ 175 h 300"/>
                    <a:gd name="T68" fmla="*/ 282 w 502"/>
                    <a:gd name="T69" fmla="*/ 169 h 300"/>
                    <a:gd name="T70" fmla="*/ 282 w 502"/>
                    <a:gd name="T71" fmla="*/ 163 h 300"/>
                    <a:gd name="T72" fmla="*/ 293 w 502"/>
                    <a:gd name="T73" fmla="*/ 152 h 300"/>
                    <a:gd name="T74" fmla="*/ 299 w 502"/>
                    <a:gd name="T75" fmla="*/ 152 h 300"/>
                    <a:gd name="T76" fmla="*/ 304 w 502"/>
                    <a:gd name="T77" fmla="*/ 152 h 300"/>
                    <a:gd name="T78" fmla="*/ 304 w 502"/>
                    <a:gd name="T79" fmla="*/ 141 h 300"/>
                    <a:gd name="T80" fmla="*/ 315 w 502"/>
                    <a:gd name="T81" fmla="*/ 136 h 300"/>
                    <a:gd name="T82" fmla="*/ 321 w 502"/>
                    <a:gd name="T83" fmla="*/ 141 h 300"/>
                    <a:gd name="T84" fmla="*/ 338 w 502"/>
                    <a:gd name="T85" fmla="*/ 130 h 300"/>
                    <a:gd name="T86" fmla="*/ 350 w 502"/>
                    <a:gd name="T87" fmla="*/ 113 h 300"/>
                    <a:gd name="T88" fmla="*/ 361 w 502"/>
                    <a:gd name="T89" fmla="*/ 113 h 300"/>
                    <a:gd name="T90" fmla="*/ 371 w 502"/>
                    <a:gd name="T91" fmla="*/ 102 h 300"/>
                    <a:gd name="T92" fmla="*/ 389 w 502"/>
                    <a:gd name="T93" fmla="*/ 102 h 300"/>
                    <a:gd name="T94" fmla="*/ 395 w 502"/>
                    <a:gd name="T95" fmla="*/ 96 h 300"/>
                    <a:gd name="T96" fmla="*/ 412 w 502"/>
                    <a:gd name="T97" fmla="*/ 96 h 300"/>
                    <a:gd name="T98" fmla="*/ 417 w 502"/>
                    <a:gd name="T99" fmla="*/ 73 h 300"/>
                    <a:gd name="T100" fmla="*/ 445 w 502"/>
                    <a:gd name="T101" fmla="*/ 50 h 300"/>
                    <a:gd name="T102" fmla="*/ 451 w 502"/>
                    <a:gd name="T103" fmla="*/ 34 h 300"/>
                    <a:gd name="T104" fmla="*/ 467 w 502"/>
                    <a:gd name="T105" fmla="*/ 22 h 300"/>
                    <a:gd name="T106" fmla="*/ 473 w 502"/>
                    <a:gd name="T107" fmla="*/ 22 h 300"/>
                    <a:gd name="T108" fmla="*/ 490 w 502"/>
                    <a:gd name="T109" fmla="*/ 6 h 300"/>
                    <a:gd name="T110" fmla="*/ 501 w 502"/>
                    <a:gd name="T111" fmla="*/ 0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2"/>
                    <a:gd name="T169" fmla="*/ 0 h 300"/>
                    <a:gd name="T170" fmla="*/ 502 w 50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2" h="300">
                      <a:moveTo>
                        <a:pt x="0" y="299"/>
                      </a:moveTo>
                      <a:lnTo>
                        <a:pt x="17" y="288"/>
                      </a:lnTo>
                      <a:lnTo>
                        <a:pt x="22" y="277"/>
                      </a:lnTo>
                      <a:lnTo>
                        <a:pt x="45" y="271"/>
                      </a:lnTo>
                      <a:lnTo>
                        <a:pt x="56" y="277"/>
                      </a:lnTo>
                      <a:lnTo>
                        <a:pt x="62" y="271"/>
                      </a:lnTo>
                      <a:lnTo>
                        <a:pt x="73" y="271"/>
                      </a:lnTo>
                      <a:lnTo>
                        <a:pt x="85" y="277"/>
                      </a:lnTo>
                      <a:lnTo>
                        <a:pt x="89" y="277"/>
                      </a:lnTo>
                      <a:lnTo>
                        <a:pt x="107" y="277"/>
                      </a:lnTo>
                      <a:lnTo>
                        <a:pt x="113" y="265"/>
                      </a:lnTo>
                      <a:lnTo>
                        <a:pt x="119" y="254"/>
                      </a:lnTo>
                      <a:lnTo>
                        <a:pt x="119" y="237"/>
                      </a:lnTo>
                      <a:lnTo>
                        <a:pt x="124" y="232"/>
                      </a:lnTo>
                      <a:lnTo>
                        <a:pt x="135" y="243"/>
                      </a:lnTo>
                      <a:lnTo>
                        <a:pt x="146" y="243"/>
                      </a:lnTo>
                      <a:lnTo>
                        <a:pt x="146" y="237"/>
                      </a:lnTo>
                      <a:lnTo>
                        <a:pt x="152" y="237"/>
                      </a:lnTo>
                      <a:lnTo>
                        <a:pt x="158" y="226"/>
                      </a:lnTo>
                      <a:lnTo>
                        <a:pt x="163" y="232"/>
                      </a:lnTo>
                      <a:lnTo>
                        <a:pt x="169" y="232"/>
                      </a:lnTo>
                      <a:lnTo>
                        <a:pt x="174" y="237"/>
                      </a:lnTo>
                      <a:lnTo>
                        <a:pt x="197" y="226"/>
                      </a:lnTo>
                      <a:lnTo>
                        <a:pt x="208" y="226"/>
                      </a:lnTo>
                      <a:lnTo>
                        <a:pt x="214" y="219"/>
                      </a:lnTo>
                      <a:lnTo>
                        <a:pt x="219" y="203"/>
                      </a:lnTo>
                      <a:lnTo>
                        <a:pt x="236" y="203"/>
                      </a:lnTo>
                      <a:lnTo>
                        <a:pt x="259" y="215"/>
                      </a:lnTo>
                      <a:lnTo>
                        <a:pt x="265" y="215"/>
                      </a:lnTo>
                      <a:lnTo>
                        <a:pt x="259" y="191"/>
                      </a:lnTo>
                      <a:lnTo>
                        <a:pt x="265" y="180"/>
                      </a:lnTo>
                      <a:lnTo>
                        <a:pt x="265" y="175"/>
                      </a:lnTo>
                      <a:lnTo>
                        <a:pt x="265" y="169"/>
                      </a:lnTo>
                      <a:lnTo>
                        <a:pt x="271" y="175"/>
                      </a:lnTo>
                      <a:lnTo>
                        <a:pt x="282" y="169"/>
                      </a:lnTo>
                      <a:lnTo>
                        <a:pt x="282" y="163"/>
                      </a:lnTo>
                      <a:lnTo>
                        <a:pt x="293" y="152"/>
                      </a:lnTo>
                      <a:lnTo>
                        <a:pt x="299" y="152"/>
                      </a:lnTo>
                      <a:lnTo>
                        <a:pt x="304" y="152"/>
                      </a:lnTo>
                      <a:lnTo>
                        <a:pt x="304" y="141"/>
                      </a:lnTo>
                      <a:lnTo>
                        <a:pt x="315" y="136"/>
                      </a:lnTo>
                      <a:lnTo>
                        <a:pt x="321" y="141"/>
                      </a:lnTo>
                      <a:lnTo>
                        <a:pt x="338" y="130"/>
                      </a:lnTo>
                      <a:lnTo>
                        <a:pt x="350" y="113"/>
                      </a:lnTo>
                      <a:lnTo>
                        <a:pt x="361" y="113"/>
                      </a:lnTo>
                      <a:lnTo>
                        <a:pt x="371" y="102"/>
                      </a:lnTo>
                      <a:lnTo>
                        <a:pt x="389" y="102"/>
                      </a:lnTo>
                      <a:lnTo>
                        <a:pt x="395" y="96"/>
                      </a:lnTo>
                      <a:lnTo>
                        <a:pt x="412" y="96"/>
                      </a:lnTo>
                      <a:lnTo>
                        <a:pt x="417" y="73"/>
                      </a:lnTo>
                      <a:lnTo>
                        <a:pt x="445" y="50"/>
                      </a:lnTo>
                      <a:lnTo>
                        <a:pt x="451" y="34"/>
                      </a:lnTo>
                      <a:lnTo>
                        <a:pt x="467" y="22"/>
                      </a:lnTo>
                      <a:lnTo>
                        <a:pt x="473" y="22"/>
                      </a:lnTo>
                      <a:lnTo>
                        <a:pt x="490" y="6"/>
                      </a:lnTo>
                      <a:lnTo>
                        <a:pt x="501"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8" name="Freeform 2099"/>
                <p:cNvSpPr>
                  <a:spLocks/>
                </p:cNvSpPr>
                <p:nvPr/>
              </p:nvSpPr>
              <p:spPr bwMode="auto">
                <a:xfrm>
                  <a:off x="2544" y="2748"/>
                  <a:ext cx="89" cy="33"/>
                </a:xfrm>
                <a:custGeom>
                  <a:avLst/>
                  <a:gdLst>
                    <a:gd name="T0" fmla="*/ 0 w 89"/>
                    <a:gd name="T1" fmla="*/ 32 h 33"/>
                    <a:gd name="T2" fmla="*/ 16 w 89"/>
                    <a:gd name="T3" fmla="*/ 32 h 33"/>
                    <a:gd name="T4" fmla="*/ 22 w 89"/>
                    <a:gd name="T5" fmla="*/ 27 h 33"/>
                    <a:gd name="T6" fmla="*/ 33 w 89"/>
                    <a:gd name="T7" fmla="*/ 16 h 33"/>
                    <a:gd name="T8" fmla="*/ 45 w 89"/>
                    <a:gd name="T9" fmla="*/ 16 h 33"/>
                    <a:gd name="T10" fmla="*/ 45 w 89"/>
                    <a:gd name="T11" fmla="*/ 0 h 33"/>
                    <a:gd name="T12" fmla="*/ 77 w 89"/>
                    <a:gd name="T13" fmla="*/ 5 h 33"/>
                    <a:gd name="T14" fmla="*/ 88 w 89"/>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89"/>
                    <a:gd name="T25" fmla="*/ 0 h 33"/>
                    <a:gd name="T26" fmla="*/ 89 w 8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 h="33">
                      <a:moveTo>
                        <a:pt x="0" y="32"/>
                      </a:moveTo>
                      <a:lnTo>
                        <a:pt x="16" y="32"/>
                      </a:lnTo>
                      <a:lnTo>
                        <a:pt x="22" y="27"/>
                      </a:lnTo>
                      <a:lnTo>
                        <a:pt x="33" y="16"/>
                      </a:lnTo>
                      <a:lnTo>
                        <a:pt x="45" y="16"/>
                      </a:lnTo>
                      <a:lnTo>
                        <a:pt x="45" y="0"/>
                      </a:lnTo>
                      <a:lnTo>
                        <a:pt x="77" y="5"/>
                      </a:lnTo>
                      <a:lnTo>
                        <a:pt x="88"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79" name="Freeform 2100"/>
                <p:cNvSpPr>
                  <a:spLocks/>
                </p:cNvSpPr>
                <p:nvPr/>
              </p:nvSpPr>
              <p:spPr bwMode="auto">
                <a:xfrm>
                  <a:off x="3783" y="3183"/>
                  <a:ext cx="129" cy="54"/>
                </a:xfrm>
                <a:custGeom>
                  <a:avLst/>
                  <a:gdLst>
                    <a:gd name="T0" fmla="*/ 128 w 129"/>
                    <a:gd name="T1" fmla="*/ 48 h 54"/>
                    <a:gd name="T2" fmla="*/ 122 w 129"/>
                    <a:gd name="T3" fmla="*/ 41 h 54"/>
                    <a:gd name="T4" fmla="*/ 100 w 129"/>
                    <a:gd name="T5" fmla="*/ 53 h 54"/>
                    <a:gd name="T6" fmla="*/ 89 w 129"/>
                    <a:gd name="T7" fmla="*/ 48 h 54"/>
                    <a:gd name="T8" fmla="*/ 73 w 129"/>
                    <a:gd name="T9" fmla="*/ 41 h 54"/>
                    <a:gd name="T10" fmla="*/ 62 w 129"/>
                    <a:gd name="T11" fmla="*/ 29 h 54"/>
                    <a:gd name="T12" fmla="*/ 56 w 129"/>
                    <a:gd name="T13" fmla="*/ 29 h 54"/>
                    <a:gd name="T14" fmla="*/ 45 w 129"/>
                    <a:gd name="T15" fmla="*/ 12 h 54"/>
                    <a:gd name="T16" fmla="*/ 34 w 129"/>
                    <a:gd name="T17" fmla="*/ 12 h 54"/>
                    <a:gd name="T18" fmla="*/ 29 w 129"/>
                    <a:gd name="T19" fmla="*/ 18 h 54"/>
                    <a:gd name="T20" fmla="*/ 22 w 129"/>
                    <a:gd name="T21" fmla="*/ 12 h 54"/>
                    <a:gd name="T22" fmla="*/ 18 w 129"/>
                    <a:gd name="T23" fmla="*/ 12 h 54"/>
                    <a:gd name="T24" fmla="*/ 0 w 129"/>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54"/>
                    <a:gd name="T41" fmla="*/ 129 w 129"/>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54">
                      <a:moveTo>
                        <a:pt x="128" y="48"/>
                      </a:moveTo>
                      <a:lnTo>
                        <a:pt x="122" y="41"/>
                      </a:lnTo>
                      <a:lnTo>
                        <a:pt x="100" y="53"/>
                      </a:lnTo>
                      <a:lnTo>
                        <a:pt x="89" y="48"/>
                      </a:lnTo>
                      <a:lnTo>
                        <a:pt x="73" y="41"/>
                      </a:lnTo>
                      <a:lnTo>
                        <a:pt x="62" y="29"/>
                      </a:lnTo>
                      <a:lnTo>
                        <a:pt x="56" y="29"/>
                      </a:lnTo>
                      <a:lnTo>
                        <a:pt x="45" y="12"/>
                      </a:lnTo>
                      <a:lnTo>
                        <a:pt x="34" y="12"/>
                      </a:lnTo>
                      <a:lnTo>
                        <a:pt x="29" y="18"/>
                      </a:lnTo>
                      <a:lnTo>
                        <a:pt x="22" y="12"/>
                      </a:lnTo>
                      <a:lnTo>
                        <a:pt x="18" y="12"/>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0" name="Freeform 2101"/>
                <p:cNvSpPr>
                  <a:spLocks/>
                </p:cNvSpPr>
                <p:nvPr/>
              </p:nvSpPr>
              <p:spPr bwMode="auto">
                <a:xfrm>
                  <a:off x="3588" y="2983"/>
                  <a:ext cx="66" cy="36"/>
                </a:xfrm>
                <a:custGeom>
                  <a:avLst/>
                  <a:gdLst>
                    <a:gd name="T0" fmla="*/ 65 w 66"/>
                    <a:gd name="T1" fmla="*/ 35 h 36"/>
                    <a:gd name="T2" fmla="*/ 49 w 66"/>
                    <a:gd name="T3" fmla="*/ 23 h 36"/>
                    <a:gd name="T4" fmla="*/ 43 w 66"/>
                    <a:gd name="T5" fmla="*/ 29 h 36"/>
                    <a:gd name="T6" fmla="*/ 38 w 66"/>
                    <a:gd name="T7" fmla="*/ 18 h 36"/>
                    <a:gd name="T8" fmla="*/ 43 w 66"/>
                    <a:gd name="T9" fmla="*/ 6 h 36"/>
                    <a:gd name="T10" fmla="*/ 43 w 66"/>
                    <a:gd name="T11" fmla="*/ 0 h 36"/>
                    <a:gd name="T12" fmla="*/ 22 w 66"/>
                    <a:gd name="T13" fmla="*/ 0 h 36"/>
                    <a:gd name="T14" fmla="*/ 22 w 66"/>
                    <a:gd name="T15" fmla="*/ 6 h 36"/>
                    <a:gd name="T16" fmla="*/ 0 w 66"/>
                    <a:gd name="T17" fmla="*/ 18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36"/>
                    <a:gd name="T29" fmla="*/ 66 w 6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36">
                      <a:moveTo>
                        <a:pt x="65" y="35"/>
                      </a:moveTo>
                      <a:lnTo>
                        <a:pt x="49" y="23"/>
                      </a:lnTo>
                      <a:lnTo>
                        <a:pt x="43" y="29"/>
                      </a:lnTo>
                      <a:lnTo>
                        <a:pt x="38" y="18"/>
                      </a:lnTo>
                      <a:lnTo>
                        <a:pt x="43" y="6"/>
                      </a:lnTo>
                      <a:lnTo>
                        <a:pt x="43" y="0"/>
                      </a:lnTo>
                      <a:lnTo>
                        <a:pt x="22" y="0"/>
                      </a:lnTo>
                      <a:lnTo>
                        <a:pt x="22" y="6"/>
                      </a:lnTo>
                      <a:lnTo>
                        <a:pt x="0" y="18"/>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1" name="Freeform 2102"/>
                <p:cNvSpPr>
                  <a:spLocks/>
                </p:cNvSpPr>
                <p:nvPr/>
              </p:nvSpPr>
              <p:spPr bwMode="auto">
                <a:xfrm>
                  <a:off x="3649" y="3018"/>
                  <a:ext cx="117" cy="162"/>
                </a:xfrm>
                <a:custGeom>
                  <a:avLst/>
                  <a:gdLst>
                    <a:gd name="T0" fmla="*/ 116 w 117"/>
                    <a:gd name="T1" fmla="*/ 161 h 162"/>
                    <a:gd name="T2" fmla="*/ 111 w 117"/>
                    <a:gd name="T3" fmla="*/ 155 h 162"/>
                    <a:gd name="T4" fmla="*/ 105 w 117"/>
                    <a:gd name="T5" fmla="*/ 144 h 162"/>
                    <a:gd name="T6" fmla="*/ 100 w 117"/>
                    <a:gd name="T7" fmla="*/ 150 h 162"/>
                    <a:gd name="T8" fmla="*/ 100 w 117"/>
                    <a:gd name="T9" fmla="*/ 139 h 162"/>
                    <a:gd name="T10" fmla="*/ 89 w 117"/>
                    <a:gd name="T11" fmla="*/ 144 h 162"/>
                    <a:gd name="T12" fmla="*/ 83 w 117"/>
                    <a:gd name="T13" fmla="*/ 122 h 162"/>
                    <a:gd name="T14" fmla="*/ 67 w 117"/>
                    <a:gd name="T15" fmla="*/ 122 h 162"/>
                    <a:gd name="T16" fmla="*/ 61 w 117"/>
                    <a:gd name="T17" fmla="*/ 122 h 162"/>
                    <a:gd name="T18" fmla="*/ 56 w 117"/>
                    <a:gd name="T19" fmla="*/ 117 h 162"/>
                    <a:gd name="T20" fmla="*/ 50 w 117"/>
                    <a:gd name="T21" fmla="*/ 117 h 162"/>
                    <a:gd name="T22" fmla="*/ 45 w 117"/>
                    <a:gd name="T23" fmla="*/ 106 h 162"/>
                    <a:gd name="T24" fmla="*/ 45 w 117"/>
                    <a:gd name="T25" fmla="*/ 111 h 162"/>
                    <a:gd name="T26" fmla="*/ 38 w 117"/>
                    <a:gd name="T27" fmla="*/ 95 h 162"/>
                    <a:gd name="T28" fmla="*/ 34 w 117"/>
                    <a:gd name="T29" fmla="*/ 95 h 162"/>
                    <a:gd name="T30" fmla="*/ 27 w 117"/>
                    <a:gd name="T31" fmla="*/ 89 h 162"/>
                    <a:gd name="T32" fmla="*/ 22 w 117"/>
                    <a:gd name="T33" fmla="*/ 83 h 162"/>
                    <a:gd name="T34" fmla="*/ 22 w 117"/>
                    <a:gd name="T35" fmla="*/ 67 h 162"/>
                    <a:gd name="T36" fmla="*/ 27 w 117"/>
                    <a:gd name="T37" fmla="*/ 61 h 162"/>
                    <a:gd name="T38" fmla="*/ 5 w 117"/>
                    <a:gd name="T39" fmla="*/ 50 h 162"/>
                    <a:gd name="T40" fmla="*/ 0 w 117"/>
                    <a:gd name="T41" fmla="*/ 39 h 162"/>
                    <a:gd name="T42" fmla="*/ 5 w 117"/>
                    <a:gd name="T43" fmla="*/ 28 h 162"/>
                    <a:gd name="T44" fmla="*/ 0 w 117"/>
                    <a:gd name="T45" fmla="*/ 28 h 162"/>
                    <a:gd name="T46" fmla="*/ 5 w 117"/>
                    <a:gd name="T47" fmla="*/ 17 h 162"/>
                    <a:gd name="T48" fmla="*/ 0 w 117"/>
                    <a:gd name="T49" fmla="*/ 6 h 162"/>
                    <a:gd name="T50" fmla="*/ 5 w 117"/>
                    <a:gd name="T51" fmla="*/ 0 h 1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2"/>
                    <a:gd name="T80" fmla="*/ 117 w 117"/>
                    <a:gd name="T81" fmla="*/ 162 h 1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2">
                      <a:moveTo>
                        <a:pt x="116" y="161"/>
                      </a:moveTo>
                      <a:lnTo>
                        <a:pt x="111" y="155"/>
                      </a:lnTo>
                      <a:lnTo>
                        <a:pt x="105" y="144"/>
                      </a:lnTo>
                      <a:lnTo>
                        <a:pt x="100" y="150"/>
                      </a:lnTo>
                      <a:lnTo>
                        <a:pt x="100" y="139"/>
                      </a:lnTo>
                      <a:lnTo>
                        <a:pt x="89" y="144"/>
                      </a:lnTo>
                      <a:lnTo>
                        <a:pt x="83" y="122"/>
                      </a:lnTo>
                      <a:lnTo>
                        <a:pt x="67" y="122"/>
                      </a:lnTo>
                      <a:lnTo>
                        <a:pt x="61" y="122"/>
                      </a:lnTo>
                      <a:lnTo>
                        <a:pt x="56" y="117"/>
                      </a:lnTo>
                      <a:lnTo>
                        <a:pt x="50" y="117"/>
                      </a:lnTo>
                      <a:lnTo>
                        <a:pt x="45" y="106"/>
                      </a:lnTo>
                      <a:lnTo>
                        <a:pt x="45" y="111"/>
                      </a:lnTo>
                      <a:lnTo>
                        <a:pt x="38" y="95"/>
                      </a:lnTo>
                      <a:lnTo>
                        <a:pt x="34" y="95"/>
                      </a:lnTo>
                      <a:lnTo>
                        <a:pt x="27" y="89"/>
                      </a:lnTo>
                      <a:lnTo>
                        <a:pt x="22" y="83"/>
                      </a:lnTo>
                      <a:lnTo>
                        <a:pt x="22" y="67"/>
                      </a:lnTo>
                      <a:lnTo>
                        <a:pt x="27" y="61"/>
                      </a:lnTo>
                      <a:lnTo>
                        <a:pt x="5" y="50"/>
                      </a:lnTo>
                      <a:lnTo>
                        <a:pt x="0" y="39"/>
                      </a:lnTo>
                      <a:lnTo>
                        <a:pt x="5" y="28"/>
                      </a:lnTo>
                      <a:lnTo>
                        <a:pt x="0" y="28"/>
                      </a:lnTo>
                      <a:lnTo>
                        <a:pt x="5" y="17"/>
                      </a:lnTo>
                      <a:lnTo>
                        <a:pt x="0" y="6"/>
                      </a:lnTo>
                      <a:lnTo>
                        <a:pt x="5"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2" name="Freeform 2103"/>
                <p:cNvSpPr>
                  <a:spLocks/>
                </p:cNvSpPr>
                <p:nvPr/>
              </p:nvSpPr>
              <p:spPr bwMode="auto">
                <a:xfrm>
                  <a:off x="3765" y="3179"/>
                  <a:ext cx="19" cy="17"/>
                </a:xfrm>
                <a:custGeom>
                  <a:avLst/>
                  <a:gdLst>
                    <a:gd name="T0" fmla="*/ 18 w 19"/>
                    <a:gd name="T1" fmla="*/ 8 h 17"/>
                    <a:gd name="T2" fmla="*/ 12 w 19"/>
                    <a:gd name="T3" fmla="*/ 16 h 17"/>
                    <a:gd name="T4" fmla="*/ 6 w 19"/>
                    <a:gd name="T5" fmla="*/ 16 h 17"/>
                    <a:gd name="T6" fmla="*/ 6 w 19"/>
                    <a:gd name="T7" fmla="*/ 0 h 17"/>
                    <a:gd name="T8" fmla="*/ 0 w 19"/>
                    <a:gd name="T9" fmla="*/ 0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18" y="8"/>
                      </a:moveTo>
                      <a:lnTo>
                        <a:pt x="12" y="16"/>
                      </a:lnTo>
                      <a:lnTo>
                        <a:pt x="6" y="16"/>
                      </a:lnTo>
                      <a:lnTo>
                        <a:pt x="6" y="0"/>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3" name="Freeform 2104"/>
                <p:cNvSpPr>
                  <a:spLocks/>
                </p:cNvSpPr>
                <p:nvPr/>
              </p:nvSpPr>
              <p:spPr bwMode="auto">
                <a:xfrm>
                  <a:off x="3392" y="2895"/>
                  <a:ext cx="166" cy="101"/>
                </a:xfrm>
                <a:custGeom>
                  <a:avLst/>
                  <a:gdLst>
                    <a:gd name="T0" fmla="*/ 165 w 166"/>
                    <a:gd name="T1" fmla="*/ 84 h 101"/>
                    <a:gd name="T2" fmla="*/ 154 w 166"/>
                    <a:gd name="T3" fmla="*/ 89 h 101"/>
                    <a:gd name="T4" fmla="*/ 147 w 166"/>
                    <a:gd name="T5" fmla="*/ 89 h 101"/>
                    <a:gd name="T6" fmla="*/ 136 w 166"/>
                    <a:gd name="T7" fmla="*/ 89 h 101"/>
                    <a:gd name="T8" fmla="*/ 136 w 166"/>
                    <a:gd name="T9" fmla="*/ 95 h 101"/>
                    <a:gd name="T10" fmla="*/ 136 w 166"/>
                    <a:gd name="T11" fmla="*/ 89 h 101"/>
                    <a:gd name="T12" fmla="*/ 130 w 166"/>
                    <a:gd name="T13" fmla="*/ 95 h 101"/>
                    <a:gd name="T14" fmla="*/ 125 w 166"/>
                    <a:gd name="T15" fmla="*/ 100 h 101"/>
                    <a:gd name="T16" fmla="*/ 119 w 166"/>
                    <a:gd name="T17" fmla="*/ 89 h 101"/>
                    <a:gd name="T18" fmla="*/ 108 w 166"/>
                    <a:gd name="T19" fmla="*/ 84 h 101"/>
                    <a:gd name="T20" fmla="*/ 108 w 166"/>
                    <a:gd name="T21" fmla="*/ 89 h 101"/>
                    <a:gd name="T22" fmla="*/ 91 w 166"/>
                    <a:gd name="T23" fmla="*/ 89 h 101"/>
                    <a:gd name="T24" fmla="*/ 91 w 166"/>
                    <a:gd name="T25" fmla="*/ 66 h 101"/>
                    <a:gd name="T26" fmla="*/ 85 w 166"/>
                    <a:gd name="T27" fmla="*/ 66 h 101"/>
                    <a:gd name="T28" fmla="*/ 74 w 166"/>
                    <a:gd name="T29" fmla="*/ 56 h 101"/>
                    <a:gd name="T30" fmla="*/ 63 w 166"/>
                    <a:gd name="T31" fmla="*/ 62 h 101"/>
                    <a:gd name="T32" fmla="*/ 63 w 166"/>
                    <a:gd name="T33" fmla="*/ 56 h 101"/>
                    <a:gd name="T34" fmla="*/ 68 w 166"/>
                    <a:gd name="T35" fmla="*/ 33 h 101"/>
                    <a:gd name="T36" fmla="*/ 63 w 166"/>
                    <a:gd name="T37" fmla="*/ 27 h 101"/>
                    <a:gd name="T38" fmla="*/ 52 w 166"/>
                    <a:gd name="T39" fmla="*/ 33 h 101"/>
                    <a:gd name="T40" fmla="*/ 57 w 166"/>
                    <a:gd name="T41" fmla="*/ 27 h 101"/>
                    <a:gd name="T42" fmla="*/ 52 w 166"/>
                    <a:gd name="T43" fmla="*/ 16 h 101"/>
                    <a:gd name="T44" fmla="*/ 35 w 166"/>
                    <a:gd name="T45" fmla="*/ 11 h 101"/>
                    <a:gd name="T46" fmla="*/ 35 w 166"/>
                    <a:gd name="T47" fmla="*/ 5 h 101"/>
                    <a:gd name="T48" fmla="*/ 28 w 166"/>
                    <a:gd name="T49" fmla="*/ 0 h 101"/>
                    <a:gd name="T50" fmla="*/ 24 w 166"/>
                    <a:gd name="T51" fmla="*/ 11 h 101"/>
                    <a:gd name="T52" fmla="*/ 0 w 166"/>
                    <a:gd name="T53" fmla="*/ 0 h 1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6"/>
                    <a:gd name="T82" fmla="*/ 0 h 101"/>
                    <a:gd name="T83" fmla="*/ 166 w 166"/>
                    <a:gd name="T84" fmla="*/ 101 h 10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6" h="101">
                      <a:moveTo>
                        <a:pt x="165" y="84"/>
                      </a:moveTo>
                      <a:lnTo>
                        <a:pt x="154" y="89"/>
                      </a:lnTo>
                      <a:lnTo>
                        <a:pt x="147" y="89"/>
                      </a:lnTo>
                      <a:lnTo>
                        <a:pt x="136" y="89"/>
                      </a:lnTo>
                      <a:lnTo>
                        <a:pt x="136" y="95"/>
                      </a:lnTo>
                      <a:lnTo>
                        <a:pt x="136" y="89"/>
                      </a:lnTo>
                      <a:lnTo>
                        <a:pt x="130" y="95"/>
                      </a:lnTo>
                      <a:lnTo>
                        <a:pt x="125" y="100"/>
                      </a:lnTo>
                      <a:lnTo>
                        <a:pt x="119" y="89"/>
                      </a:lnTo>
                      <a:lnTo>
                        <a:pt x="108" y="84"/>
                      </a:lnTo>
                      <a:lnTo>
                        <a:pt x="108" y="89"/>
                      </a:lnTo>
                      <a:lnTo>
                        <a:pt x="91" y="89"/>
                      </a:lnTo>
                      <a:lnTo>
                        <a:pt x="91" y="66"/>
                      </a:lnTo>
                      <a:lnTo>
                        <a:pt x="85" y="66"/>
                      </a:lnTo>
                      <a:lnTo>
                        <a:pt x="74" y="56"/>
                      </a:lnTo>
                      <a:lnTo>
                        <a:pt x="63" y="62"/>
                      </a:lnTo>
                      <a:lnTo>
                        <a:pt x="63" y="56"/>
                      </a:lnTo>
                      <a:lnTo>
                        <a:pt x="68" y="33"/>
                      </a:lnTo>
                      <a:lnTo>
                        <a:pt x="63" y="27"/>
                      </a:lnTo>
                      <a:lnTo>
                        <a:pt x="52" y="33"/>
                      </a:lnTo>
                      <a:lnTo>
                        <a:pt x="57" y="27"/>
                      </a:lnTo>
                      <a:lnTo>
                        <a:pt x="52" y="16"/>
                      </a:lnTo>
                      <a:lnTo>
                        <a:pt x="35" y="11"/>
                      </a:lnTo>
                      <a:lnTo>
                        <a:pt x="35" y="5"/>
                      </a:lnTo>
                      <a:lnTo>
                        <a:pt x="28" y="0"/>
                      </a:lnTo>
                      <a:lnTo>
                        <a:pt x="24" y="11"/>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4" name="Freeform 2105"/>
                <p:cNvSpPr>
                  <a:spLocks/>
                </p:cNvSpPr>
                <p:nvPr/>
              </p:nvSpPr>
              <p:spPr bwMode="auto">
                <a:xfrm>
                  <a:off x="3385" y="2872"/>
                  <a:ext cx="17" cy="24"/>
                </a:xfrm>
                <a:custGeom>
                  <a:avLst/>
                  <a:gdLst>
                    <a:gd name="T0" fmla="*/ 16 w 17"/>
                    <a:gd name="T1" fmla="*/ 23 h 24"/>
                    <a:gd name="T2" fmla="*/ 0 w 17"/>
                    <a:gd name="T3" fmla="*/ 17 h 24"/>
                    <a:gd name="T4" fmla="*/ 16 w 17"/>
                    <a:gd name="T5" fmla="*/ 0 h 24"/>
                    <a:gd name="T6" fmla="*/ 0 60000 65536"/>
                    <a:gd name="T7" fmla="*/ 0 60000 65536"/>
                    <a:gd name="T8" fmla="*/ 0 60000 65536"/>
                    <a:gd name="T9" fmla="*/ 0 w 17"/>
                    <a:gd name="T10" fmla="*/ 0 h 24"/>
                    <a:gd name="T11" fmla="*/ 17 w 17"/>
                    <a:gd name="T12" fmla="*/ 24 h 24"/>
                  </a:gdLst>
                  <a:ahLst/>
                  <a:cxnLst>
                    <a:cxn ang="T6">
                      <a:pos x="T0" y="T1"/>
                    </a:cxn>
                    <a:cxn ang="T7">
                      <a:pos x="T2" y="T3"/>
                    </a:cxn>
                    <a:cxn ang="T8">
                      <a:pos x="T4" y="T5"/>
                    </a:cxn>
                  </a:cxnLst>
                  <a:rect l="T9" t="T10" r="T11" b="T12"/>
                  <a:pathLst>
                    <a:path w="17" h="24">
                      <a:moveTo>
                        <a:pt x="16" y="23"/>
                      </a:moveTo>
                      <a:lnTo>
                        <a:pt x="0" y="17"/>
                      </a:lnTo>
                      <a:lnTo>
                        <a:pt x="16"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5" name="Freeform 2106"/>
                <p:cNvSpPr>
                  <a:spLocks/>
                </p:cNvSpPr>
                <p:nvPr/>
              </p:nvSpPr>
              <p:spPr bwMode="auto">
                <a:xfrm>
                  <a:off x="4143" y="3461"/>
                  <a:ext cx="89" cy="161"/>
                </a:xfrm>
                <a:custGeom>
                  <a:avLst/>
                  <a:gdLst>
                    <a:gd name="T0" fmla="*/ 88 w 89"/>
                    <a:gd name="T1" fmla="*/ 160 h 161"/>
                    <a:gd name="T2" fmla="*/ 88 w 89"/>
                    <a:gd name="T3" fmla="*/ 149 h 161"/>
                    <a:gd name="T4" fmla="*/ 84 w 89"/>
                    <a:gd name="T5" fmla="*/ 138 h 161"/>
                    <a:gd name="T6" fmla="*/ 67 w 89"/>
                    <a:gd name="T7" fmla="*/ 127 h 161"/>
                    <a:gd name="T8" fmla="*/ 50 w 89"/>
                    <a:gd name="T9" fmla="*/ 133 h 161"/>
                    <a:gd name="T10" fmla="*/ 50 w 89"/>
                    <a:gd name="T11" fmla="*/ 116 h 161"/>
                    <a:gd name="T12" fmla="*/ 44 w 89"/>
                    <a:gd name="T13" fmla="*/ 116 h 161"/>
                    <a:gd name="T14" fmla="*/ 33 w 89"/>
                    <a:gd name="T15" fmla="*/ 105 h 161"/>
                    <a:gd name="T16" fmla="*/ 22 w 89"/>
                    <a:gd name="T17" fmla="*/ 100 h 161"/>
                    <a:gd name="T18" fmla="*/ 33 w 89"/>
                    <a:gd name="T19" fmla="*/ 89 h 161"/>
                    <a:gd name="T20" fmla="*/ 39 w 89"/>
                    <a:gd name="T21" fmla="*/ 72 h 161"/>
                    <a:gd name="T22" fmla="*/ 28 w 89"/>
                    <a:gd name="T23" fmla="*/ 60 h 161"/>
                    <a:gd name="T24" fmla="*/ 28 w 89"/>
                    <a:gd name="T25" fmla="*/ 56 h 161"/>
                    <a:gd name="T26" fmla="*/ 22 w 89"/>
                    <a:gd name="T27" fmla="*/ 45 h 161"/>
                    <a:gd name="T28" fmla="*/ 0 w 89"/>
                    <a:gd name="T29" fmla="*/ 22 h 161"/>
                    <a:gd name="T30" fmla="*/ 0 w 89"/>
                    <a:gd name="T31" fmla="*/ 11 h 161"/>
                    <a:gd name="T32" fmla="*/ 6 w 89"/>
                    <a:gd name="T33" fmla="*/ 11 h 161"/>
                    <a:gd name="T34" fmla="*/ 6 w 89"/>
                    <a:gd name="T35" fmla="*/ 0 h 1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161"/>
                    <a:gd name="T56" fmla="*/ 89 w 89"/>
                    <a:gd name="T57" fmla="*/ 161 h 1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161">
                      <a:moveTo>
                        <a:pt x="88" y="160"/>
                      </a:moveTo>
                      <a:lnTo>
                        <a:pt x="88" y="149"/>
                      </a:lnTo>
                      <a:lnTo>
                        <a:pt x="84" y="138"/>
                      </a:lnTo>
                      <a:lnTo>
                        <a:pt x="67" y="127"/>
                      </a:lnTo>
                      <a:lnTo>
                        <a:pt x="50" y="133"/>
                      </a:lnTo>
                      <a:lnTo>
                        <a:pt x="50" y="116"/>
                      </a:lnTo>
                      <a:lnTo>
                        <a:pt x="44" y="116"/>
                      </a:lnTo>
                      <a:lnTo>
                        <a:pt x="33" y="105"/>
                      </a:lnTo>
                      <a:lnTo>
                        <a:pt x="22" y="100"/>
                      </a:lnTo>
                      <a:lnTo>
                        <a:pt x="33" y="89"/>
                      </a:lnTo>
                      <a:lnTo>
                        <a:pt x="39" y="72"/>
                      </a:lnTo>
                      <a:lnTo>
                        <a:pt x="28" y="60"/>
                      </a:lnTo>
                      <a:lnTo>
                        <a:pt x="28" y="56"/>
                      </a:lnTo>
                      <a:lnTo>
                        <a:pt x="22" y="45"/>
                      </a:lnTo>
                      <a:lnTo>
                        <a:pt x="0" y="22"/>
                      </a:lnTo>
                      <a:lnTo>
                        <a:pt x="0" y="11"/>
                      </a:lnTo>
                      <a:lnTo>
                        <a:pt x="6" y="11"/>
                      </a:lnTo>
                      <a:lnTo>
                        <a:pt x="6"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6" name="Freeform 2107"/>
                <p:cNvSpPr>
                  <a:spLocks/>
                </p:cNvSpPr>
                <p:nvPr/>
              </p:nvSpPr>
              <p:spPr bwMode="auto">
                <a:xfrm>
                  <a:off x="3911" y="3230"/>
                  <a:ext cx="185" cy="145"/>
                </a:xfrm>
                <a:custGeom>
                  <a:avLst/>
                  <a:gdLst>
                    <a:gd name="T0" fmla="*/ 184 w 185"/>
                    <a:gd name="T1" fmla="*/ 128 h 145"/>
                    <a:gd name="T2" fmla="*/ 184 w 185"/>
                    <a:gd name="T3" fmla="*/ 133 h 145"/>
                    <a:gd name="T4" fmla="*/ 177 w 185"/>
                    <a:gd name="T5" fmla="*/ 144 h 145"/>
                    <a:gd name="T6" fmla="*/ 166 w 185"/>
                    <a:gd name="T7" fmla="*/ 122 h 145"/>
                    <a:gd name="T8" fmla="*/ 160 w 185"/>
                    <a:gd name="T9" fmla="*/ 128 h 145"/>
                    <a:gd name="T10" fmla="*/ 149 w 185"/>
                    <a:gd name="T11" fmla="*/ 116 h 145"/>
                    <a:gd name="T12" fmla="*/ 143 w 185"/>
                    <a:gd name="T13" fmla="*/ 116 h 145"/>
                    <a:gd name="T14" fmla="*/ 137 w 185"/>
                    <a:gd name="T15" fmla="*/ 111 h 145"/>
                    <a:gd name="T16" fmla="*/ 126 w 185"/>
                    <a:gd name="T17" fmla="*/ 111 h 145"/>
                    <a:gd name="T18" fmla="*/ 115 w 185"/>
                    <a:gd name="T19" fmla="*/ 100 h 145"/>
                    <a:gd name="T20" fmla="*/ 103 w 185"/>
                    <a:gd name="T21" fmla="*/ 111 h 145"/>
                    <a:gd name="T22" fmla="*/ 98 w 185"/>
                    <a:gd name="T23" fmla="*/ 94 h 145"/>
                    <a:gd name="T24" fmla="*/ 69 w 185"/>
                    <a:gd name="T25" fmla="*/ 83 h 145"/>
                    <a:gd name="T26" fmla="*/ 58 w 185"/>
                    <a:gd name="T27" fmla="*/ 61 h 145"/>
                    <a:gd name="T28" fmla="*/ 40 w 185"/>
                    <a:gd name="T29" fmla="*/ 55 h 145"/>
                    <a:gd name="T30" fmla="*/ 28 w 185"/>
                    <a:gd name="T31" fmla="*/ 33 h 145"/>
                    <a:gd name="T32" fmla="*/ 17 w 185"/>
                    <a:gd name="T33" fmla="*/ 33 h 145"/>
                    <a:gd name="T34" fmla="*/ 0 w 185"/>
                    <a:gd name="T35" fmla="*/ 11 h 145"/>
                    <a:gd name="T36" fmla="*/ 0 w 185"/>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145"/>
                    <a:gd name="T59" fmla="*/ 185 w 185"/>
                    <a:gd name="T60" fmla="*/ 145 h 1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145">
                      <a:moveTo>
                        <a:pt x="184" y="128"/>
                      </a:moveTo>
                      <a:lnTo>
                        <a:pt x="184" y="133"/>
                      </a:lnTo>
                      <a:lnTo>
                        <a:pt x="177" y="144"/>
                      </a:lnTo>
                      <a:lnTo>
                        <a:pt x="166" y="122"/>
                      </a:lnTo>
                      <a:lnTo>
                        <a:pt x="160" y="128"/>
                      </a:lnTo>
                      <a:lnTo>
                        <a:pt x="149" y="116"/>
                      </a:lnTo>
                      <a:lnTo>
                        <a:pt x="143" y="116"/>
                      </a:lnTo>
                      <a:lnTo>
                        <a:pt x="137" y="111"/>
                      </a:lnTo>
                      <a:lnTo>
                        <a:pt x="126" y="111"/>
                      </a:lnTo>
                      <a:lnTo>
                        <a:pt x="115" y="100"/>
                      </a:lnTo>
                      <a:lnTo>
                        <a:pt x="103" y="111"/>
                      </a:lnTo>
                      <a:lnTo>
                        <a:pt x="98" y="94"/>
                      </a:lnTo>
                      <a:lnTo>
                        <a:pt x="69" y="83"/>
                      </a:lnTo>
                      <a:lnTo>
                        <a:pt x="58" y="61"/>
                      </a:lnTo>
                      <a:lnTo>
                        <a:pt x="40" y="55"/>
                      </a:lnTo>
                      <a:lnTo>
                        <a:pt x="28" y="33"/>
                      </a:lnTo>
                      <a:lnTo>
                        <a:pt x="17" y="33"/>
                      </a:lnTo>
                      <a:lnTo>
                        <a:pt x="0" y="11"/>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7" name="Freeform 2108"/>
                <p:cNvSpPr>
                  <a:spLocks/>
                </p:cNvSpPr>
                <p:nvPr/>
              </p:nvSpPr>
              <p:spPr bwMode="auto">
                <a:xfrm>
                  <a:off x="3793" y="3275"/>
                  <a:ext cx="354" cy="187"/>
                </a:xfrm>
                <a:custGeom>
                  <a:avLst/>
                  <a:gdLst>
                    <a:gd name="T0" fmla="*/ 353 w 354"/>
                    <a:gd name="T1" fmla="*/ 186 h 187"/>
                    <a:gd name="T2" fmla="*/ 347 w 354"/>
                    <a:gd name="T3" fmla="*/ 180 h 187"/>
                    <a:gd name="T4" fmla="*/ 342 w 354"/>
                    <a:gd name="T5" fmla="*/ 180 h 187"/>
                    <a:gd name="T6" fmla="*/ 336 w 354"/>
                    <a:gd name="T7" fmla="*/ 175 h 187"/>
                    <a:gd name="T8" fmla="*/ 331 w 354"/>
                    <a:gd name="T9" fmla="*/ 164 h 187"/>
                    <a:gd name="T10" fmla="*/ 331 w 354"/>
                    <a:gd name="T11" fmla="*/ 152 h 187"/>
                    <a:gd name="T12" fmla="*/ 320 w 354"/>
                    <a:gd name="T13" fmla="*/ 152 h 187"/>
                    <a:gd name="T14" fmla="*/ 309 w 354"/>
                    <a:gd name="T15" fmla="*/ 130 h 187"/>
                    <a:gd name="T16" fmla="*/ 291 w 354"/>
                    <a:gd name="T17" fmla="*/ 113 h 187"/>
                    <a:gd name="T18" fmla="*/ 291 w 354"/>
                    <a:gd name="T19" fmla="*/ 101 h 187"/>
                    <a:gd name="T20" fmla="*/ 280 w 354"/>
                    <a:gd name="T21" fmla="*/ 95 h 187"/>
                    <a:gd name="T22" fmla="*/ 258 w 354"/>
                    <a:gd name="T23" fmla="*/ 95 h 187"/>
                    <a:gd name="T24" fmla="*/ 241 w 354"/>
                    <a:gd name="T25" fmla="*/ 85 h 187"/>
                    <a:gd name="T26" fmla="*/ 230 w 354"/>
                    <a:gd name="T27" fmla="*/ 85 h 187"/>
                    <a:gd name="T28" fmla="*/ 224 w 354"/>
                    <a:gd name="T29" fmla="*/ 85 h 187"/>
                    <a:gd name="T30" fmla="*/ 219 w 354"/>
                    <a:gd name="T31" fmla="*/ 90 h 187"/>
                    <a:gd name="T32" fmla="*/ 213 w 354"/>
                    <a:gd name="T33" fmla="*/ 90 h 187"/>
                    <a:gd name="T34" fmla="*/ 196 w 354"/>
                    <a:gd name="T35" fmla="*/ 85 h 187"/>
                    <a:gd name="T36" fmla="*/ 196 w 354"/>
                    <a:gd name="T37" fmla="*/ 73 h 187"/>
                    <a:gd name="T38" fmla="*/ 196 w 354"/>
                    <a:gd name="T39" fmla="*/ 67 h 187"/>
                    <a:gd name="T40" fmla="*/ 185 w 354"/>
                    <a:gd name="T41" fmla="*/ 45 h 187"/>
                    <a:gd name="T42" fmla="*/ 180 w 354"/>
                    <a:gd name="T43" fmla="*/ 34 h 187"/>
                    <a:gd name="T44" fmla="*/ 169 w 354"/>
                    <a:gd name="T45" fmla="*/ 34 h 187"/>
                    <a:gd name="T46" fmla="*/ 163 w 354"/>
                    <a:gd name="T47" fmla="*/ 28 h 187"/>
                    <a:gd name="T48" fmla="*/ 152 w 354"/>
                    <a:gd name="T49" fmla="*/ 28 h 187"/>
                    <a:gd name="T50" fmla="*/ 145 w 354"/>
                    <a:gd name="T51" fmla="*/ 22 h 187"/>
                    <a:gd name="T52" fmla="*/ 129 w 354"/>
                    <a:gd name="T53" fmla="*/ 11 h 187"/>
                    <a:gd name="T54" fmla="*/ 123 w 354"/>
                    <a:gd name="T55" fmla="*/ 17 h 187"/>
                    <a:gd name="T56" fmla="*/ 123 w 354"/>
                    <a:gd name="T57" fmla="*/ 22 h 187"/>
                    <a:gd name="T58" fmla="*/ 118 w 354"/>
                    <a:gd name="T59" fmla="*/ 22 h 187"/>
                    <a:gd name="T60" fmla="*/ 123 w 354"/>
                    <a:gd name="T61" fmla="*/ 34 h 187"/>
                    <a:gd name="T62" fmla="*/ 118 w 354"/>
                    <a:gd name="T63" fmla="*/ 34 h 187"/>
                    <a:gd name="T64" fmla="*/ 112 w 354"/>
                    <a:gd name="T65" fmla="*/ 22 h 187"/>
                    <a:gd name="T66" fmla="*/ 95 w 354"/>
                    <a:gd name="T67" fmla="*/ 22 h 187"/>
                    <a:gd name="T68" fmla="*/ 84 w 354"/>
                    <a:gd name="T69" fmla="*/ 34 h 187"/>
                    <a:gd name="T70" fmla="*/ 79 w 354"/>
                    <a:gd name="T71" fmla="*/ 34 h 187"/>
                    <a:gd name="T72" fmla="*/ 79 w 354"/>
                    <a:gd name="T73" fmla="*/ 22 h 187"/>
                    <a:gd name="T74" fmla="*/ 62 w 354"/>
                    <a:gd name="T75" fmla="*/ 17 h 187"/>
                    <a:gd name="T76" fmla="*/ 57 w 354"/>
                    <a:gd name="T77" fmla="*/ 22 h 187"/>
                    <a:gd name="T78" fmla="*/ 46 w 354"/>
                    <a:gd name="T79" fmla="*/ 17 h 187"/>
                    <a:gd name="T80" fmla="*/ 39 w 354"/>
                    <a:gd name="T81" fmla="*/ 11 h 187"/>
                    <a:gd name="T82" fmla="*/ 28 w 354"/>
                    <a:gd name="T83" fmla="*/ 11 h 187"/>
                    <a:gd name="T84" fmla="*/ 28 w 354"/>
                    <a:gd name="T85" fmla="*/ 17 h 187"/>
                    <a:gd name="T86" fmla="*/ 23 w 354"/>
                    <a:gd name="T87" fmla="*/ 11 h 187"/>
                    <a:gd name="T88" fmla="*/ 18 w 354"/>
                    <a:gd name="T89" fmla="*/ 17 h 187"/>
                    <a:gd name="T90" fmla="*/ 18 w 354"/>
                    <a:gd name="T91" fmla="*/ 11 h 187"/>
                    <a:gd name="T92" fmla="*/ 18 w 354"/>
                    <a:gd name="T93" fmla="*/ 6 h 187"/>
                    <a:gd name="T94" fmla="*/ 7 w 354"/>
                    <a:gd name="T95" fmla="*/ 6 h 187"/>
                    <a:gd name="T96" fmla="*/ 7 w 354"/>
                    <a:gd name="T97" fmla="*/ 0 h 187"/>
                    <a:gd name="T98" fmla="*/ 0 w 354"/>
                    <a:gd name="T99" fmla="*/ 0 h 1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4"/>
                    <a:gd name="T151" fmla="*/ 0 h 187"/>
                    <a:gd name="T152" fmla="*/ 354 w 354"/>
                    <a:gd name="T153" fmla="*/ 187 h 1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4" h="187">
                      <a:moveTo>
                        <a:pt x="353" y="186"/>
                      </a:moveTo>
                      <a:lnTo>
                        <a:pt x="347" y="180"/>
                      </a:lnTo>
                      <a:lnTo>
                        <a:pt x="342" y="180"/>
                      </a:lnTo>
                      <a:lnTo>
                        <a:pt x="336" y="175"/>
                      </a:lnTo>
                      <a:lnTo>
                        <a:pt x="331" y="164"/>
                      </a:lnTo>
                      <a:lnTo>
                        <a:pt x="331" y="152"/>
                      </a:lnTo>
                      <a:lnTo>
                        <a:pt x="320" y="152"/>
                      </a:lnTo>
                      <a:lnTo>
                        <a:pt x="309" y="130"/>
                      </a:lnTo>
                      <a:lnTo>
                        <a:pt x="291" y="113"/>
                      </a:lnTo>
                      <a:lnTo>
                        <a:pt x="291" y="101"/>
                      </a:lnTo>
                      <a:lnTo>
                        <a:pt x="280" y="95"/>
                      </a:lnTo>
                      <a:lnTo>
                        <a:pt x="258" y="95"/>
                      </a:lnTo>
                      <a:lnTo>
                        <a:pt x="241" y="85"/>
                      </a:lnTo>
                      <a:lnTo>
                        <a:pt x="230" y="85"/>
                      </a:lnTo>
                      <a:lnTo>
                        <a:pt x="224" y="85"/>
                      </a:lnTo>
                      <a:lnTo>
                        <a:pt x="219" y="90"/>
                      </a:lnTo>
                      <a:lnTo>
                        <a:pt x="213" y="90"/>
                      </a:lnTo>
                      <a:lnTo>
                        <a:pt x="196" y="85"/>
                      </a:lnTo>
                      <a:lnTo>
                        <a:pt x="196" y="73"/>
                      </a:lnTo>
                      <a:lnTo>
                        <a:pt x="196" y="67"/>
                      </a:lnTo>
                      <a:lnTo>
                        <a:pt x="185" y="45"/>
                      </a:lnTo>
                      <a:lnTo>
                        <a:pt x="180" y="34"/>
                      </a:lnTo>
                      <a:lnTo>
                        <a:pt x="169" y="34"/>
                      </a:lnTo>
                      <a:lnTo>
                        <a:pt x="163" y="28"/>
                      </a:lnTo>
                      <a:lnTo>
                        <a:pt x="152" y="28"/>
                      </a:lnTo>
                      <a:lnTo>
                        <a:pt x="145" y="22"/>
                      </a:lnTo>
                      <a:lnTo>
                        <a:pt x="129" y="11"/>
                      </a:lnTo>
                      <a:lnTo>
                        <a:pt x="123" y="17"/>
                      </a:lnTo>
                      <a:lnTo>
                        <a:pt x="123" y="22"/>
                      </a:lnTo>
                      <a:lnTo>
                        <a:pt x="118" y="22"/>
                      </a:lnTo>
                      <a:lnTo>
                        <a:pt x="123" y="34"/>
                      </a:lnTo>
                      <a:lnTo>
                        <a:pt x="118" y="34"/>
                      </a:lnTo>
                      <a:lnTo>
                        <a:pt x="112" y="22"/>
                      </a:lnTo>
                      <a:lnTo>
                        <a:pt x="95" y="22"/>
                      </a:lnTo>
                      <a:lnTo>
                        <a:pt x="84" y="34"/>
                      </a:lnTo>
                      <a:lnTo>
                        <a:pt x="79" y="34"/>
                      </a:lnTo>
                      <a:lnTo>
                        <a:pt x="79" y="22"/>
                      </a:lnTo>
                      <a:lnTo>
                        <a:pt x="62" y="17"/>
                      </a:lnTo>
                      <a:lnTo>
                        <a:pt x="57" y="22"/>
                      </a:lnTo>
                      <a:lnTo>
                        <a:pt x="46" y="17"/>
                      </a:lnTo>
                      <a:lnTo>
                        <a:pt x="39" y="11"/>
                      </a:lnTo>
                      <a:lnTo>
                        <a:pt x="28" y="11"/>
                      </a:lnTo>
                      <a:lnTo>
                        <a:pt x="28" y="17"/>
                      </a:lnTo>
                      <a:lnTo>
                        <a:pt x="23" y="11"/>
                      </a:lnTo>
                      <a:lnTo>
                        <a:pt x="18" y="17"/>
                      </a:lnTo>
                      <a:lnTo>
                        <a:pt x="18" y="11"/>
                      </a:lnTo>
                      <a:lnTo>
                        <a:pt x="18" y="6"/>
                      </a:lnTo>
                      <a:lnTo>
                        <a:pt x="7" y="6"/>
                      </a:lnTo>
                      <a:lnTo>
                        <a:pt x="7" y="0"/>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8" name="Freeform 2109"/>
                <p:cNvSpPr>
                  <a:spLocks/>
                </p:cNvSpPr>
                <p:nvPr/>
              </p:nvSpPr>
              <p:spPr bwMode="auto">
                <a:xfrm>
                  <a:off x="3765" y="3179"/>
                  <a:ext cx="35" cy="104"/>
                </a:xfrm>
                <a:custGeom>
                  <a:avLst/>
                  <a:gdLst>
                    <a:gd name="T0" fmla="*/ 27 w 35"/>
                    <a:gd name="T1" fmla="*/ 97 h 104"/>
                    <a:gd name="T2" fmla="*/ 22 w 35"/>
                    <a:gd name="T3" fmla="*/ 103 h 104"/>
                    <a:gd name="T4" fmla="*/ 16 w 35"/>
                    <a:gd name="T5" fmla="*/ 97 h 104"/>
                    <a:gd name="T6" fmla="*/ 22 w 35"/>
                    <a:gd name="T7" fmla="*/ 92 h 104"/>
                    <a:gd name="T8" fmla="*/ 34 w 35"/>
                    <a:gd name="T9" fmla="*/ 86 h 104"/>
                    <a:gd name="T10" fmla="*/ 16 w 35"/>
                    <a:gd name="T11" fmla="*/ 80 h 104"/>
                    <a:gd name="T12" fmla="*/ 11 w 35"/>
                    <a:gd name="T13" fmla="*/ 63 h 104"/>
                    <a:gd name="T14" fmla="*/ 5 w 35"/>
                    <a:gd name="T15" fmla="*/ 57 h 104"/>
                    <a:gd name="T16" fmla="*/ 0 w 35"/>
                    <a:gd name="T17" fmla="*/ 52 h 104"/>
                    <a:gd name="T18" fmla="*/ 5 w 35"/>
                    <a:gd name="T19" fmla="*/ 28 h 104"/>
                    <a:gd name="T20" fmla="*/ 0 w 35"/>
                    <a:gd name="T21" fmla="*/ 17 h 104"/>
                    <a:gd name="T22" fmla="*/ 0 w 35"/>
                    <a:gd name="T23" fmla="*/ 0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04"/>
                    <a:gd name="T38" fmla="*/ 35 w 35"/>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04">
                      <a:moveTo>
                        <a:pt x="27" y="97"/>
                      </a:moveTo>
                      <a:lnTo>
                        <a:pt x="22" y="103"/>
                      </a:lnTo>
                      <a:lnTo>
                        <a:pt x="16" y="97"/>
                      </a:lnTo>
                      <a:lnTo>
                        <a:pt x="22" y="92"/>
                      </a:lnTo>
                      <a:lnTo>
                        <a:pt x="34" y="86"/>
                      </a:lnTo>
                      <a:lnTo>
                        <a:pt x="16" y="80"/>
                      </a:lnTo>
                      <a:lnTo>
                        <a:pt x="11" y="63"/>
                      </a:lnTo>
                      <a:lnTo>
                        <a:pt x="5" y="57"/>
                      </a:lnTo>
                      <a:lnTo>
                        <a:pt x="0" y="52"/>
                      </a:lnTo>
                      <a:lnTo>
                        <a:pt x="5" y="28"/>
                      </a:lnTo>
                      <a:lnTo>
                        <a:pt x="0" y="17"/>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89" name="Line 2110"/>
                <p:cNvSpPr>
                  <a:spLocks noChangeShapeType="1"/>
                </p:cNvSpPr>
                <p:nvPr/>
              </p:nvSpPr>
              <p:spPr bwMode="auto">
                <a:xfrm>
                  <a:off x="3793" y="3264"/>
                  <a:ext cx="16" cy="0"/>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0" name="Freeform 2111"/>
                <p:cNvSpPr>
                  <a:spLocks/>
                </p:cNvSpPr>
                <p:nvPr/>
              </p:nvSpPr>
              <p:spPr bwMode="auto">
                <a:xfrm>
                  <a:off x="3385" y="2809"/>
                  <a:ext cx="17" cy="64"/>
                </a:xfrm>
                <a:custGeom>
                  <a:avLst/>
                  <a:gdLst>
                    <a:gd name="T0" fmla="*/ 16 w 17"/>
                    <a:gd name="T1" fmla="*/ 63 h 64"/>
                    <a:gd name="T2" fmla="*/ 0 w 17"/>
                    <a:gd name="T3" fmla="*/ 40 h 64"/>
                    <a:gd name="T4" fmla="*/ 0 w 17"/>
                    <a:gd name="T5" fmla="*/ 34 h 64"/>
                    <a:gd name="T6" fmla="*/ 0 w 17"/>
                    <a:gd name="T7" fmla="*/ 29 h 64"/>
                    <a:gd name="T8" fmla="*/ 16 w 17"/>
                    <a:gd name="T9" fmla="*/ 17 h 64"/>
                    <a:gd name="T10" fmla="*/ 0 w 17"/>
                    <a:gd name="T11" fmla="*/ 11 h 64"/>
                    <a:gd name="T12" fmla="*/ 9 w 17"/>
                    <a:gd name="T13" fmla="*/ 0 h 64"/>
                    <a:gd name="T14" fmla="*/ 0 60000 65536"/>
                    <a:gd name="T15" fmla="*/ 0 60000 65536"/>
                    <a:gd name="T16" fmla="*/ 0 60000 65536"/>
                    <a:gd name="T17" fmla="*/ 0 60000 65536"/>
                    <a:gd name="T18" fmla="*/ 0 60000 65536"/>
                    <a:gd name="T19" fmla="*/ 0 60000 65536"/>
                    <a:gd name="T20" fmla="*/ 0 60000 65536"/>
                    <a:gd name="T21" fmla="*/ 0 w 17"/>
                    <a:gd name="T22" fmla="*/ 0 h 64"/>
                    <a:gd name="T23" fmla="*/ 17 w 17"/>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64">
                      <a:moveTo>
                        <a:pt x="16" y="63"/>
                      </a:moveTo>
                      <a:lnTo>
                        <a:pt x="0" y="40"/>
                      </a:lnTo>
                      <a:lnTo>
                        <a:pt x="0" y="34"/>
                      </a:lnTo>
                      <a:lnTo>
                        <a:pt x="0" y="29"/>
                      </a:lnTo>
                      <a:lnTo>
                        <a:pt x="16" y="17"/>
                      </a:lnTo>
                      <a:lnTo>
                        <a:pt x="0" y="11"/>
                      </a:lnTo>
                      <a:lnTo>
                        <a:pt x="9"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1" name="Freeform 2112"/>
                <p:cNvSpPr>
                  <a:spLocks/>
                </p:cNvSpPr>
                <p:nvPr/>
              </p:nvSpPr>
              <p:spPr bwMode="auto">
                <a:xfrm>
                  <a:off x="3635" y="2678"/>
                  <a:ext cx="277" cy="132"/>
                </a:xfrm>
                <a:custGeom>
                  <a:avLst/>
                  <a:gdLst>
                    <a:gd name="T0" fmla="*/ 276 w 277"/>
                    <a:gd name="T1" fmla="*/ 5 h 132"/>
                    <a:gd name="T2" fmla="*/ 270 w 277"/>
                    <a:gd name="T3" fmla="*/ 0 h 132"/>
                    <a:gd name="T4" fmla="*/ 265 w 277"/>
                    <a:gd name="T5" fmla="*/ 11 h 132"/>
                    <a:gd name="T6" fmla="*/ 248 w 277"/>
                    <a:gd name="T7" fmla="*/ 16 h 132"/>
                    <a:gd name="T8" fmla="*/ 254 w 277"/>
                    <a:gd name="T9" fmla="*/ 22 h 132"/>
                    <a:gd name="T10" fmla="*/ 242 w 277"/>
                    <a:gd name="T11" fmla="*/ 22 h 132"/>
                    <a:gd name="T12" fmla="*/ 237 w 277"/>
                    <a:gd name="T13" fmla="*/ 27 h 132"/>
                    <a:gd name="T14" fmla="*/ 231 w 277"/>
                    <a:gd name="T15" fmla="*/ 27 h 132"/>
                    <a:gd name="T16" fmla="*/ 231 w 277"/>
                    <a:gd name="T17" fmla="*/ 22 h 132"/>
                    <a:gd name="T18" fmla="*/ 226 w 277"/>
                    <a:gd name="T19" fmla="*/ 27 h 132"/>
                    <a:gd name="T20" fmla="*/ 231 w 277"/>
                    <a:gd name="T21" fmla="*/ 32 h 132"/>
                    <a:gd name="T22" fmla="*/ 220 w 277"/>
                    <a:gd name="T23" fmla="*/ 38 h 132"/>
                    <a:gd name="T24" fmla="*/ 220 w 277"/>
                    <a:gd name="T25" fmla="*/ 43 h 132"/>
                    <a:gd name="T26" fmla="*/ 215 w 277"/>
                    <a:gd name="T27" fmla="*/ 49 h 132"/>
                    <a:gd name="T28" fmla="*/ 181 w 277"/>
                    <a:gd name="T29" fmla="*/ 49 h 132"/>
                    <a:gd name="T30" fmla="*/ 181 w 277"/>
                    <a:gd name="T31" fmla="*/ 60 h 132"/>
                    <a:gd name="T32" fmla="*/ 169 w 277"/>
                    <a:gd name="T33" fmla="*/ 70 h 132"/>
                    <a:gd name="T34" fmla="*/ 152 w 277"/>
                    <a:gd name="T35" fmla="*/ 76 h 132"/>
                    <a:gd name="T36" fmla="*/ 135 w 277"/>
                    <a:gd name="T37" fmla="*/ 87 h 132"/>
                    <a:gd name="T38" fmla="*/ 130 w 277"/>
                    <a:gd name="T39" fmla="*/ 81 h 132"/>
                    <a:gd name="T40" fmla="*/ 118 w 277"/>
                    <a:gd name="T41" fmla="*/ 97 h 132"/>
                    <a:gd name="T42" fmla="*/ 113 w 277"/>
                    <a:gd name="T43" fmla="*/ 92 h 132"/>
                    <a:gd name="T44" fmla="*/ 102 w 277"/>
                    <a:gd name="T45" fmla="*/ 92 h 132"/>
                    <a:gd name="T46" fmla="*/ 96 w 277"/>
                    <a:gd name="T47" fmla="*/ 97 h 132"/>
                    <a:gd name="T48" fmla="*/ 91 w 277"/>
                    <a:gd name="T49" fmla="*/ 92 h 132"/>
                    <a:gd name="T50" fmla="*/ 79 w 277"/>
                    <a:gd name="T51" fmla="*/ 87 h 132"/>
                    <a:gd name="T52" fmla="*/ 74 w 277"/>
                    <a:gd name="T53" fmla="*/ 92 h 132"/>
                    <a:gd name="T54" fmla="*/ 74 w 277"/>
                    <a:gd name="T55" fmla="*/ 97 h 132"/>
                    <a:gd name="T56" fmla="*/ 63 w 277"/>
                    <a:gd name="T57" fmla="*/ 97 h 132"/>
                    <a:gd name="T58" fmla="*/ 57 w 277"/>
                    <a:gd name="T59" fmla="*/ 103 h 132"/>
                    <a:gd name="T60" fmla="*/ 50 w 277"/>
                    <a:gd name="T61" fmla="*/ 103 h 132"/>
                    <a:gd name="T62" fmla="*/ 46 w 277"/>
                    <a:gd name="T63" fmla="*/ 108 h 132"/>
                    <a:gd name="T64" fmla="*/ 39 w 277"/>
                    <a:gd name="T65" fmla="*/ 108 h 132"/>
                    <a:gd name="T66" fmla="*/ 34 w 277"/>
                    <a:gd name="T67" fmla="*/ 114 h 132"/>
                    <a:gd name="T68" fmla="*/ 28 w 277"/>
                    <a:gd name="T69" fmla="*/ 108 h 132"/>
                    <a:gd name="T70" fmla="*/ 28 w 277"/>
                    <a:gd name="T71" fmla="*/ 114 h 132"/>
                    <a:gd name="T72" fmla="*/ 11 w 277"/>
                    <a:gd name="T73" fmla="*/ 114 h 132"/>
                    <a:gd name="T74" fmla="*/ 0 w 277"/>
                    <a:gd name="T75" fmla="*/ 131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7"/>
                    <a:gd name="T115" fmla="*/ 0 h 132"/>
                    <a:gd name="T116" fmla="*/ 277 w 277"/>
                    <a:gd name="T117" fmla="*/ 132 h 1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7" h="132">
                      <a:moveTo>
                        <a:pt x="276" y="5"/>
                      </a:moveTo>
                      <a:lnTo>
                        <a:pt x="270" y="0"/>
                      </a:lnTo>
                      <a:lnTo>
                        <a:pt x="265" y="11"/>
                      </a:lnTo>
                      <a:lnTo>
                        <a:pt x="248" y="16"/>
                      </a:lnTo>
                      <a:lnTo>
                        <a:pt x="254" y="22"/>
                      </a:lnTo>
                      <a:lnTo>
                        <a:pt x="242" y="22"/>
                      </a:lnTo>
                      <a:lnTo>
                        <a:pt x="237" y="27"/>
                      </a:lnTo>
                      <a:lnTo>
                        <a:pt x="231" y="27"/>
                      </a:lnTo>
                      <a:lnTo>
                        <a:pt x="231" y="22"/>
                      </a:lnTo>
                      <a:lnTo>
                        <a:pt x="226" y="27"/>
                      </a:lnTo>
                      <a:lnTo>
                        <a:pt x="231" y="32"/>
                      </a:lnTo>
                      <a:lnTo>
                        <a:pt x="220" y="38"/>
                      </a:lnTo>
                      <a:lnTo>
                        <a:pt x="220" y="43"/>
                      </a:lnTo>
                      <a:lnTo>
                        <a:pt x="215" y="49"/>
                      </a:lnTo>
                      <a:lnTo>
                        <a:pt x="181" y="49"/>
                      </a:lnTo>
                      <a:lnTo>
                        <a:pt x="181" y="60"/>
                      </a:lnTo>
                      <a:lnTo>
                        <a:pt x="169" y="70"/>
                      </a:lnTo>
                      <a:lnTo>
                        <a:pt x="152" y="76"/>
                      </a:lnTo>
                      <a:lnTo>
                        <a:pt x="135" y="87"/>
                      </a:lnTo>
                      <a:lnTo>
                        <a:pt x="130" y="81"/>
                      </a:lnTo>
                      <a:lnTo>
                        <a:pt x="118" y="97"/>
                      </a:lnTo>
                      <a:lnTo>
                        <a:pt x="113" y="92"/>
                      </a:lnTo>
                      <a:lnTo>
                        <a:pt x="102" y="92"/>
                      </a:lnTo>
                      <a:lnTo>
                        <a:pt x="96" y="97"/>
                      </a:lnTo>
                      <a:lnTo>
                        <a:pt x="91" y="92"/>
                      </a:lnTo>
                      <a:lnTo>
                        <a:pt x="79" y="87"/>
                      </a:lnTo>
                      <a:lnTo>
                        <a:pt x="74" y="92"/>
                      </a:lnTo>
                      <a:lnTo>
                        <a:pt x="74" y="97"/>
                      </a:lnTo>
                      <a:lnTo>
                        <a:pt x="63" y="97"/>
                      </a:lnTo>
                      <a:lnTo>
                        <a:pt x="57" y="103"/>
                      </a:lnTo>
                      <a:lnTo>
                        <a:pt x="50" y="103"/>
                      </a:lnTo>
                      <a:lnTo>
                        <a:pt x="46" y="108"/>
                      </a:lnTo>
                      <a:lnTo>
                        <a:pt x="39" y="108"/>
                      </a:lnTo>
                      <a:lnTo>
                        <a:pt x="34" y="114"/>
                      </a:lnTo>
                      <a:lnTo>
                        <a:pt x="28" y="108"/>
                      </a:lnTo>
                      <a:lnTo>
                        <a:pt x="28" y="114"/>
                      </a:lnTo>
                      <a:lnTo>
                        <a:pt x="11" y="114"/>
                      </a:lnTo>
                      <a:lnTo>
                        <a:pt x="0" y="131"/>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2" name="Freeform 2113"/>
                <p:cNvSpPr>
                  <a:spLocks/>
                </p:cNvSpPr>
                <p:nvPr/>
              </p:nvSpPr>
              <p:spPr bwMode="auto">
                <a:xfrm>
                  <a:off x="3392" y="2809"/>
                  <a:ext cx="244" cy="70"/>
                </a:xfrm>
                <a:custGeom>
                  <a:avLst/>
                  <a:gdLst>
                    <a:gd name="T0" fmla="*/ 243 w 244"/>
                    <a:gd name="T1" fmla="*/ 0 h 70"/>
                    <a:gd name="T2" fmla="*/ 237 w 244"/>
                    <a:gd name="T3" fmla="*/ 5 h 70"/>
                    <a:gd name="T4" fmla="*/ 243 w 244"/>
                    <a:gd name="T5" fmla="*/ 12 h 70"/>
                    <a:gd name="T6" fmla="*/ 237 w 244"/>
                    <a:gd name="T7" fmla="*/ 12 h 70"/>
                    <a:gd name="T8" fmla="*/ 226 w 244"/>
                    <a:gd name="T9" fmla="*/ 12 h 70"/>
                    <a:gd name="T10" fmla="*/ 221 w 244"/>
                    <a:gd name="T11" fmla="*/ 12 h 70"/>
                    <a:gd name="T12" fmla="*/ 215 w 244"/>
                    <a:gd name="T13" fmla="*/ 29 h 70"/>
                    <a:gd name="T14" fmla="*/ 204 w 244"/>
                    <a:gd name="T15" fmla="*/ 29 h 70"/>
                    <a:gd name="T16" fmla="*/ 198 w 244"/>
                    <a:gd name="T17" fmla="*/ 35 h 70"/>
                    <a:gd name="T18" fmla="*/ 187 w 244"/>
                    <a:gd name="T19" fmla="*/ 35 h 70"/>
                    <a:gd name="T20" fmla="*/ 181 w 244"/>
                    <a:gd name="T21" fmla="*/ 40 h 70"/>
                    <a:gd name="T22" fmla="*/ 176 w 244"/>
                    <a:gd name="T23" fmla="*/ 40 h 70"/>
                    <a:gd name="T24" fmla="*/ 181 w 244"/>
                    <a:gd name="T25" fmla="*/ 35 h 70"/>
                    <a:gd name="T26" fmla="*/ 176 w 244"/>
                    <a:gd name="T27" fmla="*/ 29 h 70"/>
                    <a:gd name="T28" fmla="*/ 170 w 244"/>
                    <a:gd name="T29" fmla="*/ 35 h 70"/>
                    <a:gd name="T30" fmla="*/ 165 w 244"/>
                    <a:gd name="T31" fmla="*/ 29 h 70"/>
                    <a:gd name="T32" fmla="*/ 153 w 244"/>
                    <a:gd name="T33" fmla="*/ 29 h 70"/>
                    <a:gd name="T34" fmla="*/ 135 w 244"/>
                    <a:gd name="T35" fmla="*/ 46 h 70"/>
                    <a:gd name="T36" fmla="*/ 130 w 244"/>
                    <a:gd name="T37" fmla="*/ 40 h 70"/>
                    <a:gd name="T38" fmla="*/ 124 w 244"/>
                    <a:gd name="T39" fmla="*/ 40 h 70"/>
                    <a:gd name="T40" fmla="*/ 124 w 244"/>
                    <a:gd name="T41" fmla="*/ 35 h 70"/>
                    <a:gd name="T42" fmla="*/ 119 w 244"/>
                    <a:gd name="T43" fmla="*/ 29 h 70"/>
                    <a:gd name="T44" fmla="*/ 113 w 244"/>
                    <a:gd name="T45" fmla="*/ 29 h 70"/>
                    <a:gd name="T46" fmla="*/ 108 w 244"/>
                    <a:gd name="T47" fmla="*/ 40 h 70"/>
                    <a:gd name="T48" fmla="*/ 91 w 244"/>
                    <a:gd name="T49" fmla="*/ 46 h 70"/>
                    <a:gd name="T50" fmla="*/ 85 w 244"/>
                    <a:gd name="T51" fmla="*/ 40 h 70"/>
                    <a:gd name="T52" fmla="*/ 91 w 244"/>
                    <a:gd name="T53" fmla="*/ 29 h 70"/>
                    <a:gd name="T54" fmla="*/ 85 w 244"/>
                    <a:gd name="T55" fmla="*/ 17 h 70"/>
                    <a:gd name="T56" fmla="*/ 74 w 244"/>
                    <a:gd name="T57" fmla="*/ 12 h 70"/>
                    <a:gd name="T58" fmla="*/ 68 w 244"/>
                    <a:gd name="T59" fmla="*/ 17 h 70"/>
                    <a:gd name="T60" fmla="*/ 57 w 244"/>
                    <a:gd name="T61" fmla="*/ 17 h 70"/>
                    <a:gd name="T62" fmla="*/ 57 w 244"/>
                    <a:gd name="T63" fmla="*/ 29 h 70"/>
                    <a:gd name="T64" fmla="*/ 46 w 244"/>
                    <a:gd name="T65" fmla="*/ 35 h 70"/>
                    <a:gd name="T66" fmla="*/ 40 w 244"/>
                    <a:gd name="T67" fmla="*/ 35 h 70"/>
                    <a:gd name="T68" fmla="*/ 28 w 244"/>
                    <a:gd name="T69" fmla="*/ 40 h 70"/>
                    <a:gd name="T70" fmla="*/ 24 w 244"/>
                    <a:gd name="T71" fmla="*/ 46 h 70"/>
                    <a:gd name="T72" fmla="*/ 28 w 244"/>
                    <a:gd name="T73" fmla="*/ 63 h 70"/>
                    <a:gd name="T74" fmla="*/ 24 w 244"/>
                    <a:gd name="T75" fmla="*/ 58 h 70"/>
                    <a:gd name="T76" fmla="*/ 17 w 244"/>
                    <a:gd name="T77" fmla="*/ 63 h 70"/>
                    <a:gd name="T78" fmla="*/ 12 w 244"/>
                    <a:gd name="T79" fmla="*/ 69 h 70"/>
                    <a:gd name="T80" fmla="*/ 0 w 244"/>
                    <a:gd name="T81" fmla="*/ 63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70"/>
                    <a:gd name="T125" fmla="*/ 244 w 244"/>
                    <a:gd name="T126" fmla="*/ 70 h 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70">
                      <a:moveTo>
                        <a:pt x="243" y="0"/>
                      </a:moveTo>
                      <a:lnTo>
                        <a:pt x="237" y="5"/>
                      </a:lnTo>
                      <a:lnTo>
                        <a:pt x="243" y="12"/>
                      </a:lnTo>
                      <a:lnTo>
                        <a:pt x="237" y="12"/>
                      </a:lnTo>
                      <a:lnTo>
                        <a:pt x="226" y="12"/>
                      </a:lnTo>
                      <a:lnTo>
                        <a:pt x="221" y="12"/>
                      </a:lnTo>
                      <a:lnTo>
                        <a:pt x="215" y="29"/>
                      </a:lnTo>
                      <a:lnTo>
                        <a:pt x="204" y="29"/>
                      </a:lnTo>
                      <a:lnTo>
                        <a:pt x="198" y="35"/>
                      </a:lnTo>
                      <a:lnTo>
                        <a:pt x="187" y="35"/>
                      </a:lnTo>
                      <a:lnTo>
                        <a:pt x="181" y="40"/>
                      </a:lnTo>
                      <a:lnTo>
                        <a:pt x="176" y="40"/>
                      </a:lnTo>
                      <a:lnTo>
                        <a:pt x="181" y="35"/>
                      </a:lnTo>
                      <a:lnTo>
                        <a:pt x="176" y="29"/>
                      </a:lnTo>
                      <a:lnTo>
                        <a:pt x="170" y="35"/>
                      </a:lnTo>
                      <a:lnTo>
                        <a:pt x="165" y="29"/>
                      </a:lnTo>
                      <a:lnTo>
                        <a:pt x="153" y="29"/>
                      </a:lnTo>
                      <a:lnTo>
                        <a:pt x="135" y="46"/>
                      </a:lnTo>
                      <a:lnTo>
                        <a:pt x="130" y="40"/>
                      </a:lnTo>
                      <a:lnTo>
                        <a:pt x="124" y="40"/>
                      </a:lnTo>
                      <a:lnTo>
                        <a:pt x="124" y="35"/>
                      </a:lnTo>
                      <a:lnTo>
                        <a:pt x="119" y="29"/>
                      </a:lnTo>
                      <a:lnTo>
                        <a:pt x="113" y="29"/>
                      </a:lnTo>
                      <a:lnTo>
                        <a:pt x="108" y="40"/>
                      </a:lnTo>
                      <a:lnTo>
                        <a:pt x="91" y="46"/>
                      </a:lnTo>
                      <a:lnTo>
                        <a:pt x="85" y="40"/>
                      </a:lnTo>
                      <a:lnTo>
                        <a:pt x="91" y="29"/>
                      </a:lnTo>
                      <a:lnTo>
                        <a:pt x="85" y="17"/>
                      </a:lnTo>
                      <a:lnTo>
                        <a:pt x="74" y="12"/>
                      </a:lnTo>
                      <a:lnTo>
                        <a:pt x="68" y="17"/>
                      </a:lnTo>
                      <a:lnTo>
                        <a:pt x="57" y="17"/>
                      </a:lnTo>
                      <a:lnTo>
                        <a:pt x="57" y="29"/>
                      </a:lnTo>
                      <a:lnTo>
                        <a:pt x="46" y="35"/>
                      </a:lnTo>
                      <a:lnTo>
                        <a:pt x="40" y="35"/>
                      </a:lnTo>
                      <a:lnTo>
                        <a:pt x="28" y="40"/>
                      </a:lnTo>
                      <a:lnTo>
                        <a:pt x="24" y="46"/>
                      </a:lnTo>
                      <a:lnTo>
                        <a:pt x="28" y="63"/>
                      </a:lnTo>
                      <a:lnTo>
                        <a:pt x="24" y="58"/>
                      </a:lnTo>
                      <a:lnTo>
                        <a:pt x="17" y="63"/>
                      </a:lnTo>
                      <a:lnTo>
                        <a:pt x="12" y="69"/>
                      </a:lnTo>
                      <a:lnTo>
                        <a:pt x="0" y="63"/>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3" name="Line 2114"/>
                <p:cNvSpPr>
                  <a:spLocks noChangeShapeType="1"/>
                </p:cNvSpPr>
                <p:nvPr/>
              </p:nvSpPr>
              <p:spPr bwMode="auto">
                <a:xfrm>
                  <a:off x="3390" y="2809"/>
                  <a:ext cx="2" cy="5"/>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4" name="Freeform 2115"/>
                <p:cNvSpPr>
                  <a:spLocks/>
                </p:cNvSpPr>
                <p:nvPr/>
              </p:nvSpPr>
              <p:spPr bwMode="auto">
                <a:xfrm>
                  <a:off x="4929" y="3976"/>
                  <a:ext cx="218" cy="38"/>
                </a:xfrm>
                <a:custGeom>
                  <a:avLst/>
                  <a:gdLst>
                    <a:gd name="T0" fmla="*/ 217 w 218"/>
                    <a:gd name="T1" fmla="*/ 0 h 38"/>
                    <a:gd name="T2" fmla="*/ 195 w 218"/>
                    <a:gd name="T3" fmla="*/ 0 h 38"/>
                    <a:gd name="T4" fmla="*/ 184 w 218"/>
                    <a:gd name="T5" fmla="*/ 5 h 38"/>
                    <a:gd name="T6" fmla="*/ 178 w 218"/>
                    <a:gd name="T7" fmla="*/ 21 h 38"/>
                    <a:gd name="T8" fmla="*/ 167 w 218"/>
                    <a:gd name="T9" fmla="*/ 26 h 38"/>
                    <a:gd name="T10" fmla="*/ 156 w 218"/>
                    <a:gd name="T11" fmla="*/ 26 h 38"/>
                    <a:gd name="T12" fmla="*/ 145 w 218"/>
                    <a:gd name="T13" fmla="*/ 26 h 38"/>
                    <a:gd name="T14" fmla="*/ 122 w 218"/>
                    <a:gd name="T15" fmla="*/ 11 h 38"/>
                    <a:gd name="T16" fmla="*/ 117 w 218"/>
                    <a:gd name="T17" fmla="*/ 11 h 38"/>
                    <a:gd name="T18" fmla="*/ 94 w 218"/>
                    <a:gd name="T19" fmla="*/ 21 h 38"/>
                    <a:gd name="T20" fmla="*/ 83 w 218"/>
                    <a:gd name="T21" fmla="*/ 5 h 38"/>
                    <a:gd name="T22" fmla="*/ 78 w 218"/>
                    <a:gd name="T23" fmla="*/ 5 h 38"/>
                    <a:gd name="T24" fmla="*/ 55 w 218"/>
                    <a:gd name="T25" fmla="*/ 16 h 38"/>
                    <a:gd name="T26" fmla="*/ 44 w 218"/>
                    <a:gd name="T27" fmla="*/ 26 h 38"/>
                    <a:gd name="T28" fmla="*/ 33 w 218"/>
                    <a:gd name="T29" fmla="*/ 32 h 38"/>
                    <a:gd name="T30" fmla="*/ 28 w 218"/>
                    <a:gd name="T31" fmla="*/ 37 h 38"/>
                    <a:gd name="T32" fmla="*/ 17 w 218"/>
                    <a:gd name="T33" fmla="*/ 32 h 38"/>
                    <a:gd name="T34" fmla="*/ 0 w 218"/>
                    <a:gd name="T35" fmla="*/ 37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8"/>
                    <a:gd name="T55" fmla="*/ 0 h 38"/>
                    <a:gd name="T56" fmla="*/ 218 w 218"/>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8" h="38">
                      <a:moveTo>
                        <a:pt x="217" y="0"/>
                      </a:moveTo>
                      <a:lnTo>
                        <a:pt x="195" y="0"/>
                      </a:lnTo>
                      <a:lnTo>
                        <a:pt x="184" y="5"/>
                      </a:lnTo>
                      <a:lnTo>
                        <a:pt x="178" y="21"/>
                      </a:lnTo>
                      <a:lnTo>
                        <a:pt x="167" y="26"/>
                      </a:lnTo>
                      <a:lnTo>
                        <a:pt x="156" y="26"/>
                      </a:lnTo>
                      <a:lnTo>
                        <a:pt x="145" y="26"/>
                      </a:lnTo>
                      <a:lnTo>
                        <a:pt x="122" y="11"/>
                      </a:lnTo>
                      <a:lnTo>
                        <a:pt x="117" y="11"/>
                      </a:lnTo>
                      <a:lnTo>
                        <a:pt x="94" y="21"/>
                      </a:lnTo>
                      <a:lnTo>
                        <a:pt x="83" y="5"/>
                      </a:lnTo>
                      <a:lnTo>
                        <a:pt x="78" y="5"/>
                      </a:lnTo>
                      <a:lnTo>
                        <a:pt x="55" y="16"/>
                      </a:lnTo>
                      <a:lnTo>
                        <a:pt x="44" y="26"/>
                      </a:lnTo>
                      <a:lnTo>
                        <a:pt x="33" y="32"/>
                      </a:lnTo>
                      <a:lnTo>
                        <a:pt x="28" y="37"/>
                      </a:lnTo>
                      <a:lnTo>
                        <a:pt x="17" y="32"/>
                      </a:lnTo>
                      <a:lnTo>
                        <a:pt x="0" y="37"/>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5" name="Freeform 2116"/>
                <p:cNvSpPr>
                  <a:spLocks/>
                </p:cNvSpPr>
                <p:nvPr/>
              </p:nvSpPr>
              <p:spPr bwMode="auto">
                <a:xfrm>
                  <a:off x="4642" y="4103"/>
                  <a:ext cx="64" cy="20"/>
                </a:xfrm>
                <a:custGeom>
                  <a:avLst/>
                  <a:gdLst>
                    <a:gd name="T0" fmla="*/ 63 w 64"/>
                    <a:gd name="T1" fmla="*/ 0 h 20"/>
                    <a:gd name="T2" fmla="*/ 57 w 64"/>
                    <a:gd name="T3" fmla="*/ 12 h 20"/>
                    <a:gd name="T4" fmla="*/ 52 w 64"/>
                    <a:gd name="T5" fmla="*/ 12 h 20"/>
                    <a:gd name="T6" fmla="*/ 41 w 64"/>
                    <a:gd name="T7" fmla="*/ 7 h 20"/>
                    <a:gd name="T8" fmla="*/ 35 w 64"/>
                    <a:gd name="T9" fmla="*/ 7 h 20"/>
                    <a:gd name="T10" fmla="*/ 24 w 64"/>
                    <a:gd name="T11" fmla="*/ 7 h 20"/>
                    <a:gd name="T12" fmla="*/ 11 w 64"/>
                    <a:gd name="T13" fmla="*/ 19 h 20"/>
                    <a:gd name="T14" fmla="*/ 7 w 64"/>
                    <a:gd name="T15" fmla="*/ 19 h 20"/>
                    <a:gd name="T16" fmla="*/ 7 w 64"/>
                    <a:gd name="T17" fmla="*/ 7 h 20"/>
                    <a:gd name="T18" fmla="*/ 0 w 64"/>
                    <a:gd name="T19" fmla="*/ 7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20"/>
                    <a:gd name="T32" fmla="*/ 64 w 6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20">
                      <a:moveTo>
                        <a:pt x="63" y="0"/>
                      </a:moveTo>
                      <a:lnTo>
                        <a:pt x="57" y="12"/>
                      </a:lnTo>
                      <a:lnTo>
                        <a:pt x="52" y="12"/>
                      </a:lnTo>
                      <a:lnTo>
                        <a:pt x="41" y="7"/>
                      </a:lnTo>
                      <a:lnTo>
                        <a:pt x="35" y="7"/>
                      </a:lnTo>
                      <a:lnTo>
                        <a:pt x="24" y="7"/>
                      </a:lnTo>
                      <a:lnTo>
                        <a:pt x="11" y="19"/>
                      </a:lnTo>
                      <a:lnTo>
                        <a:pt x="7" y="19"/>
                      </a:lnTo>
                      <a:lnTo>
                        <a:pt x="7" y="7"/>
                      </a:lnTo>
                      <a:lnTo>
                        <a:pt x="0" y="7"/>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6" name="Line 2117"/>
                <p:cNvSpPr>
                  <a:spLocks noChangeShapeType="1"/>
                </p:cNvSpPr>
                <p:nvPr/>
              </p:nvSpPr>
              <p:spPr bwMode="auto">
                <a:xfrm flipH="1">
                  <a:off x="4637" y="4110"/>
                  <a:ext cx="5" cy="5"/>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7" name="Line 2118"/>
                <p:cNvSpPr>
                  <a:spLocks noChangeShapeType="1"/>
                </p:cNvSpPr>
                <p:nvPr/>
              </p:nvSpPr>
              <p:spPr bwMode="auto">
                <a:xfrm flipH="1">
                  <a:off x="4924" y="4013"/>
                  <a:ext cx="5" cy="0"/>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8" name="Freeform 2119"/>
                <p:cNvSpPr>
                  <a:spLocks/>
                </p:cNvSpPr>
                <p:nvPr/>
              </p:nvSpPr>
              <p:spPr bwMode="auto">
                <a:xfrm>
                  <a:off x="4231" y="3621"/>
                  <a:ext cx="247" cy="416"/>
                </a:xfrm>
                <a:custGeom>
                  <a:avLst/>
                  <a:gdLst>
                    <a:gd name="T0" fmla="*/ 246 w 247"/>
                    <a:gd name="T1" fmla="*/ 415 h 416"/>
                    <a:gd name="T2" fmla="*/ 246 w 247"/>
                    <a:gd name="T3" fmla="*/ 409 h 416"/>
                    <a:gd name="T4" fmla="*/ 240 w 247"/>
                    <a:gd name="T5" fmla="*/ 398 h 416"/>
                    <a:gd name="T6" fmla="*/ 224 w 247"/>
                    <a:gd name="T7" fmla="*/ 382 h 416"/>
                    <a:gd name="T8" fmla="*/ 202 w 247"/>
                    <a:gd name="T9" fmla="*/ 382 h 416"/>
                    <a:gd name="T10" fmla="*/ 196 w 247"/>
                    <a:gd name="T11" fmla="*/ 382 h 416"/>
                    <a:gd name="T12" fmla="*/ 196 w 247"/>
                    <a:gd name="T13" fmla="*/ 359 h 416"/>
                    <a:gd name="T14" fmla="*/ 185 w 247"/>
                    <a:gd name="T15" fmla="*/ 348 h 416"/>
                    <a:gd name="T16" fmla="*/ 174 w 247"/>
                    <a:gd name="T17" fmla="*/ 354 h 416"/>
                    <a:gd name="T18" fmla="*/ 168 w 247"/>
                    <a:gd name="T19" fmla="*/ 348 h 416"/>
                    <a:gd name="T20" fmla="*/ 157 w 247"/>
                    <a:gd name="T21" fmla="*/ 348 h 416"/>
                    <a:gd name="T22" fmla="*/ 141 w 247"/>
                    <a:gd name="T23" fmla="*/ 319 h 416"/>
                    <a:gd name="T24" fmla="*/ 135 w 247"/>
                    <a:gd name="T25" fmla="*/ 325 h 416"/>
                    <a:gd name="T26" fmla="*/ 135 w 247"/>
                    <a:gd name="T27" fmla="*/ 314 h 416"/>
                    <a:gd name="T28" fmla="*/ 117 w 247"/>
                    <a:gd name="T29" fmla="*/ 308 h 416"/>
                    <a:gd name="T30" fmla="*/ 117 w 247"/>
                    <a:gd name="T31" fmla="*/ 303 h 416"/>
                    <a:gd name="T32" fmla="*/ 112 w 247"/>
                    <a:gd name="T33" fmla="*/ 303 h 416"/>
                    <a:gd name="T34" fmla="*/ 101 w 247"/>
                    <a:gd name="T35" fmla="*/ 297 h 416"/>
                    <a:gd name="T36" fmla="*/ 112 w 247"/>
                    <a:gd name="T37" fmla="*/ 280 h 416"/>
                    <a:gd name="T38" fmla="*/ 95 w 247"/>
                    <a:gd name="T39" fmla="*/ 275 h 416"/>
                    <a:gd name="T40" fmla="*/ 95 w 247"/>
                    <a:gd name="T41" fmla="*/ 264 h 416"/>
                    <a:gd name="T42" fmla="*/ 106 w 247"/>
                    <a:gd name="T43" fmla="*/ 258 h 416"/>
                    <a:gd name="T44" fmla="*/ 101 w 247"/>
                    <a:gd name="T45" fmla="*/ 253 h 416"/>
                    <a:gd name="T46" fmla="*/ 84 w 247"/>
                    <a:gd name="T47" fmla="*/ 241 h 416"/>
                    <a:gd name="T48" fmla="*/ 84 w 247"/>
                    <a:gd name="T49" fmla="*/ 230 h 416"/>
                    <a:gd name="T50" fmla="*/ 90 w 247"/>
                    <a:gd name="T51" fmla="*/ 214 h 416"/>
                    <a:gd name="T52" fmla="*/ 90 w 247"/>
                    <a:gd name="T53" fmla="*/ 208 h 416"/>
                    <a:gd name="T54" fmla="*/ 90 w 247"/>
                    <a:gd name="T55" fmla="*/ 202 h 416"/>
                    <a:gd name="T56" fmla="*/ 101 w 247"/>
                    <a:gd name="T57" fmla="*/ 202 h 416"/>
                    <a:gd name="T58" fmla="*/ 112 w 247"/>
                    <a:gd name="T59" fmla="*/ 186 h 416"/>
                    <a:gd name="T60" fmla="*/ 106 w 247"/>
                    <a:gd name="T61" fmla="*/ 186 h 416"/>
                    <a:gd name="T62" fmla="*/ 90 w 247"/>
                    <a:gd name="T63" fmla="*/ 179 h 416"/>
                    <a:gd name="T64" fmla="*/ 90 w 247"/>
                    <a:gd name="T65" fmla="*/ 174 h 416"/>
                    <a:gd name="T66" fmla="*/ 95 w 247"/>
                    <a:gd name="T67" fmla="*/ 168 h 416"/>
                    <a:gd name="T68" fmla="*/ 95 w 247"/>
                    <a:gd name="T69" fmla="*/ 162 h 416"/>
                    <a:gd name="T70" fmla="*/ 84 w 247"/>
                    <a:gd name="T71" fmla="*/ 151 h 416"/>
                    <a:gd name="T72" fmla="*/ 79 w 247"/>
                    <a:gd name="T73" fmla="*/ 135 h 416"/>
                    <a:gd name="T74" fmla="*/ 62 w 247"/>
                    <a:gd name="T75" fmla="*/ 129 h 416"/>
                    <a:gd name="T76" fmla="*/ 57 w 247"/>
                    <a:gd name="T77" fmla="*/ 112 h 416"/>
                    <a:gd name="T78" fmla="*/ 57 w 247"/>
                    <a:gd name="T79" fmla="*/ 96 h 416"/>
                    <a:gd name="T80" fmla="*/ 40 w 247"/>
                    <a:gd name="T81" fmla="*/ 73 h 416"/>
                    <a:gd name="T82" fmla="*/ 45 w 247"/>
                    <a:gd name="T83" fmla="*/ 62 h 416"/>
                    <a:gd name="T84" fmla="*/ 45 w 247"/>
                    <a:gd name="T85" fmla="*/ 57 h 416"/>
                    <a:gd name="T86" fmla="*/ 29 w 247"/>
                    <a:gd name="T87" fmla="*/ 51 h 416"/>
                    <a:gd name="T88" fmla="*/ 23 w 247"/>
                    <a:gd name="T89" fmla="*/ 40 h 416"/>
                    <a:gd name="T90" fmla="*/ 18 w 247"/>
                    <a:gd name="T91" fmla="*/ 6 h 416"/>
                    <a:gd name="T92" fmla="*/ 11 w 247"/>
                    <a:gd name="T93" fmla="*/ 6 h 416"/>
                    <a:gd name="T94" fmla="*/ 11 w 247"/>
                    <a:gd name="T95" fmla="*/ 0 h 416"/>
                    <a:gd name="T96" fmla="*/ 0 w 247"/>
                    <a:gd name="T97" fmla="*/ 0 h 4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7"/>
                    <a:gd name="T148" fmla="*/ 0 h 416"/>
                    <a:gd name="T149" fmla="*/ 247 w 247"/>
                    <a:gd name="T150" fmla="*/ 416 h 4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7" h="416">
                      <a:moveTo>
                        <a:pt x="246" y="415"/>
                      </a:moveTo>
                      <a:lnTo>
                        <a:pt x="246" y="409"/>
                      </a:lnTo>
                      <a:lnTo>
                        <a:pt x="240" y="398"/>
                      </a:lnTo>
                      <a:lnTo>
                        <a:pt x="224" y="382"/>
                      </a:lnTo>
                      <a:lnTo>
                        <a:pt x="202" y="382"/>
                      </a:lnTo>
                      <a:lnTo>
                        <a:pt x="196" y="382"/>
                      </a:lnTo>
                      <a:lnTo>
                        <a:pt x="196" y="359"/>
                      </a:lnTo>
                      <a:lnTo>
                        <a:pt x="185" y="348"/>
                      </a:lnTo>
                      <a:lnTo>
                        <a:pt x="174" y="354"/>
                      </a:lnTo>
                      <a:lnTo>
                        <a:pt x="168" y="348"/>
                      </a:lnTo>
                      <a:lnTo>
                        <a:pt x="157" y="348"/>
                      </a:lnTo>
                      <a:lnTo>
                        <a:pt x="141" y="319"/>
                      </a:lnTo>
                      <a:lnTo>
                        <a:pt x="135" y="325"/>
                      </a:lnTo>
                      <a:lnTo>
                        <a:pt x="135" y="314"/>
                      </a:lnTo>
                      <a:lnTo>
                        <a:pt x="117" y="308"/>
                      </a:lnTo>
                      <a:lnTo>
                        <a:pt x="117" y="303"/>
                      </a:lnTo>
                      <a:lnTo>
                        <a:pt x="112" y="303"/>
                      </a:lnTo>
                      <a:lnTo>
                        <a:pt x="101" y="297"/>
                      </a:lnTo>
                      <a:lnTo>
                        <a:pt x="112" y="280"/>
                      </a:lnTo>
                      <a:lnTo>
                        <a:pt x="95" y="275"/>
                      </a:lnTo>
                      <a:lnTo>
                        <a:pt x="95" y="264"/>
                      </a:lnTo>
                      <a:lnTo>
                        <a:pt x="106" y="258"/>
                      </a:lnTo>
                      <a:lnTo>
                        <a:pt x="101" y="253"/>
                      </a:lnTo>
                      <a:lnTo>
                        <a:pt x="84" y="241"/>
                      </a:lnTo>
                      <a:lnTo>
                        <a:pt x="84" y="230"/>
                      </a:lnTo>
                      <a:lnTo>
                        <a:pt x="90" y="214"/>
                      </a:lnTo>
                      <a:lnTo>
                        <a:pt x="90" y="208"/>
                      </a:lnTo>
                      <a:lnTo>
                        <a:pt x="90" y="202"/>
                      </a:lnTo>
                      <a:lnTo>
                        <a:pt x="101" y="202"/>
                      </a:lnTo>
                      <a:lnTo>
                        <a:pt x="112" y="186"/>
                      </a:lnTo>
                      <a:lnTo>
                        <a:pt x="106" y="186"/>
                      </a:lnTo>
                      <a:lnTo>
                        <a:pt x="90" y="179"/>
                      </a:lnTo>
                      <a:lnTo>
                        <a:pt x="90" y="174"/>
                      </a:lnTo>
                      <a:lnTo>
                        <a:pt x="95" y="168"/>
                      </a:lnTo>
                      <a:lnTo>
                        <a:pt x="95" y="162"/>
                      </a:lnTo>
                      <a:lnTo>
                        <a:pt x="84" y="151"/>
                      </a:lnTo>
                      <a:lnTo>
                        <a:pt x="79" y="135"/>
                      </a:lnTo>
                      <a:lnTo>
                        <a:pt x="62" y="129"/>
                      </a:lnTo>
                      <a:lnTo>
                        <a:pt x="57" y="112"/>
                      </a:lnTo>
                      <a:lnTo>
                        <a:pt x="57" y="96"/>
                      </a:lnTo>
                      <a:lnTo>
                        <a:pt x="40" y="73"/>
                      </a:lnTo>
                      <a:lnTo>
                        <a:pt x="45" y="62"/>
                      </a:lnTo>
                      <a:lnTo>
                        <a:pt x="45" y="57"/>
                      </a:lnTo>
                      <a:lnTo>
                        <a:pt x="29" y="51"/>
                      </a:lnTo>
                      <a:lnTo>
                        <a:pt x="23" y="40"/>
                      </a:lnTo>
                      <a:lnTo>
                        <a:pt x="18" y="6"/>
                      </a:lnTo>
                      <a:lnTo>
                        <a:pt x="11" y="6"/>
                      </a:lnTo>
                      <a:lnTo>
                        <a:pt x="11" y="0"/>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99" name="Freeform 2120"/>
                <p:cNvSpPr>
                  <a:spLocks/>
                </p:cNvSpPr>
                <p:nvPr/>
              </p:nvSpPr>
              <p:spPr bwMode="auto">
                <a:xfrm>
                  <a:off x="3345" y="2741"/>
                  <a:ext cx="46" cy="69"/>
                </a:xfrm>
                <a:custGeom>
                  <a:avLst/>
                  <a:gdLst>
                    <a:gd name="T0" fmla="*/ 45 w 46"/>
                    <a:gd name="T1" fmla="*/ 68 h 69"/>
                    <a:gd name="T2" fmla="*/ 45 w 46"/>
                    <a:gd name="T3" fmla="*/ 62 h 69"/>
                    <a:gd name="T4" fmla="*/ 33 w 46"/>
                    <a:gd name="T5" fmla="*/ 68 h 69"/>
                    <a:gd name="T6" fmla="*/ 27 w 46"/>
                    <a:gd name="T7" fmla="*/ 62 h 69"/>
                    <a:gd name="T8" fmla="*/ 33 w 46"/>
                    <a:gd name="T9" fmla="*/ 46 h 69"/>
                    <a:gd name="T10" fmla="*/ 16 w 46"/>
                    <a:gd name="T11" fmla="*/ 41 h 69"/>
                    <a:gd name="T12" fmla="*/ 16 w 46"/>
                    <a:gd name="T13" fmla="*/ 31 h 69"/>
                    <a:gd name="T14" fmla="*/ 27 w 46"/>
                    <a:gd name="T15" fmla="*/ 21 h 69"/>
                    <a:gd name="T16" fmla="*/ 27 w 46"/>
                    <a:gd name="T17" fmla="*/ 15 h 69"/>
                    <a:gd name="T18" fmla="*/ 11 w 46"/>
                    <a:gd name="T19" fmla="*/ 15 h 69"/>
                    <a:gd name="T20" fmla="*/ 5 w 46"/>
                    <a:gd name="T21" fmla="*/ 10 h 69"/>
                    <a:gd name="T22" fmla="*/ 5 w 46"/>
                    <a:gd name="T23" fmla="*/ 5 h 69"/>
                    <a:gd name="T24" fmla="*/ 11 w 46"/>
                    <a:gd name="T25" fmla="*/ 5 h 69"/>
                    <a:gd name="T26" fmla="*/ 11 w 46"/>
                    <a:gd name="T27" fmla="*/ 0 h 69"/>
                    <a:gd name="T28" fmla="*/ 0 w 46"/>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69"/>
                    <a:gd name="T47" fmla="*/ 46 w 46"/>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69">
                      <a:moveTo>
                        <a:pt x="45" y="68"/>
                      </a:moveTo>
                      <a:lnTo>
                        <a:pt x="45" y="62"/>
                      </a:lnTo>
                      <a:lnTo>
                        <a:pt x="33" y="68"/>
                      </a:lnTo>
                      <a:lnTo>
                        <a:pt x="27" y="62"/>
                      </a:lnTo>
                      <a:lnTo>
                        <a:pt x="33" y="46"/>
                      </a:lnTo>
                      <a:lnTo>
                        <a:pt x="16" y="41"/>
                      </a:lnTo>
                      <a:lnTo>
                        <a:pt x="16" y="31"/>
                      </a:lnTo>
                      <a:lnTo>
                        <a:pt x="27" y="21"/>
                      </a:lnTo>
                      <a:lnTo>
                        <a:pt x="27" y="15"/>
                      </a:lnTo>
                      <a:lnTo>
                        <a:pt x="11" y="15"/>
                      </a:lnTo>
                      <a:lnTo>
                        <a:pt x="5" y="10"/>
                      </a:lnTo>
                      <a:lnTo>
                        <a:pt x="5" y="5"/>
                      </a:lnTo>
                      <a:lnTo>
                        <a:pt x="11" y="5"/>
                      </a:lnTo>
                      <a:lnTo>
                        <a:pt x="11" y="0"/>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0" name="Line 2121"/>
                <p:cNvSpPr>
                  <a:spLocks noChangeShapeType="1"/>
                </p:cNvSpPr>
                <p:nvPr/>
              </p:nvSpPr>
              <p:spPr bwMode="auto">
                <a:xfrm flipV="1">
                  <a:off x="3340" y="2700"/>
                  <a:ext cx="0" cy="5"/>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1" name="Freeform 2122"/>
                <p:cNvSpPr>
                  <a:spLocks/>
                </p:cNvSpPr>
                <p:nvPr/>
              </p:nvSpPr>
              <p:spPr bwMode="auto">
                <a:xfrm>
                  <a:off x="3020" y="2313"/>
                  <a:ext cx="173" cy="232"/>
                </a:xfrm>
                <a:custGeom>
                  <a:avLst/>
                  <a:gdLst>
                    <a:gd name="T0" fmla="*/ 172 w 173"/>
                    <a:gd name="T1" fmla="*/ 231 h 232"/>
                    <a:gd name="T2" fmla="*/ 172 w 173"/>
                    <a:gd name="T3" fmla="*/ 220 h 232"/>
                    <a:gd name="T4" fmla="*/ 161 w 173"/>
                    <a:gd name="T5" fmla="*/ 209 h 232"/>
                    <a:gd name="T6" fmla="*/ 150 w 173"/>
                    <a:gd name="T7" fmla="*/ 202 h 232"/>
                    <a:gd name="T8" fmla="*/ 150 w 173"/>
                    <a:gd name="T9" fmla="*/ 191 h 232"/>
                    <a:gd name="T10" fmla="*/ 144 w 173"/>
                    <a:gd name="T11" fmla="*/ 191 h 232"/>
                    <a:gd name="T12" fmla="*/ 144 w 173"/>
                    <a:gd name="T13" fmla="*/ 185 h 232"/>
                    <a:gd name="T14" fmla="*/ 144 w 173"/>
                    <a:gd name="T15" fmla="*/ 180 h 232"/>
                    <a:gd name="T16" fmla="*/ 139 w 173"/>
                    <a:gd name="T17" fmla="*/ 174 h 232"/>
                    <a:gd name="T18" fmla="*/ 128 w 173"/>
                    <a:gd name="T19" fmla="*/ 174 h 232"/>
                    <a:gd name="T20" fmla="*/ 128 w 173"/>
                    <a:gd name="T21" fmla="*/ 163 h 232"/>
                    <a:gd name="T22" fmla="*/ 122 w 173"/>
                    <a:gd name="T23" fmla="*/ 157 h 232"/>
                    <a:gd name="T24" fmla="*/ 117 w 173"/>
                    <a:gd name="T25" fmla="*/ 152 h 232"/>
                    <a:gd name="T26" fmla="*/ 99 w 173"/>
                    <a:gd name="T27" fmla="*/ 129 h 232"/>
                    <a:gd name="T28" fmla="*/ 99 w 173"/>
                    <a:gd name="T29" fmla="*/ 118 h 232"/>
                    <a:gd name="T30" fmla="*/ 94 w 173"/>
                    <a:gd name="T31" fmla="*/ 113 h 232"/>
                    <a:gd name="T32" fmla="*/ 94 w 173"/>
                    <a:gd name="T33" fmla="*/ 107 h 232"/>
                    <a:gd name="T34" fmla="*/ 88 w 173"/>
                    <a:gd name="T35" fmla="*/ 102 h 232"/>
                    <a:gd name="T36" fmla="*/ 61 w 173"/>
                    <a:gd name="T37" fmla="*/ 96 h 232"/>
                    <a:gd name="T38" fmla="*/ 55 w 173"/>
                    <a:gd name="T39" fmla="*/ 102 h 232"/>
                    <a:gd name="T40" fmla="*/ 55 w 173"/>
                    <a:gd name="T41" fmla="*/ 107 h 232"/>
                    <a:gd name="T42" fmla="*/ 50 w 173"/>
                    <a:gd name="T43" fmla="*/ 107 h 232"/>
                    <a:gd name="T44" fmla="*/ 44 w 173"/>
                    <a:gd name="T45" fmla="*/ 102 h 232"/>
                    <a:gd name="T46" fmla="*/ 39 w 173"/>
                    <a:gd name="T47" fmla="*/ 107 h 232"/>
                    <a:gd name="T48" fmla="*/ 39 w 173"/>
                    <a:gd name="T49" fmla="*/ 96 h 232"/>
                    <a:gd name="T50" fmla="*/ 33 w 173"/>
                    <a:gd name="T51" fmla="*/ 90 h 232"/>
                    <a:gd name="T52" fmla="*/ 28 w 173"/>
                    <a:gd name="T53" fmla="*/ 90 h 232"/>
                    <a:gd name="T54" fmla="*/ 28 w 173"/>
                    <a:gd name="T55" fmla="*/ 102 h 232"/>
                    <a:gd name="T56" fmla="*/ 22 w 173"/>
                    <a:gd name="T57" fmla="*/ 102 h 232"/>
                    <a:gd name="T58" fmla="*/ 17 w 173"/>
                    <a:gd name="T59" fmla="*/ 90 h 232"/>
                    <a:gd name="T60" fmla="*/ 6 w 173"/>
                    <a:gd name="T61" fmla="*/ 90 h 232"/>
                    <a:gd name="T62" fmla="*/ 11 w 173"/>
                    <a:gd name="T63" fmla="*/ 79 h 232"/>
                    <a:gd name="T64" fmla="*/ 17 w 173"/>
                    <a:gd name="T65" fmla="*/ 73 h 232"/>
                    <a:gd name="T66" fmla="*/ 22 w 173"/>
                    <a:gd name="T67" fmla="*/ 79 h 232"/>
                    <a:gd name="T68" fmla="*/ 28 w 173"/>
                    <a:gd name="T69" fmla="*/ 79 h 232"/>
                    <a:gd name="T70" fmla="*/ 17 w 173"/>
                    <a:gd name="T71" fmla="*/ 67 h 232"/>
                    <a:gd name="T72" fmla="*/ 28 w 173"/>
                    <a:gd name="T73" fmla="*/ 56 h 232"/>
                    <a:gd name="T74" fmla="*/ 22 w 173"/>
                    <a:gd name="T75" fmla="*/ 51 h 232"/>
                    <a:gd name="T76" fmla="*/ 22 w 173"/>
                    <a:gd name="T77" fmla="*/ 45 h 232"/>
                    <a:gd name="T78" fmla="*/ 17 w 173"/>
                    <a:gd name="T79" fmla="*/ 39 h 232"/>
                    <a:gd name="T80" fmla="*/ 17 w 173"/>
                    <a:gd name="T81" fmla="*/ 28 h 232"/>
                    <a:gd name="T82" fmla="*/ 6 w 173"/>
                    <a:gd name="T83" fmla="*/ 22 h 232"/>
                    <a:gd name="T84" fmla="*/ 17 w 173"/>
                    <a:gd name="T85" fmla="*/ 17 h 232"/>
                    <a:gd name="T86" fmla="*/ 11 w 173"/>
                    <a:gd name="T87" fmla="*/ 11 h 232"/>
                    <a:gd name="T88" fmla="*/ 6 w 173"/>
                    <a:gd name="T89" fmla="*/ 17 h 232"/>
                    <a:gd name="T90" fmla="*/ 0 w 173"/>
                    <a:gd name="T91" fmla="*/ 17 h 232"/>
                    <a:gd name="T92" fmla="*/ 6 w 173"/>
                    <a:gd name="T93" fmla="*/ 6 h 232"/>
                    <a:gd name="T94" fmla="*/ 6 w 173"/>
                    <a:gd name="T95" fmla="*/ 0 h 232"/>
                    <a:gd name="T96" fmla="*/ 11 w 173"/>
                    <a:gd name="T97" fmla="*/ 0 h 2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232"/>
                    <a:gd name="T149" fmla="*/ 173 w 173"/>
                    <a:gd name="T150" fmla="*/ 232 h 2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232">
                      <a:moveTo>
                        <a:pt x="172" y="231"/>
                      </a:moveTo>
                      <a:lnTo>
                        <a:pt x="172" y="220"/>
                      </a:lnTo>
                      <a:lnTo>
                        <a:pt x="161" y="209"/>
                      </a:lnTo>
                      <a:lnTo>
                        <a:pt x="150" y="202"/>
                      </a:lnTo>
                      <a:lnTo>
                        <a:pt x="150" y="191"/>
                      </a:lnTo>
                      <a:lnTo>
                        <a:pt x="144" y="191"/>
                      </a:lnTo>
                      <a:lnTo>
                        <a:pt x="144" y="185"/>
                      </a:lnTo>
                      <a:lnTo>
                        <a:pt x="144" y="180"/>
                      </a:lnTo>
                      <a:lnTo>
                        <a:pt x="139" y="174"/>
                      </a:lnTo>
                      <a:lnTo>
                        <a:pt x="128" y="174"/>
                      </a:lnTo>
                      <a:lnTo>
                        <a:pt x="128" y="163"/>
                      </a:lnTo>
                      <a:lnTo>
                        <a:pt x="122" y="157"/>
                      </a:lnTo>
                      <a:lnTo>
                        <a:pt x="117" y="152"/>
                      </a:lnTo>
                      <a:lnTo>
                        <a:pt x="99" y="129"/>
                      </a:lnTo>
                      <a:lnTo>
                        <a:pt x="99" y="118"/>
                      </a:lnTo>
                      <a:lnTo>
                        <a:pt x="94" y="113"/>
                      </a:lnTo>
                      <a:lnTo>
                        <a:pt x="94" y="107"/>
                      </a:lnTo>
                      <a:lnTo>
                        <a:pt x="88" y="102"/>
                      </a:lnTo>
                      <a:lnTo>
                        <a:pt x="61" y="96"/>
                      </a:lnTo>
                      <a:lnTo>
                        <a:pt x="55" y="102"/>
                      </a:lnTo>
                      <a:lnTo>
                        <a:pt x="55" y="107"/>
                      </a:lnTo>
                      <a:lnTo>
                        <a:pt x="50" y="107"/>
                      </a:lnTo>
                      <a:lnTo>
                        <a:pt x="44" y="102"/>
                      </a:lnTo>
                      <a:lnTo>
                        <a:pt x="39" y="107"/>
                      </a:lnTo>
                      <a:lnTo>
                        <a:pt x="39" y="96"/>
                      </a:lnTo>
                      <a:lnTo>
                        <a:pt x="33" y="90"/>
                      </a:lnTo>
                      <a:lnTo>
                        <a:pt x="28" y="90"/>
                      </a:lnTo>
                      <a:lnTo>
                        <a:pt x="28" y="102"/>
                      </a:lnTo>
                      <a:lnTo>
                        <a:pt x="22" y="102"/>
                      </a:lnTo>
                      <a:lnTo>
                        <a:pt x="17" y="90"/>
                      </a:lnTo>
                      <a:lnTo>
                        <a:pt x="6" y="90"/>
                      </a:lnTo>
                      <a:lnTo>
                        <a:pt x="11" y="79"/>
                      </a:lnTo>
                      <a:lnTo>
                        <a:pt x="17" y="73"/>
                      </a:lnTo>
                      <a:lnTo>
                        <a:pt x="22" y="79"/>
                      </a:lnTo>
                      <a:lnTo>
                        <a:pt x="28" y="79"/>
                      </a:lnTo>
                      <a:lnTo>
                        <a:pt x="17" y="67"/>
                      </a:lnTo>
                      <a:lnTo>
                        <a:pt x="28" y="56"/>
                      </a:lnTo>
                      <a:lnTo>
                        <a:pt x="22" y="51"/>
                      </a:lnTo>
                      <a:lnTo>
                        <a:pt x="22" y="45"/>
                      </a:lnTo>
                      <a:lnTo>
                        <a:pt x="17" y="39"/>
                      </a:lnTo>
                      <a:lnTo>
                        <a:pt x="17" y="28"/>
                      </a:lnTo>
                      <a:lnTo>
                        <a:pt x="6" y="22"/>
                      </a:lnTo>
                      <a:lnTo>
                        <a:pt x="17" y="17"/>
                      </a:lnTo>
                      <a:lnTo>
                        <a:pt x="11" y="11"/>
                      </a:lnTo>
                      <a:lnTo>
                        <a:pt x="6" y="17"/>
                      </a:lnTo>
                      <a:lnTo>
                        <a:pt x="0" y="17"/>
                      </a:lnTo>
                      <a:lnTo>
                        <a:pt x="6" y="6"/>
                      </a:lnTo>
                      <a:lnTo>
                        <a:pt x="6" y="0"/>
                      </a:lnTo>
                      <a:lnTo>
                        <a:pt x="11"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2" name="Line 2123"/>
                <p:cNvSpPr>
                  <a:spLocks noChangeShapeType="1"/>
                </p:cNvSpPr>
                <p:nvPr/>
              </p:nvSpPr>
              <p:spPr bwMode="auto">
                <a:xfrm flipH="1">
                  <a:off x="4530" y="4082"/>
                  <a:ext cx="5" cy="6"/>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3" name="Freeform 2124"/>
                <p:cNvSpPr>
                  <a:spLocks/>
                </p:cNvSpPr>
                <p:nvPr/>
              </p:nvSpPr>
              <p:spPr bwMode="auto">
                <a:xfrm>
                  <a:off x="4530" y="4082"/>
                  <a:ext cx="17" cy="17"/>
                </a:xfrm>
                <a:custGeom>
                  <a:avLst/>
                  <a:gdLst>
                    <a:gd name="T0" fmla="*/ 0 w 17"/>
                    <a:gd name="T1" fmla="*/ 16 h 17"/>
                    <a:gd name="T2" fmla="*/ 16 w 17"/>
                    <a:gd name="T3" fmla="*/ 16 h 17"/>
                    <a:gd name="T4" fmla="*/ 16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16"/>
                      </a:moveTo>
                      <a:lnTo>
                        <a:pt x="16" y="16"/>
                      </a:lnTo>
                      <a:lnTo>
                        <a:pt x="16"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4" name="Line 2125"/>
                <p:cNvSpPr>
                  <a:spLocks noChangeShapeType="1"/>
                </p:cNvSpPr>
                <p:nvPr/>
              </p:nvSpPr>
              <p:spPr bwMode="auto">
                <a:xfrm flipH="1">
                  <a:off x="4631" y="4115"/>
                  <a:ext cx="6" cy="7"/>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5" name="Freeform 2126"/>
                <p:cNvSpPr>
                  <a:spLocks/>
                </p:cNvSpPr>
                <p:nvPr/>
              </p:nvSpPr>
              <p:spPr bwMode="auto">
                <a:xfrm>
                  <a:off x="4631" y="4115"/>
                  <a:ext cx="17" cy="17"/>
                </a:xfrm>
                <a:custGeom>
                  <a:avLst/>
                  <a:gdLst>
                    <a:gd name="T0" fmla="*/ 16 w 17"/>
                    <a:gd name="T1" fmla="*/ 0 h 17"/>
                    <a:gd name="T2" fmla="*/ 0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0" y="0"/>
                      </a:lnTo>
                      <a:lnTo>
                        <a:pt x="0" y="16"/>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6" name="Freeform 2127"/>
                <p:cNvSpPr>
                  <a:spLocks/>
                </p:cNvSpPr>
                <p:nvPr/>
              </p:nvSpPr>
              <p:spPr bwMode="auto">
                <a:xfrm>
                  <a:off x="4490" y="4082"/>
                  <a:ext cx="17" cy="17"/>
                </a:xfrm>
                <a:custGeom>
                  <a:avLst/>
                  <a:gdLst>
                    <a:gd name="T0" fmla="*/ 16 w 17"/>
                    <a:gd name="T1" fmla="*/ 16 h 17"/>
                    <a:gd name="T2" fmla="*/ 0 w 17"/>
                    <a:gd name="T3" fmla="*/ 6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0" y="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7" name="Freeform 2128"/>
                <p:cNvSpPr>
                  <a:spLocks/>
                </p:cNvSpPr>
                <p:nvPr/>
              </p:nvSpPr>
              <p:spPr bwMode="auto">
                <a:xfrm>
                  <a:off x="4490" y="4082"/>
                  <a:ext cx="41" cy="17"/>
                </a:xfrm>
                <a:custGeom>
                  <a:avLst/>
                  <a:gdLst>
                    <a:gd name="T0" fmla="*/ 40 w 41"/>
                    <a:gd name="T1" fmla="*/ 16 h 17"/>
                    <a:gd name="T2" fmla="*/ 29 w 41"/>
                    <a:gd name="T3" fmla="*/ 0 h 17"/>
                    <a:gd name="T4" fmla="*/ 0 w 41"/>
                    <a:gd name="T5" fmla="*/ 0 h 17"/>
                    <a:gd name="T6" fmla="*/ 0 60000 65536"/>
                    <a:gd name="T7" fmla="*/ 0 60000 65536"/>
                    <a:gd name="T8" fmla="*/ 0 60000 65536"/>
                    <a:gd name="T9" fmla="*/ 0 w 41"/>
                    <a:gd name="T10" fmla="*/ 0 h 17"/>
                    <a:gd name="T11" fmla="*/ 41 w 41"/>
                    <a:gd name="T12" fmla="*/ 17 h 17"/>
                  </a:gdLst>
                  <a:ahLst/>
                  <a:cxnLst>
                    <a:cxn ang="T6">
                      <a:pos x="T0" y="T1"/>
                    </a:cxn>
                    <a:cxn ang="T7">
                      <a:pos x="T2" y="T3"/>
                    </a:cxn>
                    <a:cxn ang="T8">
                      <a:pos x="T4" y="T5"/>
                    </a:cxn>
                  </a:cxnLst>
                  <a:rect l="T9" t="T10" r="T11" b="T12"/>
                  <a:pathLst>
                    <a:path w="41" h="17">
                      <a:moveTo>
                        <a:pt x="40" y="16"/>
                      </a:moveTo>
                      <a:lnTo>
                        <a:pt x="29" y="0"/>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8" name="Freeform 2129"/>
                <p:cNvSpPr>
                  <a:spLocks/>
                </p:cNvSpPr>
                <p:nvPr/>
              </p:nvSpPr>
              <p:spPr bwMode="auto">
                <a:xfrm>
                  <a:off x="4631" y="4115"/>
                  <a:ext cx="17" cy="19"/>
                </a:xfrm>
                <a:custGeom>
                  <a:avLst/>
                  <a:gdLst>
                    <a:gd name="T0" fmla="*/ 0 w 17"/>
                    <a:gd name="T1" fmla="*/ 7 h 19"/>
                    <a:gd name="T2" fmla="*/ 0 w 17"/>
                    <a:gd name="T3" fmla="*/ 12 h 19"/>
                    <a:gd name="T4" fmla="*/ 8 w 17"/>
                    <a:gd name="T5" fmla="*/ 18 h 19"/>
                    <a:gd name="T6" fmla="*/ 16 w 17"/>
                    <a:gd name="T7" fmla="*/ 12 h 19"/>
                    <a:gd name="T8" fmla="*/ 8 w 17"/>
                    <a:gd name="T9" fmla="*/ 7 h 19"/>
                    <a:gd name="T10" fmla="*/ 8 w 17"/>
                    <a:gd name="T11" fmla="*/ 0 h 19"/>
                    <a:gd name="T12" fmla="*/ 0 60000 65536"/>
                    <a:gd name="T13" fmla="*/ 0 60000 65536"/>
                    <a:gd name="T14" fmla="*/ 0 60000 65536"/>
                    <a:gd name="T15" fmla="*/ 0 60000 65536"/>
                    <a:gd name="T16" fmla="*/ 0 60000 65536"/>
                    <a:gd name="T17" fmla="*/ 0 60000 65536"/>
                    <a:gd name="T18" fmla="*/ 0 w 17"/>
                    <a:gd name="T19" fmla="*/ 0 h 19"/>
                    <a:gd name="T20" fmla="*/ 17 w 17"/>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7" h="19">
                      <a:moveTo>
                        <a:pt x="0" y="7"/>
                      </a:moveTo>
                      <a:lnTo>
                        <a:pt x="0" y="12"/>
                      </a:lnTo>
                      <a:lnTo>
                        <a:pt x="8" y="18"/>
                      </a:lnTo>
                      <a:lnTo>
                        <a:pt x="16" y="12"/>
                      </a:lnTo>
                      <a:lnTo>
                        <a:pt x="8" y="7"/>
                      </a:lnTo>
                      <a:lnTo>
                        <a:pt x="8"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09" name="Freeform 2130"/>
                <p:cNvSpPr>
                  <a:spLocks/>
                </p:cNvSpPr>
                <p:nvPr/>
              </p:nvSpPr>
              <p:spPr bwMode="auto">
                <a:xfrm>
                  <a:off x="4522" y="4058"/>
                  <a:ext cx="116" cy="58"/>
                </a:xfrm>
                <a:custGeom>
                  <a:avLst/>
                  <a:gdLst>
                    <a:gd name="T0" fmla="*/ 115 w 116"/>
                    <a:gd name="T1" fmla="*/ 57 h 58"/>
                    <a:gd name="T2" fmla="*/ 102 w 116"/>
                    <a:gd name="T3" fmla="*/ 52 h 58"/>
                    <a:gd name="T4" fmla="*/ 85 w 116"/>
                    <a:gd name="T5" fmla="*/ 57 h 58"/>
                    <a:gd name="T6" fmla="*/ 85 w 116"/>
                    <a:gd name="T7" fmla="*/ 52 h 58"/>
                    <a:gd name="T8" fmla="*/ 98 w 116"/>
                    <a:gd name="T9" fmla="*/ 46 h 58"/>
                    <a:gd name="T10" fmla="*/ 74 w 116"/>
                    <a:gd name="T11" fmla="*/ 29 h 58"/>
                    <a:gd name="T12" fmla="*/ 68 w 116"/>
                    <a:gd name="T13" fmla="*/ 35 h 58"/>
                    <a:gd name="T14" fmla="*/ 63 w 116"/>
                    <a:gd name="T15" fmla="*/ 41 h 58"/>
                    <a:gd name="T16" fmla="*/ 51 w 116"/>
                    <a:gd name="T17" fmla="*/ 41 h 58"/>
                    <a:gd name="T18" fmla="*/ 51 w 116"/>
                    <a:gd name="T19" fmla="*/ 24 h 58"/>
                    <a:gd name="T20" fmla="*/ 28 w 116"/>
                    <a:gd name="T21" fmla="*/ 29 h 58"/>
                    <a:gd name="T22" fmla="*/ 34 w 116"/>
                    <a:gd name="T23" fmla="*/ 11 h 58"/>
                    <a:gd name="T24" fmla="*/ 17 w 116"/>
                    <a:gd name="T25" fmla="*/ 11 h 58"/>
                    <a:gd name="T26" fmla="*/ 6 w 116"/>
                    <a:gd name="T27" fmla="*/ 0 h 58"/>
                    <a:gd name="T28" fmla="*/ 0 w 116"/>
                    <a:gd name="T29" fmla="*/ 0 h 58"/>
                    <a:gd name="T30" fmla="*/ 0 w 116"/>
                    <a:gd name="T31" fmla="*/ 6 h 58"/>
                    <a:gd name="T32" fmla="*/ 11 w 116"/>
                    <a:gd name="T33" fmla="*/ 24 h 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58"/>
                    <a:gd name="T53" fmla="*/ 116 w 116"/>
                    <a:gd name="T54" fmla="*/ 58 h 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58">
                      <a:moveTo>
                        <a:pt x="115" y="57"/>
                      </a:moveTo>
                      <a:lnTo>
                        <a:pt x="102" y="52"/>
                      </a:lnTo>
                      <a:lnTo>
                        <a:pt x="85" y="57"/>
                      </a:lnTo>
                      <a:lnTo>
                        <a:pt x="85" y="52"/>
                      </a:lnTo>
                      <a:lnTo>
                        <a:pt x="98" y="46"/>
                      </a:lnTo>
                      <a:lnTo>
                        <a:pt x="74" y="29"/>
                      </a:lnTo>
                      <a:lnTo>
                        <a:pt x="68" y="35"/>
                      </a:lnTo>
                      <a:lnTo>
                        <a:pt x="63" y="41"/>
                      </a:lnTo>
                      <a:lnTo>
                        <a:pt x="51" y="41"/>
                      </a:lnTo>
                      <a:lnTo>
                        <a:pt x="51" y="24"/>
                      </a:lnTo>
                      <a:lnTo>
                        <a:pt x="28" y="29"/>
                      </a:lnTo>
                      <a:lnTo>
                        <a:pt x="34" y="11"/>
                      </a:lnTo>
                      <a:lnTo>
                        <a:pt x="17" y="11"/>
                      </a:lnTo>
                      <a:lnTo>
                        <a:pt x="6" y="0"/>
                      </a:lnTo>
                      <a:lnTo>
                        <a:pt x="0" y="0"/>
                      </a:lnTo>
                      <a:lnTo>
                        <a:pt x="0" y="6"/>
                      </a:lnTo>
                      <a:lnTo>
                        <a:pt x="11" y="24"/>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0" name="Freeform 2131"/>
                <p:cNvSpPr>
                  <a:spLocks/>
                </p:cNvSpPr>
                <p:nvPr/>
              </p:nvSpPr>
              <p:spPr bwMode="auto">
                <a:xfrm>
                  <a:off x="5146" y="3897"/>
                  <a:ext cx="207" cy="80"/>
                </a:xfrm>
                <a:custGeom>
                  <a:avLst/>
                  <a:gdLst>
                    <a:gd name="T0" fmla="*/ 206 w 207"/>
                    <a:gd name="T1" fmla="*/ 6 h 80"/>
                    <a:gd name="T2" fmla="*/ 195 w 207"/>
                    <a:gd name="T3" fmla="*/ 0 h 80"/>
                    <a:gd name="T4" fmla="*/ 195 w 207"/>
                    <a:gd name="T5" fmla="*/ 17 h 80"/>
                    <a:gd name="T6" fmla="*/ 166 w 207"/>
                    <a:gd name="T7" fmla="*/ 17 h 80"/>
                    <a:gd name="T8" fmla="*/ 150 w 207"/>
                    <a:gd name="T9" fmla="*/ 33 h 80"/>
                    <a:gd name="T10" fmla="*/ 139 w 207"/>
                    <a:gd name="T11" fmla="*/ 33 h 80"/>
                    <a:gd name="T12" fmla="*/ 128 w 207"/>
                    <a:gd name="T13" fmla="*/ 28 h 80"/>
                    <a:gd name="T14" fmla="*/ 122 w 207"/>
                    <a:gd name="T15" fmla="*/ 28 h 80"/>
                    <a:gd name="T16" fmla="*/ 111 w 207"/>
                    <a:gd name="T17" fmla="*/ 50 h 80"/>
                    <a:gd name="T18" fmla="*/ 100 w 207"/>
                    <a:gd name="T19" fmla="*/ 57 h 80"/>
                    <a:gd name="T20" fmla="*/ 73 w 207"/>
                    <a:gd name="T21" fmla="*/ 57 h 80"/>
                    <a:gd name="T22" fmla="*/ 56 w 207"/>
                    <a:gd name="T23" fmla="*/ 61 h 80"/>
                    <a:gd name="T24" fmla="*/ 45 w 207"/>
                    <a:gd name="T25" fmla="*/ 61 h 80"/>
                    <a:gd name="T26" fmla="*/ 33 w 207"/>
                    <a:gd name="T27" fmla="*/ 50 h 80"/>
                    <a:gd name="T28" fmla="*/ 29 w 207"/>
                    <a:gd name="T29" fmla="*/ 45 h 80"/>
                    <a:gd name="T30" fmla="*/ 17 w 207"/>
                    <a:gd name="T31" fmla="*/ 57 h 80"/>
                    <a:gd name="T32" fmla="*/ 11 w 207"/>
                    <a:gd name="T33" fmla="*/ 73 h 80"/>
                    <a:gd name="T34" fmla="*/ 0 w 207"/>
                    <a:gd name="T35" fmla="*/ 79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7"/>
                    <a:gd name="T55" fmla="*/ 0 h 80"/>
                    <a:gd name="T56" fmla="*/ 207 w 207"/>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7" h="80">
                      <a:moveTo>
                        <a:pt x="206" y="6"/>
                      </a:moveTo>
                      <a:lnTo>
                        <a:pt x="195" y="0"/>
                      </a:lnTo>
                      <a:lnTo>
                        <a:pt x="195" y="17"/>
                      </a:lnTo>
                      <a:lnTo>
                        <a:pt x="166" y="17"/>
                      </a:lnTo>
                      <a:lnTo>
                        <a:pt x="150" y="33"/>
                      </a:lnTo>
                      <a:lnTo>
                        <a:pt x="139" y="33"/>
                      </a:lnTo>
                      <a:lnTo>
                        <a:pt x="128" y="28"/>
                      </a:lnTo>
                      <a:lnTo>
                        <a:pt x="122" y="28"/>
                      </a:lnTo>
                      <a:lnTo>
                        <a:pt x="111" y="50"/>
                      </a:lnTo>
                      <a:lnTo>
                        <a:pt x="100" y="57"/>
                      </a:lnTo>
                      <a:lnTo>
                        <a:pt x="73" y="57"/>
                      </a:lnTo>
                      <a:lnTo>
                        <a:pt x="56" y="61"/>
                      </a:lnTo>
                      <a:lnTo>
                        <a:pt x="45" y="61"/>
                      </a:lnTo>
                      <a:lnTo>
                        <a:pt x="33" y="50"/>
                      </a:lnTo>
                      <a:lnTo>
                        <a:pt x="29" y="45"/>
                      </a:lnTo>
                      <a:lnTo>
                        <a:pt x="17" y="57"/>
                      </a:lnTo>
                      <a:lnTo>
                        <a:pt x="11" y="73"/>
                      </a:lnTo>
                      <a:lnTo>
                        <a:pt x="0" y="79"/>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1" name="Freeform 2132"/>
                <p:cNvSpPr>
                  <a:spLocks/>
                </p:cNvSpPr>
                <p:nvPr/>
              </p:nvSpPr>
              <p:spPr bwMode="auto">
                <a:xfrm>
                  <a:off x="4705" y="4013"/>
                  <a:ext cx="220" cy="103"/>
                </a:xfrm>
                <a:custGeom>
                  <a:avLst/>
                  <a:gdLst>
                    <a:gd name="T0" fmla="*/ 219 w 220"/>
                    <a:gd name="T1" fmla="*/ 0 h 103"/>
                    <a:gd name="T2" fmla="*/ 201 w 220"/>
                    <a:gd name="T3" fmla="*/ 6 h 103"/>
                    <a:gd name="T4" fmla="*/ 162 w 220"/>
                    <a:gd name="T5" fmla="*/ 34 h 103"/>
                    <a:gd name="T6" fmla="*/ 146 w 220"/>
                    <a:gd name="T7" fmla="*/ 23 h 103"/>
                    <a:gd name="T8" fmla="*/ 140 w 220"/>
                    <a:gd name="T9" fmla="*/ 23 h 103"/>
                    <a:gd name="T10" fmla="*/ 135 w 220"/>
                    <a:gd name="T11" fmla="*/ 40 h 103"/>
                    <a:gd name="T12" fmla="*/ 123 w 220"/>
                    <a:gd name="T13" fmla="*/ 51 h 103"/>
                    <a:gd name="T14" fmla="*/ 123 w 220"/>
                    <a:gd name="T15" fmla="*/ 62 h 103"/>
                    <a:gd name="T16" fmla="*/ 112 w 220"/>
                    <a:gd name="T17" fmla="*/ 80 h 103"/>
                    <a:gd name="T18" fmla="*/ 90 w 220"/>
                    <a:gd name="T19" fmla="*/ 74 h 103"/>
                    <a:gd name="T20" fmla="*/ 84 w 220"/>
                    <a:gd name="T21" fmla="*/ 51 h 103"/>
                    <a:gd name="T22" fmla="*/ 79 w 220"/>
                    <a:gd name="T23" fmla="*/ 51 h 103"/>
                    <a:gd name="T24" fmla="*/ 73 w 220"/>
                    <a:gd name="T25" fmla="*/ 57 h 103"/>
                    <a:gd name="T26" fmla="*/ 62 w 220"/>
                    <a:gd name="T27" fmla="*/ 51 h 103"/>
                    <a:gd name="T28" fmla="*/ 44 w 220"/>
                    <a:gd name="T29" fmla="*/ 69 h 103"/>
                    <a:gd name="T30" fmla="*/ 33 w 220"/>
                    <a:gd name="T31" fmla="*/ 74 h 103"/>
                    <a:gd name="T32" fmla="*/ 39 w 220"/>
                    <a:gd name="T33" fmla="*/ 102 h 103"/>
                    <a:gd name="T34" fmla="*/ 11 w 220"/>
                    <a:gd name="T35" fmla="*/ 97 h 103"/>
                    <a:gd name="T36" fmla="*/ 0 w 220"/>
                    <a:gd name="T37" fmla="*/ 91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0"/>
                    <a:gd name="T58" fmla="*/ 0 h 103"/>
                    <a:gd name="T59" fmla="*/ 220 w 220"/>
                    <a:gd name="T60" fmla="*/ 103 h 1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0" h="103">
                      <a:moveTo>
                        <a:pt x="219" y="0"/>
                      </a:moveTo>
                      <a:lnTo>
                        <a:pt x="201" y="6"/>
                      </a:lnTo>
                      <a:lnTo>
                        <a:pt x="162" y="34"/>
                      </a:lnTo>
                      <a:lnTo>
                        <a:pt x="146" y="23"/>
                      </a:lnTo>
                      <a:lnTo>
                        <a:pt x="140" y="23"/>
                      </a:lnTo>
                      <a:lnTo>
                        <a:pt x="135" y="40"/>
                      </a:lnTo>
                      <a:lnTo>
                        <a:pt x="123" y="51"/>
                      </a:lnTo>
                      <a:lnTo>
                        <a:pt x="123" y="62"/>
                      </a:lnTo>
                      <a:lnTo>
                        <a:pt x="112" y="80"/>
                      </a:lnTo>
                      <a:lnTo>
                        <a:pt x="90" y="74"/>
                      </a:lnTo>
                      <a:lnTo>
                        <a:pt x="84" y="51"/>
                      </a:lnTo>
                      <a:lnTo>
                        <a:pt x="79" y="51"/>
                      </a:lnTo>
                      <a:lnTo>
                        <a:pt x="73" y="57"/>
                      </a:lnTo>
                      <a:lnTo>
                        <a:pt x="62" y="51"/>
                      </a:lnTo>
                      <a:lnTo>
                        <a:pt x="44" y="69"/>
                      </a:lnTo>
                      <a:lnTo>
                        <a:pt x="33" y="74"/>
                      </a:lnTo>
                      <a:lnTo>
                        <a:pt x="39" y="102"/>
                      </a:lnTo>
                      <a:lnTo>
                        <a:pt x="11" y="97"/>
                      </a:lnTo>
                      <a:lnTo>
                        <a:pt x="0" y="91"/>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2" name="Freeform 2133"/>
                <p:cNvSpPr>
                  <a:spLocks/>
                </p:cNvSpPr>
                <p:nvPr/>
              </p:nvSpPr>
              <p:spPr bwMode="auto">
                <a:xfrm>
                  <a:off x="4477" y="4030"/>
                  <a:ext cx="20" cy="53"/>
                </a:xfrm>
                <a:custGeom>
                  <a:avLst/>
                  <a:gdLst>
                    <a:gd name="T0" fmla="*/ 13 w 20"/>
                    <a:gd name="T1" fmla="*/ 52 h 53"/>
                    <a:gd name="T2" fmla="*/ 13 w 20"/>
                    <a:gd name="T3" fmla="*/ 40 h 53"/>
                    <a:gd name="T4" fmla="*/ 13 w 20"/>
                    <a:gd name="T5" fmla="*/ 34 h 53"/>
                    <a:gd name="T6" fmla="*/ 6 w 20"/>
                    <a:gd name="T7" fmla="*/ 23 h 53"/>
                    <a:gd name="T8" fmla="*/ 19 w 20"/>
                    <a:gd name="T9" fmla="*/ 6 h 53"/>
                    <a:gd name="T10" fmla="*/ 13 w 20"/>
                    <a:gd name="T11" fmla="*/ 0 h 53"/>
                    <a:gd name="T12" fmla="*/ 0 w 20"/>
                    <a:gd name="T13" fmla="*/ 6 h 53"/>
                    <a:gd name="T14" fmla="*/ 0 60000 65536"/>
                    <a:gd name="T15" fmla="*/ 0 60000 65536"/>
                    <a:gd name="T16" fmla="*/ 0 60000 65536"/>
                    <a:gd name="T17" fmla="*/ 0 60000 65536"/>
                    <a:gd name="T18" fmla="*/ 0 60000 65536"/>
                    <a:gd name="T19" fmla="*/ 0 60000 65536"/>
                    <a:gd name="T20" fmla="*/ 0 60000 65536"/>
                    <a:gd name="T21" fmla="*/ 0 w 20"/>
                    <a:gd name="T22" fmla="*/ 0 h 53"/>
                    <a:gd name="T23" fmla="*/ 20 w 20"/>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53">
                      <a:moveTo>
                        <a:pt x="13" y="52"/>
                      </a:moveTo>
                      <a:lnTo>
                        <a:pt x="13" y="40"/>
                      </a:lnTo>
                      <a:lnTo>
                        <a:pt x="13" y="34"/>
                      </a:lnTo>
                      <a:lnTo>
                        <a:pt x="6" y="23"/>
                      </a:lnTo>
                      <a:lnTo>
                        <a:pt x="19" y="6"/>
                      </a:lnTo>
                      <a:lnTo>
                        <a:pt x="13" y="0"/>
                      </a:lnTo>
                      <a:lnTo>
                        <a:pt x="0" y="6"/>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3" name="Freeform 2134"/>
                <p:cNvSpPr>
                  <a:spLocks/>
                </p:cNvSpPr>
                <p:nvPr/>
              </p:nvSpPr>
              <p:spPr bwMode="auto">
                <a:xfrm>
                  <a:off x="3340" y="2728"/>
                  <a:ext cx="17" cy="17"/>
                </a:xfrm>
                <a:custGeom>
                  <a:avLst/>
                  <a:gdLst>
                    <a:gd name="T0" fmla="*/ 16 w 17"/>
                    <a:gd name="T1" fmla="*/ 16 h 17"/>
                    <a:gd name="T2" fmla="*/ 0 w 17"/>
                    <a:gd name="T3" fmla="*/ 8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0" y="8"/>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4" name="Line 2135"/>
                <p:cNvSpPr>
                  <a:spLocks noChangeShapeType="1"/>
                </p:cNvSpPr>
                <p:nvPr/>
              </p:nvSpPr>
              <p:spPr bwMode="auto">
                <a:xfrm flipV="1">
                  <a:off x="3340" y="2716"/>
                  <a:ext cx="0" cy="12"/>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5" name="Freeform 2136"/>
                <p:cNvSpPr>
                  <a:spLocks/>
                </p:cNvSpPr>
                <p:nvPr/>
              </p:nvSpPr>
              <p:spPr bwMode="auto">
                <a:xfrm>
                  <a:off x="3224" y="2577"/>
                  <a:ext cx="117" cy="129"/>
                </a:xfrm>
                <a:custGeom>
                  <a:avLst/>
                  <a:gdLst>
                    <a:gd name="T0" fmla="*/ 116 w 117"/>
                    <a:gd name="T1" fmla="*/ 122 h 129"/>
                    <a:gd name="T2" fmla="*/ 99 w 117"/>
                    <a:gd name="T3" fmla="*/ 128 h 129"/>
                    <a:gd name="T4" fmla="*/ 93 w 117"/>
                    <a:gd name="T5" fmla="*/ 122 h 129"/>
                    <a:gd name="T6" fmla="*/ 93 w 117"/>
                    <a:gd name="T7" fmla="*/ 111 h 129"/>
                    <a:gd name="T8" fmla="*/ 82 w 117"/>
                    <a:gd name="T9" fmla="*/ 105 h 129"/>
                    <a:gd name="T10" fmla="*/ 82 w 117"/>
                    <a:gd name="T11" fmla="*/ 92 h 129"/>
                    <a:gd name="T12" fmla="*/ 76 w 117"/>
                    <a:gd name="T13" fmla="*/ 92 h 129"/>
                    <a:gd name="T14" fmla="*/ 70 w 117"/>
                    <a:gd name="T15" fmla="*/ 105 h 129"/>
                    <a:gd name="T16" fmla="*/ 70 w 117"/>
                    <a:gd name="T17" fmla="*/ 111 h 129"/>
                    <a:gd name="T18" fmla="*/ 64 w 117"/>
                    <a:gd name="T19" fmla="*/ 105 h 129"/>
                    <a:gd name="T20" fmla="*/ 59 w 117"/>
                    <a:gd name="T21" fmla="*/ 99 h 129"/>
                    <a:gd name="T22" fmla="*/ 59 w 117"/>
                    <a:gd name="T23" fmla="*/ 88 h 129"/>
                    <a:gd name="T24" fmla="*/ 64 w 117"/>
                    <a:gd name="T25" fmla="*/ 88 h 129"/>
                    <a:gd name="T26" fmla="*/ 59 w 117"/>
                    <a:gd name="T27" fmla="*/ 75 h 129"/>
                    <a:gd name="T28" fmla="*/ 52 w 117"/>
                    <a:gd name="T29" fmla="*/ 75 h 129"/>
                    <a:gd name="T30" fmla="*/ 40 w 117"/>
                    <a:gd name="T31" fmla="*/ 52 h 129"/>
                    <a:gd name="T32" fmla="*/ 52 w 117"/>
                    <a:gd name="T33" fmla="*/ 46 h 129"/>
                    <a:gd name="T34" fmla="*/ 59 w 117"/>
                    <a:gd name="T35" fmla="*/ 40 h 129"/>
                    <a:gd name="T36" fmla="*/ 29 w 117"/>
                    <a:gd name="T37" fmla="*/ 23 h 129"/>
                    <a:gd name="T38" fmla="*/ 29 w 117"/>
                    <a:gd name="T39" fmla="*/ 12 h 129"/>
                    <a:gd name="T40" fmla="*/ 0 w 117"/>
                    <a:gd name="T41" fmla="*/ 0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129"/>
                    <a:gd name="T65" fmla="*/ 117 w 117"/>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129">
                      <a:moveTo>
                        <a:pt x="116" y="122"/>
                      </a:moveTo>
                      <a:lnTo>
                        <a:pt x="99" y="128"/>
                      </a:lnTo>
                      <a:lnTo>
                        <a:pt x="93" y="122"/>
                      </a:lnTo>
                      <a:lnTo>
                        <a:pt x="93" y="111"/>
                      </a:lnTo>
                      <a:lnTo>
                        <a:pt x="82" y="105"/>
                      </a:lnTo>
                      <a:lnTo>
                        <a:pt x="82" y="92"/>
                      </a:lnTo>
                      <a:lnTo>
                        <a:pt x="76" y="92"/>
                      </a:lnTo>
                      <a:lnTo>
                        <a:pt x="70" y="105"/>
                      </a:lnTo>
                      <a:lnTo>
                        <a:pt x="70" y="111"/>
                      </a:lnTo>
                      <a:lnTo>
                        <a:pt x="64" y="105"/>
                      </a:lnTo>
                      <a:lnTo>
                        <a:pt x="59" y="99"/>
                      </a:lnTo>
                      <a:lnTo>
                        <a:pt x="59" y="88"/>
                      </a:lnTo>
                      <a:lnTo>
                        <a:pt x="64" y="88"/>
                      </a:lnTo>
                      <a:lnTo>
                        <a:pt x="59" y="75"/>
                      </a:lnTo>
                      <a:lnTo>
                        <a:pt x="52" y="75"/>
                      </a:lnTo>
                      <a:lnTo>
                        <a:pt x="40" y="52"/>
                      </a:lnTo>
                      <a:lnTo>
                        <a:pt x="52" y="46"/>
                      </a:lnTo>
                      <a:lnTo>
                        <a:pt x="59" y="40"/>
                      </a:lnTo>
                      <a:lnTo>
                        <a:pt x="29" y="23"/>
                      </a:lnTo>
                      <a:lnTo>
                        <a:pt x="29" y="12"/>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6" name="Freeform 2137"/>
                <p:cNvSpPr>
                  <a:spLocks/>
                </p:cNvSpPr>
                <p:nvPr/>
              </p:nvSpPr>
              <p:spPr bwMode="auto">
                <a:xfrm>
                  <a:off x="3224" y="2569"/>
                  <a:ext cx="17" cy="17"/>
                </a:xfrm>
                <a:custGeom>
                  <a:avLst/>
                  <a:gdLst>
                    <a:gd name="T0" fmla="*/ 0 w 17"/>
                    <a:gd name="T1" fmla="*/ 16 h 17"/>
                    <a:gd name="T2" fmla="*/ 16 w 17"/>
                    <a:gd name="T3" fmla="*/ 8 h 17"/>
                    <a:gd name="T4" fmla="*/ 8 w 17"/>
                    <a:gd name="T5" fmla="*/ 0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8"/>
                      </a:lnTo>
                      <a:lnTo>
                        <a:pt x="8" y="0"/>
                      </a:lnTo>
                      <a:lnTo>
                        <a:pt x="0" y="16"/>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7" name="Freeform 2138"/>
                <p:cNvSpPr>
                  <a:spLocks/>
                </p:cNvSpPr>
                <p:nvPr/>
              </p:nvSpPr>
              <p:spPr bwMode="auto">
                <a:xfrm>
                  <a:off x="3192" y="2544"/>
                  <a:ext cx="33" cy="41"/>
                </a:xfrm>
                <a:custGeom>
                  <a:avLst/>
                  <a:gdLst>
                    <a:gd name="T0" fmla="*/ 32 w 33"/>
                    <a:gd name="T1" fmla="*/ 35 h 41"/>
                    <a:gd name="T2" fmla="*/ 27 w 33"/>
                    <a:gd name="T3" fmla="*/ 40 h 41"/>
                    <a:gd name="T4" fmla="*/ 27 w 33"/>
                    <a:gd name="T5" fmla="*/ 30 h 41"/>
                    <a:gd name="T6" fmla="*/ 21 w 33"/>
                    <a:gd name="T7" fmla="*/ 20 h 41"/>
                    <a:gd name="T8" fmla="*/ 5 w 33"/>
                    <a:gd name="T9" fmla="*/ 15 h 41"/>
                    <a:gd name="T10" fmla="*/ 0 w 33"/>
                    <a:gd name="T11" fmla="*/ 0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35"/>
                      </a:moveTo>
                      <a:lnTo>
                        <a:pt x="27" y="40"/>
                      </a:lnTo>
                      <a:lnTo>
                        <a:pt x="27" y="30"/>
                      </a:lnTo>
                      <a:lnTo>
                        <a:pt x="21" y="20"/>
                      </a:lnTo>
                      <a:lnTo>
                        <a:pt x="5" y="15"/>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8" name="Line 2139"/>
                <p:cNvSpPr>
                  <a:spLocks noChangeShapeType="1"/>
                </p:cNvSpPr>
                <p:nvPr/>
              </p:nvSpPr>
              <p:spPr bwMode="auto">
                <a:xfrm flipV="1">
                  <a:off x="3340" y="2705"/>
                  <a:ext cx="0" cy="11"/>
                </a:xfrm>
                <a:prstGeom prst="line">
                  <a:avLst/>
                </a:prstGeom>
                <a:noFill/>
                <a:ln w="15875">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19" name="Freeform 2140"/>
                <p:cNvSpPr>
                  <a:spLocks/>
                </p:cNvSpPr>
                <p:nvPr/>
              </p:nvSpPr>
              <p:spPr bwMode="auto">
                <a:xfrm>
                  <a:off x="4172" y="3526"/>
                  <a:ext cx="17" cy="17"/>
                </a:xfrm>
                <a:custGeom>
                  <a:avLst/>
                  <a:gdLst>
                    <a:gd name="T0" fmla="*/ 16 w 17"/>
                    <a:gd name="T1" fmla="*/ 16 h 17"/>
                    <a:gd name="T2" fmla="*/ 16 w 17"/>
                    <a:gd name="T3" fmla="*/ 13 h 17"/>
                    <a:gd name="T4" fmla="*/ 16 w 17"/>
                    <a:gd name="T5" fmla="*/ 12 h 17"/>
                    <a:gd name="T6" fmla="*/ 14 w 17"/>
                    <a:gd name="T7" fmla="*/ 9 h 17"/>
                    <a:gd name="T8" fmla="*/ 12 w 17"/>
                    <a:gd name="T9" fmla="*/ 7 h 17"/>
                    <a:gd name="T10" fmla="*/ 8 w 17"/>
                    <a:gd name="T11" fmla="*/ 4 h 17"/>
                    <a:gd name="T12" fmla="*/ 5 w 17"/>
                    <a:gd name="T13" fmla="*/ 3 h 17"/>
                    <a:gd name="T14" fmla="*/ 3 w 17"/>
                    <a:gd name="T15" fmla="*/ 2 h 17"/>
                    <a:gd name="T16" fmla="*/ 0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16"/>
                      </a:moveTo>
                      <a:lnTo>
                        <a:pt x="16" y="13"/>
                      </a:lnTo>
                      <a:lnTo>
                        <a:pt x="16" y="12"/>
                      </a:lnTo>
                      <a:lnTo>
                        <a:pt x="14" y="9"/>
                      </a:lnTo>
                      <a:lnTo>
                        <a:pt x="12" y="7"/>
                      </a:lnTo>
                      <a:lnTo>
                        <a:pt x="8" y="4"/>
                      </a:lnTo>
                      <a:lnTo>
                        <a:pt x="5" y="3"/>
                      </a:lnTo>
                      <a:lnTo>
                        <a:pt x="3" y="2"/>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0" name="Freeform 2141"/>
                <p:cNvSpPr>
                  <a:spLocks/>
                </p:cNvSpPr>
                <p:nvPr/>
              </p:nvSpPr>
              <p:spPr bwMode="auto">
                <a:xfrm>
                  <a:off x="4142" y="3455"/>
                  <a:ext cx="17" cy="21"/>
                </a:xfrm>
                <a:custGeom>
                  <a:avLst/>
                  <a:gdLst>
                    <a:gd name="T0" fmla="*/ 9 w 17"/>
                    <a:gd name="T1" fmla="*/ 20 h 21"/>
                    <a:gd name="T2" fmla="*/ 9 w 17"/>
                    <a:gd name="T3" fmla="*/ 19 h 21"/>
                    <a:gd name="T4" fmla="*/ 9 w 17"/>
                    <a:gd name="T5" fmla="*/ 17 h 21"/>
                    <a:gd name="T6" fmla="*/ 9 w 17"/>
                    <a:gd name="T7" fmla="*/ 15 h 21"/>
                    <a:gd name="T8" fmla="*/ 11 w 17"/>
                    <a:gd name="T9" fmla="*/ 14 h 21"/>
                    <a:gd name="T10" fmla="*/ 11 w 17"/>
                    <a:gd name="T11" fmla="*/ 12 h 21"/>
                    <a:gd name="T12" fmla="*/ 11 w 17"/>
                    <a:gd name="T13" fmla="*/ 11 h 21"/>
                    <a:gd name="T14" fmla="*/ 13 w 17"/>
                    <a:gd name="T15" fmla="*/ 8 h 21"/>
                    <a:gd name="T16" fmla="*/ 16 w 17"/>
                    <a:gd name="T17" fmla="*/ 6 h 21"/>
                    <a:gd name="T18" fmla="*/ 0 w 17"/>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21"/>
                    <a:gd name="T32" fmla="*/ 17 w 17"/>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21">
                      <a:moveTo>
                        <a:pt x="9" y="20"/>
                      </a:moveTo>
                      <a:lnTo>
                        <a:pt x="9" y="19"/>
                      </a:lnTo>
                      <a:lnTo>
                        <a:pt x="9" y="17"/>
                      </a:lnTo>
                      <a:lnTo>
                        <a:pt x="9" y="15"/>
                      </a:lnTo>
                      <a:lnTo>
                        <a:pt x="11" y="14"/>
                      </a:lnTo>
                      <a:lnTo>
                        <a:pt x="11" y="12"/>
                      </a:lnTo>
                      <a:lnTo>
                        <a:pt x="11" y="11"/>
                      </a:lnTo>
                      <a:lnTo>
                        <a:pt x="13" y="8"/>
                      </a:lnTo>
                      <a:lnTo>
                        <a:pt x="16" y="6"/>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1" name="Freeform 2142"/>
                <p:cNvSpPr>
                  <a:spLocks/>
                </p:cNvSpPr>
                <p:nvPr/>
              </p:nvSpPr>
              <p:spPr bwMode="auto">
                <a:xfrm>
                  <a:off x="4118" y="3425"/>
                  <a:ext cx="17" cy="17"/>
                </a:xfrm>
                <a:custGeom>
                  <a:avLst/>
                  <a:gdLst>
                    <a:gd name="T0" fmla="*/ 16 w 17"/>
                    <a:gd name="T1" fmla="*/ 16 h 17"/>
                    <a:gd name="T2" fmla="*/ 14 w 17"/>
                    <a:gd name="T3" fmla="*/ 13 h 17"/>
                    <a:gd name="T4" fmla="*/ 11 w 17"/>
                    <a:gd name="T5" fmla="*/ 7 h 17"/>
                    <a:gd name="T6" fmla="*/ 9 w 17"/>
                    <a:gd name="T7" fmla="*/ 2 h 17"/>
                    <a:gd name="T8" fmla="*/ 4 w 17"/>
                    <a:gd name="T9" fmla="*/ 0 h 17"/>
                    <a:gd name="T10" fmla="*/ 3 w 17"/>
                    <a:gd name="T11" fmla="*/ 0 h 17"/>
                    <a:gd name="T12" fmla="*/ 1 w 17"/>
                    <a:gd name="T13" fmla="*/ 1 h 17"/>
                    <a:gd name="T14" fmla="*/ 0 w 17"/>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16" y="16"/>
                      </a:moveTo>
                      <a:lnTo>
                        <a:pt x="14" y="13"/>
                      </a:lnTo>
                      <a:lnTo>
                        <a:pt x="11" y="7"/>
                      </a:lnTo>
                      <a:lnTo>
                        <a:pt x="9" y="2"/>
                      </a:lnTo>
                      <a:lnTo>
                        <a:pt x="4" y="0"/>
                      </a:lnTo>
                      <a:lnTo>
                        <a:pt x="3" y="0"/>
                      </a:lnTo>
                      <a:lnTo>
                        <a:pt x="1" y="1"/>
                      </a:lnTo>
                      <a:lnTo>
                        <a:pt x="0" y="1"/>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2" name="Freeform 2143"/>
                <p:cNvSpPr>
                  <a:spLocks/>
                </p:cNvSpPr>
                <p:nvPr/>
              </p:nvSpPr>
              <p:spPr bwMode="auto">
                <a:xfrm>
                  <a:off x="3970" y="3306"/>
                  <a:ext cx="17" cy="17"/>
                </a:xfrm>
                <a:custGeom>
                  <a:avLst/>
                  <a:gdLst>
                    <a:gd name="T0" fmla="*/ 0 w 17"/>
                    <a:gd name="T1" fmla="*/ 9 h 17"/>
                    <a:gd name="T2" fmla="*/ 2 w 17"/>
                    <a:gd name="T3" fmla="*/ 11 h 17"/>
                    <a:gd name="T4" fmla="*/ 2 w 17"/>
                    <a:gd name="T5" fmla="*/ 13 h 17"/>
                    <a:gd name="T6" fmla="*/ 6 w 17"/>
                    <a:gd name="T7" fmla="*/ 16 h 17"/>
                    <a:gd name="T8" fmla="*/ 16 w 17"/>
                    <a:gd name="T9" fmla="*/ 4 h 17"/>
                    <a:gd name="T10" fmla="*/ 13 w 17"/>
                    <a:gd name="T11" fmla="*/ 2 h 17"/>
                    <a:gd name="T12" fmla="*/ 11 w 17"/>
                    <a:gd name="T13" fmla="*/ 0 h 17"/>
                    <a:gd name="T14" fmla="*/ 0 w 17"/>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0" y="9"/>
                      </a:moveTo>
                      <a:lnTo>
                        <a:pt x="2" y="11"/>
                      </a:lnTo>
                      <a:lnTo>
                        <a:pt x="2" y="13"/>
                      </a:lnTo>
                      <a:lnTo>
                        <a:pt x="6" y="16"/>
                      </a:lnTo>
                      <a:lnTo>
                        <a:pt x="16" y="4"/>
                      </a:lnTo>
                      <a:lnTo>
                        <a:pt x="13" y="2"/>
                      </a:lnTo>
                      <a:lnTo>
                        <a:pt x="11" y="0"/>
                      </a:lnTo>
                      <a:lnTo>
                        <a:pt x="0" y="9"/>
                      </a:lnTo>
                    </a:path>
                  </a:pathLst>
                </a:custGeom>
                <a:solidFill>
                  <a:srgbClr val="FFFFFF"/>
                </a:solid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3" name="Freeform 2144"/>
                <p:cNvSpPr>
                  <a:spLocks/>
                </p:cNvSpPr>
                <p:nvPr/>
              </p:nvSpPr>
              <p:spPr bwMode="auto">
                <a:xfrm>
                  <a:off x="3973" y="3306"/>
                  <a:ext cx="17" cy="20"/>
                </a:xfrm>
                <a:custGeom>
                  <a:avLst/>
                  <a:gdLst>
                    <a:gd name="T0" fmla="*/ 16 w 17"/>
                    <a:gd name="T1" fmla="*/ 19 h 20"/>
                    <a:gd name="T2" fmla="*/ 13 w 17"/>
                    <a:gd name="T3" fmla="*/ 15 h 20"/>
                    <a:gd name="T4" fmla="*/ 9 w 17"/>
                    <a:gd name="T5" fmla="*/ 11 h 20"/>
                    <a:gd name="T6" fmla="*/ 4 w 17"/>
                    <a:gd name="T7" fmla="*/ 6 h 20"/>
                    <a:gd name="T8" fmla="*/ 2 w 17"/>
                    <a:gd name="T9" fmla="*/ 4 h 20"/>
                    <a:gd name="T10" fmla="*/ 2 w 17"/>
                    <a:gd name="T11" fmla="*/ 3 h 20"/>
                    <a:gd name="T12" fmla="*/ 2 w 17"/>
                    <a:gd name="T13" fmla="*/ 1 h 20"/>
                    <a:gd name="T14" fmla="*/ 0 w 17"/>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0"/>
                    <a:gd name="T26" fmla="*/ 17 w 1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0">
                      <a:moveTo>
                        <a:pt x="16" y="19"/>
                      </a:moveTo>
                      <a:lnTo>
                        <a:pt x="13" y="15"/>
                      </a:lnTo>
                      <a:lnTo>
                        <a:pt x="9" y="11"/>
                      </a:lnTo>
                      <a:lnTo>
                        <a:pt x="4" y="6"/>
                      </a:lnTo>
                      <a:lnTo>
                        <a:pt x="2" y="4"/>
                      </a:lnTo>
                      <a:lnTo>
                        <a:pt x="2" y="3"/>
                      </a:lnTo>
                      <a:lnTo>
                        <a:pt x="2" y="1"/>
                      </a:lnTo>
                      <a:lnTo>
                        <a:pt x="0"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4" name="Freeform 2145"/>
                <p:cNvSpPr>
                  <a:spLocks/>
                </p:cNvSpPr>
                <p:nvPr/>
              </p:nvSpPr>
              <p:spPr bwMode="auto">
                <a:xfrm>
                  <a:off x="4116" y="3423"/>
                  <a:ext cx="17" cy="17"/>
                </a:xfrm>
                <a:custGeom>
                  <a:avLst/>
                  <a:gdLst>
                    <a:gd name="T0" fmla="*/ 16 w 17"/>
                    <a:gd name="T1" fmla="*/ 16 h 17"/>
                    <a:gd name="T2" fmla="*/ 16 w 17"/>
                    <a:gd name="T3" fmla="*/ 13 h 17"/>
                    <a:gd name="T4" fmla="*/ 14 w 17"/>
                    <a:gd name="T5" fmla="*/ 11 h 17"/>
                    <a:gd name="T6" fmla="*/ 14 w 17"/>
                    <a:gd name="T7" fmla="*/ 9 h 17"/>
                    <a:gd name="T8" fmla="*/ 14 w 17"/>
                    <a:gd name="T9" fmla="*/ 8 h 17"/>
                    <a:gd name="T10" fmla="*/ 4 w 17"/>
                    <a:gd name="T11" fmla="*/ 0 h 17"/>
                    <a:gd name="T12" fmla="*/ 2 w 17"/>
                    <a:gd name="T13" fmla="*/ 0 h 17"/>
                    <a:gd name="T14" fmla="*/ 1 w 17"/>
                    <a:gd name="T15" fmla="*/ 0 h 17"/>
                    <a:gd name="T16" fmla="*/ 1 w 17"/>
                    <a:gd name="T17" fmla="*/ 1 h 17"/>
                    <a:gd name="T18" fmla="*/ 0 w 17"/>
                    <a:gd name="T19" fmla="*/ 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6"/>
                      </a:moveTo>
                      <a:lnTo>
                        <a:pt x="16" y="13"/>
                      </a:lnTo>
                      <a:lnTo>
                        <a:pt x="14" y="11"/>
                      </a:lnTo>
                      <a:lnTo>
                        <a:pt x="14" y="9"/>
                      </a:lnTo>
                      <a:lnTo>
                        <a:pt x="14" y="8"/>
                      </a:lnTo>
                      <a:lnTo>
                        <a:pt x="4" y="0"/>
                      </a:lnTo>
                      <a:lnTo>
                        <a:pt x="2" y="0"/>
                      </a:lnTo>
                      <a:lnTo>
                        <a:pt x="1" y="0"/>
                      </a:lnTo>
                      <a:lnTo>
                        <a:pt x="1" y="1"/>
                      </a:lnTo>
                      <a:lnTo>
                        <a:pt x="0" y="1"/>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5" name="Freeform 2146"/>
                <p:cNvSpPr>
                  <a:spLocks/>
                </p:cNvSpPr>
                <p:nvPr/>
              </p:nvSpPr>
              <p:spPr bwMode="auto">
                <a:xfrm>
                  <a:off x="2735" y="2249"/>
                  <a:ext cx="264" cy="213"/>
                </a:xfrm>
                <a:custGeom>
                  <a:avLst/>
                  <a:gdLst>
                    <a:gd name="T0" fmla="*/ 0 w 264"/>
                    <a:gd name="T1" fmla="*/ 212 h 213"/>
                    <a:gd name="T2" fmla="*/ 52 w 264"/>
                    <a:gd name="T3" fmla="*/ 195 h 213"/>
                    <a:gd name="T4" fmla="*/ 73 w 264"/>
                    <a:gd name="T5" fmla="*/ 183 h 213"/>
                    <a:gd name="T6" fmla="*/ 85 w 264"/>
                    <a:gd name="T7" fmla="*/ 173 h 213"/>
                    <a:gd name="T8" fmla="*/ 83 w 264"/>
                    <a:gd name="T9" fmla="*/ 162 h 213"/>
                    <a:gd name="T10" fmla="*/ 94 w 264"/>
                    <a:gd name="T11" fmla="*/ 155 h 213"/>
                    <a:gd name="T12" fmla="*/ 100 w 264"/>
                    <a:gd name="T13" fmla="*/ 160 h 213"/>
                    <a:gd name="T14" fmla="*/ 115 w 264"/>
                    <a:gd name="T15" fmla="*/ 147 h 213"/>
                    <a:gd name="T16" fmla="*/ 124 w 264"/>
                    <a:gd name="T17" fmla="*/ 128 h 213"/>
                    <a:gd name="T18" fmla="*/ 135 w 264"/>
                    <a:gd name="T19" fmla="*/ 126 h 213"/>
                    <a:gd name="T20" fmla="*/ 143 w 264"/>
                    <a:gd name="T21" fmla="*/ 113 h 213"/>
                    <a:gd name="T22" fmla="*/ 160 w 264"/>
                    <a:gd name="T23" fmla="*/ 111 h 213"/>
                    <a:gd name="T24" fmla="*/ 165 w 264"/>
                    <a:gd name="T25" fmla="*/ 104 h 213"/>
                    <a:gd name="T26" fmla="*/ 182 w 264"/>
                    <a:gd name="T27" fmla="*/ 102 h 213"/>
                    <a:gd name="T28" fmla="*/ 183 w 264"/>
                    <a:gd name="T29" fmla="*/ 78 h 213"/>
                    <a:gd name="T30" fmla="*/ 207 w 264"/>
                    <a:gd name="T31" fmla="*/ 52 h 213"/>
                    <a:gd name="T32" fmla="*/ 245 w 264"/>
                    <a:gd name="T33" fmla="*/ 57 h 213"/>
                    <a:gd name="T34" fmla="*/ 261 w 264"/>
                    <a:gd name="T35" fmla="*/ 34 h 213"/>
                    <a:gd name="T36" fmla="*/ 263 w 264"/>
                    <a:gd name="T37" fmla="*/ 0 h 2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4"/>
                    <a:gd name="T58" fmla="*/ 0 h 213"/>
                    <a:gd name="T59" fmla="*/ 264 w 264"/>
                    <a:gd name="T60" fmla="*/ 213 h 2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4" h="213">
                      <a:moveTo>
                        <a:pt x="0" y="212"/>
                      </a:moveTo>
                      <a:lnTo>
                        <a:pt x="52" y="195"/>
                      </a:lnTo>
                      <a:lnTo>
                        <a:pt x="73" y="183"/>
                      </a:lnTo>
                      <a:lnTo>
                        <a:pt x="85" y="173"/>
                      </a:lnTo>
                      <a:lnTo>
                        <a:pt x="83" y="162"/>
                      </a:lnTo>
                      <a:lnTo>
                        <a:pt x="94" y="155"/>
                      </a:lnTo>
                      <a:lnTo>
                        <a:pt x="100" y="160"/>
                      </a:lnTo>
                      <a:lnTo>
                        <a:pt x="115" y="147"/>
                      </a:lnTo>
                      <a:lnTo>
                        <a:pt x="124" y="128"/>
                      </a:lnTo>
                      <a:lnTo>
                        <a:pt x="135" y="126"/>
                      </a:lnTo>
                      <a:lnTo>
                        <a:pt x="143" y="113"/>
                      </a:lnTo>
                      <a:lnTo>
                        <a:pt x="160" y="111"/>
                      </a:lnTo>
                      <a:lnTo>
                        <a:pt x="165" y="104"/>
                      </a:lnTo>
                      <a:lnTo>
                        <a:pt x="182" y="102"/>
                      </a:lnTo>
                      <a:lnTo>
                        <a:pt x="183" y="78"/>
                      </a:lnTo>
                      <a:lnTo>
                        <a:pt x="207" y="52"/>
                      </a:lnTo>
                      <a:lnTo>
                        <a:pt x="245" y="57"/>
                      </a:lnTo>
                      <a:lnTo>
                        <a:pt x="261" y="34"/>
                      </a:lnTo>
                      <a:lnTo>
                        <a:pt x="263" y="0"/>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326" name="Freeform 2147"/>
                <p:cNvSpPr>
                  <a:spLocks/>
                </p:cNvSpPr>
                <p:nvPr/>
              </p:nvSpPr>
              <p:spPr bwMode="auto">
                <a:xfrm>
                  <a:off x="2805" y="2280"/>
                  <a:ext cx="129" cy="28"/>
                </a:xfrm>
                <a:custGeom>
                  <a:avLst/>
                  <a:gdLst>
                    <a:gd name="T0" fmla="*/ 0 w 129"/>
                    <a:gd name="T1" fmla="*/ 13 h 28"/>
                    <a:gd name="T2" fmla="*/ 12 w 129"/>
                    <a:gd name="T3" fmla="*/ 9 h 28"/>
                    <a:gd name="T4" fmla="*/ 17 w 129"/>
                    <a:gd name="T5" fmla="*/ 5 h 28"/>
                    <a:gd name="T6" fmla="*/ 20 w 129"/>
                    <a:gd name="T7" fmla="*/ 0 h 28"/>
                    <a:gd name="T8" fmla="*/ 20 w 129"/>
                    <a:gd name="T9" fmla="*/ 8 h 28"/>
                    <a:gd name="T10" fmla="*/ 32 w 129"/>
                    <a:gd name="T11" fmla="*/ 13 h 28"/>
                    <a:gd name="T12" fmla="*/ 36 w 129"/>
                    <a:gd name="T13" fmla="*/ 8 h 28"/>
                    <a:gd name="T14" fmla="*/ 52 w 129"/>
                    <a:gd name="T15" fmla="*/ 7 h 28"/>
                    <a:gd name="T16" fmla="*/ 56 w 129"/>
                    <a:gd name="T17" fmla="*/ 11 h 28"/>
                    <a:gd name="T18" fmla="*/ 60 w 129"/>
                    <a:gd name="T19" fmla="*/ 15 h 28"/>
                    <a:gd name="T20" fmla="*/ 67 w 129"/>
                    <a:gd name="T21" fmla="*/ 6 h 28"/>
                    <a:gd name="T22" fmla="*/ 79 w 129"/>
                    <a:gd name="T23" fmla="*/ 10 h 28"/>
                    <a:gd name="T24" fmla="*/ 80 w 129"/>
                    <a:gd name="T25" fmla="*/ 19 h 28"/>
                    <a:gd name="T26" fmla="*/ 99 w 129"/>
                    <a:gd name="T27" fmla="*/ 23 h 28"/>
                    <a:gd name="T28" fmla="*/ 120 w 129"/>
                    <a:gd name="T29" fmla="*/ 19 h 28"/>
                    <a:gd name="T30" fmla="*/ 128 w 129"/>
                    <a:gd name="T31" fmla="*/ 27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8"/>
                    <a:gd name="T50" fmla="*/ 129 w 129"/>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8">
                      <a:moveTo>
                        <a:pt x="0" y="13"/>
                      </a:moveTo>
                      <a:lnTo>
                        <a:pt x="12" y="9"/>
                      </a:lnTo>
                      <a:lnTo>
                        <a:pt x="17" y="5"/>
                      </a:lnTo>
                      <a:lnTo>
                        <a:pt x="20" y="0"/>
                      </a:lnTo>
                      <a:lnTo>
                        <a:pt x="20" y="8"/>
                      </a:lnTo>
                      <a:lnTo>
                        <a:pt x="32" y="13"/>
                      </a:lnTo>
                      <a:lnTo>
                        <a:pt x="36" y="8"/>
                      </a:lnTo>
                      <a:lnTo>
                        <a:pt x="52" y="7"/>
                      </a:lnTo>
                      <a:lnTo>
                        <a:pt x="56" y="11"/>
                      </a:lnTo>
                      <a:lnTo>
                        <a:pt x="60" y="15"/>
                      </a:lnTo>
                      <a:lnTo>
                        <a:pt x="67" y="6"/>
                      </a:lnTo>
                      <a:lnTo>
                        <a:pt x="79" y="10"/>
                      </a:lnTo>
                      <a:lnTo>
                        <a:pt x="80" y="19"/>
                      </a:lnTo>
                      <a:lnTo>
                        <a:pt x="99" y="23"/>
                      </a:lnTo>
                      <a:lnTo>
                        <a:pt x="120" y="19"/>
                      </a:lnTo>
                      <a:lnTo>
                        <a:pt x="128" y="27"/>
                      </a:lnTo>
                    </a:path>
                  </a:pathLst>
                </a:custGeom>
                <a:noFill/>
                <a:ln w="15875"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grpSp>
          <p:sp>
            <p:nvSpPr>
              <p:cNvPr id="50186" name="Oval 2148"/>
              <p:cNvSpPr>
                <a:spLocks noChangeArrowheads="1"/>
              </p:cNvSpPr>
              <p:nvPr/>
            </p:nvSpPr>
            <p:spPr bwMode="auto">
              <a:xfrm>
                <a:off x="3848100" y="1660525"/>
                <a:ext cx="66675" cy="65088"/>
              </a:xfrm>
              <a:prstGeom prst="ellipse">
                <a:avLst/>
              </a:prstGeom>
              <a:solidFill>
                <a:schemeClr val="tx2"/>
              </a:solidFill>
              <a:ln w="12700" cap="sq">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latin typeface="Times"/>
                </a:endParaRPr>
              </a:p>
            </p:txBody>
          </p:sp>
          <p:grpSp>
            <p:nvGrpSpPr>
              <p:cNvPr id="50187" name="Group 2150"/>
              <p:cNvGrpSpPr>
                <a:grpSpLocks/>
              </p:cNvGrpSpPr>
              <p:nvPr/>
            </p:nvGrpSpPr>
            <p:grpSpPr bwMode="auto">
              <a:xfrm>
                <a:off x="2767013" y="1071563"/>
                <a:ext cx="1019175" cy="1446212"/>
                <a:chOff x="2175" y="1080"/>
                <a:chExt cx="624" cy="885"/>
              </a:xfrm>
            </p:grpSpPr>
            <p:sp>
              <p:nvSpPr>
                <p:cNvPr id="50233" name="Freeform 2151"/>
                <p:cNvSpPr>
                  <a:spLocks/>
                </p:cNvSpPr>
                <p:nvPr/>
              </p:nvSpPr>
              <p:spPr bwMode="auto">
                <a:xfrm>
                  <a:off x="2280" y="1287"/>
                  <a:ext cx="105" cy="420"/>
                </a:xfrm>
                <a:custGeom>
                  <a:avLst/>
                  <a:gdLst>
                    <a:gd name="T0" fmla="*/ 0 w 105"/>
                    <a:gd name="T1" fmla="*/ 420 h 420"/>
                    <a:gd name="T2" fmla="*/ 21 w 105"/>
                    <a:gd name="T3" fmla="*/ 384 h 420"/>
                    <a:gd name="T4" fmla="*/ 27 w 105"/>
                    <a:gd name="T5" fmla="*/ 327 h 420"/>
                    <a:gd name="T6" fmla="*/ 39 w 105"/>
                    <a:gd name="T7" fmla="*/ 300 h 420"/>
                    <a:gd name="T8" fmla="*/ 36 w 105"/>
                    <a:gd name="T9" fmla="*/ 273 h 420"/>
                    <a:gd name="T10" fmla="*/ 21 w 105"/>
                    <a:gd name="T11" fmla="*/ 243 h 420"/>
                    <a:gd name="T12" fmla="*/ 15 w 105"/>
                    <a:gd name="T13" fmla="*/ 216 h 420"/>
                    <a:gd name="T14" fmla="*/ 18 w 105"/>
                    <a:gd name="T15" fmla="*/ 198 h 420"/>
                    <a:gd name="T16" fmla="*/ 6 w 105"/>
                    <a:gd name="T17" fmla="*/ 180 h 420"/>
                    <a:gd name="T18" fmla="*/ 15 w 105"/>
                    <a:gd name="T19" fmla="*/ 144 h 420"/>
                    <a:gd name="T20" fmla="*/ 33 w 105"/>
                    <a:gd name="T21" fmla="*/ 96 h 420"/>
                    <a:gd name="T22" fmla="*/ 60 w 105"/>
                    <a:gd name="T23" fmla="*/ 81 h 420"/>
                    <a:gd name="T24" fmla="*/ 102 w 105"/>
                    <a:gd name="T25" fmla="*/ 63 h 420"/>
                    <a:gd name="T26" fmla="*/ 105 w 105"/>
                    <a:gd name="T27" fmla="*/ 0 h 4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5"/>
                    <a:gd name="T43" fmla="*/ 0 h 420"/>
                    <a:gd name="T44" fmla="*/ 105 w 105"/>
                    <a:gd name="T45" fmla="*/ 420 h 4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5" h="420">
                      <a:moveTo>
                        <a:pt x="0" y="420"/>
                      </a:moveTo>
                      <a:cubicBezTo>
                        <a:pt x="16" y="409"/>
                        <a:pt x="5" y="395"/>
                        <a:pt x="21" y="384"/>
                      </a:cubicBezTo>
                      <a:cubicBezTo>
                        <a:pt x="33" y="347"/>
                        <a:pt x="31" y="366"/>
                        <a:pt x="27" y="327"/>
                      </a:cubicBezTo>
                      <a:cubicBezTo>
                        <a:pt x="34" y="306"/>
                        <a:pt x="29" y="314"/>
                        <a:pt x="39" y="300"/>
                      </a:cubicBezTo>
                      <a:cubicBezTo>
                        <a:pt x="31" y="288"/>
                        <a:pt x="28" y="285"/>
                        <a:pt x="36" y="273"/>
                      </a:cubicBezTo>
                      <a:cubicBezTo>
                        <a:pt x="23" y="264"/>
                        <a:pt x="24" y="258"/>
                        <a:pt x="21" y="243"/>
                      </a:cubicBezTo>
                      <a:cubicBezTo>
                        <a:pt x="29" y="231"/>
                        <a:pt x="30" y="221"/>
                        <a:pt x="15" y="216"/>
                      </a:cubicBezTo>
                      <a:cubicBezTo>
                        <a:pt x="16" y="210"/>
                        <a:pt x="19" y="204"/>
                        <a:pt x="18" y="198"/>
                      </a:cubicBezTo>
                      <a:cubicBezTo>
                        <a:pt x="16" y="191"/>
                        <a:pt x="6" y="180"/>
                        <a:pt x="6" y="180"/>
                      </a:cubicBezTo>
                      <a:cubicBezTo>
                        <a:pt x="11" y="158"/>
                        <a:pt x="19" y="170"/>
                        <a:pt x="15" y="144"/>
                      </a:cubicBezTo>
                      <a:cubicBezTo>
                        <a:pt x="17" y="120"/>
                        <a:pt x="11" y="103"/>
                        <a:pt x="33" y="96"/>
                      </a:cubicBezTo>
                      <a:cubicBezTo>
                        <a:pt x="38" y="82"/>
                        <a:pt x="46" y="84"/>
                        <a:pt x="60" y="81"/>
                      </a:cubicBezTo>
                      <a:cubicBezTo>
                        <a:pt x="76" y="73"/>
                        <a:pt x="96" y="81"/>
                        <a:pt x="102" y="63"/>
                      </a:cubicBezTo>
                      <a:cubicBezTo>
                        <a:pt x="95" y="41"/>
                        <a:pt x="105" y="21"/>
                        <a:pt x="105" y="0"/>
                      </a:cubicBezTo>
                    </a:path>
                  </a:pathLst>
                </a:custGeom>
                <a:noFill/>
                <a:ln w="15875" cap="sq">
                  <a:solidFill>
                    <a:srgbClr val="005696"/>
                  </a:solidFill>
                  <a:round/>
                  <a:headEnd type="none" w="sm" len="sm"/>
                  <a:tailEnd type="none" w="sm" len="sm"/>
                </a:ln>
              </p:spPr>
              <p:txBody>
                <a:bodyPr wrap="none"/>
                <a:lstStyle/>
                <a:p>
                  <a:pPr eaLnBrk="0" fontAlgn="base" hangingPunct="0">
                    <a:spcBef>
                      <a:spcPct val="0"/>
                    </a:spcBef>
                    <a:spcAft>
                      <a:spcPct val="0"/>
                    </a:spcAft>
                  </a:pPr>
                  <a:endParaRPr lang="en-US" sz="2400">
                    <a:solidFill>
                      <a:srgbClr val="000000"/>
                    </a:solidFill>
                    <a:latin typeface="Times"/>
                  </a:endParaRPr>
                </a:p>
              </p:txBody>
            </p:sp>
            <p:grpSp>
              <p:nvGrpSpPr>
                <p:cNvPr id="50234" name="Group 2152"/>
                <p:cNvGrpSpPr>
                  <a:grpSpLocks/>
                </p:cNvGrpSpPr>
                <p:nvPr/>
              </p:nvGrpSpPr>
              <p:grpSpPr bwMode="auto">
                <a:xfrm>
                  <a:off x="2175" y="1080"/>
                  <a:ext cx="624" cy="885"/>
                  <a:chOff x="2175" y="1080"/>
                  <a:chExt cx="624" cy="885"/>
                </a:xfrm>
              </p:grpSpPr>
              <p:sp>
                <p:nvSpPr>
                  <p:cNvPr id="50236" name="Freeform 2153"/>
                  <p:cNvSpPr>
                    <a:spLocks/>
                  </p:cNvSpPr>
                  <p:nvPr/>
                </p:nvSpPr>
                <p:spPr bwMode="auto">
                  <a:xfrm>
                    <a:off x="2676" y="1467"/>
                    <a:ext cx="123" cy="498"/>
                  </a:xfrm>
                  <a:custGeom>
                    <a:avLst/>
                    <a:gdLst>
                      <a:gd name="T0" fmla="*/ 105 w 123"/>
                      <a:gd name="T1" fmla="*/ 498 h 498"/>
                      <a:gd name="T2" fmla="*/ 114 w 123"/>
                      <a:gd name="T3" fmla="*/ 477 h 498"/>
                      <a:gd name="T4" fmla="*/ 120 w 123"/>
                      <a:gd name="T5" fmla="*/ 450 h 498"/>
                      <a:gd name="T6" fmla="*/ 96 w 123"/>
                      <a:gd name="T7" fmla="*/ 447 h 498"/>
                      <a:gd name="T8" fmla="*/ 90 w 123"/>
                      <a:gd name="T9" fmla="*/ 423 h 498"/>
                      <a:gd name="T10" fmla="*/ 84 w 123"/>
                      <a:gd name="T11" fmla="*/ 405 h 498"/>
                      <a:gd name="T12" fmla="*/ 93 w 123"/>
                      <a:gd name="T13" fmla="*/ 375 h 498"/>
                      <a:gd name="T14" fmla="*/ 90 w 123"/>
                      <a:gd name="T15" fmla="*/ 345 h 498"/>
                      <a:gd name="T16" fmla="*/ 87 w 123"/>
                      <a:gd name="T17" fmla="*/ 297 h 498"/>
                      <a:gd name="T18" fmla="*/ 84 w 123"/>
                      <a:gd name="T19" fmla="*/ 270 h 498"/>
                      <a:gd name="T20" fmla="*/ 87 w 123"/>
                      <a:gd name="T21" fmla="*/ 258 h 498"/>
                      <a:gd name="T22" fmla="*/ 90 w 123"/>
                      <a:gd name="T23" fmla="*/ 249 h 498"/>
                      <a:gd name="T24" fmla="*/ 75 w 123"/>
                      <a:gd name="T25" fmla="*/ 228 h 498"/>
                      <a:gd name="T26" fmla="*/ 66 w 123"/>
                      <a:gd name="T27" fmla="*/ 201 h 498"/>
                      <a:gd name="T28" fmla="*/ 66 w 123"/>
                      <a:gd name="T29" fmla="*/ 162 h 498"/>
                      <a:gd name="T30" fmla="*/ 51 w 123"/>
                      <a:gd name="T31" fmla="*/ 111 h 498"/>
                      <a:gd name="T32" fmla="*/ 42 w 123"/>
                      <a:gd name="T33" fmla="*/ 78 h 498"/>
                      <a:gd name="T34" fmla="*/ 21 w 123"/>
                      <a:gd name="T35" fmla="*/ 21 h 498"/>
                      <a:gd name="T36" fmla="*/ 0 w 123"/>
                      <a:gd name="T37" fmla="*/ 0 h 4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3"/>
                      <a:gd name="T58" fmla="*/ 0 h 498"/>
                      <a:gd name="T59" fmla="*/ 123 w 123"/>
                      <a:gd name="T60" fmla="*/ 498 h 4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3" h="498">
                        <a:moveTo>
                          <a:pt x="105" y="498"/>
                        </a:moveTo>
                        <a:cubicBezTo>
                          <a:pt x="123" y="471"/>
                          <a:pt x="84" y="492"/>
                          <a:pt x="114" y="477"/>
                        </a:cubicBezTo>
                        <a:cubicBezTo>
                          <a:pt x="99" y="462"/>
                          <a:pt x="100" y="457"/>
                          <a:pt x="120" y="450"/>
                        </a:cubicBezTo>
                        <a:cubicBezTo>
                          <a:pt x="112" y="449"/>
                          <a:pt x="103" y="450"/>
                          <a:pt x="96" y="447"/>
                        </a:cubicBezTo>
                        <a:cubicBezTo>
                          <a:pt x="88" y="444"/>
                          <a:pt x="92" y="431"/>
                          <a:pt x="90" y="423"/>
                        </a:cubicBezTo>
                        <a:cubicBezTo>
                          <a:pt x="88" y="417"/>
                          <a:pt x="84" y="405"/>
                          <a:pt x="84" y="405"/>
                        </a:cubicBezTo>
                        <a:cubicBezTo>
                          <a:pt x="97" y="392"/>
                          <a:pt x="88" y="390"/>
                          <a:pt x="93" y="375"/>
                        </a:cubicBezTo>
                        <a:cubicBezTo>
                          <a:pt x="89" y="363"/>
                          <a:pt x="93" y="357"/>
                          <a:pt x="90" y="345"/>
                        </a:cubicBezTo>
                        <a:cubicBezTo>
                          <a:pt x="93" y="321"/>
                          <a:pt x="91" y="318"/>
                          <a:pt x="87" y="297"/>
                        </a:cubicBezTo>
                        <a:cubicBezTo>
                          <a:pt x="94" y="275"/>
                          <a:pt x="97" y="283"/>
                          <a:pt x="84" y="270"/>
                        </a:cubicBezTo>
                        <a:cubicBezTo>
                          <a:pt x="85" y="266"/>
                          <a:pt x="88" y="262"/>
                          <a:pt x="87" y="258"/>
                        </a:cubicBezTo>
                        <a:cubicBezTo>
                          <a:pt x="83" y="247"/>
                          <a:pt x="64" y="255"/>
                          <a:pt x="90" y="249"/>
                        </a:cubicBezTo>
                        <a:cubicBezTo>
                          <a:pt x="83" y="228"/>
                          <a:pt x="90" y="233"/>
                          <a:pt x="75" y="228"/>
                        </a:cubicBezTo>
                        <a:cubicBezTo>
                          <a:pt x="70" y="213"/>
                          <a:pt x="79" y="214"/>
                          <a:pt x="66" y="201"/>
                        </a:cubicBezTo>
                        <a:cubicBezTo>
                          <a:pt x="74" y="176"/>
                          <a:pt x="74" y="189"/>
                          <a:pt x="66" y="162"/>
                        </a:cubicBezTo>
                        <a:cubicBezTo>
                          <a:pt x="69" y="135"/>
                          <a:pt x="65" y="132"/>
                          <a:pt x="51" y="111"/>
                        </a:cubicBezTo>
                        <a:cubicBezTo>
                          <a:pt x="55" y="96"/>
                          <a:pt x="56" y="87"/>
                          <a:pt x="42" y="78"/>
                        </a:cubicBezTo>
                        <a:cubicBezTo>
                          <a:pt x="40" y="56"/>
                          <a:pt x="41" y="34"/>
                          <a:pt x="21" y="21"/>
                        </a:cubicBezTo>
                        <a:cubicBezTo>
                          <a:pt x="16" y="7"/>
                          <a:pt x="15" y="4"/>
                          <a:pt x="0" y="0"/>
                        </a:cubicBezTo>
                      </a:path>
                    </a:pathLst>
                  </a:custGeom>
                  <a:noFill/>
                  <a:ln w="15875" cap="sq">
                    <a:solidFill>
                      <a:srgbClr val="005696"/>
                    </a:solidFill>
                    <a:round/>
                    <a:headEnd type="none" w="sm" len="sm"/>
                    <a:tailEnd type="none" w="sm" len="sm"/>
                  </a:ln>
                </p:spPr>
                <p:txBody>
                  <a:bodyPr wrap="none"/>
                  <a:lstStyle/>
                  <a:p>
                    <a:pPr eaLnBrk="0" fontAlgn="base" hangingPunct="0">
                      <a:spcBef>
                        <a:spcPct val="0"/>
                      </a:spcBef>
                      <a:spcAft>
                        <a:spcPct val="0"/>
                      </a:spcAft>
                    </a:pPr>
                    <a:endParaRPr lang="en-US" sz="2400">
                      <a:solidFill>
                        <a:srgbClr val="000000"/>
                      </a:solidFill>
                      <a:latin typeface="Times"/>
                    </a:endParaRPr>
                  </a:p>
                </p:txBody>
              </p:sp>
              <p:sp>
                <p:nvSpPr>
                  <p:cNvPr id="50237" name="Freeform 2154"/>
                  <p:cNvSpPr>
                    <a:spLocks/>
                  </p:cNvSpPr>
                  <p:nvPr/>
                </p:nvSpPr>
                <p:spPr bwMode="auto">
                  <a:xfrm>
                    <a:off x="2175" y="1080"/>
                    <a:ext cx="498" cy="384"/>
                  </a:xfrm>
                  <a:custGeom>
                    <a:avLst/>
                    <a:gdLst>
                      <a:gd name="T0" fmla="*/ 498 w 498"/>
                      <a:gd name="T1" fmla="*/ 384 h 384"/>
                      <a:gd name="T2" fmla="*/ 492 w 498"/>
                      <a:gd name="T3" fmla="*/ 375 h 384"/>
                      <a:gd name="T4" fmla="*/ 483 w 498"/>
                      <a:gd name="T5" fmla="*/ 369 h 384"/>
                      <a:gd name="T6" fmla="*/ 462 w 498"/>
                      <a:gd name="T7" fmla="*/ 348 h 384"/>
                      <a:gd name="T8" fmla="*/ 453 w 498"/>
                      <a:gd name="T9" fmla="*/ 354 h 384"/>
                      <a:gd name="T10" fmla="*/ 438 w 498"/>
                      <a:gd name="T11" fmla="*/ 330 h 384"/>
                      <a:gd name="T12" fmla="*/ 426 w 498"/>
                      <a:gd name="T13" fmla="*/ 327 h 384"/>
                      <a:gd name="T14" fmla="*/ 393 w 498"/>
                      <a:gd name="T15" fmla="*/ 315 h 384"/>
                      <a:gd name="T16" fmla="*/ 357 w 498"/>
                      <a:gd name="T17" fmla="*/ 294 h 384"/>
                      <a:gd name="T18" fmla="*/ 330 w 498"/>
                      <a:gd name="T19" fmla="*/ 291 h 384"/>
                      <a:gd name="T20" fmla="*/ 327 w 498"/>
                      <a:gd name="T21" fmla="*/ 273 h 384"/>
                      <a:gd name="T22" fmla="*/ 309 w 498"/>
                      <a:gd name="T23" fmla="*/ 267 h 384"/>
                      <a:gd name="T24" fmla="*/ 264 w 498"/>
                      <a:gd name="T25" fmla="*/ 246 h 384"/>
                      <a:gd name="T26" fmla="*/ 246 w 498"/>
                      <a:gd name="T27" fmla="*/ 234 h 384"/>
                      <a:gd name="T28" fmla="*/ 231 w 498"/>
                      <a:gd name="T29" fmla="*/ 219 h 384"/>
                      <a:gd name="T30" fmla="*/ 216 w 498"/>
                      <a:gd name="T31" fmla="*/ 201 h 384"/>
                      <a:gd name="T32" fmla="*/ 198 w 498"/>
                      <a:gd name="T33" fmla="*/ 195 h 384"/>
                      <a:gd name="T34" fmla="*/ 180 w 498"/>
                      <a:gd name="T35" fmla="*/ 171 h 384"/>
                      <a:gd name="T36" fmla="*/ 168 w 498"/>
                      <a:gd name="T37" fmla="*/ 147 h 384"/>
                      <a:gd name="T38" fmla="*/ 159 w 498"/>
                      <a:gd name="T39" fmla="*/ 144 h 384"/>
                      <a:gd name="T40" fmla="*/ 96 w 498"/>
                      <a:gd name="T41" fmla="*/ 93 h 384"/>
                      <a:gd name="T42" fmla="*/ 42 w 498"/>
                      <a:gd name="T43" fmla="*/ 45 h 384"/>
                      <a:gd name="T44" fmla="*/ 0 w 498"/>
                      <a:gd name="T45" fmla="*/ 0 h 3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98"/>
                      <a:gd name="T70" fmla="*/ 0 h 384"/>
                      <a:gd name="T71" fmla="*/ 498 w 498"/>
                      <a:gd name="T72" fmla="*/ 384 h 3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98" h="384">
                        <a:moveTo>
                          <a:pt x="498" y="384"/>
                        </a:moveTo>
                        <a:cubicBezTo>
                          <a:pt x="496" y="381"/>
                          <a:pt x="495" y="378"/>
                          <a:pt x="492" y="375"/>
                        </a:cubicBezTo>
                        <a:cubicBezTo>
                          <a:pt x="489" y="372"/>
                          <a:pt x="485" y="372"/>
                          <a:pt x="483" y="369"/>
                        </a:cubicBezTo>
                        <a:cubicBezTo>
                          <a:pt x="475" y="359"/>
                          <a:pt x="476" y="353"/>
                          <a:pt x="462" y="348"/>
                        </a:cubicBezTo>
                        <a:cubicBezTo>
                          <a:pt x="459" y="350"/>
                          <a:pt x="456" y="356"/>
                          <a:pt x="453" y="354"/>
                        </a:cubicBezTo>
                        <a:cubicBezTo>
                          <a:pt x="420" y="327"/>
                          <a:pt x="467" y="343"/>
                          <a:pt x="438" y="330"/>
                        </a:cubicBezTo>
                        <a:cubicBezTo>
                          <a:pt x="434" y="328"/>
                          <a:pt x="430" y="328"/>
                          <a:pt x="426" y="327"/>
                        </a:cubicBezTo>
                        <a:cubicBezTo>
                          <a:pt x="397" y="334"/>
                          <a:pt x="413" y="322"/>
                          <a:pt x="393" y="315"/>
                        </a:cubicBezTo>
                        <a:cubicBezTo>
                          <a:pt x="388" y="301"/>
                          <a:pt x="370" y="302"/>
                          <a:pt x="357" y="294"/>
                        </a:cubicBezTo>
                        <a:cubicBezTo>
                          <a:pt x="330" y="301"/>
                          <a:pt x="336" y="308"/>
                          <a:pt x="330" y="291"/>
                        </a:cubicBezTo>
                        <a:cubicBezTo>
                          <a:pt x="332" y="284"/>
                          <a:pt x="337" y="279"/>
                          <a:pt x="327" y="273"/>
                        </a:cubicBezTo>
                        <a:cubicBezTo>
                          <a:pt x="322" y="270"/>
                          <a:pt x="309" y="267"/>
                          <a:pt x="309" y="267"/>
                        </a:cubicBezTo>
                        <a:cubicBezTo>
                          <a:pt x="302" y="256"/>
                          <a:pt x="279" y="251"/>
                          <a:pt x="264" y="246"/>
                        </a:cubicBezTo>
                        <a:cubicBezTo>
                          <a:pt x="259" y="241"/>
                          <a:pt x="251" y="240"/>
                          <a:pt x="246" y="234"/>
                        </a:cubicBezTo>
                        <a:cubicBezTo>
                          <a:pt x="231" y="215"/>
                          <a:pt x="258" y="226"/>
                          <a:pt x="231" y="219"/>
                        </a:cubicBezTo>
                        <a:cubicBezTo>
                          <a:pt x="227" y="213"/>
                          <a:pt x="222" y="204"/>
                          <a:pt x="216" y="201"/>
                        </a:cubicBezTo>
                        <a:cubicBezTo>
                          <a:pt x="210" y="198"/>
                          <a:pt x="198" y="195"/>
                          <a:pt x="198" y="195"/>
                        </a:cubicBezTo>
                        <a:cubicBezTo>
                          <a:pt x="194" y="183"/>
                          <a:pt x="186" y="182"/>
                          <a:pt x="180" y="171"/>
                        </a:cubicBezTo>
                        <a:cubicBezTo>
                          <a:pt x="174" y="159"/>
                          <a:pt x="180" y="159"/>
                          <a:pt x="168" y="147"/>
                        </a:cubicBezTo>
                        <a:cubicBezTo>
                          <a:pt x="166" y="145"/>
                          <a:pt x="162" y="145"/>
                          <a:pt x="159" y="144"/>
                        </a:cubicBezTo>
                        <a:cubicBezTo>
                          <a:pt x="153" y="114"/>
                          <a:pt x="121" y="101"/>
                          <a:pt x="96" y="93"/>
                        </a:cubicBezTo>
                        <a:cubicBezTo>
                          <a:pt x="105" y="66"/>
                          <a:pt x="70" y="65"/>
                          <a:pt x="42" y="45"/>
                        </a:cubicBezTo>
                        <a:cubicBezTo>
                          <a:pt x="35" y="34"/>
                          <a:pt x="10" y="5"/>
                          <a:pt x="0" y="0"/>
                        </a:cubicBezTo>
                      </a:path>
                    </a:pathLst>
                  </a:custGeom>
                  <a:noFill/>
                  <a:ln w="15875" cap="sq">
                    <a:solidFill>
                      <a:srgbClr val="005696"/>
                    </a:solidFill>
                    <a:round/>
                    <a:headEnd type="none" w="sm" len="sm"/>
                    <a:tailEnd type="none" w="sm" len="sm"/>
                  </a:ln>
                </p:spPr>
                <p:txBody>
                  <a:bodyPr wrap="none"/>
                  <a:lstStyle/>
                  <a:p>
                    <a:pPr eaLnBrk="0" fontAlgn="base" hangingPunct="0">
                      <a:spcBef>
                        <a:spcPct val="0"/>
                      </a:spcBef>
                      <a:spcAft>
                        <a:spcPct val="0"/>
                      </a:spcAft>
                    </a:pPr>
                    <a:endParaRPr lang="en-US" sz="2400">
                      <a:solidFill>
                        <a:srgbClr val="000000"/>
                      </a:solidFill>
                      <a:latin typeface="Times"/>
                    </a:endParaRPr>
                  </a:p>
                </p:txBody>
              </p:sp>
              <p:sp>
                <p:nvSpPr>
                  <p:cNvPr id="50238" name="Freeform 2155"/>
                  <p:cNvSpPr>
                    <a:spLocks/>
                  </p:cNvSpPr>
                  <p:nvPr/>
                </p:nvSpPr>
                <p:spPr bwMode="auto">
                  <a:xfrm>
                    <a:off x="2232" y="1707"/>
                    <a:ext cx="532" cy="162"/>
                  </a:xfrm>
                  <a:custGeom>
                    <a:avLst/>
                    <a:gdLst>
                      <a:gd name="T0" fmla="*/ 528 w 532"/>
                      <a:gd name="T1" fmla="*/ 150 h 162"/>
                      <a:gd name="T2" fmla="*/ 516 w 532"/>
                      <a:gd name="T3" fmla="*/ 138 h 162"/>
                      <a:gd name="T4" fmla="*/ 510 w 532"/>
                      <a:gd name="T5" fmla="*/ 126 h 162"/>
                      <a:gd name="T6" fmla="*/ 492 w 532"/>
                      <a:gd name="T7" fmla="*/ 114 h 162"/>
                      <a:gd name="T8" fmla="*/ 465 w 532"/>
                      <a:gd name="T9" fmla="*/ 123 h 162"/>
                      <a:gd name="T10" fmla="*/ 435 w 532"/>
                      <a:gd name="T11" fmla="*/ 96 h 162"/>
                      <a:gd name="T12" fmla="*/ 396 w 532"/>
                      <a:gd name="T13" fmla="*/ 102 h 162"/>
                      <a:gd name="T14" fmla="*/ 375 w 532"/>
                      <a:gd name="T15" fmla="*/ 129 h 162"/>
                      <a:gd name="T16" fmla="*/ 360 w 532"/>
                      <a:gd name="T17" fmla="*/ 120 h 162"/>
                      <a:gd name="T18" fmla="*/ 357 w 532"/>
                      <a:gd name="T19" fmla="*/ 108 h 162"/>
                      <a:gd name="T20" fmla="*/ 336 w 532"/>
                      <a:gd name="T21" fmla="*/ 126 h 162"/>
                      <a:gd name="T22" fmla="*/ 297 w 532"/>
                      <a:gd name="T23" fmla="*/ 138 h 162"/>
                      <a:gd name="T24" fmla="*/ 267 w 532"/>
                      <a:gd name="T25" fmla="*/ 138 h 162"/>
                      <a:gd name="T26" fmla="*/ 216 w 532"/>
                      <a:gd name="T27" fmla="*/ 150 h 162"/>
                      <a:gd name="T28" fmla="*/ 186 w 532"/>
                      <a:gd name="T29" fmla="*/ 162 h 162"/>
                      <a:gd name="T30" fmla="*/ 147 w 532"/>
                      <a:gd name="T31" fmla="*/ 126 h 162"/>
                      <a:gd name="T32" fmla="*/ 144 w 532"/>
                      <a:gd name="T33" fmla="*/ 111 h 162"/>
                      <a:gd name="T34" fmla="*/ 126 w 532"/>
                      <a:gd name="T35" fmla="*/ 96 h 162"/>
                      <a:gd name="T36" fmla="*/ 99 w 532"/>
                      <a:gd name="T37" fmla="*/ 87 h 162"/>
                      <a:gd name="T38" fmla="*/ 81 w 532"/>
                      <a:gd name="T39" fmla="*/ 66 h 162"/>
                      <a:gd name="T40" fmla="*/ 60 w 532"/>
                      <a:gd name="T41" fmla="*/ 39 h 162"/>
                      <a:gd name="T42" fmla="*/ 27 w 532"/>
                      <a:gd name="T43" fmla="*/ 33 h 162"/>
                      <a:gd name="T44" fmla="*/ 39 w 532"/>
                      <a:gd name="T45" fmla="*/ 0 h 162"/>
                      <a:gd name="T46" fmla="*/ 60 w 532"/>
                      <a:gd name="T47" fmla="*/ 39 h 1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2"/>
                      <a:gd name="T73" fmla="*/ 0 h 162"/>
                      <a:gd name="T74" fmla="*/ 532 w 532"/>
                      <a:gd name="T75" fmla="*/ 162 h 1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2" h="162">
                        <a:moveTo>
                          <a:pt x="528" y="150"/>
                        </a:moveTo>
                        <a:cubicBezTo>
                          <a:pt x="520" y="126"/>
                          <a:pt x="532" y="154"/>
                          <a:pt x="516" y="138"/>
                        </a:cubicBezTo>
                        <a:cubicBezTo>
                          <a:pt x="513" y="135"/>
                          <a:pt x="513" y="129"/>
                          <a:pt x="510" y="126"/>
                        </a:cubicBezTo>
                        <a:cubicBezTo>
                          <a:pt x="505" y="121"/>
                          <a:pt x="492" y="114"/>
                          <a:pt x="492" y="114"/>
                        </a:cubicBezTo>
                        <a:cubicBezTo>
                          <a:pt x="464" y="120"/>
                          <a:pt x="484" y="129"/>
                          <a:pt x="465" y="123"/>
                        </a:cubicBezTo>
                        <a:cubicBezTo>
                          <a:pt x="454" y="107"/>
                          <a:pt x="453" y="102"/>
                          <a:pt x="435" y="96"/>
                        </a:cubicBezTo>
                        <a:cubicBezTo>
                          <a:pt x="417" y="100"/>
                          <a:pt x="414" y="106"/>
                          <a:pt x="396" y="102"/>
                        </a:cubicBezTo>
                        <a:cubicBezTo>
                          <a:pt x="388" y="110"/>
                          <a:pt x="375" y="129"/>
                          <a:pt x="375" y="129"/>
                        </a:cubicBezTo>
                        <a:cubicBezTo>
                          <a:pt x="370" y="126"/>
                          <a:pt x="364" y="124"/>
                          <a:pt x="360" y="120"/>
                        </a:cubicBezTo>
                        <a:cubicBezTo>
                          <a:pt x="357" y="117"/>
                          <a:pt x="361" y="107"/>
                          <a:pt x="357" y="108"/>
                        </a:cubicBezTo>
                        <a:cubicBezTo>
                          <a:pt x="348" y="110"/>
                          <a:pt x="343" y="120"/>
                          <a:pt x="336" y="126"/>
                        </a:cubicBezTo>
                        <a:cubicBezTo>
                          <a:pt x="324" y="136"/>
                          <a:pt x="312" y="136"/>
                          <a:pt x="297" y="138"/>
                        </a:cubicBezTo>
                        <a:cubicBezTo>
                          <a:pt x="267" y="148"/>
                          <a:pt x="273" y="156"/>
                          <a:pt x="267" y="138"/>
                        </a:cubicBezTo>
                        <a:cubicBezTo>
                          <a:pt x="251" y="139"/>
                          <a:pt x="232" y="147"/>
                          <a:pt x="216" y="150"/>
                        </a:cubicBezTo>
                        <a:cubicBezTo>
                          <a:pt x="201" y="153"/>
                          <a:pt x="214" y="157"/>
                          <a:pt x="186" y="162"/>
                        </a:cubicBezTo>
                        <a:cubicBezTo>
                          <a:pt x="163" y="154"/>
                          <a:pt x="162" y="144"/>
                          <a:pt x="147" y="126"/>
                        </a:cubicBezTo>
                        <a:cubicBezTo>
                          <a:pt x="146" y="121"/>
                          <a:pt x="147" y="115"/>
                          <a:pt x="144" y="111"/>
                        </a:cubicBezTo>
                        <a:cubicBezTo>
                          <a:pt x="140" y="104"/>
                          <a:pt x="131" y="102"/>
                          <a:pt x="126" y="96"/>
                        </a:cubicBezTo>
                        <a:cubicBezTo>
                          <a:pt x="119" y="87"/>
                          <a:pt x="111" y="90"/>
                          <a:pt x="99" y="87"/>
                        </a:cubicBezTo>
                        <a:cubicBezTo>
                          <a:pt x="91" y="85"/>
                          <a:pt x="89" y="67"/>
                          <a:pt x="81" y="66"/>
                        </a:cubicBezTo>
                        <a:cubicBezTo>
                          <a:pt x="65" y="61"/>
                          <a:pt x="71" y="48"/>
                          <a:pt x="60" y="39"/>
                        </a:cubicBezTo>
                        <a:cubicBezTo>
                          <a:pt x="51" y="32"/>
                          <a:pt x="38" y="34"/>
                          <a:pt x="27" y="33"/>
                        </a:cubicBezTo>
                        <a:cubicBezTo>
                          <a:pt x="0" y="15"/>
                          <a:pt x="24" y="10"/>
                          <a:pt x="39" y="0"/>
                        </a:cubicBezTo>
                        <a:cubicBezTo>
                          <a:pt x="65" y="5"/>
                          <a:pt x="60" y="17"/>
                          <a:pt x="60" y="39"/>
                        </a:cubicBezTo>
                      </a:path>
                    </a:pathLst>
                  </a:custGeom>
                  <a:noFill/>
                  <a:ln w="15875" cap="sq">
                    <a:solidFill>
                      <a:srgbClr val="005696"/>
                    </a:solidFill>
                    <a:round/>
                    <a:headEnd type="none" w="sm" len="sm"/>
                    <a:tailEnd type="none" w="sm" len="sm"/>
                  </a:ln>
                </p:spPr>
                <p:txBody>
                  <a:bodyPr wrap="none"/>
                  <a:lstStyle/>
                  <a:p>
                    <a:pPr eaLnBrk="0" fontAlgn="base" hangingPunct="0">
                      <a:spcBef>
                        <a:spcPct val="0"/>
                      </a:spcBef>
                      <a:spcAft>
                        <a:spcPct val="0"/>
                      </a:spcAft>
                    </a:pPr>
                    <a:endParaRPr lang="en-US" sz="2400">
                      <a:solidFill>
                        <a:srgbClr val="000000"/>
                      </a:solidFill>
                      <a:latin typeface="Times"/>
                    </a:endParaRPr>
                  </a:p>
                </p:txBody>
              </p:sp>
              <p:sp>
                <p:nvSpPr>
                  <p:cNvPr id="50239" name="Freeform 2156"/>
                  <p:cNvSpPr>
                    <a:spLocks/>
                  </p:cNvSpPr>
                  <p:nvPr/>
                </p:nvSpPr>
                <p:spPr bwMode="auto">
                  <a:xfrm>
                    <a:off x="2369" y="1365"/>
                    <a:ext cx="290" cy="441"/>
                  </a:xfrm>
                  <a:custGeom>
                    <a:avLst/>
                    <a:gdLst>
                      <a:gd name="T0" fmla="*/ 280 w 290"/>
                      <a:gd name="T1" fmla="*/ 441 h 441"/>
                      <a:gd name="T2" fmla="*/ 274 w 290"/>
                      <a:gd name="T3" fmla="*/ 402 h 441"/>
                      <a:gd name="T4" fmla="*/ 280 w 290"/>
                      <a:gd name="T5" fmla="*/ 378 h 441"/>
                      <a:gd name="T6" fmla="*/ 262 w 290"/>
                      <a:gd name="T7" fmla="*/ 360 h 441"/>
                      <a:gd name="T8" fmla="*/ 241 w 290"/>
                      <a:gd name="T9" fmla="*/ 318 h 441"/>
                      <a:gd name="T10" fmla="*/ 172 w 290"/>
                      <a:gd name="T11" fmla="*/ 273 h 441"/>
                      <a:gd name="T12" fmla="*/ 133 w 290"/>
                      <a:gd name="T13" fmla="*/ 261 h 441"/>
                      <a:gd name="T14" fmla="*/ 79 w 290"/>
                      <a:gd name="T15" fmla="*/ 267 h 441"/>
                      <a:gd name="T16" fmla="*/ 58 w 290"/>
                      <a:gd name="T17" fmla="*/ 243 h 441"/>
                      <a:gd name="T18" fmla="*/ 55 w 290"/>
                      <a:gd name="T19" fmla="*/ 231 h 441"/>
                      <a:gd name="T20" fmla="*/ 37 w 290"/>
                      <a:gd name="T21" fmla="*/ 225 h 441"/>
                      <a:gd name="T22" fmla="*/ 34 w 290"/>
                      <a:gd name="T23" fmla="*/ 195 h 441"/>
                      <a:gd name="T24" fmla="*/ 19 w 290"/>
                      <a:gd name="T25" fmla="*/ 168 h 441"/>
                      <a:gd name="T26" fmla="*/ 13 w 290"/>
                      <a:gd name="T27" fmla="*/ 99 h 441"/>
                      <a:gd name="T28" fmla="*/ 16 w 290"/>
                      <a:gd name="T29" fmla="*/ 72 h 441"/>
                      <a:gd name="T30" fmla="*/ 10 w 290"/>
                      <a:gd name="T31" fmla="*/ 54 h 441"/>
                      <a:gd name="T32" fmla="*/ 4 w 290"/>
                      <a:gd name="T33" fmla="*/ 36 h 441"/>
                      <a:gd name="T34" fmla="*/ 10 w 290"/>
                      <a:gd name="T35" fmla="*/ 0 h 4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0"/>
                      <a:gd name="T55" fmla="*/ 0 h 441"/>
                      <a:gd name="T56" fmla="*/ 290 w 290"/>
                      <a:gd name="T57" fmla="*/ 441 h 4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0" h="441">
                        <a:moveTo>
                          <a:pt x="280" y="441"/>
                        </a:moveTo>
                        <a:cubicBezTo>
                          <a:pt x="290" y="426"/>
                          <a:pt x="283" y="416"/>
                          <a:pt x="274" y="402"/>
                        </a:cubicBezTo>
                        <a:cubicBezTo>
                          <a:pt x="276" y="394"/>
                          <a:pt x="284" y="385"/>
                          <a:pt x="280" y="378"/>
                        </a:cubicBezTo>
                        <a:cubicBezTo>
                          <a:pt x="276" y="371"/>
                          <a:pt x="262" y="360"/>
                          <a:pt x="262" y="360"/>
                        </a:cubicBezTo>
                        <a:cubicBezTo>
                          <a:pt x="268" y="342"/>
                          <a:pt x="256" y="328"/>
                          <a:pt x="241" y="318"/>
                        </a:cubicBezTo>
                        <a:cubicBezTo>
                          <a:pt x="224" y="292"/>
                          <a:pt x="201" y="283"/>
                          <a:pt x="172" y="273"/>
                        </a:cubicBezTo>
                        <a:cubicBezTo>
                          <a:pt x="159" y="269"/>
                          <a:pt x="133" y="261"/>
                          <a:pt x="133" y="261"/>
                        </a:cubicBezTo>
                        <a:cubicBezTo>
                          <a:pt x="112" y="263"/>
                          <a:pt x="98" y="271"/>
                          <a:pt x="79" y="267"/>
                        </a:cubicBezTo>
                        <a:cubicBezTo>
                          <a:pt x="70" y="261"/>
                          <a:pt x="58" y="243"/>
                          <a:pt x="58" y="243"/>
                        </a:cubicBezTo>
                        <a:cubicBezTo>
                          <a:pt x="57" y="239"/>
                          <a:pt x="58" y="234"/>
                          <a:pt x="55" y="231"/>
                        </a:cubicBezTo>
                        <a:cubicBezTo>
                          <a:pt x="50" y="227"/>
                          <a:pt x="37" y="225"/>
                          <a:pt x="37" y="225"/>
                        </a:cubicBezTo>
                        <a:cubicBezTo>
                          <a:pt x="45" y="212"/>
                          <a:pt x="52" y="201"/>
                          <a:pt x="34" y="195"/>
                        </a:cubicBezTo>
                        <a:cubicBezTo>
                          <a:pt x="28" y="186"/>
                          <a:pt x="25" y="177"/>
                          <a:pt x="19" y="168"/>
                        </a:cubicBezTo>
                        <a:cubicBezTo>
                          <a:pt x="18" y="147"/>
                          <a:pt x="9" y="119"/>
                          <a:pt x="13" y="99"/>
                        </a:cubicBezTo>
                        <a:cubicBezTo>
                          <a:pt x="9" y="86"/>
                          <a:pt x="0" y="77"/>
                          <a:pt x="16" y="72"/>
                        </a:cubicBezTo>
                        <a:cubicBezTo>
                          <a:pt x="22" y="55"/>
                          <a:pt x="19" y="71"/>
                          <a:pt x="10" y="54"/>
                        </a:cubicBezTo>
                        <a:cubicBezTo>
                          <a:pt x="7" y="48"/>
                          <a:pt x="4" y="36"/>
                          <a:pt x="4" y="36"/>
                        </a:cubicBezTo>
                        <a:cubicBezTo>
                          <a:pt x="6" y="24"/>
                          <a:pt x="10" y="12"/>
                          <a:pt x="10" y="0"/>
                        </a:cubicBezTo>
                      </a:path>
                    </a:pathLst>
                  </a:custGeom>
                  <a:noFill/>
                  <a:ln w="15875" cap="sq">
                    <a:solidFill>
                      <a:srgbClr val="005696"/>
                    </a:solidFill>
                    <a:round/>
                    <a:headEnd type="none" w="sm" len="sm"/>
                    <a:tailEnd type="none" w="sm" len="sm"/>
                  </a:ln>
                </p:spPr>
                <p:txBody>
                  <a:bodyPr wrap="none"/>
                  <a:lstStyle/>
                  <a:p>
                    <a:pPr eaLnBrk="0" fontAlgn="base" hangingPunct="0">
                      <a:spcBef>
                        <a:spcPct val="0"/>
                      </a:spcBef>
                      <a:spcAft>
                        <a:spcPct val="0"/>
                      </a:spcAft>
                    </a:pPr>
                    <a:endParaRPr lang="en-US" sz="2400">
                      <a:solidFill>
                        <a:srgbClr val="000000"/>
                      </a:solidFill>
                      <a:latin typeface="Times"/>
                    </a:endParaRPr>
                  </a:p>
                </p:txBody>
              </p:sp>
            </p:grpSp>
            <p:sp>
              <p:nvSpPr>
                <p:cNvPr id="50235" name="Freeform 2157"/>
                <p:cNvSpPr>
                  <a:spLocks/>
                </p:cNvSpPr>
                <p:nvPr/>
              </p:nvSpPr>
              <p:spPr bwMode="auto">
                <a:xfrm>
                  <a:off x="2253" y="1712"/>
                  <a:ext cx="37" cy="31"/>
                </a:xfrm>
                <a:custGeom>
                  <a:avLst/>
                  <a:gdLst>
                    <a:gd name="T0" fmla="*/ 24 w 37"/>
                    <a:gd name="T1" fmla="*/ 27 h 31"/>
                    <a:gd name="T2" fmla="*/ 0 w 37"/>
                    <a:gd name="T3" fmla="*/ 16 h 31"/>
                    <a:gd name="T4" fmla="*/ 20 w 37"/>
                    <a:gd name="T5" fmla="*/ 3 h 31"/>
                    <a:gd name="T6" fmla="*/ 35 w 37"/>
                    <a:gd name="T7" fmla="*/ 7 h 31"/>
                    <a:gd name="T8" fmla="*/ 35 w 37"/>
                    <a:gd name="T9" fmla="*/ 22 h 31"/>
                    <a:gd name="T10" fmla="*/ 24 w 37"/>
                    <a:gd name="T11" fmla="*/ 27 h 31"/>
                    <a:gd name="T12" fmla="*/ 0 60000 65536"/>
                    <a:gd name="T13" fmla="*/ 0 60000 65536"/>
                    <a:gd name="T14" fmla="*/ 0 60000 65536"/>
                    <a:gd name="T15" fmla="*/ 0 60000 65536"/>
                    <a:gd name="T16" fmla="*/ 0 60000 65536"/>
                    <a:gd name="T17" fmla="*/ 0 60000 65536"/>
                    <a:gd name="T18" fmla="*/ 0 w 37"/>
                    <a:gd name="T19" fmla="*/ 0 h 31"/>
                    <a:gd name="T20" fmla="*/ 37 w 37"/>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37" h="31">
                      <a:moveTo>
                        <a:pt x="24" y="27"/>
                      </a:moveTo>
                      <a:cubicBezTo>
                        <a:pt x="5" y="25"/>
                        <a:pt x="7" y="28"/>
                        <a:pt x="0" y="16"/>
                      </a:cubicBezTo>
                      <a:cubicBezTo>
                        <a:pt x="4" y="9"/>
                        <a:pt x="12" y="5"/>
                        <a:pt x="20" y="3"/>
                      </a:cubicBezTo>
                      <a:cubicBezTo>
                        <a:pt x="26" y="0"/>
                        <a:pt x="31" y="1"/>
                        <a:pt x="35" y="7"/>
                      </a:cubicBezTo>
                      <a:cubicBezTo>
                        <a:pt x="36" y="12"/>
                        <a:pt x="37" y="16"/>
                        <a:pt x="35" y="22"/>
                      </a:cubicBezTo>
                      <a:cubicBezTo>
                        <a:pt x="34" y="26"/>
                        <a:pt x="24" y="31"/>
                        <a:pt x="24" y="27"/>
                      </a:cubicBezTo>
                      <a:close/>
                    </a:path>
                  </a:pathLst>
                </a:custGeom>
                <a:solidFill>
                  <a:srgbClr val="00FF00"/>
                </a:solidFill>
                <a:ln w="15875" cap="sq">
                  <a:solidFill>
                    <a:srgbClr val="005696"/>
                  </a:solidFill>
                  <a:round/>
                  <a:headEnd type="none" w="sm" len="sm"/>
                  <a:tailEnd type="none" w="sm" len="sm"/>
                </a:ln>
              </p:spPr>
              <p:txBody>
                <a:bodyPr wrap="none"/>
                <a:lstStyle/>
                <a:p>
                  <a:pPr eaLnBrk="0" fontAlgn="base" hangingPunct="0">
                    <a:spcBef>
                      <a:spcPct val="0"/>
                    </a:spcBef>
                    <a:spcAft>
                      <a:spcPct val="0"/>
                    </a:spcAft>
                  </a:pPr>
                  <a:endParaRPr lang="en-US" sz="2400">
                    <a:solidFill>
                      <a:srgbClr val="000000"/>
                    </a:solidFill>
                    <a:latin typeface="Times"/>
                  </a:endParaRPr>
                </a:p>
              </p:txBody>
            </p:sp>
          </p:grpSp>
          <p:sp>
            <p:nvSpPr>
              <p:cNvPr id="50188" name="Rectangle 2158"/>
              <p:cNvSpPr>
                <a:spLocks noChangeArrowheads="1"/>
              </p:cNvSpPr>
              <p:nvPr/>
            </p:nvSpPr>
            <p:spPr bwMode="auto">
              <a:xfrm>
                <a:off x="3886200" y="1447800"/>
                <a:ext cx="1170193"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a:solidFill>
                      <a:srgbClr val="000000"/>
                    </a:solidFill>
                  </a:rPr>
                  <a:t>Stockton</a:t>
                </a:r>
              </a:p>
            </p:txBody>
          </p:sp>
          <p:sp>
            <p:nvSpPr>
              <p:cNvPr id="50189" name="Oval 2160"/>
              <p:cNvSpPr>
                <a:spLocks noChangeArrowheads="1"/>
              </p:cNvSpPr>
              <p:nvPr/>
            </p:nvSpPr>
            <p:spPr bwMode="auto">
              <a:xfrm>
                <a:off x="3841750" y="2759074"/>
                <a:ext cx="73152" cy="73152"/>
              </a:xfrm>
              <a:prstGeom prst="ellipse">
                <a:avLst/>
              </a:prstGeom>
              <a:solidFill>
                <a:srgbClr val="FFC000">
                  <a:alpha val="70000"/>
                </a:srgbClr>
              </a:solidFill>
              <a:ln w="9525" cap="sq">
                <a:solidFill>
                  <a:srgbClr val="005696"/>
                </a:solidFill>
                <a:round/>
                <a:headEnd type="none" w="sm" len="sm"/>
                <a:tailEnd type="none" w="sm" len="sm"/>
              </a:ln>
            </p:spPr>
            <p:txBody>
              <a:bodyPr wrap="none" anchor="ctr"/>
              <a:lstStyle/>
              <a:p>
                <a:pPr eaLnBrk="0" fontAlgn="base" hangingPunct="0">
                  <a:spcBef>
                    <a:spcPct val="0"/>
                  </a:spcBef>
                  <a:spcAft>
                    <a:spcPct val="0"/>
                  </a:spcAft>
                </a:pPr>
                <a:endParaRPr lang="en-US" sz="3600">
                  <a:solidFill>
                    <a:srgbClr val="000000"/>
                  </a:solidFill>
                  <a:latin typeface="Times"/>
                </a:endParaRPr>
              </a:p>
            </p:txBody>
          </p:sp>
          <p:sp>
            <p:nvSpPr>
              <p:cNvPr id="50190" name="Rectangle 2161"/>
              <p:cNvSpPr>
                <a:spLocks noChangeArrowheads="1"/>
              </p:cNvSpPr>
              <p:nvPr/>
            </p:nvSpPr>
            <p:spPr bwMode="auto">
              <a:xfrm>
                <a:off x="2819400" y="2590800"/>
                <a:ext cx="1067666"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a:solidFill>
                      <a:srgbClr val="000000"/>
                    </a:solidFill>
                  </a:rPr>
                  <a:t>Vernalis</a:t>
                </a:r>
              </a:p>
            </p:txBody>
          </p:sp>
          <p:sp>
            <p:nvSpPr>
              <p:cNvPr id="50191" name="Oval 2162"/>
              <p:cNvSpPr>
                <a:spLocks noChangeArrowheads="1"/>
              </p:cNvSpPr>
              <p:nvPr/>
            </p:nvSpPr>
            <p:spPr bwMode="auto">
              <a:xfrm>
                <a:off x="6569075" y="5961063"/>
                <a:ext cx="65088" cy="65087"/>
              </a:xfrm>
              <a:prstGeom prst="ellipse">
                <a:avLst/>
              </a:prstGeom>
              <a:solidFill>
                <a:srgbClr val="FFFF00">
                  <a:alpha val="50195"/>
                </a:srgbClr>
              </a:solidFill>
              <a:ln w="12700" cap="sq">
                <a:solidFill>
                  <a:srgbClr val="005696"/>
                </a:solidFill>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latin typeface="Times"/>
                </a:endParaRPr>
              </a:p>
            </p:txBody>
          </p:sp>
          <p:grpSp>
            <p:nvGrpSpPr>
              <p:cNvPr id="6" name="Group 2164"/>
              <p:cNvGrpSpPr>
                <a:grpSpLocks/>
              </p:cNvGrpSpPr>
              <p:nvPr/>
            </p:nvGrpSpPr>
            <p:grpSpPr bwMode="auto">
              <a:xfrm>
                <a:off x="3900488" y="2844800"/>
                <a:ext cx="2719387" cy="3162300"/>
                <a:chOff x="2568" y="1900"/>
                <a:chExt cx="1877" cy="2184"/>
              </a:xfrm>
            </p:grpSpPr>
            <p:grpSp>
              <p:nvGrpSpPr>
                <p:cNvPr id="50200" name="Group 2165"/>
                <p:cNvGrpSpPr>
                  <a:grpSpLocks/>
                </p:cNvGrpSpPr>
                <p:nvPr/>
              </p:nvGrpSpPr>
              <p:grpSpPr bwMode="auto">
                <a:xfrm>
                  <a:off x="3345" y="2820"/>
                  <a:ext cx="1100" cy="1264"/>
                  <a:chOff x="3345" y="2820"/>
                  <a:chExt cx="1100" cy="1264"/>
                </a:xfrm>
              </p:grpSpPr>
              <p:sp>
                <p:nvSpPr>
                  <p:cNvPr id="50227" name="Freeform 2166"/>
                  <p:cNvSpPr>
                    <a:spLocks/>
                  </p:cNvSpPr>
                  <p:nvPr/>
                </p:nvSpPr>
                <p:spPr bwMode="auto">
                  <a:xfrm>
                    <a:off x="3345" y="2820"/>
                    <a:ext cx="36" cy="32"/>
                  </a:xfrm>
                  <a:custGeom>
                    <a:avLst/>
                    <a:gdLst>
                      <a:gd name="T0" fmla="*/ 79 w 32"/>
                      <a:gd name="T1" fmla="*/ 47 h 29"/>
                      <a:gd name="T2" fmla="*/ 48 w 32"/>
                      <a:gd name="T3" fmla="*/ 62 h 29"/>
                      <a:gd name="T4" fmla="*/ 15 w 32"/>
                      <a:gd name="T5" fmla="*/ 14 h 29"/>
                      <a:gd name="T6" fmla="*/ 0 w 32"/>
                      <a:gd name="T7" fmla="*/ 0 h 29"/>
                      <a:gd name="T8" fmla="*/ 0 60000 65536"/>
                      <a:gd name="T9" fmla="*/ 0 60000 65536"/>
                      <a:gd name="T10" fmla="*/ 0 60000 65536"/>
                      <a:gd name="T11" fmla="*/ 0 60000 65536"/>
                      <a:gd name="T12" fmla="*/ 0 w 32"/>
                      <a:gd name="T13" fmla="*/ 0 h 29"/>
                      <a:gd name="T14" fmla="*/ 32 w 32"/>
                      <a:gd name="T15" fmla="*/ 29 h 29"/>
                    </a:gdLst>
                    <a:ahLst/>
                    <a:cxnLst>
                      <a:cxn ang="T8">
                        <a:pos x="T0" y="T1"/>
                      </a:cxn>
                      <a:cxn ang="T9">
                        <a:pos x="T2" y="T3"/>
                      </a:cxn>
                      <a:cxn ang="T10">
                        <a:pos x="T4" y="T5"/>
                      </a:cxn>
                      <a:cxn ang="T11">
                        <a:pos x="T6" y="T7"/>
                      </a:cxn>
                    </a:cxnLst>
                    <a:rect l="T12" t="T13" r="T14" b="T15"/>
                    <a:pathLst>
                      <a:path w="32" h="29">
                        <a:moveTo>
                          <a:pt x="31" y="22"/>
                        </a:moveTo>
                        <a:lnTo>
                          <a:pt x="19" y="28"/>
                        </a:lnTo>
                        <a:lnTo>
                          <a:pt x="6" y="6"/>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8" name="Freeform 2167"/>
                  <p:cNvSpPr>
                    <a:spLocks/>
                  </p:cNvSpPr>
                  <p:nvPr/>
                </p:nvSpPr>
                <p:spPr bwMode="auto">
                  <a:xfrm>
                    <a:off x="4007" y="3364"/>
                    <a:ext cx="101" cy="182"/>
                  </a:xfrm>
                  <a:custGeom>
                    <a:avLst/>
                    <a:gdLst>
                      <a:gd name="T0" fmla="*/ 241 w 89"/>
                      <a:gd name="T1" fmla="*/ 428 h 161"/>
                      <a:gd name="T2" fmla="*/ 241 w 89"/>
                      <a:gd name="T3" fmla="*/ 398 h 161"/>
                      <a:gd name="T4" fmla="*/ 232 w 89"/>
                      <a:gd name="T5" fmla="*/ 366 h 161"/>
                      <a:gd name="T6" fmla="*/ 184 w 89"/>
                      <a:gd name="T7" fmla="*/ 340 h 161"/>
                      <a:gd name="T8" fmla="*/ 140 w 89"/>
                      <a:gd name="T9" fmla="*/ 354 h 161"/>
                      <a:gd name="T10" fmla="*/ 140 w 89"/>
                      <a:gd name="T11" fmla="*/ 310 h 161"/>
                      <a:gd name="T12" fmla="*/ 123 w 89"/>
                      <a:gd name="T13" fmla="*/ 310 h 161"/>
                      <a:gd name="T14" fmla="*/ 89 w 89"/>
                      <a:gd name="T15" fmla="*/ 284 h 161"/>
                      <a:gd name="T16" fmla="*/ 60 w 89"/>
                      <a:gd name="T17" fmla="*/ 267 h 161"/>
                      <a:gd name="T18" fmla="*/ 89 w 89"/>
                      <a:gd name="T19" fmla="*/ 239 h 161"/>
                      <a:gd name="T20" fmla="*/ 108 w 89"/>
                      <a:gd name="T21" fmla="*/ 192 h 161"/>
                      <a:gd name="T22" fmla="*/ 77 w 89"/>
                      <a:gd name="T23" fmla="*/ 159 h 161"/>
                      <a:gd name="T24" fmla="*/ 77 w 89"/>
                      <a:gd name="T25" fmla="*/ 147 h 161"/>
                      <a:gd name="T26" fmla="*/ 60 w 89"/>
                      <a:gd name="T27" fmla="*/ 123 h 161"/>
                      <a:gd name="T28" fmla="*/ 0 w 89"/>
                      <a:gd name="T29" fmla="*/ 59 h 161"/>
                      <a:gd name="T30" fmla="*/ 0 w 89"/>
                      <a:gd name="T31" fmla="*/ 29 h 161"/>
                      <a:gd name="T32" fmla="*/ 16 w 89"/>
                      <a:gd name="T33" fmla="*/ 29 h 161"/>
                      <a:gd name="T34" fmla="*/ 16 w 89"/>
                      <a:gd name="T35" fmla="*/ 0 h 1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161"/>
                      <a:gd name="T56" fmla="*/ 89 w 89"/>
                      <a:gd name="T57" fmla="*/ 161 h 1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161">
                        <a:moveTo>
                          <a:pt x="88" y="160"/>
                        </a:moveTo>
                        <a:lnTo>
                          <a:pt x="88" y="149"/>
                        </a:lnTo>
                        <a:lnTo>
                          <a:pt x="84" y="138"/>
                        </a:lnTo>
                        <a:lnTo>
                          <a:pt x="67" y="127"/>
                        </a:lnTo>
                        <a:lnTo>
                          <a:pt x="50" y="133"/>
                        </a:lnTo>
                        <a:lnTo>
                          <a:pt x="50" y="116"/>
                        </a:lnTo>
                        <a:lnTo>
                          <a:pt x="44" y="116"/>
                        </a:lnTo>
                        <a:lnTo>
                          <a:pt x="33" y="105"/>
                        </a:lnTo>
                        <a:lnTo>
                          <a:pt x="22" y="100"/>
                        </a:lnTo>
                        <a:lnTo>
                          <a:pt x="33" y="89"/>
                        </a:lnTo>
                        <a:lnTo>
                          <a:pt x="39" y="72"/>
                        </a:lnTo>
                        <a:lnTo>
                          <a:pt x="28" y="60"/>
                        </a:lnTo>
                        <a:lnTo>
                          <a:pt x="28" y="56"/>
                        </a:lnTo>
                        <a:lnTo>
                          <a:pt x="22" y="45"/>
                        </a:lnTo>
                        <a:lnTo>
                          <a:pt x="0" y="22"/>
                        </a:lnTo>
                        <a:lnTo>
                          <a:pt x="0" y="11"/>
                        </a:lnTo>
                        <a:lnTo>
                          <a:pt x="6" y="11"/>
                        </a:lnTo>
                        <a:lnTo>
                          <a:pt x="6"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9" name="Freeform 2168"/>
                  <p:cNvSpPr>
                    <a:spLocks/>
                  </p:cNvSpPr>
                  <p:nvPr/>
                </p:nvSpPr>
                <p:spPr bwMode="auto">
                  <a:xfrm>
                    <a:off x="3580" y="3045"/>
                    <a:ext cx="40" cy="118"/>
                  </a:xfrm>
                  <a:custGeom>
                    <a:avLst/>
                    <a:gdLst>
                      <a:gd name="T0" fmla="*/ 80 w 35"/>
                      <a:gd name="T1" fmla="*/ 268 h 104"/>
                      <a:gd name="T2" fmla="*/ 64 w 35"/>
                      <a:gd name="T3" fmla="*/ 284 h 104"/>
                      <a:gd name="T4" fmla="*/ 46 w 35"/>
                      <a:gd name="T5" fmla="*/ 268 h 104"/>
                      <a:gd name="T6" fmla="*/ 64 w 35"/>
                      <a:gd name="T7" fmla="*/ 251 h 104"/>
                      <a:gd name="T8" fmla="*/ 98 w 35"/>
                      <a:gd name="T9" fmla="*/ 237 h 104"/>
                      <a:gd name="T10" fmla="*/ 46 w 35"/>
                      <a:gd name="T11" fmla="*/ 220 h 104"/>
                      <a:gd name="T12" fmla="*/ 33 w 35"/>
                      <a:gd name="T13" fmla="*/ 172 h 104"/>
                      <a:gd name="T14" fmla="*/ 15 w 35"/>
                      <a:gd name="T15" fmla="*/ 159 h 104"/>
                      <a:gd name="T16" fmla="*/ 0 w 35"/>
                      <a:gd name="T17" fmla="*/ 143 h 104"/>
                      <a:gd name="T18" fmla="*/ 15 w 35"/>
                      <a:gd name="T19" fmla="*/ 77 h 104"/>
                      <a:gd name="T20" fmla="*/ 0 w 35"/>
                      <a:gd name="T21" fmla="*/ 47 h 104"/>
                      <a:gd name="T22" fmla="*/ 0 w 35"/>
                      <a:gd name="T23" fmla="*/ 0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104"/>
                      <a:gd name="T38" fmla="*/ 35 w 35"/>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104">
                        <a:moveTo>
                          <a:pt x="27" y="97"/>
                        </a:moveTo>
                        <a:lnTo>
                          <a:pt x="22" y="103"/>
                        </a:lnTo>
                        <a:lnTo>
                          <a:pt x="16" y="97"/>
                        </a:lnTo>
                        <a:lnTo>
                          <a:pt x="22" y="92"/>
                        </a:lnTo>
                        <a:lnTo>
                          <a:pt x="34" y="86"/>
                        </a:lnTo>
                        <a:lnTo>
                          <a:pt x="16" y="80"/>
                        </a:lnTo>
                        <a:lnTo>
                          <a:pt x="11" y="63"/>
                        </a:lnTo>
                        <a:lnTo>
                          <a:pt x="5" y="57"/>
                        </a:lnTo>
                        <a:lnTo>
                          <a:pt x="0" y="52"/>
                        </a:lnTo>
                        <a:lnTo>
                          <a:pt x="5" y="28"/>
                        </a:lnTo>
                        <a:lnTo>
                          <a:pt x="0" y="17"/>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30" name="Freeform 2169"/>
                  <p:cNvSpPr>
                    <a:spLocks/>
                  </p:cNvSpPr>
                  <p:nvPr/>
                </p:nvSpPr>
                <p:spPr bwMode="auto">
                  <a:xfrm>
                    <a:off x="4399" y="4065"/>
                    <a:ext cx="46" cy="19"/>
                  </a:xfrm>
                  <a:custGeom>
                    <a:avLst/>
                    <a:gdLst>
                      <a:gd name="T0" fmla="*/ 101 w 41"/>
                      <a:gd name="T1" fmla="*/ 39 h 17"/>
                      <a:gd name="T2" fmla="*/ 74 w 41"/>
                      <a:gd name="T3" fmla="*/ 0 h 17"/>
                      <a:gd name="T4" fmla="*/ 0 w 41"/>
                      <a:gd name="T5" fmla="*/ 0 h 17"/>
                      <a:gd name="T6" fmla="*/ 0 60000 65536"/>
                      <a:gd name="T7" fmla="*/ 0 60000 65536"/>
                      <a:gd name="T8" fmla="*/ 0 60000 65536"/>
                      <a:gd name="T9" fmla="*/ 0 w 41"/>
                      <a:gd name="T10" fmla="*/ 0 h 17"/>
                      <a:gd name="T11" fmla="*/ 41 w 41"/>
                      <a:gd name="T12" fmla="*/ 17 h 17"/>
                    </a:gdLst>
                    <a:ahLst/>
                    <a:cxnLst>
                      <a:cxn ang="T6">
                        <a:pos x="T0" y="T1"/>
                      </a:cxn>
                      <a:cxn ang="T7">
                        <a:pos x="T2" y="T3"/>
                      </a:cxn>
                      <a:cxn ang="T8">
                        <a:pos x="T4" y="T5"/>
                      </a:cxn>
                    </a:cxnLst>
                    <a:rect l="T9" t="T10" r="T11" b="T12"/>
                    <a:pathLst>
                      <a:path w="41" h="17">
                        <a:moveTo>
                          <a:pt x="40" y="16"/>
                        </a:moveTo>
                        <a:lnTo>
                          <a:pt x="29" y="0"/>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31" name="Freeform 2170"/>
                  <p:cNvSpPr>
                    <a:spLocks/>
                  </p:cNvSpPr>
                  <p:nvPr/>
                </p:nvSpPr>
                <p:spPr bwMode="auto">
                  <a:xfrm>
                    <a:off x="3815" y="3189"/>
                    <a:ext cx="19" cy="22"/>
                  </a:xfrm>
                  <a:custGeom>
                    <a:avLst/>
                    <a:gdLst>
                      <a:gd name="T0" fmla="*/ 39 w 17"/>
                      <a:gd name="T1" fmla="*/ 40 h 20"/>
                      <a:gd name="T2" fmla="*/ 32 w 17"/>
                      <a:gd name="T3" fmla="*/ 32 h 20"/>
                      <a:gd name="T4" fmla="*/ 21 w 17"/>
                      <a:gd name="T5" fmla="*/ 22 h 20"/>
                      <a:gd name="T6" fmla="*/ 4 w 17"/>
                      <a:gd name="T7" fmla="*/ 14 h 20"/>
                      <a:gd name="T8" fmla="*/ 2 w 17"/>
                      <a:gd name="T9" fmla="*/ 4 h 20"/>
                      <a:gd name="T10" fmla="*/ 2 w 17"/>
                      <a:gd name="T11" fmla="*/ 3 h 20"/>
                      <a:gd name="T12" fmla="*/ 2 w 17"/>
                      <a:gd name="T13" fmla="*/ 1 h 20"/>
                      <a:gd name="T14" fmla="*/ 0 w 17"/>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0"/>
                      <a:gd name="T26" fmla="*/ 17 w 1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0">
                        <a:moveTo>
                          <a:pt x="16" y="19"/>
                        </a:moveTo>
                        <a:lnTo>
                          <a:pt x="13" y="15"/>
                        </a:lnTo>
                        <a:lnTo>
                          <a:pt x="9" y="11"/>
                        </a:lnTo>
                        <a:lnTo>
                          <a:pt x="4" y="6"/>
                        </a:lnTo>
                        <a:lnTo>
                          <a:pt x="2" y="4"/>
                        </a:lnTo>
                        <a:lnTo>
                          <a:pt x="2" y="3"/>
                        </a:lnTo>
                        <a:lnTo>
                          <a:pt x="2" y="1"/>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32" name="Freeform 2171"/>
                  <p:cNvSpPr>
                    <a:spLocks/>
                  </p:cNvSpPr>
                  <p:nvPr/>
                </p:nvSpPr>
                <p:spPr bwMode="auto">
                  <a:xfrm>
                    <a:off x="3977" y="3321"/>
                    <a:ext cx="19" cy="19"/>
                  </a:xfrm>
                  <a:custGeom>
                    <a:avLst/>
                    <a:gdLst>
                      <a:gd name="T0" fmla="*/ 39 w 17"/>
                      <a:gd name="T1" fmla="*/ 39 h 17"/>
                      <a:gd name="T2" fmla="*/ 39 w 17"/>
                      <a:gd name="T3" fmla="*/ 32 h 17"/>
                      <a:gd name="T4" fmla="*/ 35 w 17"/>
                      <a:gd name="T5" fmla="*/ 26 h 17"/>
                      <a:gd name="T6" fmla="*/ 35 w 17"/>
                      <a:gd name="T7" fmla="*/ 21 h 17"/>
                      <a:gd name="T8" fmla="*/ 35 w 17"/>
                      <a:gd name="T9" fmla="*/ 19 h 17"/>
                      <a:gd name="T10" fmla="*/ 4 w 17"/>
                      <a:gd name="T11" fmla="*/ 0 h 17"/>
                      <a:gd name="T12" fmla="*/ 2 w 17"/>
                      <a:gd name="T13" fmla="*/ 0 h 17"/>
                      <a:gd name="T14" fmla="*/ 1 w 17"/>
                      <a:gd name="T15" fmla="*/ 0 h 17"/>
                      <a:gd name="T16" fmla="*/ 1 w 17"/>
                      <a:gd name="T17" fmla="*/ 1 h 17"/>
                      <a:gd name="T18" fmla="*/ 0 w 17"/>
                      <a:gd name="T19" fmla="*/ 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6"/>
                        </a:moveTo>
                        <a:lnTo>
                          <a:pt x="16" y="13"/>
                        </a:lnTo>
                        <a:lnTo>
                          <a:pt x="14" y="11"/>
                        </a:lnTo>
                        <a:lnTo>
                          <a:pt x="14" y="9"/>
                        </a:lnTo>
                        <a:lnTo>
                          <a:pt x="14" y="8"/>
                        </a:lnTo>
                        <a:lnTo>
                          <a:pt x="4" y="0"/>
                        </a:lnTo>
                        <a:lnTo>
                          <a:pt x="2" y="0"/>
                        </a:lnTo>
                        <a:lnTo>
                          <a:pt x="1" y="0"/>
                        </a:lnTo>
                        <a:lnTo>
                          <a:pt x="1" y="1"/>
                        </a:lnTo>
                        <a:lnTo>
                          <a:pt x="0" y="1"/>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grpSp>
            <p:grpSp>
              <p:nvGrpSpPr>
                <p:cNvPr id="50201" name="Group 2172"/>
                <p:cNvGrpSpPr>
                  <a:grpSpLocks/>
                </p:cNvGrpSpPr>
                <p:nvPr/>
              </p:nvGrpSpPr>
              <p:grpSpPr bwMode="auto">
                <a:xfrm>
                  <a:off x="2933" y="2328"/>
                  <a:ext cx="1474" cy="1738"/>
                  <a:chOff x="2933" y="2328"/>
                  <a:chExt cx="1474" cy="1738"/>
                </a:xfrm>
              </p:grpSpPr>
              <p:sp>
                <p:nvSpPr>
                  <p:cNvPr id="50215" name="Freeform 2173"/>
                  <p:cNvSpPr>
                    <a:spLocks/>
                  </p:cNvSpPr>
                  <p:nvPr/>
                </p:nvSpPr>
                <p:spPr bwMode="auto">
                  <a:xfrm>
                    <a:off x="3601" y="3050"/>
                    <a:ext cx="145" cy="61"/>
                  </a:xfrm>
                  <a:custGeom>
                    <a:avLst/>
                    <a:gdLst>
                      <a:gd name="T0" fmla="*/ 327 w 129"/>
                      <a:gd name="T1" fmla="*/ 127 h 54"/>
                      <a:gd name="T2" fmla="*/ 309 w 129"/>
                      <a:gd name="T3" fmla="*/ 110 h 54"/>
                      <a:gd name="T4" fmla="*/ 255 w 129"/>
                      <a:gd name="T5" fmla="*/ 141 h 54"/>
                      <a:gd name="T6" fmla="*/ 227 w 129"/>
                      <a:gd name="T7" fmla="*/ 127 h 54"/>
                      <a:gd name="T8" fmla="*/ 184 w 129"/>
                      <a:gd name="T9" fmla="*/ 110 h 54"/>
                      <a:gd name="T10" fmla="*/ 160 w 129"/>
                      <a:gd name="T11" fmla="*/ 77 h 54"/>
                      <a:gd name="T12" fmla="*/ 144 w 129"/>
                      <a:gd name="T13" fmla="*/ 77 h 54"/>
                      <a:gd name="T14" fmla="*/ 115 w 129"/>
                      <a:gd name="T15" fmla="*/ 33 h 54"/>
                      <a:gd name="T16" fmla="*/ 88 w 129"/>
                      <a:gd name="T17" fmla="*/ 33 h 54"/>
                      <a:gd name="T18" fmla="*/ 75 w 129"/>
                      <a:gd name="T19" fmla="*/ 47 h 54"/>
                      <a:gd name="T20" fmla="*/ 55 w 129"/>
                      <a:gd name="T21" fmla="*/ 33 h 54"/>
                      <a:gd name="T22" fmla="*/ 44 w 129"/>
                      <a:gd name="T23" fmla="*/ 33 h 54"/>
                      <a:gd name="T24" fmla="*/ 0 w 129"/>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54"/>
                      <a:gd name="T41" fmla="*/ 129 w 129"/>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54">
                        <a:moveTo>
                          <a:pt x="128" y="48"/>
                        </a:moveTo>
                        <a:lnTo>
                          <a:pt x="122" y="41"/>
                        </a:lnTo>
                        <a:lnTo>
                          <a:pt x="100" y="53"/>
                        </a:lnTo>
                        <a:lnTo>
                          <a:pt x="89" y="48"/>
                        </a:lnTo>
                        <a:lnTo>
                          <a:pt x="73" y="41"/>
                        </a:lnTo>
                        <a:lnTo>
                          <a:pt x="62" y="29"/>
                        </a:lnTo>
                        <a:lnTo>
                          <a:pt x="56" y="29"/>
                        </a:lnTo>
                        <a:lnTo>
                          <a:pt x="45" y="12"/>
                        </a:lnTo>
                        <a:lnTo>
                          <a:pt x="34" y="12"/>
                        </a:lnTo>
                        <a:lnTo>
                          <a:pt x="29" y="18"/>
                        </a:lnTo>
                        <a:lnTo>
                          <a:pt x="22" y="12"/>
                        </a:lnTo>
                        <a:lnTo>
                          <a:pt x="18" y="12"/>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16" name="Freeform 2174"/>
                  <p:cNvSpPr>
                    <a:spLocks/>
                  </p:cNvSpPr>
                  <p:nvPr/>
                </p:nvSpPr>
                <p:spPr bwMode="auto">
                  <a:xfrm>
                    <a:off x="3380" y="2824"/>
                    <a:ext cx="75" cy="41"/>
                  </a:xfrm>
                  <a:custGeom>
                    <a:avLst/>
                    <a:gdLst>
                      <a:gd name="T0" fmla="*/ 181 w 66"/>
                      <a:gd name="T1" fmla="*/ 99 h 36"/>
                      <a:gd name="T2" fmla="*/ 139 w 66"/>
                      <a:gd name="T3" fmla="*/ 65 h 36"/>
                      <a:gd name="T4" fmla="*/ 122 w 66"/>
                      <a:gd name="T5" fmla="*/ 83 h 36"/>
                      <a:gd name="T6" fmla="*/ 107 w 66"/>
                      <a:gd name="T7" fmla="*/ 52 h 36"/>
                      <a:gd name="T8" fmla="*/ 122 w 66"/>
                      <a:gd name="T9" fmla="*/ 17 h 36"/>
                      <a:gd name="T10" fmla="*/ 122 w 66"/>
                      <a:gd name="T11" fmla="*/ 0 h 36"/>
                      <a:gd name="T12" fmla="*/ 60 w 66"/>
                      <a:gd name="T13" fmla="*/ 0 h 36"/>
                      <a:gd name="T14" fmla="*/ 60 w 66"/>
                      <a:gd name="T15" fmla="*/ 17 h 36"/>
                      <a:gd name="T16" fmla="*/ 0 w 66"/>
                      <a:gd name="T17" fmla="*/ 52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36"/>
                      <a:gd name="T29" fmla="*/ 66 w 6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36">
                        <a:moveTo>
                          <a:pt x="65" y="35"/>
                        </a:moveTo>
                        <a:lnTo>
                          <a:pt x="49" y="23"/>
                        </a:lnTo>
                        <a:lnTo>
                          <a:pt x="43" y="29"/>
                        </a:lnTo>
                        <a:lnTo>
                          <a:pt x="38" y="18"/>
                        </a:lnTo>
                        <a:lnTo>
                          <a:pt x="43" y="6"/>
                        </a:lnTo>
                        <a:lnTo>
                          <a:pt x="43" y="0"/>
                        </a:lnTo>
                        <a:lnTo>
                          <a:pt x="22" y="0"/>
                        </a:lnTo>
                        <a:lnTo>
                          <a:pt x="22" y="6"/>
                        </a:lnTo>
                        <a:lnTo>
                          <a:pt x="0" y="18"/>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17" name="Freeform 2175"/>
                  <p:cNvSpPr>
                    <a:spLocks/>
                  </p:cNvSpPr>
                  <p:nvPr/>
                </p:nvSpPr>
                <p:spPr bwMode="auto">
                  <a:xfrm>
                    <a:off x="3449" y="2864"/>
                    <a:ext cx="132" cy="183"/>
                  </a:xfrm>
                  <a:custGeom>
                    <a:avLst/>
                    <a:gdLst>
                      <a:gd name="T0" fmla="*/ 305 w 117"/>
                      <a:gd name="T1" fmla="*/ 429 h 162"/>
                      <a:gd name="T2" fmla="*/ 290 w 117"/>
                      <a:gd name="T3" fmla="*/ 412 h 162"/>
                      <a:gd name="T4" fmla="*/ 274 w 117"/>
                      <a:gd name="T5" fmla="*/ 382 h 162"/>
                      <a:gd name="T6" fmla="*/ 261 w 117"/>
                      <a:gd name="T7" fmla="*/ 398 h 162"/>
                      <a:gd name="T8" fmla="*/ 261 w 117"/>
                      <a:gd name="T9" fmla="*/ 367 h 162"/>
                      <a:gd name="T10" fmla="*/ 231 w 117"/>
                      <a:gd name="T11" fmla="*/ 382 h 162"/>
                      <a:gd name="T12" fmla="*/ 218 w 117"/>
                      <a:gd name="T13" fmla="*/ 324 h 162"/>
                      <a:gd name="T14" fmla="*/ 177 w 117"/>
                      <a:gd name="T15" fmla="*/ 324 h 162"/>
                      <a:gd name="T16" fmla="*/ 160 w 117"/>
                      <a:gd name="T17" fmla="*/ 324 h 162"/>
                      <a:gd name="T18" fmla="*/ 147 w 117"/>
                      <a:gd name="T19" fmla="*/ 310 h 162"/>
                      <a:gd name="T20" fmla="*/ 130 w 117"/>
                      <a:gd name="T21" fmla="*/ 310 h 162"/>
                      <a:gd name="T22" fmla="*/ 118 w 117"/>
                      <a:gd name="T23" fmla="*/ 285 h 162"/>
                      <a:gd name="T24" fmla="*/ 118 w 117"/>
                      <a:gd name="T25" fmla="*/ 293 h 162"/>
                      <a:gd name="T26" fmla="*/ 100 w 117"/>
                      <a:gd name="T27" fmla="*/ 253 h 162"/>
                      <a:gd name="T28" fmla="*/ 89 w 117"/>
                      <a:gd name="T29" fmla="*/ 253 h 162"/>
                      <a:gd name="T30" fmla="*/ 70 w 117"/>
                      <a:gd name="T31" fmla="*/ 237 h 162"/>
                      <a:gd name="T32" fmla="*/ 59 w 117"/>
                      <a:gd name="T33" fmla="*/ 223 h 162"/>
                      <a:gd name="T34" fmla="*/ 59 w 117"/>
                      <a:gd name="T35" fmla="*/ 178 h 162"/>
                      <a:gd name="T36" fmla="*/ 70 w 117"/>
                      <a:gd name="T37" fmla="*/ 162 h 162"/>
                      <a:gd name="T38" fmla="*/ 14 w 117"/>
                      <a:gd name="T39" fmla="*/ 130 h 162"/>
                      <a:gd name="T40" fmla="*/ 0 w 117"/>
                      <a:gd name="T41" fmla="*/ 102 h 162"/>
                      <a:gd name="T42" fmla="*/ 14 w 117"/>
                      <a:gd name="T43" fmla="*/ 76 h 162"/>
                      <a:gd name="T44" fmla="*/ 0 w 117"/>
                      <a:gd name="T45" fmla="*/ 76 h 162"/>
                      <a:gd name="T46" fmla="*/ 14 w 117"/>
                      <a:gd name="T47" fmla="*/ 43 h 162"/>
                      <a:gd name="T48" fmla="*/ 0 w 117"/>
                      <a:gd name="T49" fmla="*/ 16 h 162"/>
                      <a:gd name="T50" fmla="*/ 14 w 117"/>
                      <a:gd name="T51" fmla="*/ 0 h 1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162"/>
                      <a:gd name="T80" fmla="*/ 117 w 117"/>
                      <a:gd name="T81" fmla="*/ 162 h 1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162">
                        <a:moveTo>
                          <a:pt x="116" y="161"/>
                        </a:moveTo>
                        <a:lnTo>
                          <a:pt x="111" y="155"/>
                        </a:lnTo>
                        <a:lnTo>
                          <a:pt x="105" y="144"/>
                        </a:lnTo>
                        <a:lnTo>
                          <a:pt x="100" y="150"/>
                        </a:lnTo>
                        <a:lnTo>
                          <a:pt x="100" y="139"/>
                        </a:lnTo>
                        <a:lnTo>
                          <a:pt x="89" y="144"/>
                        </a:lnTo>
                        <a:lnTo>
                          <a:pt x="83" y="122"/>
                        </a:lnTo>
                        <a:lnTo>
                          <a:pt x="67" y="122"/>
                        </a:lnTo>
                        <a:lnTo>
                          <a:pt x="61" y="122"/>
                        </a:lnTo>
                        <a:lnTo>
                          <a:pt x="56" y="117"/>
                        </a:lnTo>
                        <a:lnTo>
                          <a:pt x="50" y="117"/>
                        </a:lnTo>
                        <a:lnTo>
                          <a:pt x="45" y="106"/>
                        </a:lnTo>
                        <a:lnTo>
                          <a:pt x="45" y="111"/>
                        </a:lnTo>
                        <a:lnTo>
                          <a:pt x="38" y="95"/>
                        </a:lnTo>
                        <a:lnTo>
                          <a:pt x="34" y="95"/>
                        </a:lnTo>
                        <a:lnTo>
                          <a:pt x="27" y="89"/>
                        </a:lnTo>
                        <a:lnTo>
                          <a:pt x="22" y="83"/>
                        </a:lnTo>
                        <a:lnTo>
                          <a:pt x="22" y="67"/>
                        </a:lnTo>
                        <a:lnTo>
                          <a:pt x="27" y="61"/>
                        </a:lnTo>
                        <a:lnTo>
                          <a:pt x="5" y="50"/>
                        </a:lnTo>
                        <a:lnTo>
                          <a:pt x="0" y="39"/>
                        </a:lnTo>
                        <a:lnTo>
                          <a:pt x="5" y="28"/>
                        </a:lnTo>
                        <a:lnTo>
                          <a:pt x="0" y="28"/>
                        </a:lnTo>
                        <a:lnTo>
                          <a:pt x="5" y="17"/>
                        </a:lnTo>
                        <a:lnTo>
                          <a:pt x="0" y="6"/>
                        </a:lnTo>
                        <a:lnTo>
                          <a:pt x="5"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18" name="Freeform 2176"/>
                  <p:cNvSpPr>
                    <a:spLocks/>
                  </p:cNvSpPr>
                  <p:nvPr/>
                </p:nvSpPr>
                <p:spPr bwMode="auto">
                  <a:xfrm>
                    <a:off x="3159" y="2725"/>
                    <a:ext cx="187" cy="114"/>
                  </a:xfrm>
                  <a:custGeom>
                    <a:avLst/>
                    <a:gdLst>
                      <a:gd name="T0" fmla="*/ 430 w 166"/>
                      <a:gd name="T1" fmla="*/ 223 h 101"/>
                      <a:gd name="T2" fmla="*/ 399 w 166"/>
                      <a:gd name="T3" fmla="*/ 235 h 101"/>
                      <a:gd name="T4" fmla="*/ 383 w 166"/>
                      <a:gd name="T5" fmla="*/ 235 h 101"/>
                      <a:gd name="T6" fmla="*/ 353 w 166"/>
                      <a:gd name="T7" fmla="*/ 235 h 101"/>
                      <a:gd name="T8" fmla="*/ 353 w 166"/>
                      <a:gd name="T9" fmla="*/ 252 h 101"/>
                      <a:gd name="T10" fmla="*/ 353 w 166"/>
                      <a:gd name="T11" fmla="*/ 235 h 101"/>
                      <a:gd name="T12" fmla="*/ 335 w 166"/>
                      <a:gd name="T13" fmla="*/ 252 h 101"/>
                      <a:gd name="T14" fmla="*/ 327 w 166"/>
                      <a:gd name="T15" fmla="*/ 265 h 101"/>
                      <a:gd name="T16" fmla="*/ 309 w 166"/>
                      <a:gd name="T17" fmla="*/ 235 h 101"/>
                      <a:gd name="T18" fmla="*/ 279 w 166"/>
                      <a:gd name="T19" fmla="*/ 223 h 101"/>
                      <a:gd name="T20" fmla="*/ 279 w 166"/>
                      <a:gd name="T21" fmla="*/ 235 h 101"/>
                      <a:gd name="T22" fmla="*/ 239 w 166"/>
                      <a:gd name="T23" fmla="*/ 235 h 101"/>
                      <a:gd name="T24" fmla="*/ 239 w 166"/>
                      <a:gd name="T25" fmla="*/ 175 h 101"/>
                      <a:gd name="T26" fmla="*/ 220 w 166"/>
                      <a:gd name="T27" fmla="*/ 175 h 101"/>
                      <a:gd name="T28" fmla="*/ 190 w 166"/>
                      <a:gd name="T29" fmla="*/ 147 h 101"/>
                      <a:gd name="T30" fmla="*/ 162 w 166"/>
                      <a:gd name="T31" fmla="*/ 163 h 101"/>
                      <a:gd name="T32" fmla="*/ 162 w 166"/>
                      <a:gd name="T33" fmla="*/ 147 h 101"/>
                      <a:gd name="T34" fmla="*/ 178 w 166"/>
                      <a:gd name="T35" fmla="*/ 87 h 101"/>
                      <a:gd name="T36" fmla="*/ 162 w 166"/>
                      <a:gd name="T37" fmla="*/ 70 h 101"/>
                      <a:gd name="T38" fmla="*/ 133 w 166"/>
                      <a:gd name="T39" fmla="*/ 87 h 101"/>
                      <a:gd name="T40" fmla="*/ 148 w 166"/>
                      <a:gd name="T41" fmla="*/ 70 h 101"/>
                      <a:gd name="T42" fmla="*/ 133 w 166"/>
                      <a:gd name="T43" fmla="*/ 42 h 101"/>
                      <a:gd name="T44" fmla="*/ 90 w 166"/>
                      <a:gd name="T45" fmla="*/ 29 h 101"/>
                      <a:gd name="T46" fmla="*/ 90 w 166"/>
                      <a:gd name="T47" fmla="*/ 14 h 101"/>
                      <a:gd name="T48" fmla="*/ 74 w 166"/>
                      <a:gd name="T49" fmla="*/ 0 h 101"/>
                      <a:gd name="T50" fmla="*/ 61 w 166"/>
                      <a:gd name="T51" fmla="*/ 29 h 101"/>
                      <a:gd name="T52" fmla="*/ 0 w 166"/>
                      <a:gd name="T53" fmla="*/ 0 h 10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6"/>
                      <a:gd name="T82" fmla="*/ 0 h 101"/>
                      <a:gd name="T83" fmla="*/ 166 w 166"/>
                      <a:gd name="T84" fmla="*/ 101 h 10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6" h="101">
                        <a:moveTo>
                          <a:pt x="165" y="84"/>
                        </a:moveTo>
                        <a:lnTo>
                          <a:pt x="154" y="89"/>
                        </a:lnTo>
                        <a:lnTo>
                          <a:pt x="147" y="89"/>
                        </a:lnTo>
                        <a:lnTo>
                          <a:pt x="136" y="89"/>
                        </a:lnTo>
                        <a:lnTo>
                          <a:pt x="136" y="95"/>
                        </a:lnTo>
                        <a:lnTo>
                          <a:pt x="136" y="89"/>
                        </a:lnTo>
                        <a:lnTo>
                          <a:pt x="130" y="95"/>
                        </a:lnTo>
                        <a:lnTo>
                          <a:pt x="125" y="100"/>
                        </a:lnTo>
                        <a:lnTo>
                          <a:pt x="119" y="89"/>
                        </a:lnTo>
                        <a:lnTo>
                          <a:pt x="108" y="84"/>
                        </a:lnTo>
                        <a:lnTo>
                          <a:pt x="108" y="89"/>
                        </a:lnTo>
                        <a:lnTo>
                          <a:pt x="91" y="89"/>
                        </a:lnTo>
                        <a:lnTo>
                          <a:pt x="91" y="66"/>
                        </a:lnTo>
                        <a:lnTo>
                          <a:pt x="85" y="66"/>
                        </a:lnTo>
                        <a:lnTo>
                          <a:pt x="74" y="56"/>
                        </a:lnTo>
                        <a:lnTo>
                          <a:pt x="63" y="62"/>
                        </a:lnTo>
                        <a:lnTo>
                          <a:pt x="63" y="56"/>
                        </a:lnTo>
                        <a:lnTo>
                          <a:pt x="68" y="33"/>
                        </a:lnTo>
                        <a:lnTo>
                          <a:pt x="63" y="27"/>
                        </a:lnTo>
                        <a:lnTo>
                          <a:pt x="52" y="33"/>
                        </a:lnTo>
                        <a:lnTo>
                          <a:pt x="57" y="27"/>
                        </a:lnTo>
                        <a:lnTo>
                          <a:pt x="52" y="16"/>
                        </a:lnTo>
                        <a:lnTo>
                          <a:pt x="35" y="11"/>
                        </a:lnTo>
                        <a:lnTo>
                          <a:pt x="35" y="5"/>
                        </a:lnTo>
                        <a:lnTo>
                          <a:pt x="28" y="0"/>
                        </a:lnTo>
                        <a:lnTo>
                          <a:pt x="24" y="11"/>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19" name="Freeform 2177"/>
                  <p:cNvSpPr>
                    <a:spLocks/>
                  </p:cNvSpPr>
                  <p:nvPr/>
                </p:nvSpPr>
                <p:spPr bwMode="auto">
                  <a:xfrm>
                    <a:off x="3745" y="3103"/>
                    <a:ext cx="209" cy="164"/>
                  </a:xfrm>
                  <a:custGeom>
                    <a:avLst/>
                    <a:gdLst>
                      <a:gd name="T0" fmla="*/ 488 w 185"/>
                      <a:gd name="T1" fmla="*/ 342 h 145"/>
                      <a:gd name="T2" fmla="*/ 488 w 185"/>
                      <a:gd name="T3" fmla="*/ 354 h 145"/>
                      <a:gd name="T4" fmla="*/ 469 w 185"/>
                      <a:gd name="T5" fmla="*/ 385 h 145"/>
                      <a:gd name="T6" fmla="*/ 442 w 185"/>
                      <a:gd name="T7" fmla="*/ 325 h 145"/>
                      <a:gd name="T8" fmla="*/ 424 w 185"/>
                      <a:gd name="T9" fmla="*/ 342 h 145"/>
                      <a:gd name="T10" fmla="*/ 397 w 185"/>
                      <a:gd name="T11" fmla="*/ 310 h 145"/>
                      <a:gd name="T12" fmla="*/ 381 w 185"/>
                      <a:gd name="T13" fmla="*/ 310 h 145"/>
                      <a:gd name="T14" fmla="*/ 365 w 185"/>
                      <a:gd name="T15" fmla="*/ 300 h 145"/>
                      <a:gd name="T16" fmla="*/ 332 w 185"/>
                      <a:gd name="T17" fmla="*/ 300 h 145"/>
                      <a:gd name="T18" fmla="*/ 306 w 185"/>
                      <a:gd name="T19" fmla="*/ 267 h 145"/>
                      <a:gd name="T20" fmla="*/ 273 w 185"/>
                      <a:gd name="T21" fmla="*/ 300 h 145"/>
                      <a:gd name="T22" fmla="*/ 259 w 185"/>
                      <a:gd name="T23" fmla="*/ 252 h 145"/>
                      <a:gd name="T24" fmla="*/ 183 w 185"/>
                      <a:gd name="T25" fmla="*/ 223 h 145"/>
                      <a:gd name="T26" fmla="*/ 156 w 185"/>
                      <a:gd name="T27" fmla="*/ 164 h 145"/>
                      <a:gd name="T28" fmla="*/ 108 w 185"/>
                      <a:gd name="T29" fmla="*/ 146 h 145"/>
                      <a:gd name="T30" fmla="*/ 76 w 185"/>
                      <a:gd name="T31" fmla="*/ 88 h 145"/>
                      <a:gd name="T32" fmla="*/ 45 w 185"/>
                      <a:gd name="T33" fmla="*/ 88 h 145"/>
                      <a:gd name="T34" fmla="*/ 0 w 185"/>
                      <a:gd name="T35" fmla="*/ 29 h 145"/>
                      <a:gd name="T36" fmla="*/ 0 w 185"/>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
                      <a:gd name="T58" fmla="*/ 0 h 145"/>
                      <a:gd name="T59" fmla="*/ 185 w 185"/>
                      <a:gd name="T60" fmla="*/ 145 h 1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 h="145">
                        <a:moveTo>
                          <a:pt x="184" y="128"/>
                        </a:moveTo>
                        <a:lnTo>
                          <a:pt x="184" y="133"/>
                        </a:lnTo>
                        <a:lnTo>
                          <a:pt x="177" y="144"/>
                        </a:lnTo>
                        <a:lnTo>
                          <a:pt x="166" y="122"/>
                        </a:lnTo>
                        <a:lnTo>
                          <a:pt x="160" y="128"/>
                        </a:lnTo>
                        <a:lnTo>
                          <a:pt x="149" y="116"/>
                        </a:lnTo>
                        <a:lnTo>
                          <a:pt x="143" y="116"/>
                        </a:lnTo>
                        <a:lnTo>
                          <a:pt x="137" y="111"/>
                        </a:lnTo>
                        <a:lnTo>
                          <a:pt x="126" y="111"/>
                        </a:lnTo>
                        <a:lnTo>
                          <a:pt x="115" y="100"/>
                        </a:lnTo>
                        <a:lnTo>
                          <a:pt x="103" y="111"/>
                        </a:lnTo>
                        <a:lnTo>
                          <a:pt x="98" y="94"/>
                        </a:lnTo>
                        <a:lnTo>
                          <a:pt x="69" y="83"/>
                        </a:lnTo>
                        <a:lnTo>
                          <a:pt x="58" y="61"/>
                        </a:lnTo>
                        <a:lnTo>
                          <a:pt x="40" y="55"/>
                        </a:lnTo>
                        <a:lnTo>
                          <a:pt x="28" y="33"/>
                        </a:lnTo>
                        <a:lnTo>
                          <a:pt x="17" y="33"/>
                        </a:lnTo>
                        <a:lnTo>
                          <a:pt x="0" y="11"/>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0" name="Freeform 2178"/>
                  <p:cNvSpPr>
                    <a:spLocks/>
                  </p:cNvSpPr>
                  <p:nvPr/>
                </p:nvSpPr>
                <p:spPr bwMode="auto">
                  <a:xfrm>
                    <a:off x="3612" y="3154"/>
                    <a:ext cx="400" cy="211"/>
                  </a:xfrm>
                  <a:custGeom>
                    <a:avLst/>
                    <a:gdLst>
                      <a:gd name="T0" fmla="*/ 940 w 354"/>
                      <a:gd name="T1" fmla="*/ 489 h 187"/>
                      <a:gd name="T2" fmla="*/ 923 w 354"/>
                      <a:gd name="T3" fmla="*/ 471 h 187"/>
                      <a:gd name="T4" fmla="*/ 907 w 354"/>
                      <a:gd name="T5" fmla="*/ 471 h 187"/>
                      <a:gd name="T6" fmla="*/ 893 w 354"/>
                      <a:gd name="T7" fmla="*/ 457 h 187"/>
                      <a:gd name="T8" fmla="*/ 880 w 354"/>
                      <a:gd name="T9" fmla="*/ 432 h 187"/>
                      <a:gd name="T10" fmla="*/ 880 w 354"/>
                      <a:gd name="T11" fmla="*/ 401 h 187"/>
                      <a:gd name="T12" fmla="*/ 852 w 354"/>
                      <a:gd name="T13" fmla="*/ 401 h 187"/>
                      <a:gd name="T14" fmla="*/ 819 w 354"/>
                      <a:gd name="T15" fmla="*/ 343 h 187"/>
                      <a:gd name="T16" fmla="*/ 775 w 354"/>
                      <a:gd name="T17" fmla="*/ 296 h 187"/>
                      <a:gd name="T18" fmla="*/ 775 w 354"/>
                      <a:gd name="T19" fmla="*/ 267 h 187"/>
                      <a:gd name="T20" fmla="*/ 741 w 354"/>
                      <a:gd name="T21" fmla="*/ 250 h 187"/>
                      <a:gd name="T22" fmla="*/ 687 w 354"/>
                      <a:gd name="T23" fmla="*/ 250 h 187"/>
                      <a:gd name="T24" fmla="*/ 640 w 354"/>
                      <a:gd name="T25" fmla="*/ 225 h 187"/>
                      <a:gd name="T26" fmla="*/ 611 w 354"/>
                      <a:gd name="T27" fmla="*/ 225 h 187"/>
                      <a:gd name="T28" fmla="*/ 595 w 354"/>
                      <a:gd name="T29" fmla="*/ 225 h 187"/>
                      <a:gd name="T30" fmla="*/ 580 w 354"/>
                      <a:gd name="T31" fmla="*/ 238 h 187"/>
                      <a:gd name="T32" fmla="*/ 566 w 354"/>
                      <a:gd name="T33" fmla="*/ 238 h 187"/>
                      <a:gd name="T34" fmla="*/ 520 w 354"/>
                      <a:gd name="T35" fmla="*/ 225 h 187"/>
                      <a:gd name="T36" fmla="*/ 520 w 354"/>
                      <a:gd name="T37" fmla="*/ 191 h 187"/>
                      <a:gd name="T38" fmla="*/ 520 w 354"/>
                      <a:gd name="T39" fmla="*/ 177 h 187"/>
                      <a:gd name="T40" fmla="*/ 492 w 354"/>
                      <a:gd name="T41" fmla="*/ 118 h 187"/>
                      <a:gd name="T42" fmla="*/ 478 w 354"/>
                      <a:gd name="T43" fmla="*/ 89 h 187"/>
                      <a:gd name="T44" fmla="*/ 451 w 354"/>
                      <a:gd name="T45" fmla="*/ 89 h 187"/>
                      <a:gd name="T46" fmla="*/ 434 w 354"/>
                      <a:gd name="T47" fmla="*/ 76 h 187"/>
                      <a:gd name="T48" fmla="*/ 402 w 354"/>
                      <a:gd name="T49" fmla="*/ 76 h 187"/>
                      <a:gd name="T50" fmla="*/ 385 w 354"/>
                      <a:gd name="T51" fmla="*/ 59 h 187"/>
                      <a:gd name="T52" fmla="*/ 342 w 354"/>
                      <a:gd name="T53" fmla="*/ 29 h 187"/>
                      <a:gd name="T54" fmla="*/ 325 w 354"/>
                      <a:gd name="T55" fmla="*/ 43 h 187"/>
                      <a:gd name="T56" fmla="*/ 325 w 354"/>
                      <a:gd name="T57" fmla="*/ 59 h 187"/>
                      <a:gd name="T58" fmla="*/ 312 w 354"/>
                      <a:gd name="T59" fmla="*/ 59 h 187"/>
                      <a:gd name="T60" fmla="*/ 325 w 354"/>
                      <a:gd name="T61" fmla="*/ 89 h 187"/>
                      <a:gd name="T62" fmla="*/ 312 w 354"/>
                      <a:gd name="T63" fmla="*/ 89 h 187"/>
                      <a:gd name="T64" fmla="*/ 301 w 354"/>
                      <a:gd name="T65" fmla="*/ 59 h 187"/>
                      <a:gd name="T66" fmla="*/ 253 w 354"/>
                      <a:gd name="T67" fmla="*/ 59 h 187"/>
                      <a:gd name="T68" fmla="*/ 224 w 354"/>
                      <a:gd name="T69" fmla="*/ 89 h 187"/>
                      <a:gd name="T70" fmla="*/ 210 w 354"/>
                      <a:gd name="T71" fmla="*/ 89 h 187"/>
                      <a:gd name="T72" fmla="*/ 210 w 354"/>
                      <a:gd name="T73" fmla="*/ 59 h 187"/>
                      <a:gd name="T74" fmla="*/ 165 w 354"/>
                      <a:gd name="T75" fmla="*/ 43 h 187"/>
                      <a:gd name="T76" fmla="*/ 150 w 354"/>
                      <a:gd name="T77" fmla="*/ 59 h 187"/>
                      <a:gd name="T78" fmla="*/ 124 w 354"/>
                      <a:gd name="T79" fmla="*/ 43 h 187"/>
                      <a:gd name="T80" fmla="*/ 102 w 354"/>
                      <a:gd name="T81" fmla="*/ 29 h 187"/>
                      <a:gd name="T82" fmla="*/ 76 w 354"/>
                      <a:gd name="T83" fmla="*/ 29 h 187"/>
                      <a:gd name="T84" fmla="*/ 76 w 354"/>
                      <a:gd name="T85" fmla="*/ 43 h 187"/>
                      <a:gd name="T86" fmla="*/ 60 w 354"/>
                      <a:gd name="T87" fmla="*/ 29 h 187"/>
                      <a:gd name="T88" fmla="*/ 47 w 354"/>
                      <a:gd name="T89" fmla="*/ 43 h 187"/>
                      <a:gd name="T90" fmla="*/ 47 w 354"/>
                      <a:gd name="T91" fmla="*/ 29 h 187"/>
                      <a:gd name="T92" fmla="*/ 47 w 354"/>
                      <a:gd name="T93" fmla="*/ 16 h 187"/>
                      <a:gd name="T94" fmla="*/ 18 w 354"/>
                      <a:gd name="T95" fmla="*/ 16 h 187"/>
                      <a:gd name="T96" fmla="*/ 18 w 354"/>
                      <a:gd name="T97" fmla="*/ 0 h 187"/>
                      <a:gd name="T98" fmla="*/ 0 w 354"/>
                      <a:gd name="T99" fmla="*/ 0 h 1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4"/>
                      <a:gd name="T151" fmla="*/ 0 h 187"/>
                      <a:gd name="T152" fmla="*/ 354 w 354"/>
                      <a:gd name="T153" fmla="*/ 187 h 1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4" h="187">
                        <a:moveTo>
                          <a:pt x="353" y="186"/>
                        </a:moveTo>
                        <a:lnTo>
                          <a:pt x="347" y="180"/>
                        </a:lnTo>
                        <a:lnTo>
                          <a:pt x="342" y="180"/>
                        </a:lnTo>
                        <a:lnTo>
                          <a:pt x="336" y="175"/>
                        </a:lnTo>
                        <a:lnTo>
                          <a:pt x="331" y="164"/>
                        </a:lnTo>
                        <a:lnTo>
                          <a:pt x="331" y="152"/>
                        </a:lnTo>
                        <a:lnTo>
                          <a:pt x="320" y="152"/>
                        </a:lnTo>
                        <a:lnTo>
                          <a:pt x="309" y="130"/>
                        </a:lnTo>
                        <a:lnTo>
                          <a:pt x="291" y="113"/>
                        </a:lnTo>
                        <a:lnTo>
                          <a:pt x="291" y="101"/>
                        </a:lnTo>
                        <a:lnTo>
                          <a:pt x="280" y="95"/>
                        </a:lnTo>
                        <a:lnTo>
                          <a:pt x="258" y="95"/>
                        </a:lnTo>
                        <a:lnTo>
                          <a:pt x="241" y="85"/>
                        </a:lnTo>
                        <a:lnTo>
                          <a:pt x="230" y="85"/>
                        </a:lnTo>
                        <a:lnTo>
                          <a:pt x="224" y="85"/>
                        </a:lnTo>
                        <a:lnTo>
                          <a:pt x="219" y="90"/>
                        </a:lnTo>
                        <a:lnTo>
                          <a:pt x="213" y="90"/>
                        </a:lnTo>
                        <a:lnTo>
                          <a:pt x="196" y="85"/>
                        </a:lnTo>
                        <a:lnTo>
                          <a:pt x="196" y="73"/>
                        </a:lnTo>
                        <a:lnTo>
                          <a:pt x="196" y="67"/>
                        </a:lnTo>
                        <a:lnTo>
                          <a:pt x="185" y="45"/>
                        </a:lnTo>
                        <a:lnTo>
                          <a:pt x="180" y="34"/>
                        </a:lnTo>
                        <a:lnTo>
                          <a:pt x="169" y="34"/>
                        </a:lnTo>
                        <a:lnTo>
                          <a:pt x="163" y="28"/>
                        </a:lnTo>
                        <a:lnTo>
                          <a:pt x="152" y="28"/>
                        </a:lnTo>
                        <a:lnTo>
                          <a:pt x="145" y="22"/>
                        </a:lnTo>
                        <a:lnTo>
                          <a:pt x="129" y="11"/>
                        </a:lnTo>
                        <a:lnTo>
                          <a:pt x="123" y="17"/>
                        </a:lnTo>
                        <a:lnTo>
                          <a:pt x="123" y="22"/>
                        </a:lnTo>
                        <a:lnTo>
                          <a:pt x="118" y="22"/>
                        </a:lnTo>
                        <a:lnTo>
                          <a:pt x="123" y="34"/>
                        </a:lnTo>
                        <a:lnTo>
                          <a:pt x="118" y="34"/>
                        </a:lnTo>
                        <a:lnTo>
                          <a:pt x="112" y="22"/>
                        </a:lnTo>
                        <a:lnTo>
                          <a:pt x="95" y="22"/>
                        </a:lnTo>
                        <a:lnTo>
                          <a:pt x="84" y="34"/>
                        </a:lnTo>
                        <a:lnTo>
                          <a:pt x="79" y="34"/>
                        </a:lnTo>
                        <a:lnTo>
                          <a:pt x="79" y="22"/>
                        </a:lnTo>
                        <a:lnTo>
                          <a:pt x="62" y="17"/>
                        </a:lnTo>
                        <a:lnTo>
                          <a:pt x="57" y="22"/>
                        </a:lnTo>
                        <a:lnTo>
                          <a:pt x="46" y="17"/>
                        </a:lnTo>
                        <a:lnTo>
                          <a:pt x="39" y="11"/>
                        </a:lnTo>
                        <a:lnTo>
                          <a:pt x="28" y="11"/>
                        </a:lnTo>
                        <a:lnTo>
                          <a:pt x="28" y="17"/>
                        </a:lnTo>
                        <a:lnTo>
                          <a:pt x="23" y="11"/>
                        </a:lnTo>
                        <a:lnTo>
                          <a:pt x="18" y="17"/>
                        </a:lnTo>
                        <a:lnTo>
                          <a:pt x="18" y="11"/>
                        </a:lnTo>
                        <a:lnTo>
                          <a:pt x="18" y="6"/>
                        </a:lnTo>
                        <a:lnTo>
                          <a:pt x="7" y="6"/>
                        </a:lnTo>
                        <a:lnTo>
                          <a:pt x="7" y="0"/>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1" name="Freeform 2179"/>
                  <p:cNvSpPr>
                    <a:spLocks/>
                  </p:cNvSpPr>
                  <p:nvPr/>
                </p:nvSpPr>
                <p:spPr bwMode="auto">
                  <a:xfrm>
                    <a:off x="3151" y="2627"/>
                    <a:ext cx="19" cy="73"/>
                  </a:xfrm>
                  <a:custGeom>
                    <a:avLst/>
                    <a:gdLst>
                      <a:gd name="T0" fmla="*/ 39 w 17"/>
                      <a:gd name="T1" fmla="*/ 181 h 64"/>
                      <a:gd name="T2" fmla="*/ 0 w 17"/>
                      <a:gd name="T3" fmla="*/ 113 h 64"/>
                      <a:gd name="T4" fmla="*/ 0 w 17"/>
                      <a:gd name="T5" fmla="*/ 96 h 64"/>
                      <a:gd name="T6" fmla="*/ 0 w 17"/>
                      <a:gd name="T7" fmla="*/ 83 h 64"/>
                      <a:gd name="T8" fmla="*/ 39 w 17"/>
                      <a:gd name="T9" fmla="*/ 49 h 64"/>
                      <a:gd name="T10" fmla="*/ 0 w 17"/>
                      <a:gd name="T11" fmla="*/ 33 h 64"/>
                      <a:gd name="T12" fmla="*/ 21 w 17"/>
                      <a:gd name="T13" fmla="*/ 0 h 64"/>
                      <a:gd name="T14" fmla="*/ 0 60000 65536"/>
                      <a:gd name="T15" fmla="*/ 0 60000 65536"/>
                      <a:gd name="T16" fmla="*/ 0 60000 65536"/>
                      <a:gd name="T17" fmla="*/ 0 60000 65536"/>
                      <a:gd name="T18" fmla="*/ 0 60000 65536"/>
                      <a:gd name="T19" fmla="*/ 0 60000 65536"/>
                      <a:gd name="T20" fmla="*/ 0 60000 65536"/>
                      <a:gd name="T21" fmla="*/ 0 w 17"/>
                      <a:gd name="T22" fmla="*/ 0 h 64"/>
                      <a:gd name="T23" fmla="*/ 17 w 17"/>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64">
                        <a:moveTo>
                          <a:pt x="16" y="63"/>
                        </a:moveTo>
                        <a:lnTo>
                          <a:pt x="0" y="40"/>
                        </a:lnTo>
                        <a:lnTo>
                          <a:pt x="0" y="34"/>
                        </a:lnTo>
                        <a:lnTo>
                          <a:pt x="0" y="29"/>
                        </a:lnTo>
                        <a:lnTo>
                          <a:pt x="16" y="17"/>
                        </a:lnTo>
                        <a:lnTo>
                          <a:pt x="0" y="11"/>
                        </a:lnTo>
                        <a:lnTo>
                          <a:pt x="9"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2" name="Freeform 2180"/>
                  <p:cNvSpPr>
                    <a:spLocks/>
                  </p:cNvSpPr>
                  <p:nvPr/>
                </p:nvSpPr>
                <p:spPr bwMode="auto">
                  <a:xfrm>
                    <a:off x="4107" y="3545"/>
                    <a:ext cx="279" cy="469"/>
                  </a:xfrm>
                  <a:custGeom>
                    <a:avLst/>
                    <a:gdLst>
                      <a:gd name="T0" fmla="*/ 653 w 247"/>
                      <a:gd name="T1" fmla="*/ 1083 h 416"/>
                      <a:gd name="T2" fmla="*/ 653 w 247"/>
                      <a:gd name="T3" fmla="*/ 1068 h 416"/>
                      <a:gd name="T4" fmla="*/ 637 w 247"/>
                      <a:gd name="T5" fmla="*/ 1038 h 416"/>
                      <a:gd name="T6" fmla="*/ 593 w 247"/>
                      <a:gd name="T7" fmla="*/ 999 h 416"/>
                      <a:gd name="T8" fmla="*/ 535 w 247"/>
                      <a:gd name="T9" fmla="*/ 999 h 416"/>
                      <a:gd name="T10" fmla="*/ 520 w 247"/>
                      <a:gd name="T11" fmla="*/ 999 h 416"/>
                      <a:gd name="T12" fmla="*/ 520 w 247"/>
                      <a:gd name="T13" fmla="*/ 938 h 416"/>
                      <a:gd name="T14" fmla="*/ 491 w 247"/>
                      <a:gd name="T15" fmla="*/ 906 h 416"/>
                      <a:gd name="T16" fmla="*/ 464 w 247"/>
                      <a:gd name="T17" fmla="*/ 924 h 416"/>
                      <a:gd name="T18" fmla="*/ 445 w 247"/>
                      <a:gd name="T19" fmla="*/ 906 h 416"/>
                      <a:gd name="T20" fmla="*/ 415 w 247"/>
                      <a:gd name="T21" fmla="*/ 906 h 416"/>
                      <a:gd name="T22" fmla="*/ 374 w 247"/>
                      <a:gd name="T23" fmla="*/ 834 h 416"/>
                      <a:gd name="T24" fmla="*/ 356 w 247"/>
                      <a:gd name="T25" fmla="*/ 848 h 416"/>
                      <a:gd name="T26" fmla="*/ 356 w 247"/>
                      <a:gd name="T27" fmla="*/ 820 h 416"/>
                      <a:gd name="T28" fmla="*/ 309 w 247"/>
                      <a:gd name="T29" fmla="*/ 802 h 416"/>
                      <a:gd name="T30" fmla="*/ 309 w 247"/>
                      <a:gd name="T31" fmla="*/ 790 h 416"/>
                      <a:gd name="T32" fmla="*/ 298 w 247"/>
                      <a:gd name="T33" fmla="*/ 790 h 416"/>
                      <a:gd name="T34" fmla="*/ 268 w 247"/>
                      <a:gd name="T35" fmla="*/ 776 h 416"/>
                      <a:gd name="T36" fmla="*/ 298 w 247"/>
                      <a:gd name="T37" fmla="*/ 731 h 416"/>
                      <a:gd name="T38" fmla="*/ 253 w 247"/>
                      <a:gd name="T39" fmla="*/ 716 h 416"/>
                      <a:gd name="T40" fmla="*/ 253 w 247"/>
                      <a:gd name="T41" fmla="*/ 689 h 416"/>
                      <a:gd name="T42" fmla="*/ 285 w 247"/>
                      <a:gd name="T43" fmla="*/ 674 h 416"/>
                      <a:gd name="T44" fmla="*/ 268 w 247"/>
                      <a:gd name="T45" fmla="*/ 660 h 416"/>
                      <a:gd name="T46" fmla="*/ 224 w 247"/>
                      <a:gd name="T47" fmla="*/ 630 h 416"/>
                      <a:gd name="T48" fmla="*/ 224 w 247"/>
                      <a:gd name="T49" fmla="*/ 599 h 416"/>
                      <a:gd name="T50" fmla="*/ 239 w 247"/>
                      <a:gd name="T51" fmla="*/ 559 h 416"/>
                      <a:gd name="T52" fmla="*/ 239 w 247"/>
                      <a:gd name="T53" fmla="*/ 545 h 416"/>
                      <a:gd name="T54" fmla="*/ 239 w 247"/>
                      <a:gd name="T55" fmla="*/ 529 h 416"/>
                      <a:gd name="T56" fmla="*/ 268 w 247"/>
                      <a:gd name="T57" fmla="*/ 529 h 416"/>
                      <a:gd name="T58" fmla="*/ 298 w 247"/>
                      <a:gd name="T59" fmla="*/ 486 h 416"/>
                      <a:gd name="T60" fmla="*/ 285 w 247"/>
                      <a:gd name="T61" fmla="*/ 486 h 416"/>
                      <a:gd name="T62" fmla="*/ 239 w 247"/>
                      <a:gd name="T63" fmla="*/ 469 h 416"/>
                      <a:gd name="T64" fmla="*/ 239 w 247"/>
                      <a:gd name="T65" fmla="*/ 453 h 416"/>
                      <a:gd name="T66" fmla="*/ 253 w 247"/>
                      <a:gd name="T67" fmla="*/ 439 h 416"/>
                      <a:gd name="T68" fmla="*/ 253 w 247"/>
                      <a:gd name="T69" fmla="*/ 423 h 416"/>
                      <a:gd name="T70" fmla="*/ 224 w 247"/>
                      <a:gd name="T71" fmla="*/ 393 h 416"/>
                      <a:gd name="T72" fmla="*/ 210 w 247"/>
                      <a:gd name="T73" fmla="*/ 352 h 416"/>
                      <a:gd name="T74" fmla="*/ 165 w 247"/>
                      <a:gd name="T75" fmla="*/ 335 h 416"/>
                      <a:gd name="T76" fmla="*/ 148 w 247"/>
                      <a:gd name="T77" fmla="*/ 291 h 416"/>
                      <a:gd name="T78" fmla="*/ 148 w 247"/>
                      <a:gd name="T79" fmla="*/ 251 h 416"/>
                      <a:gd name="T80" fmla="*/ 108 w 247"/>
                      <a:gd name="T81" fmla="*/ 189 h 416"/>
                      <a:gd name="T82" fmla="*/ 122 w 247"/>
                      <a:gd name="T83" fmla="*/ 161 h 416"/>
                      <a:gd name="T84" fmla="*/ 122 w 247"/>
                      <a:gd name="T85" fmla="*/ 148 h 416"/>
                      <a:gd name="T86" fmla="*/ 77 w 247"/>
                      <a:gd name="T87" fmla="*/ 131 h 416"/>
                      <a:gd name="T88" fmla="*/ 60 w 247"/>
                      <a:gd name="T89" fmla="*/ 103 h 416"/>
                      <a:gd name="T90" fmla="*/ 47 w 247"/>
                      <a:gd name="T91" fmla="*/ 16 h 416"/>
                      <a:gd name="T92" fmla="*/ 29 w 247"/>
                      <a:gd name="T93" fmla="*/ 16 h 416"/>
                      <a:gd name="T94" fmla="*/ 29 w 247"/>
                      <a:gd name="T95" fmla="*/ 0 h 416"/>
                      <a:gd name="T96" fmla="*/ 0 w 247"/>
                      <a:gd name="T97" fmla="*/ 0 h 4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7"/>
                      <a:gd name="T148" fmla="*/ 0 h 416"/>
                      <a:gd name="T149" fmla="*/ 247 w 247"/>
                      <a:gd name="T150" fmla="*/ 416 h 4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7" h="416">
                        <a:moveTo>
                          <a:pt x="246" y="415"/>
                        </a:moveTo>
                        <a:lnTo>
                          <a:pt x="246" y="409"/>
                        </a:lnTo>
                        <a:lnTo>
                          <a:pt x="240" y="398"/>
                        </a:lnTo>
                        <a:lnTo>
                          <a:pt x="224" y="382"/>
                        </a:lnTo>
                        <a:lnTo>
                          <a:pt x="202" y="382"/>
                        </a:lnTo>
                        <a:lnTo>
                          <a:pt x="196" y="382"/>
                        </a:lnTo>
                        <a:lnTo>
                          <a:pt x="196" y="359"/>
                        </a:lnTo>
                        <a:lnTo>
                          <a:pt x="185" y="348"/>
                        </a:lnTo>
                        <a:lnTo>
                          <a:pt x="174" y="354"/>
                        </a:lnTo>
                        <a:lnTo>
                          <a:pt x="168" y="348"/>
                        </a:lnTo>
                        <a:lnTo>
                          <a:pt x="157" y="348"/>
                        </a:lnTo>
                        <a:lnTo>
                          <a:pt x="141" y="319"/>
                        </a:lnTo>
                        <a:lnTo>
                          <a:pt x="135" y="325"/>
                        </a:lnTo>
                        <a:lnTo>
                          <a:pt x="135" y="314"/>
                        </a:lnTo>
                        <a:lnTo>
                          <a:pt x="117" y="308"/>
                        </a:lnTo>
                        <a:lnTo>
                          <a:pt x="117" y="303"/>
                        </a:lnTo>
                        <a:lnTo>
                          <a:pt x="112" y="303"/>
                        </a:lnTo>
                        <a:lnTo>
                          <a:pt x="101" y="297"/>
                        </a:lnTo>
                        <a:lnTo>
                          <a:pt x="112" y="280"/>
                        </a:lnTo>
                        <a:lnTo>
                          <a:pt x="95" y="275"/>
                        </a:lnTo>
                        <a:lnTo>
                          <a:pt x="95" y="264"/>
                        </a:lnTo>
                        <a:lnTo>
                          <a:pt x="106" y="258"/>
                        </a:lnTo>
                        <a:lnTo>
                          <a:pt x="101" y="253"/>
                        </a:lnTo>
                        <a:lnTo>
                          <a:pt x="84" y="241"/>
                        </a:lnTo>
                        <a:lnTo>
                          <a:pt x="84" y="230"/>
                        </a:lnTo>
                        <a:lnTo>
                          <a:pt x="90" y="214"/>
                        </a:lnTo>
                        <a:lnTo>
                          <a:pt x="90" y="208"/>
                        </a:lnTo>
                        <a:lnTo>
                          <a:pt x="90" y="202"/>
                        </a:lnTo>
                        <a:lnTo>
                          <a:pt x="101" y="202"/>
                        </a:lnTo>
                        <a:lnTo>
                          <a:pt x="112" y="186"/>
                        </a:lnTo>
                        <a:lnTo>
                          <a:pt x="106" y="186"/>
                        </a:lnTo>
                        <a:lnTo>
                          <a:pt x="90" y="179"/>
                        </a:lnTo>
                        <a:lnTo>
                          <a:pt x="90" y="174"/>
                        </a:lnTo>
                        <a:lnTo>
                          <a:pt x="95" y="168"/>
                        </a:lnTo>
                        <a:lnTo>
                          <a:pt x="95" y="162"/>
                        </a:lnTo>
                        <a:lnTo>
                          <a:pt x="84" y="151"/>
                        </a:lnTo>
                        <a:lnTo>
                          <a:pt x="79" y="135"/>
                        </a:lnTo>
                        <a:lnTo>
                          <a:pt x="62" y="129"/>
                        </a:lnTo>
                        <a:lnTo>
                          <a:pt x="57" y="112"/>
                        </a:lnTo>
                        <a:lnTo>
                          <a:pt x="57" y="96"/>
                        </a:lnTo>
                        <a:lnTo>
                          <a:pt x="40" y="73"/>
                        </a:lnTo>
                        <a:lnTo>
                          <a:pt x="45" y="62"/>
                        </a:lnTo>
                        <a:lnTo>
                          <a:pt x="45" y="57"/>
                        </a:lnTo>
                        <a:lnTo>
                          <a:pt x="29" y="51"/>
                        </a:lnTo>
                        <a:lnTo>
                          <a:pt x="23" y="40"/>
                        </a:lnTo>
                        <a:lnTo>
                          <a:pt x="18" y="6"/>
                        </a:lnTo>
                        <a:lnTo>
                          <a:pt x="11" y="6"/>
                        </a:lnTo>
                        <a:lnTo>
                          <a:pt x="11" y="0"/>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3" name="Freeform 2181"/>
                  <p:cNvSpPr>
                    <a:spLocks/>
                  </p:cNvSpPr>
                  <p:nvPr/>
                </p:nvSpPr>
                <p:spPr bwMode="auto">
                  <a:xfrm>
                    <a:off x="4384" y="4007"/>
                    <a:ext cx="23" cy="59"/>
                  </a:xfrm>
                  <a:custGeom>
                    <a:avLst/>
                    <a:gdLst>
                      <a:gd name="T0" fmla="*/ 39 w 20"/>
                      <a:gd name="T1" fmla="*/ 122 h 53"/>
                      <a:gd name="T2" fmla="*/ 39 w 20"/>
                      <a:gd name="T3" fmla="*/ 96 h 53"/>
                      <a:gd name="T4" fmla="*/ 39 w 20"/>
                      <a:gd name="T5" fmla="*/ 80 h 53"/>
                      <a:gd name="T6" fmla="*/ 18 w 20"/>
                      <a:gd name="T7" fmla="*/ 56 h 53"/>
                      <a:gd name="T8" fmla="*/ 59 w 20"/>
                      <a:gd name="T9" fmla="*/ 14 h 53"/>
                      <a:gd name="T10" fmla="*/ 39 w 20"/>
                      <a:gd name="T11" fmla="*/ 0 h 53"/>
                      <a:gd name="T12" fmla="*/ 0 w 20"/>
                      <a:gd name="T13" fmla="*/ 14 h 53"/>
                      <a:gd name="T14" fmla="*/ 0 60000 65536"/>
                      <a:gd name="T15" fmla="*/ 0 60000 65536"/>
                      <a:gd name="T16" fmla="*/ 0 60000 65536"/>
                      <a:gd name="T17" fmla="*/ 0 60000 65536"/>
                      <a:gd name="T18" fmla="*/ 0 60000 65536"/>
                      <a:gd name="T19" fmla="*/ 0 60000 65536"/>
                      <a:gd name="T20" fmla="*/ 0 60000 65536"/>
                      <a:gd name="T21" fmla="*/ 0 w 20"/>
                      <a:gd name="T22" fmla="*/ 0 h 53"/>
                      <a:gd name="T23" fmla="*/ 20 w 20"/>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53">
                        <a:moveTo>
                          <a:pt x="13" y="52"/>
                        </a:moveTo>
                        <a:lnTo>
                          <a:pt x="13" y="40"/>
                        </a:lnTo>
                        <a:lnTo>
                          <a:pt x="13" y="34"/>
                        </a:lnTo>
                        <a:lnTo>
                          <a:pt x="6" y="23"/>
                        </a:lnTo>
                        <a:lnTo>
                          <a:pt x="19" y="6"/>
                        </a:lnTo>
                        <a:lnTo>
                          <a:pt x="13" y="0"/>
                        </a:lnTo>
                        <a:lnTo>
                          <a:pt x="0" y="6"/>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4" name="Freeform 2182"/>
                  <p:cNvSpPr>
                    <a:spLocks/>
                  </p:cNvSpPr>
                  <p:nvPr/>
                </p:nvSpPr>
                <p:spPr bwMode="auto">
                  <a:xfrm>
                    <a:off x="2969" y="2365"/>
                    <a:ext cx="132" cy="146"/>
                  </a:xfrm>
                  <a:custGeom>
                    <a:avLst/>
                    <a:gdLst>
                      <a:gd name="T0" fmla="*/ 305 w 117"/>
                      <a:gd name="T1" fmla="*/ 328 h 129"/>
                      <a:gd name="T2" fmla="*/ 259 w 117"/>
                      <a:gd name="T3" fmla="*/ 346 h 129"/>
                      <a:gd name="T4" fmla="*/ 243 w 117"/>
                      <a:gd name="T5" fmla="*/ 328 h 129"/>
                      <a:gd name="T6" fmla="*/ 243 w 117"/>
                      <a:gd name="T7" fmla="*/ 300 h 129"/>
                      <a:gd name="T8" fmla="*/ 215 w 117"/>
                      <a:gd name="T9" fmla="*/ 284 h 129"/>
                      <a:gd name="T10" fmla="*/ 215 w 117"/>
                      <a:gd name="T11" fmla="*/ 250 h 129"/>
                      <a:gd name="T12" fmla="*/ 200 w 117"/>
                      <a:gd name="T13" fmla="*/ 250 h 129"/>
                      <a:gd name="T14" fmla="*/ 182 w 117"/>
                      <a:gd name="T15" fmla="*/ 284 h 129"/>
                      <a:gd name="T16" fmla="*/ 182 w 117"/>
                      <a:gd name="T17" fmla="*/ 300 h 129"/>
                      <a:gd name="T18" fmla="*/ 167 w 117"/>
                      <a:gd name="T19" fmla="*/ 284 h 129"/>
                      <a:gd name="T20" fmla="*/ 157 w 117"/>
                      <a:gd name="T21" fmla="*/ 266 h 129"/>
                      <a:gd name="T22" fmla="*/ 157 w 117"/>
                      <a:gd name="T23" fmla="*/ 239 h 129"/>
                      <a:gd name="T24" fmla="*/ 167 w 117"/>
                      <a:gd name="T25" fmla="*/ 239 h 129"/>
                      <a:gd name="T26" fmla="*/ 157 w 117"/>
                      <a:gd name="T27" fmla="*/ 201 h 129"/>
                      <a:gd name="T28" fmla="*/ 139 w 117"/>
                      <a:gd name="T29" fmla="*/ 201 h 129"/>
                      <a:gd name="T30" fmla="*/ 105 w 117"/>
                      <a:gd name="T31" fmla="*/ 140 h 129"/>
                      <a:gd name="T32" fmla="*/ 139 w 117"/>
                      <a:gd name="T33" fmla="*/ 124 h 129"/>
                      <a:gd name="T34" fmla="*/ 157 w 117"/>
                      <a:gd name="T35" fmla="*/ 109 h 129"/>
                      <a:gd name="T36" fmla="*/ 77 w 117"/>
                      <a:gd name="T37" fmla="*/ 61 h 129"/>
                      <a:gd name="T38" fmla="*/ 77 w 117"/>
                      <a:gd name="T39" fmla="*/ 33 h 129"/>
                      <a:gd name="T40" fmla="*/ 0 w 117"/>
                      <a:gd name="T41" fmla="*/ 0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129"/>
                      <a:gd name="T65" fmla="*/ 117 w 117"/>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129">
                        <a:moveTo>
                          <a:pt x="116" y="122"/>
                        </a:moveTo>
                        <a:lnTo>
                          <a:pt x="99" y="128"/>
                        </a:lnTo>
                        <a:lnTo>
                          <a:pt x="93" y="122"/>
                        </a:lnTo>
                        <a:lnTo>
                          <a:pt x="93" y="111"/>
                        </a:lnTo>
                        <a:lnTo>
                          <a:pt x="82" y="105"/>
                        </a:lnTo>
                        <a:lnTo>
                          <a:pt x="82" y="92"/>
                        </a:lnTo>
                        <a:lnTo>
                          <a:pt x="76" y="92"/>
                        </a:lnTo>
                        <a:lnTo>
                          <a:pt x="70" y="105"/>
                        </a:lnTo>
                        <a:lnTo>
                          <a:pt x="70" y="111"/>
                        </a:lnTo>
                        <a:lnTo>
                          <a:pt x="64" y="105"/>
                        </a:lnTo>
                        <a:lnTo>
                          <a:pt x="59" y="99"/>
                        </a:lnTo>
                        <a:lnTo>
                          <a:pt x="59" y="88"/>
                        </a:lnTo>
                        <a:lnTo>
                          <a:pt x="64" y="88"/>
                        </a:lnTo>
                        <a:lnTo>
                          <a:pt x="59" y="75"/>
                        </a:lnTo>
                        <a:lnTo>
                          <a:pt x="52" y="75"/>
                        </a:lnTo>
                        <a:lnTo>
                          <a:pt x="40" y="52"/>
                        </a:lnTo>
                        <a:lnTo>
                          <a:pt x="52" y="46"/>
                        </a:lnTo>
                        <a:lnTo>
                          <a:pt x="59" y="40"/>
                        </a:lnTo>
                        <a:lnTo>
                          <a:pt x="29" y="23"/>
                        </a:lnTo>
                        <a:lnTo>
                          <a:pt x="29" y="12"/>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5" name="Freeform 2183"/>
                  <p:cNvSpPr>
                    <a:spLocks/>
                  </p:cNvSpPr>
                  <p:nvPr/>
                </p:nvSpPr>
                <p:spPr bwMode="auto">
                  <a:xfrm>
                    <a:off x="2933" y="2328"/>
                    <a:ext cx="37" cy="47"/>
                  </a:xfrm>
                  <a:custGeom>
                    <a:avLst/>
                    <a:gdLst>
                      <a:gd name="T0" fmla="*/ 80 w 33"/>
                      <a:gd name="T1" fmla="*/ 105 h 41"/>
                      <a:gd name="T2" fmla="*/ 68 w 33"/>
                      <a:gd name="T3" fmla="*/ 120 h 41"/>
                      <a:gd name="T4" fmla="*/ 68 w 33"/>
                      <a:gd name="T5" fmla="*/ 91 h 41"/>
                      <a:gd name="T6" fmla="*/ 54 w 33"/>
                      <a:gd name="T7" fmla="*/ 60 h 41"/>
                      <a:gd name="T8" fmla="*/ 13 w 33"/>
                      <a:gd name="T9" fmla="*/ 44 h 41"/>
                      <a:gd name="T10" fmla="*/ 0 w 33"/>
                      <a:gd name="T11" fmla="*/ 0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35"/>
                        </a:moveTo>
                        <a:lnTo>
                          <a:pt x="27" y="40"/>
                        </a:lnTo>
                        <a:lnTo>
                          <a:pt x="27" y="30"/>
                        </a:lnTo>
                        <a:lnTo>
                          <a:pt x="21" y="20"/>
                        </a:lnTo>
                        <a:lnTo>
                          <a:pt x="5" y="15"/>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26" name="Freeform 2184"/>
                  <p:cNvSpPr>
                    <a:spLocks/>
                  </p:cNvSpPr>
                  <p:nvPr/>
                </p:nvSpPr>
                <p:spPr bwMode="auto">
                  <a:xfrm>
                    <a:off x="4040" y="3437"/>
                    <a:ext cx="19" cy="20"/>
                  </a:xfrm>
                  <a:custGeom>
                    <a:avLst/>
                    <a:gdLst>
                      <a:gd name="T0" fmla="*/ 39 w 17"/>
                      <a:gd name="T1" fmla="*/ 58 h 17"/>
                      <a:gd name="T2" fmla="*/ 39 w 17"/>
                      <a:gd name="T3" fmla="*/ 47 h 17"/>
                      <a:gd name="T4" fmla="*/ 39 w 17"/>
                      <a:gd name="T5" fmla="*/ 42 h 17"/>
                      <a:gd name="T6" fmla="*/ 35 w 17"/>
                      <a:gd name="T7" fmla="*/ 34 h 17"/>
                      <a:gd name="T8" fmla="*/ 29 w 17"/>
                      <a:gd name="T9" fmla="*/ 25 h 17"/>
                      <a:gd name="T10" fmla="*/ 19 w 17"/>
                      <a:gd name="T11" fmla="*/ 15 h 17"/>
                      <a:gd name="T12" fmla="*/ 13 w 17"/>
                      <a:gd name="T13" fmla="*/ 13 h 17"/>
                      <a:gd name="T14" fmla="*/ 3 w 17"/>
                      <a:gd name="T15" fmla="*/ 2 h 17"/>
                      <a:gd name="T16" fmla="*/ 0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16"/>
                        </a:moveTo>
                        <a:lnTo>
                          <a:pt x="16" y="13"/>
                        </a:lnTo>
                        <a:lnTo>
                          <a:pt x="16" y="12"/>
                        </a:lnTo>
                        <a:lnTo>
                          <a:pt x="14" y="9"/>
                        </a:lnTo>
                        <a:lnTo>
                          <a:pt x="12" y="7"/>
                        </a:lnTo>
                        <a:lnTo>
                          <a:pt x="8" y="4"/>
                        </a:lnTo>
                        <a:lnTo>
                          <a:pt x="5" y="3"/>
                        </a:lnTo>
                        <a:lnTo>
                          <a:pt x="3" y="2"/>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grpSp>
            <p:sp>
              <p:nvSpPr>
                <p:cNvPr id="50202" name="Freeform 2185"/>
                <p:cNvSpPr>
                  <a:spLocks/>
                </p:cNvSpPr>
                <p:nvPr/>
              </p:nvSpPr>
              <p:spPr bwMode="auto">
                <a:xfrm>
                  <a:off x="3151" y="2699"/>
                  <a:ext cx="19" cy="27"/>
                </a:xfrm>
                <a:custGeom>
                  <a:avLst/>
                  <a:gdLst>
                    <a:gd name="T0" fmla="*/ 39 w 17"/>
                    <a:gd name="T1" fmla="*/ 60 h 24"/>
                    <a:gd name="T2" fmla="*/ 0 w 17"/>
                    <a:gd name="T3" fmla="*/ 43 h 24"/>
                    <a:gd name="T4" fmla="*/ 39 w 17"/>
                    <a:gd name="T5" fmla="*/ 0 h 24"/>
                    <a:gd name="T6" fmla="*/ 0 60000 65536"/>
                    <a:gd name="T7" fmla="*/ 0 60000 65536"/>
                    <a:gd name="T8" fmla="*/ 0 60000 65536"/>
                    <a:gd name="T9" fmla="*/ 0 w 17"/>
                    <a:gd name="T10" fmla="*/ 0 h 24"/>
                    <a:gd name="T11" fmla="*/ 17 w 17"/>
                    <a:gd name="T12" fmla="*/ 24 h 24"/>
                  </a:gdLst>
                  <a:ahLst/>
                  <a:cxnLst>
                    <a:cxn ang="T6">
                      <a:pos x="T0" y="T1"/>
                    </a:cxn>
                    <a:cxn ang="T7">
                      <a:pos x="T2" y="T3"/>
                    </a:cxn>
                    <a:cxn ang="T8">
                      <a:pos x="T4" y="T5"/>
                    </a:cxn>
                  </a:cxnLst>
                  <a:rect l="T9" t="T10" r="T11" b="T12"/>
                  <a:pathLst>
                    <a:path w="17" h="24">
                      <a:moveTo>
                        <a:pt x="16" y="23"/>
                      </a:moveTo>
                      <a:lnTo>
                        <a:pt x="0" y="17"/>
                      </a:lnTo>
                      <a:lnTo>
                        <a:pt x="16"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03" name="Line 2186"/>
                <p:cNvSpPr>
                  <a:spLocks noChangeShapeType="1"/>
                </p:cNvSpPr>
                <p:nvPr/>
              </p:nvSpPr>
              <p:spPr bwMode="auto">
                <a:xfrm>
                  <a:off x="3157" y="2627"/>
                  <a:ext cx="2" cy="6"/>
                </a:xfrm>
                <a:prstGeom prst="line">
                  <a:avLst/>
                </a:prstGeom>
                <a:noFill/>
                <a:ln w="38100">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grpSp>
              <p:nvGrpSpPr>
                <p:cNvPr id="50204" name="Group 2187"/>
                <p:cNvGrpSpPr>
                  <a:grpSpLocks/>
                </p:cNvGrpSpPr>
                <p:nvPr/>
              </p:nvGrpSpPr>
              <p:grpSpPr bwMode="auto">
                <a:xfrm>
                  <a:off x="3100" y="2536"/>
                  <a:ext cx="502" cy="529"/>
                  <a:chOff x="3100" y="2536"/>
                  <a:chExt cx="502" cy="529"/>
                </a:xfrm>
              </p:grpSpPr>
              <p:sp>
                <p:nvSpPr>
                  <p:cNvPr id="50213" name="Freeform 2188"/>
                  <p:cNvSpPr>
                    <a:spLocks/>
                  </p:cNvSpPr>
                  <p:nvPr/>
                </p:nvSpPr>
                <p:spPr bwMode="auto">
                  <a:xfrm>
                    <a:off x="3580" y="3045"/>
                    <a:ext cx="22" cy="20"/>
                  </a:xfrm>
                  <a:custGeom>
                    <a:avLst/>
                    <a:gdLst>
                      <a:gd name="T0" fmla="*/ 58 w 19"/>
                      <a:gd name="T1" fmla="*/ 29 h 17"/>
                      <a:gd name="T2" fmla="*/ 39 w 19"/>
                      <a:gd name="T3" fmla="*/ 58 h 17"/>
                      <a:gd name="T4" fmla="*/ 19 w 19"/>
                      <a:gd name="T5" fmla="*/ 58 h 17"/>
                      <a:gd name="T6" fmla="*/ 19 w 19"/>
                      <a:gd name="T7" fmla="*/ 0 h 17"/>
                      <a:gd name="T8" fmla="*/ 0 w 19"/>
                      <a:gd name="T9" fmla="*/ 0 h 17"/>
                      <a:gd name="T10" fmla="*/ 0 60000 65536"/>
                      <a:gd name="T11" fmla="*/ 0 60000 65536"/>
                      <a:gd name="T12" fmla="*/ 0 60000 65536"/>
                      <a:gd name="T13" fmla="*/ 0 60000 65536"/>
                      <a:gd name="T14" fmla="*/ 0 60000 65536"/>
                      <a:gd name="T15" fmla="*/ 0 w 19"/>
                      <a:gd name="T16" fmla="*/ 0 h 17"/>
                      <a:gd name="T17" fmla="*/ 19 w 19"/>
                      <a:gd name="T18" fmla="*/ 17 h 17"/>
                    </a:gdLst>
                    <a:ahLst/>
                    <a:cxnLst>
                      <a:cxn ang="T10">
                        <a:pos x="T0" y="T1"/>
                      </a:cxn>
                      <a:cxn ang="T11">
                        <a:pos x="T2" y="T3"/>
                      </a:cxn>
                      <a:cxn ang="T12">
                        <a:pos x="T4" y="T5"/>
                      </a:cxn>
                      <a:cxn ang="T13">
                        <a:pos x="T6" y="T7"/>
                      </a:cxn>
                      <a:cxn ang="T14">
                        <a:pos x="T8" y="T9"/>
                      </a:cxn>
                    </a:cxnLst>
                    <a:rect l="T15" t="T16" r="T17" b="T18"/>
                    <a:pathLst>
                      <a:path w="19" h="17">
                        <a:moveTo>
                          <a:pt x="18" y="8"/>
                        </a:moveTo>
                        <a:lnTo>
                          <a:pt x="12" y="16"/>
                        </a:lnTo>
                        <a:lnTo>
                          <a:pt x="6" y="16"/>
                        </a:lnTo>
                        <a:lnTo>
                          <a:pt x="6" y="0"/>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14" name="Freeform 2189"/>
                  <p:cNvSpPr>
                    <a:spLocks/>
                  </p:cNvSpPr>
                  <p:nvPr/>
                </p:nvSpPr>
                <p:spPr bwMode="auto">
                  <a:xfrm>
                    <a:off x="3100" y="2536"/>
                    <a:ext cx="19" cy="19"/>
                  </a:xfrm>
                  <a:custGeom>
                    <a:avLst/>
                    <a:gdLst>
                      <a:gd name="T0" fmla="*/ 39 w 17"/>
                      <a:gd name="T1" fmla="*/ 39 h 17"/>
                      <a:gd name="T2" fmla="*/ 0 w 17"/>
                      <a:gd name="T3" fmla="*/ 19 h 17"/>
                      <a:gd name="T4" fmla="*/ 0 w 17"/>
                      <a:gd name="T5" fmla="*/ 0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16"/>
                        </a:moveTo>
                        <a:lnTo>
                          <a:pt x="0" y="8"/>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grpSp>
            <p:grpSp>
              <p:nvGrpSpPr>
                <p:cNvPr id="50205" name="Group 2190"/>
                <p:cNvGrpSpPr>
                  <a:grpSpLocks/>
                </p:cNvGrpSpPr>
                <p:nvPr/>
              </p:nvGrpSpPr>
              <p:grpSpPr bwMode="auto">
                <a:xfrm>
                  <a:off x="3100" y="2504"/>
                  <a:ext cx="0" cy="32"/>
                  <a:chOff x="3100" y="2504"/>
                  <a:chExt cx="0" cy="32"/>
                </a:xfrm>
              </p:grpSpPr>
              <p:sp>
                <p:nvSpPr>
                  <p:cNvPr id="50211" name="Line 2191"/>
                  <p:cNvSpPr>
                    <a:spLocks noChangeShapeType="1"/>
                  </p:cNvSpPr>
                  <p:nvPr/>
                </p:nvSpPr>
                <p:spPr bwMode="auto">
                  <a:xfrm flipV="1">
                    <a:off x="3100" y="2504"/>
                    <a:ext cx="0" cy="6"/>
                  </a:xfrm>
                  <a:prstGeom prst="line">
                    <a:avLst/>
                  </a:prstGeom>
                  <a:noFill/>
                  <a:ln w="38100">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12" name="Line 2192"/>
                  <p:cNvSpPr>
                    <a:spLocks noChangeShapeType="1"/>
                  </p:cNvSpPr>
                  <p:nvPr/>
                </p:nvSpPr>
                <p:spPr bwMode="auto">
                  <a:xfrm flipV="1">
                    <a:off x="3100" y="2522"/>
                    <a:ext cx="0" cy="14"/>
                  </a:xfrm>
                  <a:prstGeom prst="line">
                    <a:avLst/>
                  </a:prstGeom>
                  <a:noFill/>
                  <a:ln w="38100">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grpSp>
            <p:grpSp>
              <p:nvGrpSpPr>
                <p:cNvPr id="50206" name="Group 2193"/>
                <p:cNvGrpSpPr>
                  <a:grpSpLocks/>
                </p:cNvGrpSpPr>
                <p:nvPr/>
              </p:nvGrpSpPr>
              <p:grpSpPr bwMode="auto">
                <a:xfrm>
                  <a:off x="2568" y="1900"/>
                  <a:ext cx="590" cy="729"/>
                  <a:chOff x="2568" y="1900"/>
                  <a:chExt cx="590" cy="729"/>
                </a:xfrm>
              </p:grpSpPr>
              <p:sp>
                <p:nvSpPr>
                  <p:cNvPr id="50207" name="Freeform 2194"/>
                  <p:cNvSpPr>
                    <a:spLocks/>
                  </p:cNvSpPr>
                  <p:nvPr/>
                </p:nvSpPr>
                <p:spPr bwMode="auto">
                  <a:xfrm>
                    <a:off x="2613" y="1918"/>
                    <a:ext cx="138" cy="150"/>
                  </a:xfrm>
                  <a:custGeom>
                    <a:avLst/>
                    <a:gdLst>
                      <a:gd name="T0" fmla="*/ 324 w 122"/>
                      <a:gd name="T1" fmla="*/ 345 h 133"/>
                      <a:gd name="T2" fmla="*/ 324 w 122"/>
                      <a:gd name="T3" fmla="*/ 316 h 133"/>
                      <a:gd name="T4" fmla="*/ 277 w 122"/>
                      <a:gd name="T5" fmla="*/ 302 h 133"/>
                      <a:gd name="T6" fmla="*/ 277 w 122"/>
                      <a:gd name="T7" fmla="*/ 288 h 133"/>
                      <a:gd name="T8" fmla="*/ 277 w 122"/>
                      <a:gd name="T9" fmla="*/ 257 h 133"/>
                      <a:gd name="T10" fmla="*/ 266 w 122"/>
                      <a:gd name="T11" fmla="*/ 257 h 133"/>
                      <a:gd name="T12" fmla="*/ 266 w 122"/>
                      <a:gd name="T13" fmla="*/ 240 h 133"/>
                      <a:gd name="T14" fmla="*/ 238 w 122"/>
                      <a:gd name="T15" fmla="*/ 212 h 133"/>
                      <a:gd name="T16" fmla="*/ 238 w 122"/>
                      <a:gd name="T17" fmla="*/ 167 h 133"/>
                      <a:gd name="T18" fmla="*/ 175 w 122"/>
                      <a:gd name="T19" fmla="*/ 167 h 133"/>
                      <a:gd name="T20" fmla="*/ 146 w 122"/>
                      <a:gd name="T21" fmla="*/ 212 h 133"/>
                      <a:gd name="T22" fmla="*/ 129 w 122"/>
                      <a:gd name="T23" fmla="*/ 226 h 133"/>
                      <a:gd name="T24" fmla="*/ 118 w 122"/>
                      <a:gd name="T25" fmla="*/ 167 h 133"/>
                      <a:gd name="T26" fmla="*/ 88 w 122"/>
                      <a:gd name="T27" fmla="*/ 167 h 133"/>
                      <a:gd name="T28" fmla="*/ 75 w 122"/>
                      <a:gd name="T29" fmla="*/ 167 h 133"/>
                      <a:gd name="T30" fmla="*/ 59 w 122"/>
                      <a:gd name="T31" fmla="*/ 132 h 133"/>
                      <a:gd name="T32" fmla="*/ 88 w 122"/>
                      <a:gd name="T33" fmla="*/ 104 h 133"/>
                      <a:gd name="T34" fmla="*/ 14 w 122"/>
                      <a:gd name="T35" fmla="*/ 60 h 133"/>
                      <a:gd name="T36" fmla="*/ 0 w 122"/>
                      <a:gd name="T37" fmla="*/ 0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2"/>
                      <a:gd name="T58" fmla="*/ 0 h 133"/>
                      <a:gd name="T59" fmla="*/ 122 w 122"/>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2" h="133">
                        <a:moveTo>
                          <a:pt x="121" y="132"/>
                        </a:moveTo>
                        <a:lnTo>
                          <a:pt x="121" y="121"/>
                        </a:lnTo>
                        <a:lnTo>
                          <a:pt x="104" y="115"/>
                        </a:lnTo>
                        <a:lnTo>
                          <a:pt x="104" y="109"/>
                        </a:lnTo>
                        <a:lnTo>
                          <a:pt x="104" y="98"/>
                        </a:lnTo>
                        <a:lnTo>
                          <a:pt x="99" y="98"/>
                        </a:lnTo>
                        <a:lnTo>
                          <a:pt x="99" y="92"/>
                        </a:lnTo>
                        <a:lnTo>
                          <a:pt x="88" y="81"/>
                        </a:lnTo>
                        <a:lnTo>
                          <a:pt x="88" y="64"/>
                        </a:lnTo>
                        <a:lnTo>
                          <a:pt x="65" y="64"/>
                        </a:lnTo>
                        <a:lnTo>
                          <a:pt x="55" y="81"/>
                        </a:lnTo>
                        <a:lnTo>
                          <a:pt x="49" y="86"/>
                        </a:lnTo>
                        <a:lnTo>
                          <a:pt x="44" y="64"/>
                        </a:lnTo>
                        <a:lnTo>
                          <a:pt x="33" y="64"/>
                        </a:lnTo>
                        <a:lnTo>
                          <a:pt x="27" y="64"/>
                        </a:lnTo>
                        <a:lnTo>
                          <a:pt x="22" y="51"/>
                        </a:lnTo>
                        <a:lnTo>
                          <a:pt x="33" y="40"/>
                        </a:lnTo>
                        <a:lnTo>
                          <a:pt x="5" y="23"/>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08" name="Freeform 2195"/>
                  <p:cNvSpPr>
                    <a:spLocks/>
                  </p:cNvSpPr>
                  <p:nvPr/>
                </p:nvSpPr>
                <p:spPr bwMode="auto">
                  <a:xfrm>
                    <a:off x="2568" y="1900"/>
                    <a:ext cx="41" cy="19"/>
                  </a:xfrm>
                  <a:custGeom>
                    <a:avLst/>
                    <a:gdLst>
                      <a:gd name="T0" fmla="*/ 99 w 36"/>
                      <a:gd name="T1" fmla="*/ 26 h 17"/>
                      <a:gd name="T2" fmla="*/ 83 w 36"/>
                      <a:gd name="T3" fmla="*/ 39 h 17"/>
                      <a:gd name="T4" fmla="*/ 35 w 36"/>
                      <a:gd name="T5" fmla="*/ 13 h 17"/>
                      <a:gd name="T6" fmla="*/ 0 w 36"/>
                      <a:gd name="T7" fmla="*/ 0 h 17"/>
                      <a:gd name="T8" fmla="*/ 0 60000 65536"/>
                      <a:gd name="T9" fmla="*/ 0 60000 65536"/>
                      <a:gd name="T10" fmla="*/ 0 60000 65536"/>
                      <a:gd name="T11" fmla="*/ 0 60000 65536"/>
                      <a:gd name="T12" fmla="*/ 0 w 36"/>
                      <a:gd name="T13" fmla="*/ 0 h 17"/>
                      <a:gd name="T14" fmla="*/ 36 w 36"/>
                      <a:gd name="T15" fmla="*/ 17 h 17"/>
                    </a:gdLst>
                    <a:ahLst/>
                    <a:cxnLst>
                      <a:cxn ang="T8">
                        <a:pos x="T0" y="T1"/>
                      </a:cxn>
                      <a:cxn ang="T9">
                        <a:pos x="T2" y="T3"/>
                      </a:cxn>
                      <a:cxn ang="T10">
                        <a:pos x="T4" y="T5"/>
                      </a:cxn>
                      <a:cxn ang="T11">
                        <a:pos x="T6" y="T7"/>
                      </a:cxn>
                    </a:cxnLst>
                    <a:rect l="T12" t="T13" r="T14" b="T15"/>
                    <a:pathLst>
                      <a:path w="36" h="17">
                        <a:moveTo>
                          <a:pt x="35" y="11"/>
                        </a:moveTo>
                        <a:lnTo>
                          <a:pt x="29" y="16"/>
                        </a:lnTo>
                        <a:lnTo>
                          <a:pt x="12" y="5"/>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09" name="Freeform 2196"/>
                  <p:cNvSpPr>
                    <a:spLocks/>
                  </p:cNvSpPr>
                  <p:nvPr/>
                </p:nvSpPr>
                <p:spPr bwMode="auto">
                  <a:xfrm>
                    <a:off x="3106" y="2551"/>
                    <a:ext cx="52" cy="78"/>
                  </a:xfrm>
                  <a:custGeom>
                    <a:avLst/>
                    <a:gdLst>
                      <a:gd name="T0" fmla="*/ 123 w 46"/>
                      <a:gd name="T1" fmla="*/ 180 h 69"/>
                      <a:gd name="T2" fmla="*/ 123 w 46"/>
                      <a:gd name="T3" fmla="*/ 165 h 69"/>
                      <a:gd name="T4" fmla="*/ 87 w 46"/>
                      <a:gd name="T5" fmla="*/ 180 h 69"/>
                      <a:gd name="T6" fmla="*/ 75 w 46"/>
                      <a:gd name="T7" fmla="*/ 165 h 69"/>
                      <a:gd name="T8" fmla="*/ 87 w 46"/>
                      <a:gd name="T9" fmla="*/ 124 h 69"/>
                      <a:gd name="T10" fmla="*/ 42 w 46"/>
                      <a:gd name="T11" fmla="*/ 110 h 69"/>
                      <a:gd name="T12" fmla="*/ 42 w 46"/>
                      <a:gd name="T13" fmla="*/ 85 h 69"/>
                      <a:gd name="T14" fmla="*/ 75 w 46"/>
                      <a:gd name="T15" fmla="*/ 58 h 69"/>
                      <a:gd name="T16" fmla="*/ 75 w 46"/>
                      <a:gd name="T17" fmla="*/ 40 h 69"/>
                      <a:gd name="T18" fmla="*/ 29 w 46"/>
                      <a:gd name="T19" fmla="*/ 40 h 69"/>
                      <a:gd name="T20" fmla="*/ 14 w 46"/>
                      <a:gd name="T21" fmla="*/ 26 h 69"/>
                      <a:gd name="T22" fmla="*/ 14 w 46"/>
                      <a:gd name="T23" fmla="*/ 14 h 69"/>
                      <a:gd name="T24" fmla="*/ 29 w 46"/>
                      <a:gd name="T25" fmla="*/ 14 h 69"/>
                      <a:gd name="T26" fmla="*/ 29 w 46"/>
                      <a:gd name="T27" fmla="*/ 0 h 69"/>
                      <a:gd name="T28" fmla="*/ 0 w 46"/>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69"/>
                      <a:gd name="T47" fmla="*/ 46 w 46"/>
                      <a:gd name="T48" fmla="*/ 69 h 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69">
                        <a:moveTo>
                          <a:pt x="45" y="68"/>
                        </a:moveTo>
                        <a:lnTo>
                          <a:pt x="45" y="62"/>
                        </a:lnTo>
                        <a:lnTo>
                          <a:pt x="33" y="68"/>
                        </a:lnTo>
                        <a:lnTo>
                          <a:pt x="27" y="62"/>
                        </a:lnTo>
                        <a:lnTo>
                          <a:pt x="33" y="46"/>
                        </a:lnTo>
                        <a:lnTo>
                          <a:pt x="16" y="41"/>
                        </a:lnTo>
                        <a:lnTo>
                          <a:pt x="16" y="31"/>
                        </a:lnTo>
                        <a:lnTo>
                          <a:pt x="27" y="21"/>
                        </a:lnTo>
                        <a:lnTo>
                          <a:pt x="27" y="15"/>
                        </a:lnTo>
                        <a:lnTo>
                          <a:pt x="11" y="15"/>
                        </a:lnTo>
                        <a:lnTo>
                          <a:pt x="5" y="10"/>
                        </a:lnTo>
                        <a:lnTo>
                          <a:pt x="5" y="5"/>
                        </a:lnTo>
                        <a:lnTo>
                          <a:pt x="11" y="5"/>
                        </a:lnTo>
                        <a:lnTo>
                          <a:pt x="11" y="0"/>
                        </a:lnTo>
                        <a:lnTo>
                          <a:pt x="0"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sp>
                <p:nvSpPr>
                  <p:cNvPr id="50210" name="Freeform 2197"/>
                  <p:cNvSpPr>
                    <a:spLocks/>
                  </p:cNvSpPr>
                  <p:nvPr/>
                </p:nvSpPr>
                <p:spPr bwMode="auto">
                  <a:xfrm>
                    <a:off x="2739" y="2067"/>
                    <a:ext cx="195" cy="262"/>
                  </a:xfrm>
                  <a:custGeom>
                    <a:avLst/>
                    <a:gdLst>
                      <a:gd name="T0" fmla="*/ 449 w 173"/>
                      <a:gd name="T1" fmla="*/ 612 h 232"/>
                      <a:gd name="T2" fmla="*/ 449 w 173"/>
                      <a:gd name="T3" fmla="*/ 580 h 232"/>
                      <a:gd name="T4" fmla="*/ 418 w 173"/>
                      <a:gd name="T5" fmla="*/ 554 h 232"/>
                      <a:gd name="T6" fmla="*/ 390 w 173"/>
                      <a:gd name="T7" fmla="*/ 533 h 232"/>
                      <a:gd name="T8" fmla="*/ 390 w 173"/>
                      <a:gd name="T9" fmla="*/ 507 h 232"/>
                      <a:gd name="T10" fmla="*/ 375 w 173"/>
                      <a:gd name="T11" fmla="*/ 507 h 232"/>
                      <a:gd name="T12" fmla="*/ 375 w 173"/>
                      <a:gd name="T13" fmla="*/ 491 h 232"/>
                      <a:gd name="T14" fmla="*/ 375 w 173"/>
                      <a:gd name="T15" fmla="*/ 475 h 232"/>
                      <a:gd name="T16" fmla="*/ 363 w 173"/>
                      <a:gd name="T17" fmla="*/ 461 h 232"/>
                      <a:gd name="T18" fmla="*/ 333 w 173"/>
                      <a:gd name="T19" fmla="*/ 461 h 232"/>
                      <a:gd name="T20" fmla="*/ 333 w 173"/>
                      <a:gd name="T21" fmla="*/ 431 h 232"/>
                      <a:gd name="T22" fmla="*/ 319 w 173"/>
                      <a:gd name="T23" fmla="*/ 414 h 232"/>
                      <a:gd name="T24" fmla="*/ 305 w 173"/>
                      <a:gd name="T25" fmla="*/ 402 h 232"/>
                      <a:gd name="T26" fmla="*/ 258 w 173"/>
                      <a:gd name="T27" fmla="*/ 342 h 232"/>
                      <a:gd name="T28" fmla="*/ 258 w 173"/>
                      <a:gd name="T29" fmla="*/ 312 h 232"/>
                      <a:gd name="T30" fmla="*/ 243 w 173"/>
                      <a:gd name="T31" fmla="*/ 302 h 232"/>
                      <a:gd name="T32" fmla="*/ 243 w 173"/>
                      <a:gd name="T33" fmla="*/ 286 h 232"/>
                      <a:gd name="T34" fmla="*/ 229 w 173"/>
                      <a:gd name="T35" fmla="*/ 269 h 232"/>
                      <a:gd name="T36" fmla="*/ 160 w 173"/>
                      <a:gd name="T37" fmla="*/ 254 h 232"/>
                      <a:gd name="T38" fmla="*/ 143 w 173"/>
                      <a:gd name="T39" fmla="*/ 269 h 232"/>
                      <a:gd name="T40" fmla="*/ 143 w 173"/>
                      <a:gd name="T41" fmla="*/ 286 h 232"/>
                      <a:gd name="T42" fmla="*/ 128 w 173"/>
                      <a:gd name="T43" fmla="*/ 286 h 232"/>
                      <a:gd name="T44" fmla="*/ 114 w 173"/>
                      <a:gd name="T45" fmla="*/ 269 h 232"/>
                      <a:gd name="T46" fmla="*/ 101 w 173"/>
                      <a:gd name="T47" fmla="*/ 286 h 232"/>
                      <a:gd name="T48" fmla="*/ 101 w 173"/>
                      <a:gd name="T49" fmla="*/ 254 h 232"/>
                      <a:gd name="T50" fmla="*/ 87 w 173"/>
                      <a:gd name="T51" fmla="*/ 238 h 232"/>
                      <a:gd name="T52" fmla="*/ 76 w 173"/>
                      <a:gd name="T53" fmla="*/ 238 h 232"/>
                      <a:gd name="T54" fmla="*/ 76 w 173"/>
                      <a:gd name="T55" fmla="*/ 269 h 232"/>
                      <a:gd name="T56" fmla="*/ 59 w 173"/>
                      <a:gd name="T57" fmla="*/ 269 h 232"/>
                      <a:gd name="T58" fmla="*/ 43 w 173"/>
                      <a:gd name="T59" fmla="*/ 238 h 232"/>
                      <a:gd name="T60" fmla="*/ 16 w 173"/>
                      <a:gd name="T61" fmla="*/ 238 h 232"/>
                      <a:gd name="T62" fmla="*/ 29 w 173"/>
                      <a:gd name="T63" fmla="*/ 210 h 232"/>
                      <a:gd name="T64" fmla="*/ 43 w 173"/>
                      <a:gd name="T65" fmla="*/ 193 h 232"/>
                      <a:gd name="T66" fmla="*/ 59 w 173"/>
                      <a:gd name="T67" fmla="*/ 210 h 232"/>
                      <a:gd name="T68" fmla="*/ 76 w 173"/>
                      <a:gd name="T69" fmla="*/ 210 h 232"/>
                      <a:gd name="T70" fmla="*/ 43 w 173"/>
                      <a:gd name="T71" fmla="*/ 178 h 232"/>
                      <a:gd name="T72" fmla="*/ 76 w 173"/>
                      <a:gd name="T73" fmla="*/ 147 h 232"/>
                      <a:gd name="T74" fmla="*/ 59 w 173"/>
                      <a:gd name="T75" fmla="*/ 138 h 232"/>
                      <a:gd name="T76" fmla="*/ 59 w 173"/>
                      <a:gd name="T77" fmla="*/ 122 h 232"/>
                      <a:gd name="T78" fmla="*/ 43 w 173"/>
                      <a:gd name="T79" fmla="*/ 102 h 232"/>
                      <a:gd name="T80" fmla="*/ 43 w 173"/>
                      <a:gd name="T81" fmla="*/ 76 h 232"/>
                      <a:gd name="T82" fmla="*/ 16 w 173"/>
                      <a:gd name="T83" fmla="*/ 59 h 232"/>
                      <a:gd name="T84" fmla="*/ 43 w 173"/>
                      <a:gd name="T85" fmla="*/ 43 h 232"/>
                      <a:gd name="T86" fmla="*/ 29 w 173"/>
                      <a:gd name="T87" fmla="*/ 29 h 232"/>
                      <a:gd name="T88" fmla="*/ 16 w 173"/>
                      <a:gd name="T89" fmla="*/ 43 h 232"/>
                      <a:gd name="T90" fmla="*/ 0 w 173"/>
                      <a:gd name="T91" fmla="*/ 43 h 232"/>
                      <a:gd name="T92" fmla="*/ 16 w 173"/>
                      <a:gd name="T93" fmla="*/ 16 h 232"/>
                      <a:gd name="T94" fmla="*/ 16 w 173"/>
                      <a:gd name="T95" fmla="*/ 0 h 232"/>
                      <a:gd name="T96" fmla="*/ 29 w 173"/>
                      <a:gd name="T97" fmla="*/ 0 h 2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232"/>
                      <a:gd name="T149" fmla="*/ 173 w 173"/>
                      <a:gd name="T150" fmla="*/ 232 h 2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232">
                        <a:moveTo>
                          <a:pt x="172" y="231"/>
                        </a:moveTo>
                        <a:lnTo>
                          <a:pt x="172" y="220"/>
                        </a:lnTo>
                        <a:lnTo>
                          <a:pt x="161" y="209"/>
                        </a:lnTo>
                        <a:lnTo>
                          <a:pt x="150" y="202"/>
                        </a:lnTo>
                        <a:lnTo>
                          <a:pt x="150" y="191"/>
                        </a:lnTo>
                        <a:lnTo>
                          <a:pt x="144" y="191"/>
                        </a:lnTo>
                        <a:lnTo>
                          <a:pt x="144" y="185"/>
                        </a:lnTo>
                        <a:lnTo>
                          <a:pt x="144" y="180"/>
                        </a:lnTo>
                        <a:lnTo>
                          <a:pt x="139" y="174"/>
                        </a:lnTo>
                        <a:lnTo>
                          <a:pt x="128" y="174"/>
                        </a:lnTo>
                        <a:lnTo>
                          <a:pt x="128" y="163"/>
                        </a:lnTo>
                        <a:lnTo>
                          <a:pt x="122" y="157"/>
                        </a:lnTo>
                        <a:lnTo>
                          <a:pt x="117" y="152"/>
                        </a:lnTo>
                        <a:lnTo>
                          <a:pt x="99" y="129"/>
                        </a:lnTo>
                        <a:lnTo>
                          <a:pt x="99" y="118"/>
                        </a:lnTo>
                        <a:lnTo>
                          <a:pt x="94" y="113"/>
                        </a:lnTo>
                        <a:lnTo>
                          <a:pt x="94" y="107"/>
                        </a:lnTo>
                        <a:lnTo>
                          <a:pt x="88" y="102"/>
                        </a:lnTo>
                        <a:lnTo>
                          <a:pt x="61" y="96"/>
                        </a:lnTo>
                        <a:lnTo>
                          <a:pt x="55" y="102"/>
                        </a:lnTo>
                        <a:lnTo>
                          <a:pt x="55" y="107"/>
                        </a:lnTo>
                        <a:lnTo>
                          <a:pt x="50" y="107"/>
                        </a:lnTo>
                        <a:lnTo>
                          <a:pt x="44" y="102"/>
                        </a:lnTo>
                        <a:lnTo>
                          <a:pt x="39" y="107"/>
                        </a:lnTo>
                        <a:lnTo>
                          <a:pt x="39" y="96"/>
                        </a:lnTo>
                        <a:lnTo>
                          <a:pt x="33" y="90"/>
                        </a:lnTo>
                        <a:lnTo>
                          <a:pt x="28" y="90"/>
                        </a:lnTo>
                        <a:lnTo>
                          <a:pt x="28" y="102"/>
                        </a:lnTo>
                        <a:lnTo>
                          <a:pt x="22" y="102"/>
                        </a:lnTo>
                        <a:lnTo>
                          <a:pt x="17" y="90"/>
                        </a:lnTo>
                        <a:lnTo>
                          <a:pt x="6" y="90"/>
                        </a:lnTo>
                        <a:lnTo>
                          <a:pt x="11" y="79"/>
                        </a:lnTo>
                        <a:lnTo>
                          <a:pt x="17" y="73"/>
                        </a:lnTo>
                        <a:lnTo>
                          <a:pt x="22" y="79"/>
                        </a:lnTo>
                        <a:lnTo>
                          <a:pt x="28" y="79"/>
                        </a:lnTo>
                        <a:lnTo>
                          <a:pt x="17" y="67"/>
                        </a:lnTo>
                        <a:lnTo>
                          <a:pt x="28" y="56"/>
                        </a:lnTo>
                        <a:lnTo>
                          <a:pt x="22" y="51"/>
                        </a:lnTo>
                        <a:lnTo>
                          <a:pt x="22" y="45"/>
                        </a:lnTo>
                        <a:lnTo>
                          <a:pt x="17" y="39"/>
                        </a:lnTo>
                        <a:lnTo>
                          <a:pt x="17" y="28"/>
                        </a:lnTo>
                        <a:lnTo>
                          <a:pt x="6" y="22"/>
                        </a:lnTo>
                        <a:lnTo>
                          <a:pt x="17" y="17"/>
                        </a:lnTo>
                        <a:lnTo>
                          <a:pt x="11" y="11"/>
                        </a:lnTo>
                        <a:lnTo>
                          <a:pt x="6" y="17"/>
                        </a:lnTo>
                        <a:lnTo>
                          <a:pt x="0" y="17"/>
                        </a:lnTo>
                        <a:lnTo>
                          <a:pt x="6" y="6"/>
                        </a:lnTo>
                        <a:lnTo>
                          <a:pt x="6" y="0"/>
                        </a:lnTo>
                        <a:lnTo>
                          <a:pt x="11" y="0"/>
                        </a:lnTo>
                      </a:path>
                    </a:pathLst>
                  </a:custGeom>
                  <a:noFill/>
                  <a:ln w="38100" cap="rnd">
                    <a:solidFill>
                      <a:srgbClr val="005696"/>
                    </a:solidFill>
                    <a:round/>
                    <a:headEnd/>
                    <a:tailEnd/>
                  </a:ln>
                </p:spPr>
                <p:txBody>
                  <a:bodyPr/>
                  <a:lstStyle/>
                  <a:p>
                    <a:pPr eaLnBrk="0" fontAlgn="base" hangingPunct="0">
                      <a:spcBef>
                        <a:spcPct val="0"/>
                      </a:spcBef>
                      <a:spcAft>
                        <a:spcPct val="0"/>
                      </a:spcAft>
                    </a:pPr>
                    <a:endParaRPr lang="en-US" sz="2400">
                      <a:solidFill>
                        <a:srgbClr val="000000"/>
                      </a:solidFill>
                      <a:latin typeface="Times"/>
                    </a:endParaRPr>
                  </a:p>
                </p:txBody>
              </p:sp>
            </p:grpSp>
          </p:grpSp>
          <p:sp>
            <p:nvSpPr>
              <p:cNvPr id="50195" name="Rectangle 2201"/>
              <p:cNvSpPr>
                <a:spLocks noChangeArrowheads="1"/>
              </p:cNvSpPr>
              <p:nvPr/>
            </p:nvSpPr>
            <p:spPr bwMode="auto">
              <a:xfrm>
                <a:off x="7553037" y="5301927"/>
                <a:ext cx="1388202"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a:solidFill>
                      <a:srgbClr val="000000"/>
                    </a:solidFill>
                  </a:rPr>
                  <a:t>Friant Dam</a:t>
                </a:r>
              </a:p>
            </p:txBody>
          </p:sp>
          <p:sp>
            <p:nvSpPr>
              <p:cNvPr id="50196" name="Oval 2202"/>
              <p:cNvSpPr>
                <a:spLocks noChangeArrowheads="1"/>
              </p:cNvSpPr>
              <p:nvPr/>
            </p:nvSpPr>
            <p:spPr bwMode="auto">
              <a:xfrm>
                <a:off x="8000999" y="5638799"/>
                <a:ext cx="73152" cy="73152"/>
              </a:xfrm>
              <a:prstGeom prst="ellipse">
                <a:avLst/>
              </a:prstGeom>
              <a:solidFill>
                <a:schemeClr val="tx2"/>
              </a:solidFill>
              <a:ln w="9525" cap="sq">
                <a:solidFill>
                  <a:schemeClr val="tx1"/>
                </a:solidFill>
                <a:round/>
                <a:headEnd type="none" w="sm" len="sm"/>
                <a:tailEnd type="none" w="sm" len="sm"/>
              </a:ln>
            </p:spPr>
            <p:txBody>
              <a:bodyPr wrap="none" anchor="ctr"/>
              <a:lstStyle/>
              <a:p>
                <a:pPr marL="342900" indent="-342900" eaLnBrk="0" fontAlgn="base" hangingPunct="0">
                  <a:spcBef>
                    <a:spcPct val="0"/>
                  </a:spcBef>
                  <a:spcAft>
                    <a:spcPct val="0"/>
                  </a:spcAft>
                  <a:buFont typeface="Arial" panose="020B0604020202020204" pitchFamily="34" charset="0"/>
                  <a:buChar char="•"/>
                </a:pPr>
                <a:endParaRPr lang="en-US" sz="2400">
                  <a:solidFill>
                    <a:srgbClr val="000000"/>
                  </a:solidFill>
                  <a:latin typeface="Times"/>
                </a:endParaRPr>
              </a:p>
            </p:txBody>
          </p:sp>
        </p:grpSp>
        <p:sp>
          <p:nvSpPr>
            <p:cNvPr id="158" name="Oval 2148"/>
            <p:cNvSpPr>
              <a:spLocks noChangeArrowheads="1"/>
            </p:cNvSpPr>
            <p:nvPr/>
          </p:nvSpPr>
          <p:spPr bwMode="auto">
            <a:xfrm>
              <a:off x="4658429" y="2888355"/>
              <a:ext cx="66675" cy="65088"/>
            </a:xfrm>
            <a:prstGeom prst="ellipse">
              <a:avLst/>
            </a:prstGeom>
            <a:solidFill>
              <a:schemeClr val="tx2"/>
            </a:solidFill>
            <a:ln w="12700" cap="sq">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latin typeface="Times"/>
              </a:endParaRPr>
            </a:p>
          </p:txBody>
        </p:sp>
        <p:sp>
          <p:nvSpPr>
            <p:cNvPr id="159" name="Rectangle 2158"/>
            <p:cNvSpPr>
              <a:spLocks noChangeArrowheads="1"/>
            </p:cNvSpPr>
            <p:nvPr/>
          </p:nvSpPr>
          <p:spPr bwMode="auto">
            <a:xfrm>
              <a:off x="4610098" y="2589401"/>
              <a:ext cx="1131721"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smtClean="0">
                  <a:solidFill>
                    <a:srgbClr val="000000"/>
                  </a:solidFill>
                </a:rPr>
                <a:t>Modesto</a:t>
              </a:r>
              <a:endParaRPr lang="en-US" b="1" dirty="0">
                <a:solidFill>
                  <a:srgbClr val="000000"/>
                </a:solidFill>
              </a:endParaRPr>
            </a:p>
          </p:txBody>
        </p:sp>
        <p:sp>
          <p:nvSpPr>
            <p:cNvPr id="160" name="Oval 2148"/>
            <p:cNvSpPr>
              <a:spLocks noChangeArrowheads="1"/>
            </p:cNvSpPr>
            <p:nvPr/>
          </p:nvSpPr>
          <p:spPr bwMode="auto">
            <a:xfrm>
              <a:off x="5083469" y="3458341"/>
              <a:ext cx="66675" cy="65088"/>
            </a:xfrm>
            <a:prstGeom prst="ellipse">
              <a:avLst/>
            </a:prstGeom>
            <a:solidFill>
              <a:schemeClr val="tx2"/>
            </a:solidFill>
            <a:ln w="12700" cap="sq">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latin typeface="Times"/>
              </a:endParaRPr>
            </a:p>
          </p:txBody>
        </p:sp>
        <p:sp>
          <p:nvSpPr>
            <p:cNvPr id="161" name="Rectangle 2158"/>
            <p:cNvSpPr>
              <a:spLocks noChangeArrowheads="1"/>
            </p:cNvSpPr>
            <p:nvPr/>
          </p:nvSpPr>
          <p:spPr bwMode="auto">
            <a:xfrm>
              <a:off x="5045681" y="3159536"/>
              <a:ext cx="999185"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smtClean="0">
                  <a:solidFill>
                    <a:srgbClr val="000000"/>
                  </a:solidFill>
                </a:rPr>
                <a:t>Turlock</a:t>
              </a:r>
              <a:endParaRPr lang="en-US" b="1" dirty="0">
                <a:solidFill>
                  <a:srgbClr val="000000"/>
                </a:solidFill>
              </a:endParaRPr>
            </a:p>
          </p:txBody>
        </p:sp>
        <p:sp>
          <p:nvSpPr>
            <p:cNvPr id="162" name="Oval 2148"/>
            <p:cNvSpPr>
              <a:spLocks noChangeArrowheads="1"/>
            </p:cNvSpPr>
            <p:nvPr/>
          </p:nvSpPr>
          <p:spPr bwMode="auto">
            <a:xfrm>
              <a:off x="6096000" y="4098925"/>
              <a:ext cx="66675" cy="65088"/>
            </a:xfrm>
            <a:prstGeom prst="ellipse">
              <a:avLst/>
            </a:prstGeom>
            <a:solidFill>
              <a:schemeClr val="tx2"/>
            </a:solidFill>
            <a:ln w="12700" cap="sq">
              <a:solidFill>
                <a:schemeClr val="tx1"/>
              </a:solidFill>
              <a:round/>
              <a:headEnd type="none" w="sm" len="sm"/>
              <a:tailEnd type="none" w="sm" len="sm"/>
            </a:ln>
          </p:spPr>
          <p:txBody>
            <a:bodyPr wrap="none" anchor="ctr"/>
            <a:lstStyle/>
            <a:p>
              <a:pPr eaLnBrk="0" fontAlgn="base" hangingPunct="0">
                <a:spcBef>
                  <a:spcPct val="0"/>
                </a:spcBef>
                <a:spcAft>
                  <a:spcPct val="0"/>
                </a:spcAft>
              </a:pPr>
              <a:endParaRPr lang="en-US" sz="2400">
                <a:solidFill>
                  <a:srgbClr val="000000"/>
                </a:solidFill>
                <a:latin typeface="Times"/>
              </a:endParaRPr>
            </a:p>
          </p:txBody>
        </p:sp>
        <p:sp>
          <p:nvSpPr>
            <p:cNvPr id="163" name="Rectangle 2158"/>
            <p:cNvSpPr>
              <a:spLocks noChangeArrowheads="1"/>
            </p:cNvSpPr>
            <p:nvPr/>
          </p:nvSpPr>
          <p:spPr bwMode="auto">
            <a:xfrm>
              <a:off x="6134100" y="3886200"/>
              <a:ext cx="990657" cy="366767"/>
            </a:xfrm>
            <a:prstGeom prst="rect">
              <a:avLst/>
            </a:prstGeom>
            <a:noFill/>
            <a:ln w="12700">
              <a:noFill/>
              <a:miter lim="800000"/>
              <a:headEnd/>
              <a:tailEnd/>
            </a:ln>
          </p:spPr>
          <p:txBody>
            <a:bodyPr wrap="none" lIns="90488" tIns="44450" rIns="90488" bIns="44450">
              <a:spAutoFit/>
            </a:bodyPr>
            <a:lstStyle/>
            <a:p>
              <a:pPr eaLnBrk="0" fontAlgn="base" hangingPunct="0">
                <a:spcBef>
                  <a:spcPct val="0"/>
                </a:spcBef>
                <a:spcAft>
                  <a:spcPct val="0"/>
                </a:spcAft>
              </a:pPr>
              <a:r>
                <a:rPr lang="en-US" b="1" dirty="0" smtClean="0">
                  <a:solidFill>
                    <a:srgbClr val="000000"/>
                  </a:solidFill>
                </a:rPr>
                <a:t>Merced</a:t>
              </a:r>
              <a:endParaRPr lang="en-US" b="1" dirty="0">
                <a:solidFill>
                  <a:srgbClr val="000000"/>
                </a:solidFill>
              </a:endParaRPr>
            </a:p>
          </p:txBody>
        </p:sp>
      </p:grpSp>
    </p:spTree>
    <p:extLst>
      <p:ext uri="{BB962C8B-B14F-4D97-AF65-F5344CB8AC3E}">
        <p14:creationId xmlns:p14="http://schemas.microsoft.com/office/powerpoint/2010/main" val="54015246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Agricultural Groundwater Use Analysis</a:t>
            </a:r>
            <a:br>
              <a:rPr lang="en-US" sz="4000" dirty="0"/>
            </a:br>
            <a:r>
              <a:rPr lang="en-US" sz="4000" dirty="0" smtClean="0"/>
              <a:t>Surface Water Replacement</a:t>
            </a:r>
            <a:endParaRPr lang="en-US" sz="36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149761"/>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CEDE6DEC-FA0F-4828-BD86-DB4E70B94160}" type="slidenum">
              <a:rPr lang="en-US" smtClean="0"/>
              <a:pPr/>
              <a:t>20</a:t>
            </a:fld>
            <a:endParaRPr lang="en-US"/>
          </a:p>
        </p:txBody>
      </p:sp>
      <p:sp>
        <p:nvSpPr>
          <p:cNvPr id="4" name="TextBox 3"/>
          <p:cNvSpPr txBox="1"/>
          <p:nvPr/>
        </p:nvSpPr>
        <p:spPr>
          <a:xfrm>
            <a:off x="457200" y="6400800"/>
            <a:ext cx="4267200" cy="369332"/>
          </a:xfrm>
          <a:prstGeom prst="rect">
            <a:avLst/>
          </a:prstGeom>
          <a:noFill/>
        </p:spPr>
        <p:txBody>
          <a:bodyPr wrap="square" rtlCol="0">
            <a:spAutoFit/>
          </a:bodyPr>
          <a:lstStyle/>
          <a:p>
            <a:r>
              <a:rPr lang="en-US" dirty="0" smtClean="0">
                <a:latin typeface="+mj-lt"/>
              </a:rPr>
              <a:t>See page G-24 Appendix G figure G.2-2A</a:t>
            </a:r>
            <a:endParaRPr lang="en-US" dirty="0">
              <a:latin typeface="+mj-lt"/>
            </a:endParaRPr>
          </a:p>
        </p:txBody>
      </p:sp>
    </p:spTree>
    <p:extLst>
      <p:ext uri="{BB962C8B-B14F-4D97-AF65-F5344CB8AC3E}">
        <p14:creationId xmlns:p14="http://schemas.microsoft.com/office/powerpoint/2010/main" val="2632186289"/>
      </p:ext>
    </p:extLst>
  </p:cSld>
  <p:clrMapOvr>
    <a:masterClrMapping/>
  </p:clrMapOvr>
  <mc:AlternateContent xmlns:mc="http://schemas.openxmlformats.org/markup-compatibility/2006" xmlns:p14="http://schemas.microsoft.com/office/powerpoint/2010/main">
    <mc:Choice Requires="p14">
      <p:transition spd="slow" p14:dur="2000" advTm="53665"/>
    </mc:Choice>
    <mc:Fallback xmlns="">
      <p:transition spd="slow" advTm="53665"/>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Agricultural Groundwater Use Analysis</a:t>
            </a:r>
            <a:br>
              <a:rPr lang="en-US" sz="4000" dirty="0"/>
            </a:br>
            <a:r>
              <a:rPr lang="en-US" sz="4000" dirty="0" smtClean="0"/>
              <a:t>Surface Water Replacement</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5273856"/>
              </p:ext>
            </p:extLst>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CEDE6DEC-FA0F-4828-BD86-DB4E70B94160}" type="slidenum">
              <a:rPr lang="en-US" smtClean="0"/>
              <a:pPr/>
              <a:t>21</a:t>
            </a:fld>
            <a:endParaRPr lang="en-US"/>
          </a:p>
        </p:txBody>
      </p:sp>
      <p:sp>
        <p:nvSpPr>
          <p:cNvPr id="5" name="TextBox 4"/>
          <p:cNvSpPr txBox="1"/>
          <p:nvPr/>
        </p:nvSpPr>
        <p:spPr>
          <a:xfrm>
            <a:off x="457200" y="6400800"/>
            <a:ext cx="4267200" cy="369332"/>
          </a:xfrm>
          <a:prstGeom prst="rect">
            <a:avLst/>
          </a:prstGeom>
          <a:noFill/>
        </p:spPr>
        <p:txBody>
          <a:bodyPr wrap="square" rtlCol="0">
            <a:spAutoFit/>
          </a:bodyPr>
          <a:lstStyle/>
          <a:p>
            <a:r>
              <a:rPr lang="en-US" dirty="0" smtClean="0">
                <a:latin typeface="+mj-lt"/>
              </a:rPr>
              <a:t>See page G-26 Appendix G figure G.2-2C</a:t>
            </a:r>
            <a:endParaRPr lang="en-US" dirty="0">
              <a:latin typeface="+mj-lt"/>
            </a:endParaRPr>
          </a:p>
        </p:txBody>
      </p:sp>
    </p:spTree>
    <p:extLst>
      <p:ext uri="{BB962C8B-B14F-4D97-AF65-F5344CB8AC3E}">
        <p14:creationId xmlns:p14="http://schemas.microsoft.com/office/powerpoint/2010/main" val="2142674331"/>
      </p:ext>
    </p:extLst>
  </p:cSld>
  <p:clrMapOvr>
    <a:masterClrMapping/>
  </p:clrMapOvr>
  <mc:AlternateContent xmlns:mc="http://schemas.openxmlformats.org/markup-compatibility/2006" xmlns:p14="http://schemas.microsoft.com/office/powerpoint/2010/main">
    <mc:Choice Requires="p14">
      <p:transition spd="slow" p14:dur="2000" advTm="35378"/>
    </mc:Choice>
    <mc:Fallback xmlns="">
      <p:transition spd="slow" advTm="3537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56488"/>
          </a:xfrm>
        </p:spPr>
        <p:txBody>
          <a:bodyPr>
            <a:noAutofit/>
          </a:bodyPr>
          <a:lstStyle/>
          <a:p>
            <a:pPr algn="ctr"/>
            <a:r>
              <a:rPr lang="en-US" sz="4000" dirty="0" smtClean="0"/>
              <a:t>Average Annual Groundwater Pumping</a:t>
            </a:r>
            <a:endParaRPr lang="en-US" sz="4000" dirty="0"/>
          </a:p>
        </p:txBody>
      </p:sp>
      <p:sp>
        <p:nvSpPr>
          <p:cNvPr id="6" name="Slide Number Placeholder 5"/>
          <p:cNvSpPr>
            <a:spLocks noGrp="1"/>
          </p:cNvSpPr>
          <p:nvPr>
            <p:ph type="sldNum" sz="quarter" idx="12"/>
          </p:nvPr>
        </p:nvSpPr>
        <p:spPr/>
        <p:txBody>
          <a:bodyPr/>
          <a:lstStyle/>
          <a:p>
            <a:fld id="{CEDE6DEC-FA0F-4828-BD86-DB4E70B94160}" type="slidenum">
              <a:rPr lang="en-US" smtClean="0"/>
              <a:pPr/>
              <a:t>22</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84728529"/>
              </p:ext>
            </p:extLst>
          </p:nvPr>
        </p:nvGraphicFramePr>
        <p:xfrm>
          <a:off x="457200" y="1219200"/>
          <a:ext cx="8229600" cy="522763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533400" y="6442714"/>
            <a:ext cx="8153400" cy="397032"/>
          </a:xfrm>
          <a:prstGeom prst="rect">
            <a:avLst/>
          </a:prstGeom>
        </p:spPr>
        <p:txBody>
          <a:bodyPr wrap="square">
            <a:spAutoFit/>
          </a:bodyPr>
          <a:lstStyle/>
          <a:p>
            <a:pPr>
              <a:lnSpc>
                <a:spcPct val="110000"/>
              </a:lnSpc>
              <a:spcBef>
                <a:spcPts val="150"/>
              </a:spcBef>
              <a:spcAft>
                <a:spcPts val="150"/>
              </a:spcAft>
            </a:pPr>
            <a:r>
              <a:rPr lang="en-US" dirty="0" smtClean="0">
                <a:solidFill>
                  <a:srgbClr val="000000"/>
                </a:solidFill>
                <a:latin typeface="Cambria"/>
                <a:ea typeface="Times New Roman"/>
                <a:cs typeface="Times New Roman"/>
              </a:rPr>
              <a:t>Estimated 2009 Maximum </a:t>
            </a:r>
            <a:r>
              <a:rPr lang="en-US" dirty="0">
                <a:solidFill>
                  <a:srgbClr val="000000"/>
                </a:solidFill>
                <a:latin typeface="Cambria"/>
                <a:ea typeface="Times New Roman"/>
                <a:cs typeface="Times New Roman"/>
              </a:rPr>
              <a:t>Groundwater Pumping Capacity = 626 </a:t>
            </a:r>
            <a:r>
              <a:rPr lang="en-US" dirty="0" smtClean="0">
                <a:solidFill>
                  <a:srgbClr val="000000"/>
                </a:solidFill>
                <a:latin typeface="Cambria"/>
                <a:ea typeface="Times New Roman"/>
                <a:cs typeface="Times New Roman"/>
              </a:rPr>
              <a:t>TAF/y</a:t>
            </a:r>
            <a:endParaRPr lang="en-US" dirty="0">
              <a:solidFill>
                <a:srgbClr val="000000"/>
              </a:solidFill>
              <a:latin typeface="Cambria"/>
              <a:ea typeface="Times New Roman"/>
              <a:cs typeface="Times New Roman"/>
            </a:endParaRPr>
          </a:p>
        </p:txBody>
      </p:sp>
    </p:spTree>
    <p:extLst>
      <p:ext uri="{BB962C8B-B14F-4D97-AF65-F5344CB8AC3E}">
        <p14:creationId xmlns:p14="http://schemas.microsoft.com/office/powerpoint/2010/main" val="3643999319"/>
      </p:ext>
    </p:extLst>
  </p:cSld>
  <p:clrMapOvr>
    <a:masterClrMapping/>
  </p:clrMapOvr>
  <mc:AlternateContent xmlns:mc="http://schemas.openxmlformats.org/markup-compatibility/2006" xmlns:p14="http://schemas.microsoft.com/office/powerpoint/2010/main">
    <mc:Choice Requires="p14">
      <p:transition spd="slow" p14:dur="2000" advTm="40356"/>
    </mc:Choice>
    <mc:Fallback xmlns="">
      <p:transition spd="slow" advTm="4035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Autofit/>
          </a:bodyPr>
          <a:lstStyle/>
          <a:p>
            <a:pPr algn="ctr"/>
            <a:r>
              <a:rPr lang="en-US" sz="4000" dirty="0" smtClean="0"/>
              <a:t>Average Annual Groundwater Recharge</a:t>
            </a:r>
            <a:endParaRPr lang="en-US" sz="4000" dirty="0"/>
          </a:p>
        </p:txBody>
      </p:sp>
      <p:sp>
        <p:nvSpPr>
          <p:cNvPr id="3" name="Slide Number Placeholder 2"/>
          <p:cNvSpPr>
            <a:spLocks noGrp="1"/>
          </p:cNvSpPr>
          <p:nvPr>
            <p:ph type="sldNum" sz="quarter" idx="12"/>
          </p:nvPr>
        </p:nvSpPr>
        <p:spPr/>
        <p:txBody>
          <a:bodyPr/>
          <a:lstStyle/>
          <a:p>
            <a:fld id="{CEDE6DEC-FA0F-4828-BD86-DB4E70B94160}" type="slidenum">
              <a:rPr lang="en-US" smtClean="0"/>
              <a:pPr/>
              <a:t>23</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06807624"/>
              </p:ext>
            </p:extLst>
          </p:nvPr>
        </p:nvGraphicFramePr>
        <p:xfrm>
          <a:off x="457200" y="1447800"/>
          <a:ext cx="8229600" cy="4922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0777069"/>
      </p:ext>
    </p:extLst>
  </p:cSld>
  <p:clrMapOvr>
    <a:masterClrMapping/>
  </p:clrMapOvr>
  <mc:AlternateContent xmlns:mc="http://schemas.openxmlformats.org/markup-compatibility/2006" xmlns:p14="http://schemas.microsoft.com/office/powerpoint/2010/main">
    <mc:Choice Requires="p14">
      <p:transition spd="slow" p14:dur="2000" advTm="45237"/>
    </mc:Choice>
    <mc:Fallback xmlns="">
      <p:transition spd="slow" advTm="4523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32688"/>
          </a:xfrm>
        </p:spPr>
        <p:txBody>
          <a:bodyPr>
            <a:noAutofit/>
          </a:bodyPr>
          <a:lstStyle/>
          <a:p>
            <a:pPr algn="ctr"/>
            <a:r>
              <a:rPr lang="en-US" sz="4000" dirty="0"/>
              <a:t>GW </a:t>
            </a:r>
            <a:r>
              <a:rPr lang="en-US" sz="4000" dirty="0" smtClean="0"/>
              <a:t>Net Input </a:t>
            </a:r>
            <a:r>
              <a:rPr lang="en-US" sz="4000" dirty="0"/>
              <a:t>within the </a:t>
            </a:r>
            <a:r>
              <a:rPr lang="en-US" sz="4000" dirty="0" smtClean="0"/>
              <a:t>Districts</a:t>
            </a:r>
            <a:endParaRPr lang="en-US" sz="4000" dirty="0"/>
          </a:p>
        </p:txBody>
      </p:sp>
      <p:graphicFrame>
        <p:nvGraphicFramePr>
          <p:cNvPr id="8" name="Chart 7"/>
          <p:cNvGraphicFramePr>
            <a:graphicFrameLocks/>
          </p:cNvGraphicFramePr>
          <p:nvPr>
            <p:extLst>
              <p:ext uri="{D42A27DB-BD31-4B8C-83A1-F6EECF244321}">
                <p14:modId xmlns:p14="http://schemas.microsoft.com/office/powerpoint/2010/main" val="1235560575"/>
              </p:ext>
            </p:extLst>
          </p:nvPr>
        </p:nvGraphicFramePr>
        <p:xfrm>
          <a:off x="457200" y="1600200"/>
          <a:ext cx="82296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CEDE6DEC-FA0F-4828-BD86-DB4E70B94160}" type="slidenum">
              <a:rPr lang="en-US" smtClean="0"/>
              <a:pPr/>
              <a:t>24</a:t>
            </a:fld>
            <a:endParaRPr lang="en-US"/>
          </a:p>
        </p:txBody>
      </p:sp>
    </p:spTree>
    <p:extLst>
      <p:ext uri="{BB962C8B-B14F-4D97-AF65-F5344CB8AC3E}">
        <p14:creationId xmlns:p14="http://schemas.microsoft.com/office/powerpoint/2010/main" val="32910499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Potential Impacts to Drinking Water </a:t>
            </a:r>
            <a:endParaRPr lang="en-US" dirty="0"/>
          </a:p>
        </p:txBody>
      </p:sp>
      <p:sp>
        <p:nvSpPr>
          <p:cNvPr id="3" name="Slide Number Placeholder 2"/>
          <p:cNvSpPr>
            <a:spLocks noGrp="1"/>
          </p:cNvSpPr>
          <p:nvPr>
            <p:ph type="sldNum" sz="quarter" idx="12"/>
          </p:nvPr>
        </p:nvSpPr>
        <p:spPr/>
        <p:txBody>
          <a:bodyPr/>
          <a:lstStyle/>
          <a:p>
            <a:fld id="{CEDE6DEC-FA0F-4828-BD86-DB4E70B94160}" type="slidenum">
              <a:rPr lang="en-US" smtClean="0"/>
              <a:pPr/>
              <a:t>25</a:t>
            </a:fld>
            <a:endParaRPr lang="en-US"/>
          </a:p>
        </p:txBody>
      </p:sp>
    </p:spTree>
    <p:extLst>
      <p:ext uri="{BB962C8B-B14F-4D97-AF65-F5344CB8AC3E}">
        <p14:creationId xmlns:p14="http://schemas.microsoft.com/office/powerpoint/2010/main" val="750482144"/>
      </p:ext>
    </p:extLst>
  </p:cSld>
  <p:clrMapOvr>
    <a:masterClrMapping/>
  </p:clrMapOvr>
  <mc:AlternateContent xmlns:mc="http://schemas.openxmlformats.org/markup-compatibility/2006" xmlns:p14="http://schemas.microsoft.com/office/powerpoint/2010/main">
    <mc:Choice Requires="p14">
      <p:transition spd="slow" p14:dur="2000" advTm="14206"/>
    </mc:Choice>
    <mc:Fallback xmlns="">
      <p:transition spd="slow" advTm="14206"/>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Drinking Water Supply </a:t>
            </a:r>
            <a:br>
              <a:rPr lang="en-US" dirty="0" smtClean="0"/>
            </a:br>
            <a:r>
              <a:rPr lang="en-US" dirty="0" smtClean="0"/>
              <a:t>in the Four Subbasins</a:t>
            </a:r>
            <a:endParaRPr lang="en-US" dirty="0"/>
          </a:p>
        </p:txBody>
      </p:sp>
      <p:sp>
        <p:nvSpPr>
          <p:cNvPr id="3" name="Content Placeholder 2"/>
          <p:cNvSpPr>
            <a:spLocks noGrp="1"/>
          </p:cNvSpPr>
          <p:nvPr>
            <p:ph sz="half" idx="1"/>
          </p:nvPr>
        </p:nvSpPr>
        <p:spPr/>
        <p:txBody>
          <a:bodyPr>
            <a:normAutofit/>
          </a:bodyPr>
          <a:lstStyle/>
          <a:p>
            <a:r>
              <a:rPr lang="en-US" dirty="0" smtClean="0"/>
              <a:t>Population: </a:t>
            </a:r>
            <a:r>
              <a:rPr lang="en-US" dirty="0"/>
              <a:t>1.25 </a:t>
            </a:r>
            <a:r>
              <a:rPr lang="en-US" dirty="0" smtClean="0"/>
              <a:t>million (U.S</a:t>
            </a:r>
            <a:r>
              <a:rPr lang="en-US" dirty="0"/>
              <a:t>. Census Bureau </a:t>
            </a:r>
            <a:r>
              <a:rPr lang="en-US" dirty="0" smtClean="0"/>
              <a:t>2010)</a:t>
            </a:r>
          </a:p>
          <a:p>
            <a:r>
              <a:rPr lang="en-US" dirty="0" smtClean="0"/>
              <a:t>1.12 million are connected to public water systems</a:t>
            </a:r>
          </a:p>
          <a:p>
            <a:r>
              <a:rPr lang="en-US" dirty="0" smtClean="0"/>
              <a:t>133,000 rely on domestic (private) wells</a:t>
            </a: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064894996"/>
              </p:ext>
            </p:extLst>
          </p:nvPr>
        </p:nvGraphicFramePr>
        <p:xfrm>
          <a:off x="4648200" y="1920875"/>
          <a:ext cx="4038600" cy="443388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CEDE6DEC-FA0F-4828-BD86-DB4E70B94160}" type="slidenum">
              <a:rPr lang="en-US" smtClean="0"/>
              <a:pPr/>
              <a:t>26</a:t>
            </a:fld>
            <a:endParaRPr lang="en-US"/>
          </a:p>
        </p:txBody>
      </p:sp>
    </p:spTree>
    <p:extLst>
      <p:ext uri="{BB962C8B-B14F-4D97-AF65-F5344CB8AC3E}">
        <p14:creationId xmlns:p14="http://schemas.microsoft.com/office/powerpoint/2010/main" val="1552256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Drinking Water Supply </a:t>
            </a:r>
            <a:br>
              <a:rPr lang="en-US" dirty="0" smtClean="0"/>
            </a:br>
            <a:r>
              <a:rPr lang="en-US" dirty="0" smtClean="0"/>
              <a:t>in the Four </a:t>
            </a:r>
            <a:r>
              <a:rPr lang="en-US" dirty="0"/>
              <a:t>Subbasins (</a:t>
            </a:r>
            <a:r>
              <a:rPr lang="en-US" dirty="0" smtClean="0"/>
              <a:t>cont.)</a:t>
            </a:r>
            <a:endParaRPr lang="en-US" dirty="0"/>
          </a:p>
        </p:txBody>
      </p:sp>
      <p:sp>
        <p:nvSpPr>
          <p:cNvPr id="3" name="Content Placeholder 2"/>
          <p:cNvSpPr>
            <a:spLocks noGrp="1"/>
          </p:cNvSpPr>
          <p:nvPr>
            <p:ph sz="half" idx="1"/>
          </p:nvPr>
        </p:nvSpPr>
        <p:spPr/>
        <p:txBody>
          <a:bodyPr>
            <a:normAutofit/>
          </a:bodyPr>
          <a:lstStyle/>
          <a:p>
            <a:r>
              <a:rPr lang="en-US" dirty="0" smtClean="0"/>
              <a:t>93 </a:t>
            </a:r>
            <a:r>
              <a:rPr lang="en-US" dirty="0"/>
              <a:t>public water </a:t>
            </a:r>
            <a:r>
              <a:rPr lang="en-US" dirty="0" smtClean="0"/>
              <a:t>suppliers delivered 323 TAF water in 2014</a:t>
            </a:r>
          </a:p>
          <a:p>
            <a:pPr lvl="1"/>
            <a:r>
              <a:rPr lang="en-US" dirty="0" smtClean="0"/>
              <a:t>Groundwater: 169 TAF</a:t>
            </a:r>
          </a:p>
          <a:p>
            <a:pPr lvl="1"/>
            <a:r>
              <a:rPr lang="en-US" dirty="0" smtClean="0"/>
              <a:t>Surface water: 154 TAF</a:t>
            </a:r>
          </a:p>
          <a:p>
            <a:pPr lvl="1"/>
            <a:endParaRPr lang="en-US" dirty="0" smtClean="0"/>
          </a:p>
          <a:p>
            <a:r>
              <a:rPr lang="en-US" dirty="0" smtClean="0"/>
              <a:t>Domestic wells: 38 TAF</a:t>
            </a:r>
          </a:p>
          <a:p>
            <a:endParaRPr lang="en-US" dirty="0" smtClean="0"/>
          </a:p>
          <a:p>
            <a:r>
              <a:rPr lang="en-US" dirty="0" smtClean="0"/>
              <a:t>Total water production in : 323 + 38 = 361 TAF</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819745076"/>
              </p:ext>
            </p:extLst>
          </p:nvPr>
        </p:nvGraphicFramePr>
        <p:xfrm>
          <a:off x="4648200" y="1920875"/>
          <a:ext cx="4038600" cy="44338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4183038647"/>
              </p:ext>
            </p:extLst>
          </p:nvPr>
        </p:nvGraphicFramePr>
        <p:xfrm>
          <a:off x="4572000" y="1905000"/>
          <a:ext cx="4314701" cy="4419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3154216597"/>
              </p:ext>
            </p:extLst>
          </p:nvPr>
        </p:nvGraphicFramePr>
        <p:xfrm>
          <a:off x="4876800" y="1905000"/>
          <a:ext cx="3810000" cy="4495800"/>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p:cNvSpPr>
            <a:spLocks noGrp="1"/>
          </p:cNvSpPr>
          <p:nvPr>
            <p:ph type="sldNum" sz="quarter" idx="12"/>
          </p:nvPr>
        </p:nvSpPr>
        <p:spPr/>
        <p:txBody>
          <a:bodyPr/>
          <a:lstStyle/>
          <a:p>
            <a:fld id="{CEDE6DEC-FA0F-4828-BD86-DB4E70B94160}" type="slidenum">
              <a:rPr lang="en-US" smtClean="0"/>
              <a:pPr/>
              <a:t>27</a:t>
            </a:fld>
            <a:endParaRPr lang="en-US"/>
          </a:p>
        </p:txBody>
      </p:sp>
    </p:spTree>
    <p:extLst>
      <p:ext uri="{BB962C8B-B14F-4D97-AF65-F5344CB8AC3E}">
        <p14:creationId xmlns:p14="http://schemas.microsoft.com/office/powerpoint/2010/main" val="176869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0"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Potential Impacts </a:t>
            </a:r>
            <a:br>
              <a:rPr lang="en-US" dirty="0" smtClean="0"/>
            </a:br>
            <a:r>
              <a:rPr lang="en-US" dirty="0" smtClean="0"/>
              <a:t>on Drinking </a:t>
            </a:r>
            <a:r>
              <a:rPr lang="en-US" dirty="0"/>
              <a:t>Water </a:t>
            </a:r>
          </a:p>
        </p:txBody>
      </p:sp>
      <p:sp>
        <p:nvSpPr>
          <p:cNvPr id="3" name="Content Placeholder 2"/>
          <p:cNvSpPr>
            <a:spLocks noGrp="1"/>
          </p:cNvSpPr>
          <p:nvPr>
            <p:ph idx="1"/>
          </p:nvPr>
        </p:nvSpPr>
        <p:spPr/>
        <p:txBody>
          <a:bodyPr>
            <a:normAutofit/>
          </a:bodyPr>
          <a:lstStyle/>
          <a:p>
            <a:r>
              <a:rPr lang="en-US" dirty="0" smtClean="0"/>
              <a:t>May need to deepen existing wells or build more wells</a:t>
            </a:r>
          </a:p>
          <a:p>
            <a:r>
              <a:rPr lang="en-US" dirty="0" smtClean="0"/>
              <a:t>May increase pumping cost </a:t>
            </a:r>
          </a:p>
          <a:p>
            <a:r>
              <a:rPr lang="en-US" dirty="0" smtClean="0"/>
              <a:t>Could degrade groundwater quality</a:t>
            </a:r>
          </a:p>
          <a:p>
            <a:r>
              <a:rPr lang="en-US" dirty="0" smtClean="0"/>
              <a:t>Could make groundwater unavailable in some areas</a:t>
            </a:r>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pPr/>
              <a:t>28</a:t>
            </a:fld>
            <a:endParaRPr lang="en-US"/>
          </a:p>
        </p:txBody>
      </p:sp>
    </p:spTree>
    <p:extLst>
      <p:ext uri="{BB962C8B-B14F-4D97-AF65-F5344CB8AC3E}">
        <p14:creationId xmlns:p14="http://schemas.microsoft.com/office/powerpoint/2010/main" val="2670257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Potential Effect </a:t>
            </a:r>
            <a:br>
              <a:rPr lang="en-US" dirty="0" smtClean="0"/>
            </a:br>
            <a:r>
              <a:rPr lang="en-US" dirty="0" smtClean="0"/>
              <a:t>on </a:t>
            </a:r>
            <a:r>
              <a:rPr lang="en-US" dirty="0"/>
              <a:t>Groundwater Overdraft</a:t>
            </a:r>
          </a:p>
        </p:txBody>
      </p:sp>
      <p:sp>
        <p:nvSpPr>
          <p:cNvPr id="3" name="Content Placeholder 2"/>
          <p:cNvSpPr>
            <a:spLocks noGrp="1"/>
          </p:cNvSpPr>
          <p:nvPr>
            <p:ph idx="1"/>
          </p:nvPr>
        </p:nvSpPr>
        <p:spPr/>
        <p:txBody>
          <a:bodyPr>
            <a:normAutofit/>
          </a:bodyPr>
          <a:lstStyle/>
          <a:p>
            <a:r>
              <a:rPr lang="en-US" dirty="0"/>
              <a:t>LSJR </a:t>
            </a:r>
            <a:r>
              <a:rPr lang="en-US" dirty="0" smtClean="0"/>
              <a:t>Alt </a:t>
            </a:r>
            <a:r>
              <a:rPr lang="en-US" dirty="0"/>
              <a:t>3 (40</a:t>
            </a:r>
            <a:r>
              <a:rPr lang="en-US"/>
              <a:t>% </a:t>
            </a:r>
            <a:r>
              <a:rPr lang="en-US" smtClean="0"/>
              <a:t>UF): </a:t>
            </a:r>
            <a:r>
              <a:rPr lang="en-US" dirty="0"/>
              <a:t>186 TAF/y </a:t>
            </a:r>
          </a:p>
          <a:p>
            <a:r>
              <a:rPr lang="en-US" dirty="0" smtClean="0"/>
              <a:t>Current rate of overdraft: 155 TAF/y</a:t>
            </a:r>
            <a:endParaRPr lang="en-US" dirty="0"/>
          </a:p>
          <a:p>
            <a:r>
              <a:rPr lang="en-US" dirty="0" smtClean="0"/>
              <a:t>Total groundwater storage: 125 MAF (estimate made in 1960s; Williamson et al. 1989)</a:t>
            </a:r>
          </a:p>
          <a:p>
            <a:r>
              <a:rPr lang="en-US" dirty="0" smtClean="0"/>
              <a:t>Actions </a:t>
            </a:r>
            <a:r>
              <a:rPr lang="en-US" dirty="0"/>
              <a:t>are needed to address groundwater overdraft with or without the </a:t>
            </a:r>
            <a:r>
              <a:rPr lang="en-US" dirty="0" smtClean="0"/>
              <a:t>proposal</a:t>
            </a:r>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pPr/>
              <a:t>29</a:t>
            </a:fld>
            <a:endParaRPr lang="en-US"/>
          </a:p>
        </p:txBody>
      </p:sp>
    </p:spTree>
    <p:extLst>
      <p:ext uri="{BB962C8B-B14F-4D97-AF65-F5344CB8AC3E}">
        <p14:creationId xmlns:p14="http://schemas.microsoft.com/office/powerpoint/2010/main" val="4181821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r>
              <a:rPr lang="en-US" dirty="0" smtClean="0"/>
              <a:t>Four Key Points</a:t>
            </a:r>
            <a:endParaRPr lang="en-US" dirty="0"/>
          </a:p>
        </p:txBody>
      </p:sp>
      <p:sp>
        <p:nvSpPr>
          <p:cNvPr id="47107" name="Rectangle 3"/>
          <p:cNvSpPr>
            <a:spLocks noGrp="1" noChangeArrowheads="1"/>
          </p:cNvSpPr>
          <p:nvPr>
            <p:ph type="body" idx="1"/>
          </p:nvPr>
        </p:nvSpPr>
        <p:spPr>
          <a:xfrm>
            <a:off x="673768" y="1447800"/>
            <a:ext cx="7772400" cy="4114800"/>
          </a:xfrm>
        </p:spPr>
        <p:txBody>
          <a:bodyPr/>
          <a:lstStyle/>
          <a:p>
            <a:pPr>
              <a:spcAft>
                <a:spcPts val="1800"/>
              </a:spcAft>
            </a:pPr>
            <a:r>
              <a:rPr lang="en-US" dirty="0"/>
              <a:t>Current Plan </a:t>
            </a:r>
            <a:r>
              <a:rPr lang="en-US" dirty="0" smtClean="0"/>
              <a:t>is out </a:t>
            </a:r>
            <a:r>
              <a:rPr lang="en-US" dirty="0"/>
              <a:t>of </a:t>
            </a:r>
            <a:r>
              <a:rPr lang="en-US" dirty="0" smtClean="0"/>
              <a:t>date</a:t>
            </a:r>
          </a:p>
          <a:p>
            <a:pPr lvl="0">
              <a:spcAft>
                <a:spcPts val="1800"/>
              </a:spcAft>
            </a:pPr>
            <a:r>
              <a:rPr lang="en-US" dirty="0"/>
              <a:t>Why </a:t>
            </a:r>
            <a:r>
              <a:rPr lang="en-US" dirty="0" smtClean="0"/>
              <a:t>focus </a:t>
            </a:r>
            <a:r>
              <a:rPr lang="en-US" dirty="0"/>
              <a:t>on flow</a:t>
            </a:r>
            <a:r>
              <a:rPr lang="en-US" dirty="0" smtClean="0"/>
              <a:t>?</a:t>
            </a:r>
          </a:p>
          <a:p>
            <a:pPr lvl="0">
              <a:spcAft>
                <a:spcPts val="1800"/>
              </a:spcAft>
            </a:pPr>
            <a:r>
              <a:rPr lang="en-US" dirty="0" smtClean="0"/>
              <a:t>This </a:t>
            </a:r>
            <a:r>
              <a:rPr lang="en-US" dirty="0"/>
              <a:t>is hard, requires </a:t>
            </a:r>
            <a:r>
              <a:rPr lang="en-US" dirty="0" smtClean="0"/>
              <a:t>balancing</a:t>
            </a:r>
          </a:p>
          <a:p>
            <a:pPr lvl="0">
              <a:spcAft>
                <a:spcPts val="1800"/>
              </a:spcAft>
            </a:pPr>
            <a:r>
              <a:rPr lang="en-US" dirty="0" smtClean="0"/>
              <a:t>Settlements are encouraged</a:t>
            </a:r>
            <a:endParaRPr lang="en-US"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3" name="Slide Number Placeholder 2"/>
          <p:cNvSpPr>
            <a:spLocks noGrp="1"/>
          </p:cNvSpPr>
          <p:nvPr>
            <p:ph type="sldNum" sz="quarter" idx="12"/>
          </p:nvPr>
        </p:nvSpPr>
        <p:spPr/>
        <p:txBody>
          <a:bodyPr/>
          <a:lstStyle/>
          <a:p>
            <a:fld id="{920DCE3E-EA97-43BF-A6EC-C8AFD02BB1E0}"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109640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Current Estimated Rates of Groundwater Overdraft</a:t>
            </a:r>
          </a:p>
        </p:txBody>
      </p:sp>
      <p:graphicFrame>
        <p:nvGraphicFramePr>
          <p:cNvPr id="4" name="Table 3"/>
          <p:cNvGraphicFramePr>
            <a:graphicFrameLocks noGrp="1"/>
          </p:cNvGraphicFramePr>
          <p:nvPr>
            <p:extLst>
              <p:ext uri="{D42A27DB-BD31-4B8C-83A1-F6EECF244321}">
                <p14:modId xmlns:p14="http://schemas.microsoft.com/office/powerpoint/2010/main" val="25125865"/>
              </p:ext>
            </p:extLst>
          </p:nvPr>
        </p:nvGraphicFramePr>
        <p:xfrm>
          <a:off x="1143000" y="1981200"/>
          <a:ext cx="6934200" cy="3878210"/>
        </p:xfrm>
        <a:graphic>
          <a:graphicData uri="http://schemas.openxmlformats.org/drawingml/2006/table">
            <a:tbl>
              <a:tblPr firstRow="1" bandRow="1">
                <a:tableStyleId>{5C22544A-7EE6-4342-B048-85BDC9FD1C3A}</a:tableStyleId>
              </a:tblPr>
              <a:tblGrid>
                <a:gridCol w="2410691"/>
                <a:gridCol w="2389909"/>
                <a:gridCol w="2133600"/>
              </a:tblGrid>
              <a:tr h="375973">
                <a:tc>
                  <a:txBody>
                    <a:bodyPr/>
                    <a:lstStyle/>
                    <a:p>
                      <a:r>
                        <a:rPr lang="en-US" b="1" dirty="0" smtClean="0">
                          <a:solidFill>
                            <a:schemeClr val="tx1"/>
                          </a:solidFill>
                        </a:rPr>
                        <a:t>Subbasin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0" lang="en-US" b="1" kern="1200" baseline="0" dirty="0" smtClean="0">
                          <a:solidFill>
                            <a:schemeClr val="tx1"/>
                          </a:solidFill>
                          <a:latin typeface="+mn-lt"/>
                          <a:ea typeface="+mn-ea"/>
                          <a:cs typeface="+mn-cs"/>
                        </a:rPr>
                        <a:t>From</a:t>
                      </a:r>
                      <a:r>
                        <a:rPr kumimoji="0" lang="en-US" b="1" kern="1200" dirty="0" smtClean="0">
                          <a:solidFill>
                            <a:schemeClr val="tx1"/>
                          </a:solidFill>
                          <a:latin typeface="+mn-lt"/>
                          <a:ea typeface="+mn-ea"/>
                          <a:cs typeface="+mn-cs"/>
                        </a:rPr>
                        <a:t> </a:t>
                      </a:r>
                      <a:r>
                        <a:rPr kumimoji="0" lang="en-US" b="1" kern="1200" dirty="0" err="1" smtClean="0">
                          <a:solidFill>
                            <a:schemeClr val="tx1"/>
                          </a:solidFill>
                          <a:latin typeface="+mn-lt"/>
                          <a:ea typeface="+mn-ea"/>
                          <a:cs typeface="+mn-cs"/>
                        </a:rPr>
                        <a:t>Ch</a:t>
                      </a:r>
                      <a:r>
                        <a:rPr kumimoji="0" lang="en-US" b="1" kern="1200" baseline="0" dirty="0" smtClean="0">
                          <a:solidFill>
                            <a:schemeClr val="tx1"/>
                          </a:solidFill>
                          <a:latin typeface="+mn-lt"/>
                          <a:ea typeface="+mn-ea"/>
                          <a:cs typeface="+mn-cs"/>
                        </a:rPr>
                        <a:t> 9</a:t>
                      </a:r>
                    </a:p>
                    <a:p>
                      <a:pPr algn="ctr"/>
                      <a:r>
                        <a:rPr kumimoji="0" lang="en-US" b="1" kern="1200" baseline="0" dirty="0" smtClean="0">
                          <a:solidFill>
                            <a:schemeClr val="tx1"/>
                          </a:solidFill>
                          <a:latin typeface="+mn-lt"/>
                          <a:ea typeface="+mn-ea"/>
                          <a:cs typeface="+mn-cs"/>
                        </a:rPr>
                        <a:t>(TAF/y) </a:t>
                      </a:r>
                      <a:r>
                        <a:rPr kumimoji="0" lang="en-US" b="1" kern="1200" baseline="30000" dirty="0" smtClean="0">
                          <a:solidFill>
                            <a:schemeClr val="tx1"/>
                          </a:solidFill>
                          <a:latin typeface="+mn-lt"/>
                          <a:ea typeface="+mn-ea"/>
                          <a:cs typeface="+mn-cs"/>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b="1" kern="1200" dirty="0" smtClean="0">
                          <a:solidFill>
                            <a:schemeClr val="tx1"/>
                          </a:solidFill>
                          <a:latin typeface="+mn-lt"/>
                          <a:ea typeface="+mn-ea"/>
                          <a:cs typeface="+mn-cs"/>
                        </a:rPr>
                        <a:t>From </a:t>
                      </a:r>
                      <a:r>
                        <a:rPr kumimoji="0" lang="en-US" b="1" kern="1200" dirty="0" err="1" smtClean="0">
                          <a:solidFill>
                            <a:schemeClr val="tx1"/>
                          </a:solidFill>
                          <a:latin typeface="+mn-lt"/>
                          <a:ea typeface="+mn-ea"/>
                          <a:cs typeface="+mn-cs"/>
                        </a:rPr>
                        <a:t>Exe</a:t>
                      </a:r>
                      <a:r>
                        <a:rPr kumimoji="0" lang="en-US" b="1" kern="1200" baseline="0" dirty="0" err="1" smtClean="0">
                          <a:solidFill>
                            <a:schemeClr val="tx1"/>
                          </a:solidFill>
                          <a:latin typeface="+mn-lt"/>
                          <a:ea typeface="+mn-ea"/>
                          <a:cs typeface="+mn-cs"/>
                        </a:rPr>
                        <a:t>Sum</a:t>
                      </a:r>
                      <a:r>
                        <a:rPr kumimoji="0" lang="en-US" b="1" kern="1200" dirty="0" smtClean="0">
                          <a:solidFill>
                            <a:schemeClr val="tx1"/>
                          </a:solidFill>
                          <a:latin typeface="+mn-lt"/>
                          <a:ea typeface="+mn-ea"/>
                          <a:cs typeface="+mn-cs"/>
                        </a:rPr>
                        <a:t/>
                      </a:r>
                      <a:br>
                        <a:rPr kumimoji="0" lang="en-US" b="1" kern="1200" dirty="0" smtClean="0">
                          <a:solidFill>
                            <a:schemeClr val="tx1"/>
                          </a:solidFill>
                          <a:latin typeface="+mn-lt"/>
                          <a:ea typeface="+mn-ea"/>
                          <a:cs typeface="+mn-cs"/>
                        </a:rPr>
                      </a:br>
                      <a:r>
                        <a:rPr kumimoji="0" lang="en-US" b="1" kern="1200" dirty="0" smtClean="0">
                          <a:solidFill>
                            <a:schemeClr val="tx1"/>
                          </a:solidFill>
                          <a:latin typeface="+mn-lt"/>
                          <a:ea typeface="+mn-ea"/>
                          <a:cs typeface="+mn-cs"/>
                        </a:rPr>
                        <a:t>(TAF/y) </a:t>
                      </a:r>
                      <a:r>
                        <a:rPr kumimoji="0" lang="en-US" b="1" kern="1200" baseline="30000" dirty="0" smtClean="0">
                          <a:solidFill>
                            <a:schemeClr val="tx1"/>
                          </a:solidFill>
                          <a:latin typeface="+mn-lt"/>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973">
                <a:tc>
                  <a:txBody>
                    <a:bodyPr/>
                    <a:lstStyle/>
                    <a:p>
                      <a:r>
                        <a:rPr lang="en-US" dirty="0" smtClean="0"/>
                        <a:t>Eastern San Joaquin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kumimoji="0" lang="en-US" kern="1200" dirty="0">
                          <a:solidFill>
                            <a:schemeClr val="dk1"/>
                          </a:solidFill>
                          <a:latin typeface="+mn-lt"/>
                          <a:ea typeface="+mn-ea"/>
                          <a:cs typeface="+mn-cs"/>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50</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973">
                <a:tc>
                  <a:txBody>
                    <a:bodyPr/>
                    <a:lstStyle/>
                    <a:p>
                      <a:r>
                        <a:rPr lang="en-US" dirty="0" smtClean="0"/>
                        <a:t>Turlock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kumimoji="0" lang="en-US" kern="1200" dirty="0">
                          <a:solidFill>
                            <a:schemeClr val="dk1"/>
                          </a:solidFill>
                          <a:latin typeface="+mn-lt"/>
                          <a:ea typeface="+mn-ea"/>
                          <a:cs typeface="+mn-cs"/>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21.5</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973">
                <a:tc>
                  <a:txBody>
                    <a:bodyPr/>
                    <a:lstStyle/>
                    <a:p>
                      <a:r>
                        <a:rPr lang="en-US" dirty="0" smtClean="0"/>
                        <a:t>Modesto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kumimoji="0" lang="en-US" kern="1200" dirty="0">
                          <a:solidFill>
                            <a:schemeClr val="dk1"/>
                          </a:solidFill>
                          <a:latin typeface="+mn-lt"/>
                          <a:ea typeface="+mn-ea"/>
                          <a:cs typeface="+mn-cs"/>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1600" i="1" dirty="0" smtClean="0">
                          <a:solidFill>
                            <a:schemeClr val="bg2">
                              <a:lumMod val="25000"/>
                            </a:schemeClr>
                          </a:solidFill>
                        </a:rPr>
                        <a:t>Assumed to have same combined rate as the above</a:t>
                      </a:r>
                      <a:r>
                        <a:rPr lang="en-US" sz="1600" i="1" baseline="0" dirty="0" smtClean="0">
                          <a:solidFill>
                            <a:schemeClr val="bg2">
                              <a:lumMod val="25000"/>
                            </a:schemeClr>
                          </a:solidFill>
                        </a:rPr>
                        <a:t> two</a:t>
                      </a:r>
                      <a:endParaRPr lang="en-US" sz="1600" i="1" dirty="0">
                        <a:solidFill>
                          <a:schemeClr val="bg2">
                            <a:lumMod val="25000"/>
                          </a:schemeClr>
                        </a:solidFil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973">
                <a:tc>
                  <a:txBody>
                    <a:bodyPr/>
                    <a:lstStyle/>
                    <a:p>
                      <a:r>
                        <a:rPr lang="en-US" dirty="0" smtClean="0"/>
                        <a:t>Merced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kumimoji="0" lang="en-US" kern="1200" dirty="0">
                          <a:solidFill>
                            <a:schemeClr val="dk1"/>
                          </a:solidFill>
                          <a:latin typeface="+mn-lt"/>
                          <a:ea typeface="+mn-ea"/>
                          <a:cs typeface="+mn-cs"/>
                        </a:rPr>
                        <a:t>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en-US" i="1" dirty="0">
                        <a:solidFill>
                          <a:schemeClr val="bg2">
                            <a:lumMod val="25000"/>
                          </a:schemeClr>
                        </a:solidFil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973">
                <a:tc>
                  <a:txBody>
                    <a:bodyPr/>
                    <a:lstStyle/>
                    <a:p>
                      <a:r>
                        <a:rPr lang="en-US" b="1" dirty="0" smtClean="0"/>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kumimoji="0" lang="en-US" b="1" kern="1200" dirty="0">
                          <a:solidFill>
                            <a:schemeClr val="dk1"/>
                          </a:solidFill>
                          <a:latin typeface="+mn-lt"/>
                          <a:ea typeface="+mn-ea"/>
                          <a:cs typeface="+mn-cs"/>
                        </a:rPr>
                        <a:t>155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i="1" dirty="0" smtClean="0">
                          <a:solidFill>
                            <a:schemeClr val="bg2">
                              <a:lumMod val="25000"/>
                            </a:schemeClr>
                          </a:solidFill>
                        </a:rPr>
                        <a:t>144</a:t>
                      </a:r>
                      <a:endParaRPr lang="en-US" b="1" i="1" dirty="0">
                        <a:solidFill>
                          <a:schemeClr val="bg2">
                            <a:lumMod val="25000"/>
                          </a:schemeClr>
                        </a:solidFil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2770">
                <a:tc gridSpan="3">
                  <a:txBody>
                    <a:bodyPr/>
                    <a:lstStyle/>
                    <a:p>
                      <a:endParaRPr lang="en-US" sz="1050" b="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kumimoji="0" lang="en-US" b="1" kern="1200" dirty="0">
                        <a:solidFill>
                          <a:schemeClr val="dk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b="1" i="1" dirty="0">
                        <a:solidFill>
                          <a:schemeClr val="bg2">
                            <a:lumMod val="25000"/>
                          </a:schemeClr>
                        </a:solidFil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973">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1 Calculated</a:t>
                      </a:r>
                      <a:r>
                        <a:rPr lang="en-US" sz="1200" b="0" baseline="0" dirty="0" smtClean="0"/>
                        <a:t> using average annual groundwater level decline </a:t>
                      </a:r>
                      <a:r>
                        <a:rPr lang="en-US" sz="1200" b="0" dirty="0" smtClean="0"/>
                        <a:t>between 1970 and 2000</a:t>
                      </a:r>
                      <a:r>
                        <a:rPr lang="en-US" sz="1200" b="0" baseline="0" dirty="0" smtClean="0"/>
                        <a:t> × </a:t>
                      </a:r>
                      <a:r>
                        <a:rPr lang="en-US" sz="1200" b="0" baseline="0" dirty="0" err="1" smtClean="0"/>
                        <a:t>subbasin</a:t>
                      </a:r>
                      <a:r>
                        <a:rPr lang="en-US" sz="1200" b="0" baseline="0" dirty="0" smtClean="0"/>
                        <a:t> area × estimated average specific yield as reported </a:t>
                      </a:r>
                      <a:r>
                        <a:rPr lang="en-US" sz="1200" b="0" i="1" dirty="0" smtClean="0"/>
                        <a:t>California’s Groundwater Bulletin 118, Update 2003</a:t>
                      </a:r>
                      <a:endParaRPr lang="en-US" sz="1200" b="0" dirty="0" smtClean="0"/>
                    </a:p>
                    <a:p>
                      <a:endParaRPr lang="en-US"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2 Calculated</a:t>
                      </a:r>
                      <a:r>
                        <a:rPr lang="en-US" sz="1200" b="0" baseline="0" dirty="0" smtClean="0"/>
                        <a:t> assuming Modesto and Merced has the same combined rate of overdraft as Eastern San Joaquin (ESJ) and Turlock. Number for  ESJ was reported in </a:t>
                      </a:r>
                      <a:r>
                        <a:rPr lang="en-US" sz="1200" b="0" i="1" dirty="0" smtClean="0"/>
                        <a:t>California’s Groundwater Bulletin 118, Update 2003 </a:t>
                      </a:r>
                      <a:r>
                        <a:rPr lang="en-US" sz="1200" b="0" i="0" dirty="0" smtClean="0"/>
                        <a:t>and</a:t>
                      </a:r>
                      <a:r>
                        <a:rPr lang="en-US" sz="1200" b="0" i="0" baseline="0" dirty="0" smtClean="0"/>
                        <a:t> that for Turlock was reported in </a:t>
                      </a:r>
                      <a:r>
                        <a:rPr lang="en-US" sz="1200" b="0" i="1" baseline="0" dirty="0" smtClean="0"/>
                        <a:t>TGBA 2008</a:t>
                      </a:r>
                      <a:endParaRPr lang="en-US" sz="1200" b="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kumimoji="0" lang="en-US" b="1" kern="1200" dirty="0">
                        <a:solidFill>
                          <a:schemeClr val="dk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b="1" i="1" dirty="0">
                        <a:solidFill>
                          <a:schemeClr val="bg2">
                            <a:lumMod val="25000"/>
                          </a:schemeClr>
                        </a:solidFil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Slide Number Placeholder 2"/>
          <p:cNvSpPr>
            <a:spLocks noGrp="1"/>
          </p:cNvSpPr>
          <p:nvPr>
            <p:ph type="sldNum" sz="quarter" idx="12"/>
          </p:nvPr>
        </p:nvSpPr>
        <p:spPr/>
        <p:txBody>
          <a:bodyPr/>
          <a:lstStyle/>
          <a:p>
            <a:fld id="{CEDE6DEC-FA0F-4828-BD86-DB4E70B94160}" type="slidenum">
              <a:rPr lang="en-US" smtClean="0"/>
              <a:pPr/>
              <a:t>30</a:t>
            </a:fld>
            <a:endParaRPr lang="en-US"/>
          </a:p>
        </p:txBody>
      </p:sp>
    </p:spTree>
    <p:extLst>
      <p:ext uri="{BB962C8B-B14F-4D97-AF65-F5344CB8AC3E}">
        <p14:creationId xmlns:p14="http://schemas.microsoft.com/office/powerpoint/2010/main" val="4111865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Potential Groundwater Quality Impacts</a:t>
            </a:r>
            <a:endParaRPr lang="en-US" dirty="0"/>
          </a:p>
        </p:txBody>
      </p:sp>
      <p:sp>
        <p:nvSpPr>
          <p:cNvPr id="3" name="Content Placeholder 2"/>
          <p:cNvSpPr>
            <a:spLocks noGrp="1"/>
          </p:cNvSpPr>
          <p:nvPr>
            <p:ph idx="1"/>
          </p:nvPr>
        </p:nvSpPr>
        <p:spPr/>
        <p:txBody>
          <a:bodyPr>
            <a:normAutofit/>
          </a:bodyPr>
          <a:lstStyle/>
          <a:p>
            <a:r>
              <a:rPr lang="en-US" dirty="0"/>
              <a:t>Reduction in groundwater level </a:t>
            </a:r>
            <a:r>
              <a:rPr lang="en-US" dirty="0" smtClean="0"/>
              <a:t>could: </a:t>
            </a:r>
          </a:p>
          <a:p>
            <a:pPr lvl="1"/>
            <a:r>
              <a:rPr lang="en-US" dirty="0" smtClean="0"/>
              <a:t>Accelerate </a:t>
            </a:r>
            <a:r>
              <a:rPr lang="en-US" dirty="0"/>
              <a:t>migration of surface contaminants to the well</a:t>
            </a:r>
          </a:p>
          <a:p>
            <a:pPr lvl="1"/>
            <a:r>
              <a:rPr lang="en-US" dirty="0" smtClean="0"/>
              <a:t>Cause </a:t>
            </a:r>
            <a:r>
              <a:rPr lang="en-US" dirty="0"/>
              <a:t>saline water intrusion to the aquifer</a:t>
            </a:r>
          </a:p>
          <a:p>
            <a:pPr lvl="1"/>
            <a:r>
              <a:rPr lang="en-US" dirty="0" smtClean="0"/>
              <a:t>Mobilize </a:t>
            </a:r>
            <a:r>
              <a:rPr lang="en-US" dirty="0"/>
              <a:t>naturally-occurring trace elements </a:t>
            </a:r>
            <a:r>
              <a:rPr lang="en-US" dirty="0" smtClean="0"/>
              <a:t>and </a:t>
            </a:r>
            <a:r>
              <a:rPr lang="en-US" dirty="0"/>
              <a:t>elevate their concentrations in the aquifer</a:t>
            </a:r>
          </a:p>
          <a:p>
            <a:r>
              <a:rPr lang="en-US" dirty="0"/>
              <a:t>It is speculative to determine the impact </a:t>
            </a:r>
            <a:r>
              <a:rPr lang="en-US" dirty="0" smtClean="0"/>
              <a:t>from </a:t>
            </a:r>
            <a:r>
              <a:rPr lang="en-US" dirty="0"/>
              <a:t>increased groundwater </a:t>
            </a:r>
            <a:r>
              <a:rPr lang="en-US" dirty="0" smtClean="0"/>
              <a:t>pumping</a:t>
            </a:r>
          </a:p>
          <a:p>
            <a:pPr lvl="1"/>
            <a:r>
              <a:rPr lang="en-US" dirty="0" smtClean="0"/>
              <a:t>Depends </a:t>
            </a:r>
            <a:r>
              <a:rPr lang="en-US" dirty="0"/>
              <a:t>on </a:t>
            </a:r>
            <a:r>
              <a:rPr lang="en-US" dirty="0" smtClean="0"/>
              <a:t>many variables </a:t>
            </a:r>
            <a:endParaRPr lang="en-US" dirty="0"/>
          </a:p>
          <a:p>
            <a:pPr lvl="1"/>
            <a:r>
              <a:rPr lang="en-US" dirty="0" smtClean="0"/>
              <a:t>Not </a:t>
            </a:r>
            <a:r>
              <a:rPr lang="en-US" dirty="0"/>
              <a:t>possible to predict how the affected parties would respond </a:t>
            </a:r>
          </a:p>
          <a:p>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pPr/>
              <a:t>31</a:t>
            </a:fld>
            <a:endParaRPr lang="en-US"/>
          </a:p>
        </p:txBody>
      </p:sp>
    </p:spTree>
    <p:extLst>
      <p:ext uri="{BB962C8B-B14F-4D97-AF65-F5344CB8AC3E}">
        <p14:creationId xmlns:p14="http://schemas.microsoft.com/office/powerpoint/2010/main" val="11057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Public Water Suppliers</a:t>
            </a:r>
            <a:endParaRPr lang="en-US" dirty="0"/>
          </a:p>
        </p:txBody>
      </p:sp>
      <p:sp>
        <p:nvSpPr>
          <p:cNvPr id="3" name="Content Placeholder 2"/>
          <p:cNvSpPr>
            <a:spLocks noGrp="1"/>
          </p:cNvSpPr>
          <p:nvPr>
            <p:ph idx="1"/>
          </p:nvPr>
        </p:nvSpPr>
        <p:spPr/>
        <p:txBody>
          <a:bodyPr/>
          <a:lstStyle/>
          <a:p>
            <a:r>
              <a:rPr lang="en-US" dirty="0"/>
              <a:t>A substantial increase in groundwater pumping would not necessarily result in </a:t>
            </a:r>
            <a:r>
              <a:rPr lang="en-US" dirty="0" smtClean="0"/>
              <a:t>violation </a:t>
            </a:r>
            <a:r>
              <a:rPr lang="en-US" dirty="0"/>
              <a:t>of drinking water quality </a:t>
            </a:r>
            <a:r>
              <a:rPr lang="en-US" dirty="0" smtClean="0"/>
              <a:t>standards because </a:t>
            </a:r>
            <a:r>
              <a:rPr lang="en-US" dirty="0"/>
              <a:t>recent data do not indicate increased water quality standard violations in public water systems despite greatly increased groundwater </a:t>
            </a:r>
            <a:r>
              <a:rPr lang="en-US" dirty="0" smtClean="0"/>
              <a:t>pumping</a:t>
            </a:r>
          </a:p>
          <a:p>
            <a:r>
              <a:rPr lang="en-US" dirty="0" smtClean="0"/>
              <a:t>Service </a:t>
            </a:r>
            <a:r>
              <a:rPr lang="en-US" dirty="0"/>
              <a:t>providers are required </a:t>
            </a:r>
            <a:r>
              <a:rPr lang="en-US" dirty="0" smtClean="0"/>
              <a:t>to take </a:t>
            </a:r>
            <a:r>
              <a:rPr lang="en-US" dirty="0"/>
              <a:t>actions to ensure that the water is in compliance with relevant drinking water standards before it is served to the </a:t>
            </a:r>
            <a:r>
              <a:rPr lang="en-US" dirty="0" smtClean="0"/>
              <a:t>public</a:t>
            </a:r>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pPr/>
              <a:t>32</a:t>
            </a:fld>
            <a:endParaRPr lang="en-US"/>
          </a:p>
        </p:txBody>
      </p:sp>
    </p:spTree>
    <p:extLst>
      <p:ext uri="{BB962C8B-B14F-4D97-AF65-F5344CB8AC3E}">
        <p14:creationId xmlns:p14="http://schemas.microsoft.com/office/powerpoint/2010/main" val="15589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Domestic Wells</a:t>
            </a:r>
          </a:p>
        </p:txBody>
      </p:sp>
      <p:sp>
        <p:nvSpPr>
          <p:cNvPr id="3" name="Content Placeholder 2"/>
          <p:cNvSpPr>
            <a:spLocks noGrp="1"/>
          </p:cNvSpPr>
          <p:nvPr>
            <p:ph idx="1"/>
          </p:nvPr>
        </p:nvSpPr>
        <p:spPr/>
        <p:txBody>
          <a:bodyPr>
            <a:normAutofit/>
          </a:bodyPr>
          <a:lstStyle/>
          <a:p>
            <a:r>
              <a:rPr lang="en-US" dirty="0"/>
              <a:t>Increased pumping could affect groundwater flow and quality, depending on </a:t>
            </a:r>
            <a:r>
              <a:rPr lang="en-US" dirty="0" smtClean="0"/>
              <a:t>many unknown factors</a:t>
            </a:r>
            <a:endParaRPr lang="en-US" dirty="0"/>
          </a:p>
          <a:p>
            <a:pPr lvl="1"/>
            <a:r>
              <a:rPr lang="en-US" dirty="0"/>
              <a:t>This could affect domestic </a:t>
            </a:r>
            <a:r>
              <a:rPr lang="en-US" dirty="0" smtClean="0"/>
              <a:t>wells </a:t>
            </a:r>
            <a:endParaRPr lang="en-US" dirty="0"/>
          </a:p>
          <a:p>
            <a:r>
              <a:rPr lang="en-US" dirty="0"/>
              <a:t>No systematic </a:t>
            </a:r>
            <a:r>
              <a:rPr lang="en-US" dirty="0" smtClean="0"/>
              <a:t>monitoring </a:t>
            </a:r>
            <a:r>
              <a:rPr lang="en-US" dirty="0"/>
              <a:t>of domestic </a:t>
            </a:r>
            <a:r>
              <a:rPr lang="en-US" dirty="0" smtClean="0"/>
              <a:t>wells</a:t>
            </a:r>
          </a:p>
          <a:p>
            <a:pPr lvl="1"/>
            <a:r>
              <a:rPr lang="en-US" dirty="0" smtClean="0"/>
              <a:t>Testing </a:t>
            </a:r>
            <a:r>
              <a:rPr lang="en-US" dirty="0"/>
              <a:t>well water and other best practices set forth in SED are important</a:t>
            </a:r>
          </a:p>
          <a:p>
            <a:r>
              <a:rPr lang="en-US" dirty="0" smtClean="0"/>
              <a:t>Important </a:t>
            </a:r>
            <a:r>
              <a:rPr lang="en-US" dirty="0"/>
              <a:t>for local groundwater sustainability agencies to implement SGMA both for </a:t>
            </a:r>
            <a:r>
              <a:rPr lang="en-US" dirty="0" err="1"/>
              <a:t>overpumping</a:t>
            </a:r>
            <a:r>
              <a:rPr lang="en-US" dirty="0"/>
              <a:t> and water quality degradation </a:t>
            </a:r>
          </a:p>
        </p:txBody>
      </p:sp>
      <p:sp>
        <p:nvSpPr>
          <p:cNvPr id="4" name="Slide Number Placeholder 3"/>
          <p:cNvSpPr>
            <a:spLocks noGrp="1"/>
          </p:cNvSpPr>
          <p:nvPr>
            <p:ph type="sldNum" sz="quarter" idx="12"/>
          </p:nvPr>
        </p:nvSpPr>
        <p:spPr/>
        <p:txBody>
          <a:bodyPr/>
          <a:lstStyle/>
          <a:p>
            <a:fld id="{CEDE6DEC-FA0F-4828-BD86-DB4E70B94160}" type="slidenum">
              <a:rPr lang="en-US" smtClean="0"/>
              <a:pPr/>
              <a:t>33</a:t>
            </a:fld>
            <a:endParaRPr lang="en-US"/>
          </a:p>
        </p:txBody>
      </p:sp>
    </p:spTree>
    <p:extLst>
      <p:ext uri="{BB962C8B-B14F-4D97-AF65-F5344CB8AC3E}">
        <p14:creationId xmlns:p14="http://schemas.microsoft.com/office/powerpoint/2010/main" val="37867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Example Financial Assistance from the State Water Board </a:t>
            </a:r>
            <a:endParaRPr lang="en-US" dirty="0"/>
          </a:p>
        </p:txBody>
      </p:sp>
      <p:sp>
        <p:nvSpPr>
          <p:cNvPr id="3" name="Content Placeholder 2"/>
          <p:cNvSpPr>
            <a:spLocks noGrp="1"/>
          </p:cNvSpPr>
          <p:nvPr>
            <p:ph idx="1"/>
          </p:nvPr>
        </p:nvSpPr>
        <p:spPr/>
        <p:txBody>
          <a:bodyPr>
            <a:normAutofit/>
          </a:bodyPr>
          <a:lstStyle/>
          <a:p>
            <a:r>
              <a:rPr lang="en-US" dirty="0"/>
              <a:t>Public Water System Drought Emergency </a:t>
            </a:r>
            <a:r>
              <a:rPr lang="en-US" dirty="0" smtClean="0"/>
              <a:t>Response</a:t>
            </a:r>
          </a:p>
          <a:p>
            <a:pPr lvl="1"/>
            <a:r>
              <a:rPr lang="en-US" dirty="0" smtClean="0"/>
              <a:t>e.g</a:t>
            </a:r>
            <a:r>
              <a:rPr lang="en-US" dirty="0"/>
              <a:t>. </a:t>
            </a:r>
            <a:r>
              <a:rPr lang="en-US" dirty="0" smtClean="0"/>
              <a:t>2015, </a:t>
            </a:r>
            <a:r>
              <a:rPr lang="en-US" dirty="0" err="1" smtClean="0"/>
              <a:t>Plainsburg</a:t>
            </a:r>
            <a:r>
              <a:rPr lang="en-US" dirty="0" smtClean="0"/>
              <a:t> </a:t>
            </a:r>
            <a:r>
              <a:rPr lang="en-US" dirty="0"/>
              <a:t>Elementary School in Merced </a:t>
            </a:r>
            <a:r>
              <a:rPr lang="en-US" dirty="0" smtClean="0"/>
              <a:t>County</a:t>
            </a:r>
            <a:r>
              <a:rPr lang="en-US" dirty="0"/>
              <a:t>, </a:t>
            </a:r>
            <a:r>
              <a:rPr lang="en-US" dirty="0" smtClean="0"/>
              <a:t>$180,882</a:t>
            </a:r>
          </a:p>
          <a:p>
            <a:r>
              <a:rPr lang="en-US" dirty="0" smtClean="0"/>
              <a:t>Drinking </a:t>
            </a:r>
            <a:r>
              <a:rPr lang="en-US" dirty="0"/>
              <a:t>Water State Revolving Fund (DWSRF</a:t>
            </a:r>
            <a:r>
              <a:rPr lang="en-US" dirty="0" smtClean="0"/>
              <a:t>)</a:t>
            </a:r>
          </a:p>
          <a:p>
            <a:pPr lvl="1"/>
            <a:r>
              <a:rPr lang="en-US" dirty="0" smtClean="0"/>
              <a:t>e.g. 2015, City </a:t>
            </a:r>
            <a:r>
              <a:rPr lang="en-US" dirty="0"/>
              <a:t>of Hughson in </a:t>
            </a:r>
            <a:r>
              <a:rPr lang="en-US" dirty="0" smtClean="0"/>
              <a:t>Stanislaus County</a:t>
            </a:r>
            <a:r>
              <a:rPr lang="en-US" dirty="0"/>
              <a:t>, $</a:t>
            </a:r>
            <a:r>
              <a:rPr lang="en-US" dirty="0" smtClean="0"/>
              <a:t>6,607,210</a:t>
            </a:r>
          </a:p>
          <a:p>
            <a:r>
              <a:rPr lang="en-US" dirty="0" smtClean="0"/>
              <a:t>Proposition </a:t>
            </a:r>
            <a:r>
              <a:rPr lang="en-US" dirty="0"/>
              <a:t>1- </a:t>
            </a:r>
            <a:r>
              <a:rPr lang="en-US" dirty="0" smtClean="0"/>
              <a:t>administered as </a:t>
            </a:r>
            <a:r>
              <a:rPr lang="en-US" dirty="0"/>
              <a:t>a part of </a:t>
            </a:r>
            <a:r>
              <a:rPr lang="en-US" dirty="0" smtClean="0"/>
              <a:t>DWSRF</a:t>
            </a:r>
          </a:p>
        </p:txBody>
      </p:sp>
      <p:sp>
        <p:nvSpPr>
          <p:cNvPr id="4" name="Slide Number Placeholder 3"/>
          <p:cNvSpPr>
            <a:spLocks noGrp="1"/>
          </p:cNvSpPr>
          <p:nvPr>
            <p:ph type="sldNum" sz="quarter" idx="12"/>
          </p:nvPr>
        </p:nvSpPr>
        <p:spPr/>
        <p:txBody>
          <a:bodyPr/>
          <a:lstStyle/>
          <a:p>
            <a:fld id="{CEDE6DEC-FA0F-4828-BD86-DB4E70B94160}" type="slidenum">
              <a:rPr lang="en-US" smtClean="0"/>
              <a:pPr/>
              <a:t>34</a:t>
            </a:fld>
            <a:endParaRPr lang="en-US"/>
          </a:p>
        </p:txBody>
      </p:sp>
    </p:spTree>
    <p:extLst>
      <p:ext uri="{BB962C8B-B14F-4D97-AF65-F5344CB8AC3E}">
        <p14:creationId xmlns:p14="http://schemas.microsoft.com/office/powerpoint/2010/main" val="862005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Further Information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More information on these topics can be found in the following chapters and appendices of the SED:</a:t>
            </a:r>
          </a:p>
          <a:p>
            <a:pPr lvl="1"/>
            <a:r>
              <a:rPr lang="en-US" dirty="0" smtClean="0"/>
              <a:t>Chapter 9, </a:t>
            </a:r>
            <a:r>
              <a:rPr lang="en-US" i="1" dirty="0" smtClean="0"/>
              <a:t>Groundwater Resources</a:t>
            </a:r>
          </a:p>
          <a:p>
            <a:pPr lvl="1"/>
            <a:r>
              <a:rPr lang="en-US" dirty="0" smtClean="0"/>
              <a:t>Chapter 13, </a:t>
            </a:r>
            <a:r>
              <a:rPr lang="en-US" i="1" dirty="0" smtClean="0"/>
              <a:t>Service Providers</a:t>
            </a:r>
          </a:p>
          <a:p>
            <a:pPr lvl="1"/>
            <a:r>
              <a:rPr lang="en-US" dirty="0" smtClean="0"/>
              <a:t>Chapter 22, </a:t>
            </a:r>
            <a:r>
              <a:rPr lang="en-US" i="1" dirty="0"/>
              <a:t>Integrated Discussion of Potential Municipal and </a:t>
            </a:r>
            <a:r>
              <a:rPr lang="en-US" i="1" dirty="0" smtClean="0"/>
              <a:t>Domestic Water </a:t>
            </a:r>
            <a:r>
              <a:rPr lang="en-US" i="1" dirty="0"/>
              <a:t>Supply Management </a:t>
            </a:r>
            <a:r>
              <a:rPr lang="en-US" i="1" dirty="0" smtClean="0"/>
              <a:t>Options</a:t>
            </a:r>
          </a:p>
          <a:p>
            <a:pPr lvl="1"/>
            <a:r>
              <a:rPr lang="en-US" dirty="0" smtClean="0"/>
              <a:t>Appendix G, </a:t>
            </a:r>
            <a:r>
              <a:rPr lang="en-US" i="1" dirty="0"/>
              <a:t>Agricultural Economic Effects of the Lower San </a:t>
            </a:r>
            <a:r>
              <a:rPr lang="en-US" i="1" dirty="0" smtClean="0"/>
              <a:t>Joaquin River </a:t>
            </a:r>
            <a:r>
              <a:rPr lang="en-US" i="1" dirty="0"/>
              <a:t>Flow Alternatives: Methodology and </a:t>
            </a:r>
            <a:r>
              <a:rPr lang="en-US" i="1" dirty="0" smtClean="0"/>
              <a:t>Modeling Results</a:t>
            </a:r>
          </a:p>
          <a:p>
            <a:r>
              <a:rPr lang="en-US" dirty="0" smtClean="0"/>
              <a:t>These chapters, as well as the </a:t>
            </a:r>
            <a:r>
              <a:rPr lang="en-US" u="sng" dirty="0" smtClean="0"/>
              <a:t>Groundwater and Surface Water Use Analysis </a:t>
            </a:r>
            <a:r>
              <a:rPr lang="en-US" dirty="0" smtClean="0"/>
              <a:t>spreadsheet, can be found at</a:t>
            </a:r>
            <a:r>
              <a:rPr lang="en-US" dirty="0"/>
              <a:t>: </a:t>
            </a:r>
            <a:endParaRPr lang="en-US" dirty="0" smtClean="0"/>
          </a:p>
          <a:p>
            <a:pPr marL="0" indent="0">
              <a:buNone/>
            </a:pPr>
            <a:r>
              <a:rPr lang="en-US" dirty="0" smtClean="0">
                <a:solidFill>
                  <a:schemeClr val="tx1">
                    <a:lumMod val="95000"/>
                    <a:lumOff val="5000"/>
                  </a:schemeClr>
                </a:solidFill>
                <a:hlinkClick r:id="rId3"/>
              </a:rPr>
              <a:t>http</a:t>
            </a:r>
            <a:r>
              <a:rPr lang="en-US" dirty="0">
                <a:solidFill>
                  <a:schemeClr val="tx1">
                    <a:lumMod val="95000"/>
                    <a:lumOff val="5000"/>
                  </a:schemeClr>
                </a:solidFill>
                <a:hlinkClick r:id="rId3"/>
              </a:rPr>
              <a:t>://</a:t>
            </a:r>
            <a:r>
              <a:rPr lang="en-US" dirty="0" smtClean="0">
                <a:solidFill>
                  <a:schemeClr val="tx1">
                    <a:lumMod val="95000"/>
                    <a:lumOff val="5000"/>
                  </a:schemeClr>
                </a:solidFill>
                <a:hlinkClick r:id="rId3"/>
              </a:rPr>
              <a:t>www.waterboards.ca.gov/waterrights/water_issues/programs/bay_delta/bay_delta_plan/water_quality_control_planning/2016_sed/index.shtml</a:t>
            </a:r>
            <a:r>
              <a:rPr lang="en-US" dirty="0" smtClean="0"/>
              <a:t>. </a:t>
            </a:r>
            <a:endParaRPr lang="en-US" dirty="0"/>
          </a:p>
          <a:p>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pPr/>
              <a:t>35</a:t>
            </a:fld>
            <a:endParaRPr lang="en-US"/>
          </a:p>
        </p:txBody>
      </p:sp>
    </p:spTree>
    <p:extLst>
      <p:ext uri="{BB962C8B-B14F-4D97-AF65-F5344CB8AC3E}">
        <p14:creationId xmlns:p14="http://schemas.microsoft.com/office/powerpoint/2010/main" val="662780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DE6DEC-FA0F-4828-BD86-DB4E70B94160}" type="slidenum">
              <a:rPr lang="en-US" smtClean="0"/>
              <a:pPr/>
              <a:t>36</a:t>
            </a:fld>
            <a:endParaRPr lang="en-US"/>
          </a:p>
        </p:txBody>
      </p:sp>
    </p:spTree>
    <p:extLst>
      <p:ext uri="{BB962C8B-B14F-4D97-AF65-F5344CB8AC3E}">
        <p14:creationId xmlns:p14="http://schemas.microsoft.com/office/powerpoint/2010/main" val="24094423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0"/>
            <a:ext cx="7851648" cy="1828800"/>
          </a:xfrm>
        </p:spPr>
        <p:txBody>
          <a:bodyPr/>
          <a:lstStyle/>
          <a:p>
            <a:r>
              <a:rPr lang="en-US" dirty="0" smtClean="0"/>
              <a:t>Economic Impacts</a:t>
            </a:r>
            <a:endParaRPr lang="en-US" dirty="0"/>
          </a:p>
        </p:txBody>
      </p:sp>
      <p:sp>
        <p:nvSpPr>
          <p:cNvPr id="3" name="Subtitle 2"/>
          <p:cNvSpPr>
            <a:spLocks noGrp="1"/>
          </p:cNvSpPr>
          <p:nvPr>
            <p:ph type="subTitle" idx="1"/>
          </p:nvPr>
        </p:nvSpPr>
        <p:spPr>
          <a:xfrm>
            <a:off x="533400" y="3228536"/>
            <a:ext cx="7854696" cy="3400864"/>
          </a:xfrm>
        </p:spPr>
        <p:txBody>
          <a:bodyPr>
            <a:normAutofit/>
          </a:bodyPr>
          <a:lstStyle/>
          <a:p>
            <a:pPr algn="ctr"/>
            <a:r>
              <a:rPr lang="en-US" dirty="0" smtClean="0"/>
              <a:t>Technical State Water Board Staff/Community Water Interests meeting</a:t>
            </a:r>
          </a:p>
          <a:p>
            <a:pPr algn="ctr"/>
            <a:r>
              <a:rPr lang="en-US" dirty="0" smtClean="0"/>
              <a:t>November 18, 2016 </a:t>
            </a:r>
          </a:p>
          <a:p>
            <a:pPr algn="ctr"/>
            <a:endParaRPr lang="en-US" dirty="0"/>
          </a:p>
          <a:p>
            <a:pPr algn="ctr"/>
            <a:r>
              <a:rPr lang="en-US" dirty="0" smtClean="0"/>
              <a:t>State Water Board Panel:</a:t>
            </a:r>
          </a:p>
          <a:p>
            <a:pPr algn="ctr"/>
            <a:r>
              <a:rPr lang="en-US" dirty="0" smtClean="0"/>
              <a:t>Les </a:t>
            </a:r>
            <a:r>
              <a:rPr lang="en-US" dirty="0" err="1" smtClean="0"/>
              <a:t>Grober</a:t>
            </a:r>
            <a:r>
              <a:rPr lang="en-US" dirty="0" smtClean="0"/>
              <a:t>, Tim Nelson, Tom Wegge, Dan Worth, Mark Roberson, Nicole Williams</a:t>
            </a:r>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DBF5F9">
                    <a:shade val="90000"/>
                  </a:srgbClr>
                </a:solidFill>
              </a:rPr>
              <a:pPr/>
              <a:t>37</a:t>
            </a:fld>
            <a:endParaRPr lang="en-US">
              <a:solidFill>
                <a:srgbClr val="DBF5F9">
                  <a:shade val="90000"/>
                </a:srgbClr>
              </a:solidFill>
            </a:endParaRPr>
          </a:p>
        </p:txBody>
      </p:sp>
    </p:spTree>
    <p:extLst>
      <p:ext uri="{BB962C8B-B14F-4D97-AF65-F5344CB8AC3E}">
        <p14:creationId xmlns:p14="http://schemas.microsoft.com/office/powerpoint/2010/main" val="3488847652"/>
      </p:ext>
    </p:extLst>
  </p:cSld>
  <p:clrMapOvr>
    <a:masterClrMapping/>
  </p:clrMapOvr>
  <mc:AlternateContent xmlns:mc="http://schemas.openxmlformats.org/markup-compatibility/2006" xmlns:p14="http://schemas.microsoft.com/office/powerpoint/2010/main">
    <mc:Choice Requires="p14">
      <p:transition spd="slow" p14:dur="2000" advTm="804"/>
    </mc:Choice>
    <mc:Fallback xmlns="">
      <p:transition spd="slow" advTm="804"/>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4088"/>
            <a:ext cx="8305800" cy="591312"/>
          </a:xfrm>
        </p:spPr>
        <p:txBody>
          <a:bodyPr>
            <a:normAutofit fontScale="90000"/>
          </a:bodyPr>
          <a:lstStyle/>
          <a:p>
            <a:pPr algn="ctr"/>
            <a:r>
              <a:rPr lang="en-US" dirty="0" smtClean="0"/>
              <a:t>Economic Analyses: </a:t>
            </a:r>
            <a:br>
              <a:rPr lang="en-US" dirty="0" smtClean="0"/>
            </a:br>
            <a:r>
              <a:rPr lang="en-US" dirty="0" smtClean="0"/>
              <a:t>Topics Covered</a:t>
            </a:r>
            <a:endParaRPr lang="en-US" dirty="0"/>
          </a:p>
        </p:txBody>
      </p:sp>
      <p:sp>
        <p:nvSpPr>
          <p:cNvPr id="3" name="Content Placeholder 2"/>
          <p:cNvSpPr>
            <a:spLocks noGrp="1"/>
          </p:cNvSpPr>
          <p:nvPr>
            <p:ph idx="1"/>
          </p:nvPr>
        </p:nvSpPr>
        <p:spPr>
          <a:xfrm>
            <a:off x="457200" y="1524000"/>
            <a:ext cx="8229600" cy="4419600"/>
          </a:xfrm>
        </p:spPr>
        <p:txBody>
          <a:bodyPr>
            <a:normAutofit/>
          </a:bodyPr>
          <a:lstStyle/>
          <a:p>
            <a:pPr>
              <a:lnSpc>
                <a:spcPct val="90000"/>
              </a:lnSpc>
            </a:pPr>
            <a:r>
              <a:rPr lang="en-US" sz="2800" dirty="0"/>
              <a:t>Regulatory Requirements</a:t>
            </a:r>
          </a:p>
          <a:p>
            <a:pPr>
              <a:lnSpc>
                <a:spcPct val="90000"/>
              </a:lnSpc>
            </a:pPr>
            <a:r>
              <a:rPr lang="en-US" sz="2800" dirty="0"/>
              <a:t>Analytical Framework &amp; Resources Evaluated</a:t>
            </a:r>
          </a:p>
          <a:p>
            <a:pPr>
              <a:lnSpc>
                <a:spcPct val="90000"/>
              </a:lnSpc>
            </a:pPr>
            <a:r>
              <a:rPr lang="en-US" sz="2800" dirty="0"/>
              <a:t>Study </a:t>
            </a:r>
            <a:r>
              <a:rPr lang="en-US" sz="2800" dirty="0" smtClean="0"/>
              <a:t>Area(s)</a:t>
            </a:r>
            <a:endParaRPr lang="en-US" sz="2800" dirty="0"/>
          </a:p>
          <a:p>
            <a:pPr>
              <a:lnSpc>
                <a:spcPct val="90000"/>
              </a:lnSpc>
            </a:pPr>
            <a:r>
              <a:rPr lang="en-US" sz="2800" dirty="0"/>
              <a:t>Types of Evaluations</a:t>
            </a:r>
          </a:p>
          <a:p>
            <a:pPr>
              <a:lnSpc>
                <a:spcPct val="90000"/>
              </a:lnSpc>
            </a:pPr>
            <a:r>
              <a:rPr lang="en-US" sz="2800" dirty="0"/>
              <a:t>Agricultural Economic Evaluation</a:t>
            </a:r>
          </a:p>
          <a:p>
            <a:pPr lvl="1">
              <a:lnSpc>
                <a:spcPct val="90000"/>
              </a:lnSpc>
            </a:pPr>
            <a:r>
              <a:rPr lang="en-US" sz="2800" dirty="0" smtClean="0"/>
              <a:t>SWAP: Sources of Data, Model Description, Assumptions, and Study Area</a:t>
            </a:r>
            <a:endParaRPr lang="en-US" sz="2800" dirty="0"/>
          </a:p>
          <a:p>
            <a:pPr lvl="1">
              <a:lnSpc>
                <a:spcPct val="90000"/>
              </a:lnSpc>
            </a:pPr>
            <a:r>
              <a:rPr lang="en-US" sz="2800" dirty="0"/>
              <a:t>IMPLAN </a:t>
            </a:r>
            <a:r>
              <a:rPr lang="en-US" sz="2800" dirty="0" smtClean="0"/>
              <a:t>Multipliers: Sources of Data, Assumptions, and Study Area</a:t>
            </a:r>
            <a:endParaRPr lang="en-US" sz="2000" dirty="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38</a:t>
            </a:fld>
            <a:endParaRPr lang="en-US">
              <a:solidFill>
                <a:srgbClr val="04617B">
                  <a:shade val="90000"/>
                </a:srgbClr>
              </a:solidFill>
            </a:endParaRPr>
          </a:p>
        </p:txBody>
      </p:sp>
    </p:spTree>
    <p:extLst>
      <p:ext uri="{BB962C8B-B14F-4D97-AF65-F5344CB8AC3E}">
        <p14:creationId xmlns:p14="http://schemas.microsoft.com/office/powerpoint/2010/main" val="3357042565"/>
      </p:ext>
    </p:extLst>
  </p:cSld>
  <p:clrMapOvr>
    <a:masterClrMapping/>
  </p:clrMapOvr>
  <mc:AlternateContent xmlns:mc="http://schemas.openxmlformats.org/markup-compatibility/2006" xmlns:p14="http://schemas.microsoft.com/office/powerpoint/2010/main">
    <mc:Choice Requires="p14">
      <p:transition spd="slow" p14:dur="2000" advTm="178"/>
    </mc:Choice>
    <mc:Fallback xmlns="">
      <p:transition spd="slow" advTm="178"/>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4088"/>
            <a:ext cx="8305800" cy="591312"/>
          </a:xfrm>
        </p:spPr>
        <p:txBody>
          <a:bodyPr>
            <a:normAutofit fontScale="90000"/>
          </a:bodyPr>
          <a:lstStyle/>
          <a:p>
            <a:pPr algn="ctr"/>
            <a:r>
              <a:rPr lang="en-US" dirty="0" smtClean="0"/>
              <a:t>Economic Analyses: </a:t>
            </a:r>
            <a:br>
              <a:rPr lang="en-US" dirty="0" smtClean="0"/>
            </a:br>
            <a:r>
              <a:rPr lang="en-US" dirty="0" smtClean="0"/>
              <a:t>Regulatory Analytical Requirements</a:t>
            </a:r>
            <a:endParaRPr lang="en-US" dirty="0"/>
          </a:p>
        </p:txBody>
      </p:sp>
      <p:sp>
        <p:nvSpPr>
          <p:cNvPr id="3" name="Content Placeholder 2"/>
          <p:cNvSpPr>
            <a:spLocks noGrp="1"/>
          </p:cNvSpPr>
          <p:nvPr>
            <p:ph idx="1"/>
          </p:nvPr>
        </p:nvSpPr>
        <p:spPr>
          <a:xfrm>
            <a:off x="457200" y="1600200"/>
            <a:ext cx="8229600" cy="4724400"/>
          </a:xfrm>
        </p:spPr>
        <p:txBody>
          <a:bodyPr>
            <a:normAutofit/>
          </a:bodyPr>
          <a:lstStyle/>
          <a:p>
            <a:pPr marL="0" indent="0">
              <a:buNone/>
            </a:pPr>
            <a:r>
              <a:rPr lang="en-US" b="1" u="sng" dirty="0" smtClean="0"/>
              <a:t>CEQA</a:t>
            </a:r>
            <a:endParaRPr lang="en-US" u="sng" dirty="0"/>
          </a:p>
          <a:p>
            <a:pPr lvl="1"/>
            <a:r>
              <a:rPr lang="en-US" dirty="0" smtClean="0"/>
              <a:t>Requires economic </a:t>
            </a:r>
            <a:r>
              <a:rPr lang="en-US" dirty="0"/>
              <a:t>effects </a:t>
            </a:r>
            <a:r>
              <a:rPr lang="en-US" dirty="0" smtClean="0"/>
              <a:t>linked </a:t>
            </a:r>
            <a:r>
              <a:rPr lang="en-US" dirty="0"/>
              <a:t>to a physical </a:t>
            </a:r>
            <a:r>
              <a:rPr lang="en-US" dirty="0" smtClean="0"/>
              <a:t>change</a:t>
            </a:r>
          </a:p>
          <a:p>
            <a:pPr lvl="1"/>
            <a:r>
              <a:rPr lang="en-US" dirty="0" smtClean="0"/>
              <a:t>Allows lead agency to include more information</a:t>
            </a:r>
          </a:p>
          <a:p>
            <a:pPr marL="393192" lvl="1" indent="0">
              <a:buNone/>
            </a:pPr>
            <a:endParaRPr lang="en-US" dirty="0"/>
          </a:p>
          <a:p>
            <a:pPr marL="0" indent="0">
              <a:buNone/>
            </a:pPr>
            <a:r>
              <a:rPr lang="en-US" b="1" u="sng" dirty="0" smtClean="0"/>
              <a:t>Porter </a:t>
            </a:r>
            <a:r>
              <a:rPr lang="en-US" b="1" u="sng" dirty="0"/>
              <a:t>Cologne Act (CA Water Code)</a:t>
            </a:r>
            <a:endParaRPr lang="en-US" u="sng" dirty="0"/>
          </a:p>
          <a:p>
            <a:pPr lvl="1"/>
            <a:r>
              <a:rPr lang="en-US" dirty="0"/>
              <a:t>Section 13141: estimate of “total cost of a program” and “potential sources of financing”</a:t>
            </a:r>
          </a:p>
          <a:p>
            <a:pPr lvl="1"/>
            <a:r>
              <a:rPr lang="en-US" dirty="0" smtClean="0"/>
              <a:t>Section </a:t>
            </a:r>
            <a:r>
              <a:rPr lang="en-US" dirty="0"/>
              <a:t>13241: consider “economic considerations” – in practice, costs to affected parties and potential impacts on local and regional economies  </a:t>
            </a:r>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39</a:t>
            </a:fld>
            <a:endParaRPr lang="en-US">
              <a:solidFill>
                <a:srgbClr val="04617B">
                  <a:shade val="90000"/>
                </a:srgbClr>
              </a:solidFill>
            </a:endParaRPr>
          </a:p>
        </p:txBody>
      </p:sp>
    </p:spTree>
    <p:extLst>
      <p:ext uri="{BB962C8B-B14F-4D97-AF65-F5344CB8AC3E}">
        <p14:creationId xmlns:p14="http://schemas.microsoft.com/office/powerpoint/2010/main" val="143063047"/>
      </p:ext>
    </p:extLst>
  </p:cSld>
  <p:clrMapOvr>
    <a:masterClrMapping/>
  </p:clrMapOvr>
  <mc:AlternateContent xmlns:mc="http://schemas.openxmlformats.org/markup-compatibility/2006" xmlns:p14="http://schemas.microsoft.com/office/powerpoint/2010/main">
    <mc:Choice Requires="p14">
      <p:transition spd="slow" p14:dur="2000" advTm="192"/>
    </mc:Choice>
    <mc:Fallback xmlns="">
      <p:transition spd="slow" advTm="19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97" t="19172" r="17461" b="7477"/>
          <a:stretch/>
        </p:blipFill>
        <p:spPr bwMode="auto">
          <a:xfrm>
            <a:off x="-70749" y="0"/>
            <a:ext cx="92184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flipH="1" flipV="1">
            <a:off x="4343400" y="762000"/>
            <a:ext cx="1088456" cy="524665"/>
          </a:xfrm>
          <a:prstGeom prst="straightConnector1">
            <a:avLst/>
          </a:prstGeom>
          <a:ln w="381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720354" y="1127565"/>
            <a:ext cx="1232646" cy="1"/>
          </a:xfrm>
          <a:prstGeom prst="straightConnector1">
            <a:avLst/>
          </a:prstGeom>
          <a:ln w="3810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09600" y="1038122"/>
            <a:ext cx="7594408" cy="5210278"/>
            <a:chOff x="609600" y="1038122"/>
            <a:chExt cx="7594408" cy="5210278"/>
          </a:xfrm>
        </p:grpSpPr>
        <p:cxnSp>
          <p:nvCxnSpPr>
            <p:cNvPr id="5" name="Straight Arrow Connector 4"/>
            <p:cNvCxnSpPr/>
            <p:nvPr/>
          </p:nvCxnSpPr>
          <p:spPr>
            <a:xfrm flipH="1">
              <a:off x="1066800" y="1905000"/>
              <a:ext cx="3962400" cy="1143000"/>
            </a:xfrm>
            <a:prstGeom prst="straightConnector1">
              <a:avLst/>
            </a:prstGeom>
            <a:ln w="38100">
              <a:solidFill>
                <a:schemeClr val="accent1">
                  <a:lumMod val="9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676400" y="3467100"/>
              <a:ext cx="4572000" cy="647700"/>
            </a:xfrm>
            <a:prstGeom prst="straightConnector1">
              <a:avLst/>
            </a:prstGeom>
            <a:ln w="38100">
              <a:solidFill>
                <a:schemeClr val="accent1">
                  <a:lumMod val="9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048000" y="4953000"/>
              <a:ext cx="3810000" cy="1295400"/>
            </a:xfrm>
            <a:prstGeom prst="straightConnector1">
              <a:avLst/>
            </a:prstGeom>
            <a:ln w="38100">
              <a:solidFill>
                <a:schemeClr val="accent1">
                  <a:lumMod val="9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09600" y="2971800"/>
              <a:ext cx="2296269" cy="3276600"/>
            </a:xfrm>
            <a:prstGeom prst="straightConnector1">
              <a:avLst/>
            </a:prstGeom>
            <a:ln w="101600">
              <a:solidFill>
                <a:schemeClr val="accent1">
                  <a:lumMod val="90000"/>
                </a:schemeClr>
              </a:solidFill>
              <a:tailEnd type="arrow" w="lg" len="lg"/>
            </a:ln>
          </p:spPr>
          <p:style>
            <a:lnRef idx="1">
              <a:schemeClr val="accent1"/>
            </a:lnRef>
            <a:fillRef idx="0">
              <a:schemeClr val="accent1"/>
            </a:fillRef>
            <a:effectRef idx="0">
              <a:schemeClr val="accent1"/>
            </a:effectRef>
            <a:fontRef idx="minor">
              <a:schemeClr val="tx1"/>
            </a:fontRef>
          </p:style>
        </p:cxnSp>
        <p:sp>
          <p:nvSpPr>
            <p:cNvPr id="4" name="Isosceles Triangle 3"/>
            <p:cNvSpPr/>
            <p:nvPr/>
          </p:nvSpPr>
          <p:spPr>
            <a:xfrm rot="3483983">
              <a:off x="4898456" y="1076222"/>
              <a:ext cx="1066800" cy="990600"/>
            </a:xfrm>
            <a:prstGeom prst="triangle">
              <a:avLst/>
            </a:prstGeom>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sp>
          <p:nvSpPr>
            <p:cNvPr id="14" name="Isosceles Triangle 13"/>
            <p:cNvSpPr/>
            <p:nvPr/>
          </p:nvSpPr>
          <p:spPr>
            <a:xfrm rot="3483983">
              <a:off x="7203829" y="3928746"/>
              <a:ext cx="922835" cy="1077523"/>
            </a:xfrm>
            <a:prstGeom prst="triangle">
              <a:avLst>
                <a:gd name="adj" fmla="val 48717"/>
              </a:avLst>
            </a:prstGeom>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sp>
          <p:nvSpPr>
            <p:cNvPr id="15" name="Isosceles Triangle 14"/>
            <p:cNvSpPr/>
            <p:nvPr/>
          </p:nvSpPr>
          <p:spPr>
            <a:xfrm rot="3483983">
              <a:off x="6231031" y="2456149"/>
              <a:ext cx="1083303" cy="1230030"/>
            </a:xfrm>
            <a:prstGeom prst="triangle">
              <a:avLst>
                <a:gd name="adj" fmla="val 48048"/>
              </a:avLst>
            </a:prstGeom>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sp>
          <p:nvSpPr>
            <p:cNvPr id="40" name="Isosceles Triangle 39"/>
            <p:cNvSpPr/>
            <p:nvPr/>
          </p:nvSpPr>
          <p:spPr>
            <a:xfrm rot="3435173">
              <a:off x="5029552" y="2872664"/>
              <a:ext cx="437870" cy="404189"/>
            </a:xfrm>
            <a:prstGeom prst="triangle">
              <a:avLst/>
            </a:prstGeom>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sp>
          <p:nvSpPr>
            <p:cNvPr id="42" name="Isosceles Triangle 41"/>
            <p:cNvSpPr/>
            <p:nvPr/>
          </p:nvSpPr>
          <p:spPr>
            <a:xfrm rot="3435173">
              <a:off x="3574669" y="1236970"/>
              <a:ext cx="437870" cy="404189"/>
            </a:xfrm>
            <a:prstGeom prst="triangle">
              <a:avLst/>
            </a:prstGeom>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sp>
          <p:nvSpPr>
            <p:cNvPr id="43" name="Isosceles Triangle 42"/>
            <p:cNvSpPr/>
            <p:nvPr/>
          </p:nvSpPr>
          <p:spPr>
            <a:xfrm rot="3435173">
              <a:off x="5745309" y="3616827"/>
              <a:ext cx="437870" cy="404189"/>
            </a:xfrm>
            <a:prstGeom prst="triangle">
              <a:avLst/>
            </a:prstGeom>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grpSp>
      <p:sp>
        <p:nvSpPr>
          <p:cNvPr id="41" name="Rectangle 40"/>
          <p:cNvSpPr/>
          <p:nvPr/>
        </p:nvSpPr>
        <p:spPr>
          <a:xfrm>
            <a:off x="79296" y="146493"/>
            <a:ext cx="6851807" cy="1011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smtClean="0">
                <a:solidFill>
                  <a:srgbClr val="000000"/>
                </a:solidFill>
              </a:rPr>
              <a:t>Proposed Flow Requirements</a:t>
            </a:r>
          </a:p>
          <a:p>
            <a:pPr algn="ctr" eaLnBrk="0" fontAlgn="base" hangingPunct="0">
              <a:spcBef>
                <a:spcPct val="0"/>
              </a:spcBef>
              <a:spcAft>
                <a:spcPct val="0"/>
              </a:spcAft>
            </a:pPr>
            <a:r>
              <a:rPr lang="en-US" sz="2800" b="1" dirty="0" smtClean="0">
                <a:solidFill>
                  <a:srgbClr val="000000"/>
                </a:solidFill>
              </a:rPr>
              <a:t>(Percent of Unimpaired Flow Feb-Jun)</a:t>
            </a:r>
          </a:p>
        </p:txBody>
      </p:sp>
      <p:grpSp>
        <p:nvGrpSpPr>
          <p:cNvPr id="17" name="Group 16"/>
          <p:cNvGrpSpPr/>
          <p:nvPr/>
        </p:nvGrpSpPr>
        <p:grpSpPr>
          <a:xfrm>
            <a:off x="467463" y="1949786"/>
            <a:ext cx="5780937" cy="3446897"/>
            <a:chOff x="467463" y="1949786"/>
            <a:chExt cx="5780937" cy="3446897"/>
          </a:xfrm>
        </p:grpSpPr>
        <p:sp>
          <p:nvSpPr>
            <p:cNvPr id="9" name="Oval 8"/>
            <p:cNvSpPr/>
            <p:nvPr/>
          </p:nvSpPr>
          <p:spPr bwMode="auto">
            <a:xfrm>
              <a:off x="4328773" y="1949786"/>
              <a:ext cx="284274" cy="260013"/>
            </a:xfrm>
            <a:prstGeom prst="ellipse">
              <a:avLst/>
            </a:prstGeom>
            <a:solidFill>
              <a:srgbClr val="FFFF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sp>
          <p:nvSpPr>
            <p:cNvPr id="36" name="Oval 35"/>
            <p:cNvSpPr/>
            <p:nvPr/>
          </p:nvSpPr>
          <p:spPr bwMode="auto">
            <a:xfrm>
              <a:off x="5297608" y="3431887"/>
              <a:ext cx="284274" cy="260013"/>
            </a:xfrm>
            <a:prstGeom prst="ellipse">
              <a:avLst/>
            </a:prstGeom>
            <a:solidFill>
              <a:srgbClr val="FFFF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sp>
          <p:nvSpPr>
            <p:cNvPr id="38" name="Oval 37"/>
            <p:cNvSpPr/>
            <p:nvPr/>
          </p:nvSpPr>
          <p:spPr bwMode="auto">
            <a:xfrm>
              <a:off x="5964126" y="5136670"/>
              <a:ext cx="284274" cy="260013"/>
            </a:xfrm>
            <a:prstGeom prst="ellipse">
              <a:avLst/>
            </a:prstGeom>
            <a:solidFill>
              <a:srgbClr val="FFFF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sp>
          <p:nvSpPr>
            <p:cNvPr id="54" name="Oval 53"/>
            <p:cNvSpPr/>
            <p:nvPr/>
          </p:nvSpPr>
          <p:spPr bwMode="auto">
            <a:xfrm>
              <a:off x="467463" y="2841793"/>
              <a:ext cx="284274" cy="260013"/>
            </a:xfrm>
            <a:prstGeom prst="ellipse">
              <a:avLst/>
            </a:prstGeom>
            <a:solidFill>
              <a:srgbClr val="FFFF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grpSp>
      <p:grpSp>
        <p:nvGrpSpPr>
          <p:cNvPr id="22" name="Group 21"/>
          <p:cNvGrpSpPr/>
          <p:nvPr/>
        </p:nvGrpSpPr>
        <p:grpSpPr>
          <a:xfrm>
            <a:off x="5675840" y="5674984"/>
            <a:ext cx="3377864" cy="1146832"/>
            <a:chOff x="5675840" y="5674984"/>
            <a:chExt cx="3377864" cy="1146832"/>
          </a:xfrm>
        </p:grpSpPr>
        <p:sp>
          <p:nvSpPr>
            <p:cNvPr id="10" name="Rectangle 9"/>
            <p:cNvSpPr/>
            <p:nvPr/>
          </p:nvSpPr>
          <p:spPr bwMode="auto">
            <a:xfrm>
              <a:off x="5675840" y="5674984"/>
              <a:ext cx="3377864" cy="1146832"/>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ts val="400"/>
                </a:spcBef>
                <a:spcAft>
                  <a:spcPct val="0"/>
                </a:spcAft>
              </a:pPr>
              <a:r>
                <a:rPr lang="en-US" sz="2400" b="1" dirty="0" smtClean="0">
                  <a:solidFill>
                    <a:srgbClr val="000000"/>
                  </a:solidFill>
                </a:rPr>
                <a:t>      </a:t>
              </a:r>
              <a:r>
                <a:rPr lang="en-US" b="1" dirty="0" smtClean="0">
                  <a:solidFill>
                    <a:srgbClr val="000000"/>
                  </a:solidFill>
                </a:rPr>
                <a:t>= reservoir</a:t>
              </a:r>
            </a:p>
            <a:p>
              <a:pPr eaLnBrk="0" fontAlgn="base" hangingPunct="0">
                <a:spcBef>
                  <a:spcPts val="400"/>
                </a:spcBef>
                <a:spcAft>
                  <a:spcPct val="0"/>
                </a:spcAft>
              </a:pPr>
              <a:r>
                <a:rPr lang="en-US" b="1" dirty="0" smtClean="0">
                  <a:solidFill>
                    <a:srgbClr val="000000"/>
                  </a:solidFill>
                </a:rPr>
                <a:t>        = existing requirement</a:t>
              </a:r>
            </a:p>
            <a:p>
              <a:pPr eaLnBrk="0" fontAlgn="base" hangingPunct="0">
                <a:spcBef>
                  <a:spcPts val="400"/>
                </a:spcBef>
                <a:spcAft>
                  <a:spcPct val="0"/>
                </a:spcAft>
              </a:pPr>
              <a:r>
                <a:rPr lang="en-US" b="1" dirty="0">
                  <a:solidFill>
                    <a:srgbClr val="000000"/>
                  </a:solidFill>
                </a:rPr>
                <a:t> </a:t>
              </a:r>
              <a:r>
                <a:rPr lang="en-US" b="1" dirty="0" smtClean="0">
                  <a:solidFill>
                    <a:srgbClr val="000000"/>
                  </a:solidFill>
                </a:rPr>
                <a:t>       = proposed requirement</a:t>
              </a:r>
            </a:p>
          </p:txBody>
        </p:sp>
        <p:grpSp>
          <p:nvGrpSpPr>
            <p:cNvPr id="21" name="Group 20"/>
            <p:cNvGrpSpPr/>
            <p:nvPr/>
          </p:nvGrpSpPr>
          <p:grpSpPr>
            <a:xfrm>
              <a:off x="5817857" y="5764976"/>
              <a:ext cx="361072" cy="931356"/>
              <a:chOff x="5817857" y="5764976"/>
              <a:chExt cx="361072" cy="931356"/>
            </a:xfrm>
          </p:grpSpPr>
          <p:sp>
            <p:nvSpPr>
              <p:cNvPr id="39" name="Oval 38"/>
              <p:cNvSpPr/>
              <p:nvPr/>
            </p:nvSpPr>
            <p:spPr bwMode="auto">
              <a:xfrm>
                <a:off x="5849244" y="6116478"/>
                <a:ext cx="284274" cy="260013"/>
              </a:xfrm>
              <a:prstGeom prst="ellipse">
                <a:avLst/>
              </a:prstGeom>
              <a:solidFill>
                <a:srgbClr val="FFFF00"/>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sp>
            <p:nvSpPr>
              <p:cNvPr id="47" name="Isosceles Triangle 46"/>
              <p:cNvSpPr/>
              <p:nvPr/>
            </p:nvSpPr>
            <p:spPr>
              <a:xfrm>
                <a:off x="5817857" y="5764976"/>
                <a:ext cx="361072" cy="2781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sp>
            <p:nvSpPr>
              <p:cNvPr id="55" name="Oval 54"/>
              <p:cNvSpPr/>
              <p:nvPr/>
            </p:nvSpPr>
            <p:spPr bwMode="auto">
              <a:xfrm>
                <a:off x="5856555" y="6436319"/>
                <a:ext cx="284274" cy="260013"/>
              </a:xfrm>
              <a:prstGeom prst="ellipse">
                <a:avLst/>
              </a:prstGeom>
              <a:solidFill>
                <a:srgbClr val="35EB4B"/>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grpSp>
      </p:grpSp>
      <p:grpSp>
        <p:nvGrpSpPr>
          <p:cNvPr id="20" name="Group 19"/>
          <p:cNvGrpSpPr/>
          <p:nvPr/>
        </p:nvGrpSpPr>
        <p:grpSpPr>
          <a:xfrm>
            <a:off x="1381865" y="2676453"/>
            <a:ext cx="2411739" cy="3633913"/>
            <a:chOff x="1381865" y="2676453"/>
            <a:chExt cx="2411739" cy="3633913"/>
          </a:xfrm>
        </p:grpSpPr>
        <p:sp>
          <p:nvSpPr>
            <p:cNvPr id="53" name="Oval 52"/>
            <p:cNvSpPr/>
            <p:nvPr/>
          </p:nvSpPr>
          <p:spPr bwMode="auto">
            <a:xfrm>
              <a:off x="1381865" y="2676453"/>
              <a:ext cx="523135" cy="425353"/>
            </a:xfrm>
            <a:prstGeom prst="ellipse">
              <a:avLst/>
            </a:prstGeom>
            <a:solidFill>
              <a:srgbClr val="35EB4B"/>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ctr" anchorCtr="0" compatLnSpc="1">
              <a:prstTxWarp prst="textNoShape">
                <a:avLst/>
              </a:prstTxWarp>
            </a:bodyPr>
            <a:lstStyle/>
            <a:p>
              <a:pPr eaLnBrk="0" fontAlgn="base" hangingPunct="0">
                <a:spcBef>
                  <a:spcPct val="0"/>
                </a:spcBef>
                <a:spcAft>
                  <a:spcPct val="0"/>
                </a:spcAft>
              </a:pPr>
              <a:r>
                <a:rPr lang="en-US" b="1" dirty="0" smtClean="0">
                  <a:solidFill>
                    <a:srgbClr val="000000"/>
                  </a:solidFill>
                  <a:latin typeface="Arial Black" panose="020B0A04020102020204" pitchFamily="34" charset="0"/>
                </a:rPr>
                <a:t>UF</a:t>
              </a:r>
            </a:p>
          </p:txBody>
        </p:sp>
        <p:sp>
          <p:nvSpPr>
            <p:cNvPr id="57" name="Oval 56"/>
            <p:cNvSpPr/>
            <p:nvPr/>
          </p:nvSpPr>
          <p:spPr bwMode="auto">
            <a:xfrm>
              <a:off x="1933575" y="3816180"/>
              <a:ext cx="523135" cy="425353"/>
            </a:xfrm>
            <a:prstGeom prst="ellipse">
              <a:avLst/>
            </a:prstGeom>
            <a:solidFill>
              <a:srgbClr val="35EB4B"/>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ctr" anchorCtr="0" compatLnSpc="1">
              <a:prstTxWarp prst="textNoShape">
                <a:avLst/>
              </a:prstTxWarp>
            </a:bodyPr>
            <a:lstStyle/>
            <a:p>
              <a:pPr eaLnBrk="0" fontAlgn="base" hangingPunct="0">
                <a:spcBef>
                  <a:spcPct val="0"/>
                </a:spcBef>
                <a:spcAft>
                  <a:spcPct val="0"/>
                </a:spcAft>
              </a:pPr>
              <a:r>
                <a:rPr lang="en-US" b="1" dirty="0" smtClean="0">
                  <a:solidFill>
                    <a:srgbClr val="000000"/>
                  </a:solidFill>
                  <a:latin typeface="Arial Black" panose="020B0A04020102020204" pitchFamily="34" charset="0"/>
                </a:rPr>
                <a:t>UF</a:t>
              </a:r>
            </a:p>
          </p:txBody>
        </p:sp>
        <p:sp>
          <p:nvSpPr>
            <p:cNvPr id="58" name="Oval 57"/>
            <p:cNvSpPr/>
            <p:nvPr/>
          </p:nvSpPr>
          <p:spPr bwMode="auto">
            <a:xfrm>
              <a:off x="3270469" y="5885013"/>
              <a:ext cx="523135" cy="425353"/>
            </a:xfrm>
            <a:prstGeom prst="ellipse">
              <a:avLst/>
            </a:prstGeom>
            <a:solidFill>
              <a:srgbClr val="35EB4B"/>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ctr" anchorCtr="0" compatLnSpc="1">
              <a:prstTxWarp prst="textNoShape">
                <a:avLst/>
              </a:prstTxWarp>
            </a:bodyPr>
            <a:lstStyle/>
            <a:p>
              <a:pPr eaLnBrk="0" fontAlgn="base" hangingPunct="0">
                <a:spcBef>
                  <a:spcPct val="0"/>
                </a:spcBef>
                <a:spcAft>
                  <a:spcPct val="0"/>
                </a:spcAft>
              </a:pPr>
              <a:r>
                <a:rPr lang="en-US" b="1" dirty="0" smtClean="0">
                  <a:solidFill>
                    <a:srgbClr val="000000"/>
                  </a:solidFill>
                  <a:latin typeface="Arial Black" panose="020B0A04020102020204" pitchFamily="34" charset="0"/>
                </a:rPr>
                <a:t>UF</a:t>
              </a:r>
            </a:p>
          </p:txBody>
        </p:sp>
      </p:grpSp>
    </p:spTree>
    <p:extLst>
      <p:ext uri="{BB962C8B-B14F-4D97-AF65-F5344CB8AC3E}">
        <p14:creationId xmlns:p14="http://schemas.microsoft.com/office/powerpoint/2010/main" val="424417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dirty="0"/>
              <a:t>Economic </a:t>
            </a:r>
            <a:r>
              <a:rPr lang="en-US" dirty="0" smtClean="0"/>
              <a:t>Analyses: </a:t>
            </a:r>
            <a:br>
              <a:rPr lang="en-US" dirty="0" smtClean="0"/>
            </a:br>
            <a:r>
              <a:rPr lang="en-US" dirty="0" smtClean="0"/>
              <a:t>Analytical Framework</a:t>
            </a:r>
            <a:endParaRPr lang="en-US" dirty="0"/>
          </a:p>
        </p:txBody>
      </p:sp>
      <p:sp>
        <p:nvSpPr>
          <p:cNvPr id="3" name="Content Placeholder 2"/>
          <p:cNvSpPr>
            <a:spLocks noGrp="1"/>
          </p:cNvSpPr>
          <p:nvPr>
            <p:ph idx="1"/>
          </p:nvPr>
        </p:nvSpPr>
        <p:spPr>
          <a:xfrm>
            <a:off x="457200" y="1447800"/>
            <a:ext cx="8229600" cy="5105400"/>
          </a:xfrm>
        </p:spPr>
        <p:txBody>
          <a:bodyPr>
            <a:normAutofit fontScale="85000" lnSpcReduction="20000"/>
          </a:bodyPr>
          <a:lstStyle/>
          <a:p>
            <a:pPr marL="0" indent="0">
              <a:buNone/>
            </a:pPr>
            <a:r>
              <a:rPr lang="en-US" sz="4400" b="1" dirty="0" smtClean="0"/>
              <a:t>Purpose</a:t>
            </a:r>
            <a:endParaRPr lang="en-US" sz="4400" dirty="0"/>
          </a:p>
          <a:p>
            <a:r>
              <a:rPr lang="en-US" sz="4200" dirty="0"/>
              <a:t>To </a:t>
            </a:r>
            <a:r>
              <a:rPr lang="en-US" sz="4200" u="sng" dirty="0"/>
              <a:t>compare</a:t>
            </a:r>
            <a:r>
              <a:rPr lang="en-US" sz="4200" dirty="0"/>
              <a:t> </a:t>
            </a:r>
            <a:r>
              <a:rPr lang="en-US" sz="4200" dirty="0" smtClean="0"/>
              <a:t>potential economic effects of predicted changes </a:t>
            </a:r>
            <a:r>
              <a:rPr lang="en-US" sz="4200" dirty="0"/>
              <a:t>in surface water </a:t>
            </a:r>
            <a:r>
              <a:rPr lang="en-US" sz="4200" dirty="0" smtClean="0"/>
              <a:t>diversions across the </a:t>
            </a:r>
            <a:r>
              <a:rPr lang="en-US" sz="4200" dirty="0"/>
              <a:t>LSJR alternatives </a:t>
            </a:r>
          </a:p>
          <a:p>
            <a:pPr marL="0" indent="0">
              <a:buNone/>
            </a:pPr>
            <a:r>
              <a:rPr lang="en-US" dirty="0"/>
              <a:t> </a:t>
            </a:r>
          </a:p>
          <a:p>
            <a:pPr marL="0" indent="0">
              <a:buNone/>
            </a:pPr>
            <a:r>
              <a:rPr lang="en-US" sz="4400" b="1" dirty="0" smtClean="0"/>
              <a:t>Analysis Goal</a:t>
            </a:r>
            <a:endParaRPr lang="en-US" sz="4400" dirty="0"/>
          </a:p>
          <a:p>
            <a:r>
              <a:rPr lang="en-US" sz="4200" dirty="0"/>
              <a:t>To help inform the State Water Board’s consideration of potential changes to the 2006 Bay‑Delta Plan related to LSJR flow </a:t>
            </a:r>
            <a:r>
              <a:rPr lang="en-US" sz="4200" dirty="0" smtClean="0"/>
              <a:t>objectives</a:t>
            </a:r>
            <a:endParaRPr lang="en-US" sz="4200" dirty="0"/>
          </a:p>
          <a:p>
            <a:pPr marL="0" indent="0">
              <a:buNone/>
            </a:pPr>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40</a:t>
            </a:fld>
            <a:endParaRPr lang="en-US">
              <a:solidFill>
                <a:srgbClr val="04617B">
                  <a:shade val="90000"/>
                </a:srgbClr>
              </a:solidFill>
            </a:endParaRPr>
          </a:p>
        </p:txBody>
      </p:sp>
    </p:spTree>
    <p:extLst>
      <p:ext uri="{BB962C8B-B14F-4D97-AF65-F5344CB8AC3E}">
        <p14:creationId xmlns:p14="http://schemas.microsoft.com/office/powerpoint/2010/main" val="2280237046"/>
      </p:ext>
    </p:extLst>
  </p:cSld>
  <p:clrMapOvr>
    <a:masterClrMapping/>
  </p:clrMapOvr>
  <mc:AlternateContent xmlns:mc="http://schemas.openxmlformats.org/markup-compatibility/2006" xmlns:p14="http://schemas.microsoft.com/office/powerpoint/2010/main">
    <mc:Choice Requires="p14">
      <p:transition spd="slow" p14:dur="2000" advTm="114"/>
    </mc:Choice>
    <mc:Fallback xmlns="">
      <p:transition spd="slow" advTm="114"/>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fontScale="90000"/>
          </a:bodyPr>
          <a:lstStyle/>
          <a:p>
            <a:pPr algn="ctr"/>
            <a:r>
              <a:rPr lang="en-US" dirty="0" smtClean="0"/>
              <a:t>Economic Analyses: </a:t>
            </a:r>
            <a:br>
              <a:rPr lang="en-US" dirty="0" smtClean="0"/>
            </a:br>
            <a:r>
              <a:rPr lang="en-US" dirty="0" smtClean="0"/>
              <a:t>Resources Evaluated</a:t>
            </a:r>
            <a:endParaRPr lang="en-US" dirty="0"/>
          </a:p>
        </p:txBody>
      </p:sp>
      <p:sp>
        <p:nvSpPr>
          <p:cNvPr id="3" name="Content Placeholder 2"/>
          <p:cNvSpPr>
            <a:spLocks noGrp="1"/>
          </p:cNvSpPr>
          <p:nvPr>
            <p:ph idx="1"/>
          </p:nvPr>
        </p:nvSpPr>
        <p:spPr>
          <a:xfrm>
            <a:off x="457200" y="1752600"/>
            <a:ext cx="8229600" cy="4800600"/>
          </a:xfrm>
        </p:spPr>
        <p:txBody>
          <a:bodyPr>
            <a:normAutofit fontScale="55000" lnSpcReduction="20000"/>
          </a:bodyPr>
          <a:lstStyle/>
          <a:p>
            <a:pPr marL="0" indent="0">
              <a:buNone/>
            </a:pPr>
            <a:r>
              <a:rPr lang="en-US" sz="5900" b="1" u="sng" dirty="0" smtClean="0"/>
              <a:t>Lower San Joaquin River and Tributaries </a:t>
            </a:r>
          </a:p>
          <a:p>
            <a:r>
              <a:rPr lang="en-US" sz="4400" dirty="0" smtClean="0"/>
              <a:t>Changes in Hydrologic Conditions </a:t>
            </a:r>
          </a:p>
          <a:p>
            <a:r>
              <a:rPr lang="en-US" sz="4400" dirty="0" smtClean="0"/>
              <a:t>Agricultural Production and Related Effects on the Regional Economy and Local Fiscal Conditions </a:t>
            </a:r>
          </a:p>
          <a:p>
            <a:r>
              <a:rPr lang="en-US" sz="4400" dirty="0" smtClean="0"/>
              <a:t>Municipal and Industrial Water Supplies and Affected Regional Economies</a:t>
            </a:r>
          </a:p>
          <a:p>
            <a:r>
              <a:rPr lang="en-US" sz="4400" dirty="0" smtClean="0"/>
              <a:t>Hydropower Generation, Revenues and the Regional Economy</a:t>
            </a:r>
          </a:p>
          <a:p>
            <a:r>
              <a:rPr lang="en-US" sz="4400" dirty="0" smtClean="0"/>
              <a:t>Fisheries and Associated Regional Economies </a:t>
            </a:r>
          </a:p>
          <a:p>
            <a:r>
              <a:rPr lang="en-US" sz="4400" dirty="0" smtClean="0"/>
              <a:t>Recreational Opportunities, Activity, and the Regional Economy</a:t>
            </a:r>
          </a:p>
          <a:p>
            <a:pPr marL="0" indent="0">
              <a:buNone/>
            </a:pPr>
            <a:r>
              <a:rPr lang="en-US" sz="4400" dirty="0" smtClean="0"/>
              <a:t>In addition, costs of non-flow measures are considered</a:t>
            </a:r>
          </a:p>
          <a:p>
            <a:pPr marL="0" indent="0">
              <a:buNone/>
            </a:pPr>
            <a:r>
              <a:rPr lang="en-US" sz="4400" dirty="0" smtClean="0"/>
              <a:t> </a:t>
            </a:r>
            <a:endParaRPr lang="en-US" sz="4400" dirty="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41</a:t>
            </a:fld>
            <a:endParaRPr lang="en-US">
              <a:solidFill>
                <a:srgbClr val="04617B">
                  <a:shade val="90000"/>
                </a:srgbClr>
              </a:solidFill>
            </a:endParaRPr>
          </a:p>
        </p:txBody>
      </p:sp>
    </p:spTree>
    <p:extLst>
      <p:ext uri="{BB962C8B-B14F-4D97-AF65-F5344CB8AC3E}">
        <p14:creationId xmlns:p14="http://schemas.microsoft.com/office/powerpoint/2010/main" val="214976583"/>
      </p:ext>
    </p:extLst>
  </p:cSld>
  <p:clrMapOvr>
    <a:masterClrMapping/>
  </p:clrMapOvr>
  <mc:AlternateContent xmlns:mc="http://schemas.openxmlformats.org/markup-compatibility/2006" xmlns:p14="http://schemas.microsoft.com/office/powerpoint/2010/main">
    <mc:Choice Requires="p14">
      <p:transition spd="slow" p14:dur="2000" advTm="131"/>
    </mc:Choice>
    <mc:Fallback xmlns="">
      <p:transition spd="slow" advTm="131"/>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pPr algn="ctr"/>
            <a:r>
              <a:rPr lang="en-US" dirty="0"/>
              <a:t>Economic </a:t>
            </a:r>
            <a:r>
              <a:rPr lang="en-US" dirty="0" smtClean="0"/>
              <a:t>Analyses: </a:t>
            </a:r>
            <a:br>
              <a:rPr lang="en-US" dirty="0" smtClean="0"/>
            </a:br>
            <a:r>
              <a:rPr lang="en-US" dirty="0" smtClean="0"/>
              <a:t>Study Area(s)</a:t>
            </a:r>
            <a:endParaRPr lang="en-US" dirty="0"/>
          </a:p>
        </p:txBody>
      </p:sp>
      <p:sp>
        <p:nvSpPr>
          <p:cNvPr id="3" name="Content Placeholder 2"/>
          <p:cNvSpPr>
            <a:spLocks noGrp="1"/>
          </p:cNvSpPr>
          <p:nvPr>
            <p:ph idx="1"/>
          </p:nvPr>
        </p:nvSpPr>
        <p:spPr>
          <a:xfrm>
            <a:off x="457200" y="1676400"/>
            <a:ext cx="8229600" cy="4648200"/>
          </a:xfrm>
        </p:spPr>
        <p:txBody>
          <a:bodyPr>
            <a:normAutofit/>
          </a:bodyPr>
          <a:lstStyle/>
          <a:p>
            <a:pPr marL="0" indent="0">
              <a:buNone/>
            </a:pPr>
            <a:r>
              <a:rPr lang="en-US" b="1" u="sng" dirty="0" smtClean="0"/>
              <a:t>Vary </a:t>
            </a:r>
            <a:r>
              <a:rPr lang="en-US" b="1" u="sng" dirty="0"/>
              <a:t>by </a:t>
            </a:r>
            <a:r>
              <a:rPr lang="en-US" b="1" u="sng" dirty="0" smtClean="0"/>
              <a:t>resource topic </a:t>
            </a:r>
            <a:endParaRPr lang="en-US" u="sng" dirty="0"/>
          </a:p>
          <a:p>
            <a:r>
              <a:rPr lang="en-US" dirty="0" smtClean="0"/>
              <a:t>temporal </a:t>
            </a:r>
            <a:r>
              <a:rPr lang="en-US" dirty="0"/>
              <a:t>and geographic </a:t>
            </a:r>
            <a:r>
              <a:rPr lang="en-US" dirty="0" smtClean="0"/>
              <a:t>characteristics of affected resources </a:t>
            </a:r>
            <a:endParaRPr lang="en-US" dirty="0"/>
          </a:p>
          <a:p>
            <a:r>
              <a:rPr lang="en-US" dirty="0" smtClean="0"/>
              <a:t>geographic </a:t>
            </a:r>
            <a:r>
              <a:rPr lang="en-US" dirty="0"/>
              <a:t>extent of effects on local and regional economies</a:t>
            </a:r>
          </a:p>
          <a:p>
            <a:pPr marL="0" indent="0">
              <a:buNone/>
            </a:pPr>
            <a:endParaRPr lang="en-US" dirty="0"/>
          </a:p>
          <a:p>
            <a:pPr marL="0" indent="0">
              <a:buNone/>
            </a:pPr>
            <a:r>
              <a:rPr lang="en-US" b="1" u="sng" dirty="0" smtClean="0"/>
              <a:t>Includes Areas beyond </a:t>
            </a:r>
            <a:r>
              <a:rPr lang="en-US" b="1" u="sng" dirty="0"/>
              <a:t>the Plan Area</a:t>
            </a:r>
            <a:endParaRPr lang="en-US" u="sng" dirty="0"/>
          </a:p>
          <a:p>
            <a:r>
              <a:rPr lang="en-US" dirty="0" smtClean="0"/>
              <a:t>e.g., commercial </a:t>
            </a:r>
            <a:r>
              <a:rPr lang="en-US" dirty="0"/>
              <a:t>and recreational fisheries, water supply</a:t>
            </a:r>
          </a:p>
          <a:p>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42</a:t>
            </a:fld>
            <a:endParaRPr lang="en-US">
              <a:solidFill>
                <a:srgbClr val="04617B">
                  <a:shade val="90000"/>
                </a:srgbClr>
              </a:solidFill>
            </a:endParaRPr>
          </a:p>
        </p:txBody>
      </p:sp>
    </p:spTree>
    <p:extLst>
      <p:ext uri="{BB962C8B-B14F-4D97-AF65-F5344CB8AC3E}">
        <p14:creationId xmlns:p14="http://schemas.microsoft.com/office/powerpoint/2010/main" val="96849051"/>
      </p:ext>
    </p:extLst>
  </p:cSld>
  <p:clrMapOvr>
    <a:masterClrMapping/>
  </p:clrMapOvr>
  <mc:AlternateContent xmlns:mc="http://schemas.openxmlformats.org/markup-compatibility/2006" xmlns:p14="http://schemas.microsoft.com/office/powerpoint/2010/main">
    <mc:Choice Requires="p14">
      <p:transition spd="slow" p14:dur="2000" advTm="124"/>
    </mc:Choice>
    <mc:Fallback xmlns="">
      <p:transition spd="slow" advTm="124"/>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fontScale="90000"/>
          </a:bodyPr>
          <a:lstStyle/>
          <a:p>
            <a:pPr algn="ctr"/>
            <a:r>
              <a:rPr lang="en-US" dirty="0" smtClean="0"/>
              <a:t>Economic Analyses: </a:t>
            </a:r>
            <a:br>
              <a:rPr lang="en-US" dirty="0" smtClean="0"/>
            </a:br>
            <a:r>
              <a:rPr lang="en-US" dirty="0" smtClean="0"/>
              <a:t>Types of Evaluations</a:t>
            </a:r>
            <a:endParaRPr lang="en-US" dirty="0"/>
          </a:p>
        </p:txBody>
      </p:sp>
      <p:sp>
        <p:nvSpPr>
          <p:cNvPr id="3" name="Content Placeholder 2"/>
          <p:cNvSpPr>
            <a:spLocks noGrp="1"/>
          </p:cNvSpPr>
          <p:nvPr>
            <p:ph idx="1"/>
          </p:nvPr>
        </p:nvSpPr>
        <p:spPr>
          <a:xfrm>
            <a:off x="381000" y="1752600"/>
            <a:ext cx="8229600" cy="1676400"/>
          </a:xfrm>
        </p:spPr>
        <p:txBody>
          <a:bodyPr>
            <a:normAutofit fontScale="92500"/>
          </a:bodyPr>
          <a:lstStyle/>
          <a:p>
            <a:pPr lvl="0"/>
            <a:r>
              <a:rPr lang="en-US" dirty="0"/>
              <a:t>Direct and indirect effects at the local and/or regional level</a:t>
            </a:r>
          </a:p>
          <a:p>
            <a:pPr lvl="0"/>
            <a:r>
              <a:rPr lang="en-US" dirty="0"/>
              <a:t>Qualitative and quantitative </a:t>
            </a:r>
            <a:r>
              <a:rPr lang="en-US" dirty="0" smtClean="0"/>
              <a:t>assessments</a:t>
            </a:r>
            <a:endParaRPr lang="en-US" dirty="0"/>
          </a:p>
          <a:p>
            <a:pPr lvl="0"/>
            <a:r>
              <a:rPr lang="en-US" dirty="0"/>
              <a:t>For </a:t>
            </a:r>
            <a:r>
              <a:rPr lang="en-US" dirty="0" smtClean="0"/>
              <a:t>quantitative </a:t>
            </a:r>
            <a:r>
              <a:rPr lang="en-US" dirty="0"/>
              <a:t>analyses, different analytical tools used</a:t>
            </a:r>
          </a:p>
        </p:txBody>
      </p:sp>
      <p:graphicFrame>
        <p:nvGraphicFramePr>
          <p:cNvPr id="4" name="Table 3"/>
          <p:cNvGraphicFramePr>
            <a:graphicFrameLocks noGrp="1"/>
          </p:cNvGraphicFramePr>
          <p:nvPr>
            <p:extLst>
              <p:ext uri="{D42A27DB-BD31-4B8C-83A1-F6EECF244321}">
                <p14:modId xmlns:p14="http://schemas.microsoft.com/office/powerpoint/2010/main" val="3952042379"/>
              </p:ext>
            </p:extLst>
          </p:nvPr>
        </p:nvGraphicFramePr>
        <p:xfrm>
          <a:off x="609601" y="3274847"/>
          <a:ext cx="8153400" cy="3478551"/>
        </p:xfrm>
        <a:graphic>
          <a:graphicData uri="http://schemas.openxmlformats.org/drawingml/2006/table">
            <a:tbl>
              <a:tblPr firstRow="1" bandRow="1">
                <a:tableStyleId>{5C22544A-7EE6-4342-B048-85BDC9FD1C3A}</a:tableStyleId>
              </a:tblPr>
              <a:tblGrid>
                <a:gridCol w="2741230"/>
                <a:gridCol w="2108638"/>
                <a:gridCol w="3303532"/>
              </a:tblGrid>
              <a:tr h="5524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smtClean="0">
                          <a:effectLst/>
                        </a:rPr>
                        <a:t>EXAMPLE: Agricultural Production and Related Economic Effects</a:t>
                      </a:r>
                      <a:endParaRPr kumimoji="0" lang="en-US" sz="1800" b="1" kern="1200" dirty="0" smtClean="0">
                        <a:solidFill>
                          <a:schemeClr val="lt1"/>
                        </a:solidFill>
                        <a:effectLst/>
                        <a:latin typeface="+mn-lt"/>
                        <a:ea typeface="+mn-ea"/>
                        <a:cs typeface="+mn-cs"/>
                      </a:endParaRPr>
                    </a:p>
                  </a:txBody>
                  <a:tcPr/>
                </a:tc>
                <a:tc hMerge="1">
                  <a:txBody>
                    <a:bodyPr/>
                    <a:lstStyle/>
                    <a:p>
                      <a:endParaRPr lang="en-US" dirty="0"/>
                    </a:p>
                  </a:txBody>
                  <a:tcPr/>
                </a:tc>
                <a:tc hMerge="1">
                  <a:txBody>
                    <a:bodyPr/>
                    <a:lstStyle/>
                    <a:p>
                      <a:endParaRPr lang="en-US" dirty="0"/>
                    </a:p>
                  </a:txBody>
                  <a:tcPr/>
                </a:tc>
              </a:tr>
              <a:tr h="605049">
                <a:tc>
                  <a:txBody>
                    <a:bodyPr/>
                    <a:lstStyle/>
                    <a:p>
                      <a:r>
                        <a:rPr kumimoji="0" lang="en-US" sz="1800" b="1" kern="1200" dirty="0" smtClean="0">
                          <a:solidFill>
                            <a:schemeClr val="bg1"/>
                          </a:solidFill>
                          <a:effectLst/>
                        </a:rPr>
                        <a:t>Resource</a:t>
                      </a:r>
                      <a:endParaRPr kumimoji="0" lang="en-US" sz="1800" b="1" kern="1200" dirty="0">
                        <a:solidFill>
                          <a:schemeClr val="bg1"/>
                        </a:solidFill>
                        <a:effectLst/>
                        <a:latin typeface="+mn-lt"/>
                        <a:ea typeface="+mn-ea"/>
                        <a:cs typeface="+mn-cs"/>
                      </a:endParaRPr>
                    </a:p>
                  </a:txBody>
                  <a:tcPr/>
                </a:tc>
                <a:tc>
                  <a:txBody>
                    <a:bodyPr/>
                    <a:lstStyle/>
                    <a:p>
                      <a:r>
                        <a:rPr kumimoji="0" lang="en-US" sz="1800" b="1" kern="1200" dirty="0" smtClean="0">
                          <a:solidFill>
                            <a:schemeClr val="bg1"/>
                          </a:solidFill>
                          <a:effectLst/>
                        </a:rPr>
                        <a:t>Type of Evaluation</a:t>
                      </a:r>
                      <a:endParaRPr kumimoji="0" lang="en-US" sz="1800" b="1" kern="1200" dirty="0">
                        <a:solidFill>
                          <a:schemeClr val="bg1"/>
                        </a:solidFill>
                        <a:effectLst/>
                        <a:latin typeface="+mn-lt"/>
                        <a:ea typeface="+mn-ea"/>
                        <a:cs typeface="+mn-cs"/>
                      </a:endParaRPr>
                    </a:p>
                  </a:txBody>
                  <a:tcPr/>
                </a:tc>
                <a:tc>
                  <a:txBody>
                    <a:bodyPr/>
                    <a:lstStyle/>
                    <a:p>
                      <a:r>
                        <a:rPr kumimoji="0" lang="en-US" sz="1800" b="1" kern="1200" dirty="0" smtClean="0">
                          <a:solidFill>
                            <a:schemeClr val="bg1"/>
                          </a:solidFill>
                          <a:effectLst/>
                        </a:rPr>
                        <a:t>Analytical Tool</a:t>
                      </a:r>
                      <a:endParaRPr kumimoji="0" lang="en-US" sz="1800" b="1" kern="1200" dirty="0">
                        <a:solidFill>
                          <a:schemeClr val="bg1"/>
                        </a:solidFill>
                        <a:effectLst/>
                        <a:latin typeface="+mn-lt"/>
                        <a:ea typeface="+mn-ea"/>
                        <a:cs typeface="+mn-cs"/>
                      </a:endParaRPr>
                    </a:p>
                  </a:txBody>
                  <a:tcPr/>
                </a:tc>
              </a:tr>
              <a:tr h="605049">
                <a:tc>
                  <a:txBody>
                    <a:bodyPr/>
                    <a:lstStyle/>
                    <a:p>
                      <a:r>
                        <a:rPr lang="en-US" dirty="0" smtClean="0"/>
                        <a:t>Hydrologic &amp; Water Supply</a:t>
                      </a:r>
                      <a:endParaRPr lang="en-US" dirty="0"/>
                    </a:p>
                  </a:txBody>
                  <a:tcPr/>
                </a:tc>
                <a:tc>
                  <a:txBody>
                    <a:bodyPr/>
                    <a:lstStyle/>
                    <a:p>
                      <a:r>
                        <a:rPr lang="en-US" dirty="0" smtClean="0"/>
                        <a:t>Quantitative</a:t>
                      </a:r>
                      <a:endParaRPr lang="en-US" dirty="0"/>
                    </a:p>
                  </a:txBody>
                  <a:tcPr/>
                </a:tc>
                <a:tc>
                  <a:txBody>
                    <a:bodyPr/>
                    <a:lstStyle/>
                    <a:p>
                      <a:r>
                        <a:rPr lang="en-US" dirty="0" smtClean="0"/>
                        <a:t>Water Supply Effects Model</a:t>
                      </a:r>
                      <a:endParaRPr lang="en-US" dirty="0"/>
                    </a:p>
                  </a:txBody>
                  <a:tcPr/>
                </a:tc>
              </a:tr>
              <a:tr h="358886">
                <a:tc>
                  <a:txBody>
                    <a:bodyPr/>
                    <a:lstStyle/>
                    <a:p>
                      <a:r>
                        <a:rPr lang="en-US" dirty="0" smtClean="0"/>
                        <a:t>Agricultural production</a:t>
                      </a:r>
                      <a:endParaRPr lang="en-US" dirty="0"/>
                    </a:p>
                  </a:txBody>
                  <a:tcPr/>
                </a:tc>
                <a:tc>
                  <a:txBody>
                    <a:bodyPr/>
                    <a:lstStyle/>
                    <a:p>
                      <a:r>
                        <a:rPr lang="en-US" dirty="0" smtClean="0"/>
                        <a:t>Quantitative</a:t>
                      </a:r>
                      <a:endParaRPr lang="en-US" dirty="0"/>
                    </a:p>
                  </a:txBody>
                  <a:tcPr/>
                </a:tc>
                <a:tc>
                  <a:txBody>
                    <a:bodyPr/>
                    <a:lstStyle/>
                    <a:p>
                      <a:r>
                        <a:rPr lang="en-US" dirty="0" smtClean="0"/>
                        <a:t>SWAP</a:t>
                      </a:r>
                      <a:endParaRPr lang="en-US" dirty="0"/>
                    </a:p>
                  </a:txBody>
                  <a:tcPr/>
                </a:tc>
              </a:tr>
              <a:tr h="605049">
                <a:tc>
                  <a:txBody>
                    <a:bodyPr/>
                    <a:lstStyle/>
                    <a:p>
                      <a:r>
                        <a:rPr lang="en-US" dirty="0" smtClean="0"/>
                        <a:t>Regional agricultural effects</a:t>
                      </a:r>
                      <a:endParaRPr lang="en-US" dirty="0"/>
                    </a:p>
                  </a:txBody>
                  <a:tcPr/>
                </a:tc>
                <a:tc>
                  <a:txBody>
                    <a:bodyPr/>
                    <a:lstStyle/>
                    <a:p>
                      <a:r>
                        <a:rPr lang="en-US" dirty="0" smtClean="0"/>
                        <a:t>Quantitative</a:t>
                      </a:r>
                      <a:endParaRPr lang="en-US" dirty="0"/>
                    </a:p>
                  </a:txBody>
                  <a:tcPr/>
                </a:tc>
                <a:tc>
                  <a:txBody>
                    <a:bodyPr/>
                    <a:lstStyle/>
                    <a:p>
                      <a:r>
                        <a:rPr lang="en-US" baseline="0" dirty="0" smtClean="0"/>
                        <a:t>IMPLAN multipliers</a:t>
                      </a:r>
                      <a:endParaRPr lang="en-US" dirty="0"/>
                    </a:p>
                  </a:txBody>
                  <a:tcPr/>
                </a:tc>
              </a:tr>
              <a:tr h="628050">
                <a:tc>
                  <a:txBody>
                    <a:bodyPr/>
                    <a:lstStyle/>
                    <a:p>
                      <a:r>
                        <a:rPr lang="en-US" dirty="0" smtClean="0"/>
                        <a:t>Fiscal effects related to agriculture</a:t>
                      </a:r>
                      <a:endParaRPr lang="en-US" dirty="0"/>
                    </a:p>
                  </a:txBody>
                  <a:tcPr/>
                </a:tc>
                <a:tc>
                  <a:txBody>
                    <a:bodyPr/>
                    <a:lstStyle/>
                    <a:p>
                      <a:r>
                        <a:rPr lang="en-US" dirty="0" smtClean="0"/>
                        <a:t>Quantitative and Qualitative</a:t>
                      </a:r>
                      <a:endParaRPr lang="en-US" dirty="0"/>
                    </a:p>
                  </a:txBody>
                  <a:tcPr/>
                </a:tc>
                <a:tc>
                  <a:txBody>
                    <a:bodyPr/>
                    <a:lstStyle/>
                    <a:p>
                      <a:r>
                        <a:rPr lang="en-US" dirty="0" smtClean="0"/>
                        <a:t>IMPLAN</a:t>
                      </a:r>
                      <a:r>
                        <a:rPr lang="en-US" baseline="0" dirty="0" smtClean="0"/>
                        <a:t> multipliers and data from </a:t>
                      </a:r>
                      <a:r>
                        <a:rPr lang="en-US" dirty="0" smtClean="0"/>
                        <a:t>three county region</a:t>
                      </a:r>
                      <a:endParaRPr lang="en-US" dirty="0"/>
                    </a:p>
                  </a:txBody>
                  <a:tcPr/>
                </a:tc>
              </a:tr>
            </a:tbl>
          </a:graphicData>
        </a:graphic>
      </p:graphicFrame>
      <p:sp>
        <p:nvSpPr>
          <p:cNvPr id="5" name="Slide Number Placeholder 4"/>
          <p:cNvSpPr>
            <a:spLocks noGrp="1"/>
          </p:cNvSpPr>
          <p:nvPr>
            <p:ph type="sldNum" sz="quarter" idx="12"/>
          </p:nvPr>
        </p:nvSpPr>
        <p:spPr/>
        <p:txBody>
          <a:bodyPr/>
          <a:lstStyle/>
          <a:p>
            <a:fld id="{CEDE6DEC-FA0F-4828-BD86-DB4E70B94160}" type="slidenum">
              <a:rPr lang="en-US" smtClean="0">
                <a:solidFill>
                  <a:srgbClr val="04617B">
                    <a:shade val="90000"/>
                  </a:srgbClr>
                </a:solidFill>
              </a:rPr>
              <a:pPr/>
              <a:t>43</a:t>
            </a:fld>
            <a:endParaRPr lang="en-US">
              <a:solidFill>
                <a:srgbClr val="04617B">
                  <a:shade val="90000"/>
                </a:srgbClr>
              </a:solidFill>
            </a:endParaRPr>
          </a:p>
        </p:txBody>
      </p:sp>
    </p:spTree>
    <p:extLst>
      <p:ext uri="{BB962C8B-B14F-4D97-AF65-F5344CB8AC3E}">
        <p14:creationId xmlns:p14="http://schemas.microsoft.com/office/powerpoint/2010/main" val="2303485294"/>
      </p:ext>
    </p:extLst>
  </p:cSld>
  <p:clrMapOvr>
    <a:masterClrMapping/>
  </p:clrMapOvr>
  <mc:AlternateContent xmlns:mc="http://schemas.openxmlformats.org/markup-compatibility/2006" xmlns:p14="http://schemas.microsoft.com/office/powerpoint/2010/main">
    <mc:Choice Requires="p14">
      <p:transition spd="slow" p14:dur="2000" advTm="91"/>
    </mc:Choice>
    <mc:Fallback xmlns="">
      <p:transition spd="slow" advTm="91"/>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4000" dirty="0" smtClean="0"/>
              <a:t>Agricultural Economic Analysis</a:t>
            </a:r>
            <a:endParaRPr lang="en-US" sz="4000" dirty="0">
              <a:solidFill>
                <a:srgbClr val="FF0000"/>
              </a:solidFill>
            </a:endParaRPr>
          </a:p>
        </p:txBody>
      </p:sp>
      <p:sp>
        <p:nvSpPr>
          <p:cNvPr id="3" name="Content Placeholder 2"/>
          <p:cNvSpPr>
            <a:spLocks noGrp="1"/>
          </p:cNvSpPr>
          <p:nvPr>
            <p:ph idx="1"/>
          </p:nvPr>
        </p:nvSpPr>
        <p:spPr>
          <a:xfrm>
            <a:off x="457200" y="1447800"/>
            <a:ext cx="8229600" cy="4876800"/>
          </a:xfrm>
        </p:spPr>
        <p:txBody>
          <a:bodyPr>
            <a:normAutofit fontScale="92500"/>
          </a:bodyPr>
          <a:lstStyle/>
          <a:p>
            <a:r>
              <a:rPr lang="en-US" dirty="0" smtClean="0"/>
              <a:t>Given </a:t>
            </a:r>
            <a:r>
              <a:rPr lang="en-US" dirty="0"/>
              <a:t>the proposed unimpaired flow </a:t>
            </a:r>
            <a:r>
              <a:rPr lang="en-US" dirty="0" smtClean="0"/>
              <a:t>objectives there will </a:t>
            </a:r>
            <a:r>
              <a:rPr lang="en-US" dirty="0"/>
              <a:t>likely be </a:t>
            </a:r>
            <a:r>
              <a:rPr lang="en-US" dirty="0" smtClean="0"/>
              <a:t>more frequent agricultural water shortages </a:t>
            </a:r>
          </a:p>
          <a:p>
            <a:r>
              <a:rPr lang="en-US" dirty="0" smtClean="0"/>
              <a:t>As a result, crop production could be lower in certain years, particularly during drier periods. </a:t>
            </a:r>
          </a:p>
          <a:p>
            <a:r>
              <a:rPr lang="en-US" dirty="0" smtClean="0"/>
              <a:t>Fallowing  of crops will reduce their gross revenues. Some changes in prices and adjusting of cropping patterns may dampen this effect. </a:t>
            </a:r>
          </a:p>
          <a:p>
            <a:r>
              <a:rPr lang="en-US" dirty="0" smtClean="0"/>
              <a:t>Reduced revenue could cause some jobs related to the crop production to disappear.</a:t>
            </a:r>
          </a:p>
          <a:p>
            <a:r>
              <a:rPr lang="en-US" dirty="0" smtClean="0"/>
              <a:t>Other economic sectors may also see revenue and employment impacts related to impacts in the agricultural industry.</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44</a:t>
            </a:fld>
            <a:endParaRPr lang="en-US">
              <a:solidFill>
                <a:srgbClr val="04617B">
                  <a:shade val="90000"/>
                </a:srgbClr>
              </a:solidFill>
            </a:endParaRPr>
          </a:p>
        </p:txBody>
      </p:sp>
    </p:spTree>
    <p:custDataLst>
      <p:tags r:id="rId1"/>
    </p:custDataLst>
    <p:extLst>
      <p:ext uri="{BB962C8B-B14F-4D97-AF65-F5344CB8AC3E}">
        <p14:creationId xmlns:p14="http://schemas.microsoft.com/office/powerpoint/2010/main" val="2803994751"/>
      </p:ext>
    </p:extLst>
  </p:cSld>
  <p:clrMapOvr>
    <a:masterClrMapping/>
  </p:clrMapOvr>
  <mc:AlternateContent xmlns:mc="http://schemas.openxmlformats.org/markup-compatibility/2006" xmlns:p14="http://schemas.microsoft.com/office/powerpoint/2010/main">
    <mc:Choice Requires="p14">
      <p:transition spd="slow" p14:dur="2000" advTm="1237"/>
    </mc:Choice>
    <mc:Fallback xmlns="">
      <p:transition spd="slow" advTm="12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3221523" y="3277173"/>
            <a:ext cx="1482827" cy="1181627"/>
          </a:xfrm>
          <a:custGeom>
            <a:avLst/>
            <a:gdLst>
              <a:gd name="connsiteX0" fmla="*/ 0 w 1482827"/>
              <a:gd name="connsiteY0" fmla="*/ 118163 h 1181627"/>
              <a:gd name="connsiteX1" fmla="*/ 118163 w 1482827"/>
              <a:gd name="connsiteY1" fmla="*/ 0 h 1181627"/>
              <a:gd name="connsiteX2" fmla="*/ 1364664 w 1482827"/>
              <a:gd name="connsiteY2" fmla="*/ 0 h 1181627"/>
              <a:gd name="connsiteX3" fmla="*/ 1482827 w 1482827"/>
              <a:gd name="connsiteY3" fmla="*/ 118163 h 1181627"/>
              <a:gd name="connsiteX4" fmla="*/ 1482827 w 1482827"/>
              <a:gd name="connsiteY4" fmla="*/ 1063464 h 1181627"/>
              <a:gd name="connsiteX5" fmla="*/ 1364664 w 1482827"/>
              <a:gd name="connsiteY5" fmla="*/ 1181627 h 1181627"/>
              <a:gd name="connsiteX6" fmla="*/ 118163 w 1482827"/>
              <a:gd name="connsiteY6" fmla="*/ 1181627 h 1181627"/>
              <a:gd name="connsiteX7" fmla="*/ 0 w 1482827"/>
              <a:gd name="connsiteY7" fmla="*/ 1063464 h 1181627"/>
              <a:gd name="connsiteX8" fmla="*/ 0 w 1482827"/>
              <a:gd name="connsiteY8" fmla="*/ 118163 h 1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2827" h="1181627">
                <a:moveTo>
                  <a:pt x="0" y="118163"/>
                </a:moveTo>
                <a:cubicBezTo>
                  <a:pt x="0" y="52903"/>
                  <a:pt x="52903" y="0"/>
                  <a:pt x="118163" y="0"/>
                </a:cubicBezTo>
                <a:lnTo>
                  <a:pt x="1364664" y="0"/>
                </a:lnTo>
                <a:cubicBezTo>
                  <a:pt x="1429924" y="0"/>
                  <a:pt x="1482827" y="52903"/>
                  <a:pt x="1482827" y="118163"/>
                </a:cubicBezTo>
                <a:lnTo>
                  <a:pt x="1482827" y="1063464"/>
                </a:lnTo>
                <a:cubicBezTo>
                  <a:pt x="1482827" y="1128724"/>
                  <a:pt x="1429924" y="1181627"/>
                  <a:pt x="1364664" y="1181627"/>
                </a:cubicBezTo>
                <a:lnTo>
                  <a:pt x="118163" y="1181627"/>
                </a:lnTo>
                <a:cubicBezTo>
                  <a:pt x="52903" y="1181627"/>
                  <a:pt x="0" y="1128724"/>
                  <a:pt x="0" y="1063464"/>
                </a:cubicBezTo>
                <a:lnTo>
                  <a:pt x="0" y="11816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569" tIns="95569" rIns="95569" bIns="95569" numCol="1" spcCol="1270" anchor="ctr" anchorCtr="0">
            <a:noAutofit/>
          </a:bodyPr>
          <a:lstStyle/>
          <a:p>
            <a:pPr lvl="0" algn="ctr" defTabSz="711200">
              <a:lnSpc>
                <a:spcPct val="90000"/>
              </a:lnSpc>
              <a:spcBef>
                <a:spcPct val="0"/>
              </a:spcBef>
              <a:spcAft>
                <a:spcPct val="35000"/>
              </a:spcAft>
            </a:pPr>
            <a:r>
              <a:rPr lang="en-US" sz="1600" kern="1200" dirty="0" smtClean="0"/>
              <a:t>Agricultural Groundwater Use Analysis</a:t>
            </a:r>
            <a:endParaRPr lang="en-US" sz="1600" kern="1200" dirty="0"/>
          </a:p>
        </p:txBody>
      </p:sp>
      <p:sp>
        <p:nvSpPr>
          <p:cNvPr id="4" name="Freeform 3"/>
          <p:cNvSpPr/>
          <p:nvPr/>
        </p:nvSpPr>
        <p:spPr>
          <a:xfrm rot="18932301">
            <a:off x="4717718" y="2903008"/>
            <a:ext cx="628568" cy="429238"/>
          </a:xfrm>
          <a:custGeom>
            <a:avLst/>
            <a:gdLst>
              <a:gd name="connsiteX0" fmla="*/ 0 w 628568"/>
              <a:gd name="connsiteY0" fmla="*/ 107310 h 429238"/>
              <a:gd name="connsiteX1" fmla="*/ 413949 w 628568"/>
              <a:gd name="connsiteY1" fmla="*/ 107310 h 429238"/>
              <a:gd name="connsiteX2" fmla="*/ 413949 w 628568"/>
              <a:gd name="connsiteY2" fmla="*/ 0 h 429238"/>
              <a:gd name="connsiteX3" fmla="*/ 628568 w 628568"/>
              <a:gd name="connsiteY3" fmla="*/ 214619 h 429238"/>
              <a:gd name="connsiteX4" fmla="*/ 413949 w 628568"/>
              <a:gd name="connsiteY4" fmla="*/ 429238 h 429238"/>
              <a:gd name="connsiteX5" fmla="*/ 413949 w 628568"/>
              <a:gd name="connsiteY5" fmla="*/ 321929 h 429238"/>
              <a:gd name="connsiteX6" fmla="*/ 0 w 628568"/>
              <a:gd name="connsiteY6" fmla="*/ 321929 h 429238"/>
              <a:gd name="connsiteX7" fmla="*/ 0 w 628568"/>
              <a:gd name="connsiteY7" fmla="*/ 107310 h 42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68" h="429238">
                <a:moveTo>
                  <a:pt x="0" y="107310"/>
                </a:moveTo>
                <a:lnTo>
                  <a:pt x="413949" y="107310"/>
                </a:lnTo>
                <a:lnTo>
                  <a:pt x="413949" y="0"/>
                </a:lnTo>
                <a:lnTo>
                  <a:pt x="628568" y="214619"/>
                </a:lnTo>
                <a:lnTo>
                  <a:pt x="413949" y="429238"/>
                </a:lnTo>
                <a:lnTo>
                  <a:pt x="413949" y="321929"/>
                </a:lnTo>
                <a:lnTo>
                  <a:pt x="0" y="321929"/>
                </a:lnTo>
                <a:lnTo>
                  <a:pt x="0" y="107310"/>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 tIns="85848" rIns="128771" bIns="85847"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5" name="Freeform 4"/>
          <p:cNvSpPr/>
          <p:nvPr/>
        </p:nvSpPr>
        <p:spPr>
          <a:xfrm>
            <a:off x="5290334" y="3264376"/>
            <a:ext cx="1482827" cy="1181627"/>
          </a:xfrm>
          <a:custGeom>
            <a:avLst/>
            <a:gdLst>
              <a:gd name="connsiteX0" fmla="*/ 0 w 1482827"/>
              <a:gd name="connsiteY0" fmla="*/ 118163 h 1181627"/>
              <a:gd name="connsiteX1" fmla="*/ 118163 w 1482827"/>
              <a:gd name="connsiteY1" fmla="*/ 0 h 1181627"/>
              <a:gd name="connsiteX2" fmla="*/ 1364664 w 1482827"/>
              <a:gd name="connsiteY2" fmla="*/ 0 h 1181627"/>
              <a:gd name="connsiteX3" fmla="*/ 1482827 w 1482827"/>
              <a:gd name="connsiteY3" fmla="*/ 118163 h 1181627"/>
              <a:gd name="connsiteX4" fmla="*/ 1482827 w 1482827"/>
              <a:gd name="connsiteY4" fmla="*/ 1063464 h 1181627"/>
              <a:gd name="connsiteX5" fmla="*/ 1364664 w 1482827"/>
              <a:gd name="connsiteY5" fmla="*/ 1181627 h 1181627"/>
              <a:gd name="connsiteX6" fmla="*/ 118163 w 1482827"/>
              <a:gd name="connsiteY6" fmla="*/ 1181627 h 1181627"/>
              <a:gd name="connsiteX7" fmla="*/ 0 w 1482827"/>
              <a:gd name="connsiteY7" fmla="*/ 1063464 h 1181627"/>
              <a:gd name="connsiteX8" fmla="*/ 0 w 1482827"/>
              <a:gd name="connsiteY8" fmla="*/ 118163 h 1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2827" h="1181627">
                <a:moveTo>
                  <a:pt x="0" y="118163"/>
                </a:moveTo>
                <a:cubicBezTo>
                  <a:pt x="0" y="52903"/>
                  <a:pt x="52903" y="0"/>
                  <a:pt x="118163" y="0"/>
                </a:cubicBezTo>
                <a:lnTo>
                  <a:pt x="1364664" y="0"/>
                </a:lnTo>
                <a:cubicBezTo>
                  <a:pt x="1429924" y="0"/>
                  <a:pt x="1482827" y="52903"/>
                  <a:pt x="1482827" y="118163"/>
                </a:cubicBezTo>
                <a:lnTo>
                  <a:pt x="1482827" y="1063464"/>
                </a:lnTo>
                <a:cubicBezTo>
                  <a:pt x="1482827" y="1128724"/>
                  <a:pt x="1429924" y="1181627"/>
                  <a:pt x="1364664" y="1181627"/>
                </a:cubicBezTo>
                <a:lnTo>
                  <a:pt x="118163" y="1181627"/>
                </a:lnTo>
                <a:cubicBezTo>
                  <a:pt x="52903" y="1181627"/>
                  <a:pt x="0" y="1128724"/>
                  <a:pt x="0" y="1063464"/>
                </a:cubicBezTo>
                <a:lnTo>
                  <a:pt x="0" y="118163"/>
                </a:lnTo>
                <a:close/>
              </a:path>
            </a:pathLst>
          </a:custGeom>
        </p:spPr>
        <p:style>
          <a:lnRef idx="2">
            <a:schemeClr val="lt1">
              <a:hueOff val="0"/>
              <a:satOff val="0"/>
              <a:lumOff val="0"/>
              <a:alphaOff val="0"/>
            </a:schemeClr>
          </a:lnRef>
          <a:fillRef idx="1">
            <a:schemeClr val="accent5">
              <a:hueOff val="-612379"/>
              <a:satOff val="90"/>
              <a:lumOff val="-2157"/>
              <a:alphaOff val="0"/>
            </a:schemeClr>
          </a:fillRef>
          <a:effectRef idx="0">
            <a:schemeClr val="accent5">
              <a:hueOff val="-612379"/>
              <a:satOff val="90"/>
              <a:lumOff val="-2157"/>
              <a:alphaOff val="0"/>
            </a:schemeClr>
          </a:effectRef>
          <a:fontRef idx="minor">
            <a:schemeClr val="lt1"/>
          </a:fontRef>
        </p:style>
        <p:txBody>
          <a:bodyPr spcFirstLastPara="0" vert="horz" wrap="square" lIns="95569" tIns="95569" rIns="95569" bIns="95569" numCol="1" spcCol="1270" anchor="ctr" anchorCtr="0">
            <a:noAutofit/>
          </a:bodyPr>
          <a:lstStyle/>
          <a:p>
            <a:pPr lvl="0" algn="ctr" defTabSz="711200">
              <a:lnSpc>
                <a:spcPct val="90000"/>
              </a:lnSpc>
              <a:spcBef>
                <a:spcPct val="0"/>
              </a:spcBef>
              <a:spcAft>
                <a:spcPct val="35000"/>
              </a:spcAft>
            </a:pPr>
            <a:r>
              <a:rPr lang="en-US" sz="1600" kern="1200" dirty="0" smtClean="0"/>
              <a:t>SWAP (Agricultural Production)</a:t>
            </a:r>
            <a:endParaRPr lang="en-US" sz="1600" kern="1200" dirty="0"/>
          </a:p>
        </p:txBody>
      </p:sp>
      <p:sp>
        <p:nvSpPr>
          <p:cNvPr id="6" name="Freeform 5"/>
          <p:cNvSpPr/>
          <p:nvPr/>
        </p:nvSpPr>
        <p:spPr>
          <a:xfrm rot="19024347">
            <a:off x="6880397" y="2955572"/>
            <a:ext cx="612519" cy="367741"/>
          </a:xfrm>
          <a:custGeom>
            <a:avLst/>
            <a:gdLst>
              <a:gd name="connsiteX0" fmla="*/ 0 w 612519"/>
              <a:gd name="connsiteY0" fmla="*/ 73548 h 367741"/>
              <a:gd name="connsiteX1" fmla="*/ 428649 w 612519"/>
              <a:gd name="connsiteY1" fmla="*/ 73548 h 367741"/>
              <a:gd name="connsiteX2" fmla="*/ 428649 w 612519"/>
              <a:gd name="connsiteY2" fmla="*/ 0 h 367741"/>
              <a:gd name="connsiteX3" fmla="*/ 612519 w 612519"/>
              <a:gd name="connsiteY3" fmla="*/ 183871 h 367741"/>
              <a:gd name="connsiteX4" fmla="*/ 428649 w 612519"/>
              <a:gd name="connsiteY4" fmla="*/ 367741 h 367741"/>
              <a:gd name="connsiteX5" fmla="*/ 428649 w 612519"/>
              <a:gd name="connsiteY5" fmla="*/ 294193 h 367741"/>
              <a:gd name="connsiteX6" fmla="*/ 0 w 612519"/>
              <a:gd name="connsiteY6" fmla="*/ 294193 h 367741"/>
              <a:gd name="connsiteX7" fmla="*/ 0 w 612519"/>
              <a:gd name="connsiteY7" fmla="*/ 73548 h 36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519" h="367741">
                <a:moveTo>
                  <a:pt x="0" y="73548"/>
                </a:moveTo>
                <a:lnTo>
                  <a:pt x="428649" y="73548"/>
                </a:lnTo>
                <a:lnTo>
                  <a:pt x="428649" y="0"/>
                </a:lnTo>
                <a:lnTo>
                  <a:pt x="612519" y="183871"/>
                </a:lnTo>
                <a:lnTo>
                  <a:pt x="428649" y="367741"/>
                </a:lnTo>
                <a:lnTo>
                  <a:pt x="428649" y="294193"/>
                </a:lnTo>
                <a:lnTo>
                  <a:pt x="0" y="294193"/>
                </a:lnTo>
                <a:lnTo>
                  <a:pt x="0" y="73548"/>
                </a:lnTo>
                <a:close/>
              </a:path>
            </a:pathLst>
          </a:custGeom>
        </p:spPr>
        <p:style>
          <a:lnRef idx="0">
            <a:schemeClr val="lt1">
              <a:hueOff val="0"/>
              <a:satOff val="0"/>
              <a:lumOff val="0"/>
              <a:alphaOff val="0"/>
            </a:schemeClr>
          </a:lnRef>
          <a:fillRef idx="1">
            <a:schemeClr val="accent5">
              <a:hueOff val="-918568"/>
              <a:satOff val="135"/>
              <a:lumOff val="-3236"/>
              <a:alphaOff val="0"/>
            </a:schemeClr>
          </a:fillRef>
          <a:effectRef idx="0">
            <a:schemeClr val="accent5">
              <a:hueOff val="-918568"/>
              <a:satOff val="135"/>
              <a:lumOff val="-3236"/>
              <a:alphaOff val="0"/>
            </a:schemeClr>
          </a:effectRef>
          <a:fontRef idx="minor">
            <a:schemeClr val="lt1"/>
          </a:fontRef>
        </p:style>
        <p:txBody>
          <a:bodyPr spcFirstLastPara="0" vert="horz" wrap="square" lIns="-1" tIns="73548" rIns="110322" bIns="73547"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8" name="Freeform 7"/>
          <p:cNvSpPr/>
          <p:nvPr/>
        </p:nvSpPr>
        <p:spPr>
          <a:xfrm>
            <a:off x="7439732" y="3242097"/>
            <a:ext cx="1551867" cy="1178260"/>
          </a:xfrm>
          <a:custGeom>
            <a:avLst/>
            <a:gdLst>
              <a:gd name="connsiteX0" fmla="*/ 0 w 1551867"/>
              <a:gd name="connsiteY0" fmla="*/ 117826 h 1178260"/>
              <a:gd name="connsiteX1" fmla="*/ 117826 w 1551867"/>
              <a:gd name="connsiteY1" fmla="*/ 0 h 1178260"/>
              <a:gd name="connsiteX2" fmla="*/ 1434041 w 1551867"/>
              <a:gd name="connsiteY2" fmla="*/ 0 h 1178260"/>
              <a:gd name="connsiteX3" fmla="*/ 1551867 w 1551867"/>
              <a:gd name="connsiteY3" fmla="*/ 117826 h 1178260"/>
              <a:gd name="connsiteX4" fmla="*/ 1551867 w 1551867"/>
              <a:gd name="connsiteY4" fmla="*/ 1060434 h 1178260"/>
              <a:gd name="connsiteX5" fmla="*/ 1434041 w 1551867"/>
              <a:gd name="connsiteY5" fmla="*/ 1178260 h 1178260"/>
              <a:gd name="connsiteX6" fmla="*/ 117826 w 1551867"/>
              <a:gd name="connsiteY6" fmla="*/ 1178260 h 1178260"/>
              <a:gd name="connsiteX7" fmla="*/ 0 w 1551867"/>
              <a:gd name="connsiteY7" fmla="*/ 1060434 h 1178260"/>
              <a:gd name="connsiteX8" fmla="*/ 0 w 1551867"/>
              <a:gd name="connsiteY8" fmla="*/ 117826 h 117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1867" h="1178260">
                <a:moveTo>
                  <a:pt x="0" y="117826"/>
                </a:moveTo>
                <a:cubicBezTo>
                  <a:pt x="0" y="52752"/>
                  <a:pt x="52752" y="0"/>
                  <a:pt x="117826" y="0"/>
                </a:cubicBezTo>
                <a:lnTo>
                  <a:pt x="1434041" y="0"/>
                </a:lnTo>
                <a:cubicBezTo>
                  <a:pt x="1499115" y="0"/>
                  <a:pt x="1551867" y="52752"/>
                  <a:pt x="1551867" y="117826"/>
                </a:cubicBezTo>
                <a:lnTo>
                  <a:pt x="1551867" y="1060434"/>
                </a:lnTo>
                <a:cubicBezTo>
                  <a:pt x="1551867" y="1125508"/>
                  <a:pt x="1499115" y="1178260"/>
                  <a:pt x="1434041" y="1178260"/>
                </a:cubicBezTo>
                <a:lnTo>
                  <a:pt x="117826" y="1178260"/>
                </a:lnTo>
                <a:cubicBezTo>
                  <a:pt x="52752" y="1178260"/>
                  <a:pt x="0" y="1125508"/>
                  <a:pt x="0" y="1060434"/>
                </a:cubicBezTo>
                <a:lnTo>
                  <a:pt x="0" y="117826"/>
                </a:lnTo>
                <a:close/>
              </a:path>
            </a:pathLst>
          </a:custGeom>
        </p:spPr>
        <p:style>
          <a:lnRef idx="2">
            <a:schemeClr val="lt1">
              <a:hueOff val="0"/>
              <a:satOff val="0"/>
              <a:lumOff val="0"/>
              <a:alphaOff val="0"/>
            </a:schemeClr>
          </a:lnRef>
          <a:fillRef idx="1">
            <a:schemeClr val="accent5">
              <a:hueOff val="-1224758"/>
              <a:satOff val="180"/>
              <a:lumOff val="-4314"/>
              <a:alphaOff val="0"/>
            </a:schemeClr>
          </a:fillRef>
          <a:effectRef idx="0">
            <a:schemeClr val="accent5">
              <a:hueOff val="-1224758"/>
              <a:satOff val="180"/>
              <a:lumOff val="-4314"/>
              <a:alphaOff val="0"/>
            </a:schemeClr>
          </a:effectRef>
          <a:fontRef idx="minor">
            <a:schemeClr val="lt1"/>
          </a:fontRef>
        </p:style>
        <p:txBody>
          <a:bodyPr spcFirstLastPara="0" vert="horz" wrap="square" lIns="95470" tIns="95470" rIns="95470" bIns="95470" numCol="1" spcCol="1270" anchor="ctr" anchorCtr="0">
            <a:noAutofit/>
          </a:bodyPr>
          <a:lstStyle/>
          <a:p>
            <a:pPr lvl="0" algn="ctr" defTabSz="711200">
              <a:lnSpc>
                <a:spcPct val="90000"/>
              </a:lnSpc>
              <a:spcBef>
                <a:spcPct val="0"/>
              </a:spcBef>
              <a:spcAft>
                <a:spcPct val="35000"/>
              </a:spcAft>
            </a:pPr>
            <a:r>
              <a:rPr lang="en-US" sz="1600" kern="1200" dirty="0" smtClean="0"/>
              <a:t>IMPLAN  Multipliers</a:t>
            </a:r>
          </a:p>
          <a:p>
            <a:pPr lvl="0" algn="ctr" defTabSz="711200">
              <a:lnSpc>
                <a:spcPct val="90000"/>
              </a:lnSpc>
              <a:spcBef>
                <a:spcPct val="0"/>
              </a:spcBef>
              <a:spcAft>
                <a:spcPct val="35000"/>
              </a:spcAft>
            </a:pPr>
            <a:r>
              <a:rPr lang="en-US" sz="1600" kern="1200" dirty="0" smtClean="0"/>
              <a:t>(Region -Wide Effects)</a:t>
            </a:r>
            <a:endParaRPr lang="en-US" sz="1600" kern="1200" dirty="0"/>
          </a:p>
        </p:txBody>
      </p:sp>
      <p:sp>
        <p:nvSpPr>
          <p:cNvPr id="10" name="Freeform 9"/>
          <p:cNvSpPr/>
          <p:nvPr/>
        </p:nvSpPr>
        <p:spPr>
          <a:xfrm rot="18831110" flipH="1">
            <a:off x="2663655" y="2905732"/>
            <a:ext cx="596981" cy="367742"/>
          </a:xfrm>
          <a:custGeom>
            <a:avLst/>
            <a:gdLst>
              <a:gd name="connsiteX0" fmla="*/ 0 w 596980"/>
              <a:gd name="connsiteY0" fmla="*/ 73548 h 367741"/>
              <a:gd name="connsiteX1" fmla="*/ 413110 w 596980"/>
              <a:gd name="connsiteY1" fmla="*/ 73548 h 367741"/>
              <a:gd name="connsiteX2" fmla="*/ 413110 w 596980"/>
              <a:gd name="connsiteY2" fmla="*/ 0 h 367741"/>
              <a:gd name="connsiteX3" fmla="*/ 596980 w 596980"/>
              <a:gd name="connsiteY3" fmla="*/ 183871 h 367741"/>
              <a:gd name="connsiteX4" fmla="*/ 413110 w 596980"/>
              <a:gd name="connsiteY4" fmla="*/ 367741 h 367741"/>
              <a:gd name="connsiteX5" fmla="*/ 413110 w 596980"/>
              <a:gd name="connsiteY5" fmla="*/ 294193 h 367741"/>
              <a:gd name="connsiteX6" fmla="*/ 0 w 596980"/>
              <a:gd name="connsiteY6" fmla="*/ 294193 h 367741"/>
              <a:gd name="connsiteX7" fmla="*/ 0 w 596980"/>
              <a:gd name="connsiteY7" fmla="*/ 73548 h 36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980" h="367741">
                <a:moveTo>
                  <a:pt x="596980" y="294193"/>
                </a:moveTo>
                <a:lnTo>
                  <a:pt x="183870" y="294193"/>
                </a:lnTo>
                <a:lnTo>
                  <a:pt x="183870" y="367741"/>
                </a:lnTo>
                <a:lnTo>
                  <a:pt x="0" y="183870"/>
                </a:lnTo>
                <a:lnTo>
                  <a:pt x="183870" y="0"/>
                </a:lnTo>
                <a:lnTo>
                  <a:pt x="183870" y="73548"/>
                </a:lnTo>
                <a:lnTo>
                  <a:pt x="596980" y="73548"/>
                </a:lnTo>
                <a:lnTo>
                  <a:pt x="596980" y="294193"/>
                </a:lnTo>
                <a:close/>
              </a:path>
            </a:pathLst>
          </a:custGeom>
        </p:spPr>
        <p:style>
          <a:lnRef idx="0">
            <a:schemeClr val="lt1">
              <a:hueOff val="0"/>
              <a:satOff val="0"/>
              <a:lumOff val="0"/>
              <a:alphaOff val="0"/>
            </a:schemeClr>
          </a:lnRef>
          <a:fillRef idx="1">
            <a:schemeClr val="accent5">
              <a:hueOff val="-1837137"/>
              <a:satOff val="270"/>
              <a:lumOff val="-6471"/>
              <a:alphaOff val="0"/>
            </a:schemeClr>
          </a:fillRef>
          <a:effectRef idx="0">
            <a:schemeClr val="accent5">
              <a:hueOff val="-1837137"/>
              <a:satOff val="270"/>
              <a:lumOff val="-6471"/>
              <a:alphaOff val="0"/>
            </a:schemeClr>
          </a:effectRef>
          <a:fontRef idx="minor">
            <a:schemeClr val="lt1"/>
          </a:fontRef>
        </p:style>
        <p:txBody>
          <a:bodyPr spcFirstLastPara="0" vert="horz" wrap="square" lIns="0" tIns="73548" rIns="110322" bIns="73548" numCol="1" spcCol="1270" anchor="ctr" anchorCtr="0">
            <a:noAutofit/>
          </a:bodyPr>
          <a:lstStyle/>
          <a:p>
            <a:pPr lvl="0" algn="ctr" defTabSz="577850">
              <a:lnSpc>
                <a:spcPct val="90000"/>
              </a:lnSpc>
              <a:spcBef>
                <a:spcPct val="0"/>
              </a:spcBef>
              <a:spcAft>
                <a:spcPct val="35000"/>
              </a:spcAft>
            </a:pPr>
            <a:endParaRPr lang="en-US" sz="1300" kern="1200" dirty="0"/>
          </a:p>
        </p:txBody>
      </p:sp>
      <p:sp>
        <p:nvSpPr>
          <p:cNvPr id="15" name="Freeform 14"/>
          <p:cNvSpPr/>
          <p:nvPr/>
        </p:nvSpPr>
        <p:spPr>
          <a:xfrm>
            <a:off x="1204857" y="3240413"/>
            <a:ext cx="1482827" cy="1181627"/>
          </a:xfrm>
          <a:custGeom>
            <a:avLst/>
            <a:gdLst>
              <a:gd name="connsiteX0" fmla="*/ 0 w 1482827"/>
              <a:gd name="connsiteY0" fmla="*/ 118163 h 1181627"/>
              <a:gd name="connsiteX1" fmla="*/ 118163 w 1482827"/>
              <a:gd name="connsiteY1" fmla="*/ 0 h 1181627"/>
              <a:gd name="connsiteX2" fmla="*/ 1364664 w 1482827"/>
              <a:gd name="connsiteY2" fmla="*/ 0 h 1181627"/>
              <a:gd name="connsiteX3" fmla="*/ 1482827 w 1482827"/>
              <a:gd name="connsiteY3" fmla="*/ 118163 h 1181627"/>
              <a:gd name="connsiteX4" fmla="*/ 1482827 w 1482827"/>
              <a:gd name="connsiteY4" fmla="*/ 1063464 h 1181627"/>
              <a:gd name="connsiteX5" fmla="*/ 1364664 w 1482827"/>
              <a:gd name="connsiteY5" fmla="*/ 1181627 h 1181627"/>
              <a:gd name="connsiteX6" fmla="*/ 118163 w 1482827"/>
              <a:gd name="connsiteY6" fmla="*/ 1181627 h 1181627"/>
              <a:gd name="connsiteX7" fmla="*/ 0 w 1482827"/>
              <a:gd name="connsiteY7" fmla="*/ 1063464 h 1181627"/>
              <a:gd name="connsiteX8" fmla="*/ 0 w 1482827"/>
              <a:gd name="connsiteY8" fmla="*/ 118163 h 11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2827" h="1181627">
                <a:moveTo>
                  <a:pt x="0" y="118163"/>
                </a:moveTo>
                <a:cubicBezTo>
                  <a:pt x="0" y="52903"/>
                  <a:pt x="52903" y="0"/>
                  <a:pt x="118163" y="0"/>
                </a:cubicBezTo>
                <a:lnTo>
                  <a:pt x="1364664" y="0"/>
                </a:lnTo>
                <a:cubicBezTo>
                  <a:pt x="1429924" y="0"/>
                  <a:pt x="1482827" y="52903"/>
                  <a:pt x="1482827" y="118163"/>
                </a:cubicBezTo>
                <a:lnTo>
                  <a:pt x="1482827" y="1063464"/>
                </a:lnTo>
                <a:cubicBezTo>
                  <a:pt x="1482827" y="1128724"/>
                  <a:pt x="1429924" y="1181627"/>
                  <a:pt x="1364664" y="1181627"/>
                </a:cubicBezTo>
                <a:lnTo>
                  <a:pt x="118163" y="1181627"/>
                </a:lnTo>
                <a:cubicBezTo>
                  <a:pt x="52903" y="1181627"/>
                  <a:pt x="0" y="1128724"/>
                  <a:pt x="0" y="1063464"/>
                </a:cubicBezTo>
                <a:lnTo>
                  <a:pt x="0" y="118163"/>
                </a:lnTo>
                <a:close/>
              </a:path>
            </a:pathLst>
          </a:custGeom>
        </p:spPr>
        <p:style>
          <a:lnRef idx="2">
            <a:schemeClr val="lt1">
              <a:hueOff val="0"/>
              <a:satOff val="0"/>
              <a:lumOff val="0"/>
              <a:alphaOff val="0"/>
            </a:schemeClr>
          </a:lnRef>
          <a:fillRef idx="1">
            <a:schemeClr val="accent5">
              <a:hueOff val="-1837137"/>
              <a:satOff val="270"/>
              <a:lumOff val="-6471"/>
              <a:alphaOff val="0"/>
            </a:schemeClr>
          </a:fillRef>
          <a:effectRef idx="0">
            <a:schemeClr val="accent5">
              <a:hueOff val="-1837137"/>
              <a:satOff val="270"/>
              <a:lumOff val="-6471"/>
              <a:alphaOff val="0"/>
            </a:schemeClr>
          </a:effectRef>
          <a:fontRef idx="minor">
            <a:schemeClr val="lt1"/>
          </a:fontRef>
        </p:style>
        <p:txBody>
          <a:bodyPr spcFirstLastPara="0" vert="horz" wrap="square" lIns="95569" tIns="95569" rIns="95569" bIns="95569" numCol="1" spcCol="1270" anchor="ctr" anchorCtr="0">
            <a:noAutofit/>
          </a:bodyPr>
          <a:lstStyle/>
          <a:p>
            <a:pPr lvl="0" algn="ctr" defTabSz="711200">
              <a:lnSpc>
                <a:spcPct val="90000"/>
              </a:lnSpc>
              <a:spcBef>
                <a:spcPct val="0"/>
              </a:spcBef>
              <a:spcAft>
                <a:spcPct val="35000"/>
              </a:spcAft>
            </a:pPr>
            <a:r>
              <a:rPr lang="en-US" sz="1600" kern="1200" dirty="0" smtClean="0"/>
              <a:t>Water Supply Effect (WSE)</a:t>
            </a:r>
            <a:endParaRPr lang="en-US" sz="1600" kern="1200" dirty="0"/>
          </a:p>
        </p:txBody>
      </p:sp>
      <p:sp>
        <p:nvSpPr>
          <p:cNvPr id="9" name="Document 8"/>
          <p:cNvSpPr/>
          <p:nvPr/>
        </p:nvSpPr>
        <p:spPr>
          <a:xfrm>
            <a:off x="7162800" y="4648200"/>
            <a:ext cx="1799850" cy="1981200"/>
          </a:xfrm>
          <a:prstGeom prst="flowChartDocument">
            <a:avLst/>
          </a:prstGeom>
        </p:spPr>
        <p:style>
          <a:lnRef idx="2">
            <a:schemeClr val="accent5"/>
          </a:lnRef>
          <a:fillRef idx="1">
            <a:schemeClr val="lt1"/>
          </a:fillRef>
          <a:effectRef idx="0">
            <a:schemeClr val="accent5"/>
          </a:effectRef>
          <a:fontRef idx="minor">
            <a:schemeClr val="dk1"/>
          </a:fontRef>
        </p:style>
        <p:txBody>
          <a:bodyPr/>
          <a:lstStyle/>
          <a:p>
            <a:r>
              <a:rPr lang="en-US" sz="2000" dirty="0"/>
              <a:t>Changes in </a:t>
            </a:r>
          </a:p>
          <a:p>
            <a:pPr marL="214313" indent="-214313">
              <a:buFont typeface="Arial"/>
              <a:buChar char="•"/>
            </a:pPr>
            <a:r>
              <a:rPr lang="en-US" dirty="0"/>
              <a:t>Employment</a:t>
            </a:r>
          </a:p>
          <a:p>
            <a:pPr marL="214313" indent="-214313">
              <a:buFont typeface="Arial"/>
              <a:buChar char="•"/>
            </a:pPr>
            <a:r>
              <a:rPr lang="en-US" dirty="0"/>
              <a:t>Total Sector Output</a:t>
            </a:r>
          </a:p>
          <a:p>
            <a:pPr marL="214313" indent="-214313">
              <a:buFont typeface="Arial"/>
              <a:buChar char="•"/>
            </a:pPr>
            <a:r>
              <a:rPr lang="en-US" dirty="0"/>
              <a:t>Value-Added</a:t>
            </a:r>
          </a:p>
          <a:p>
            <a:endParaRPr lang="en-US" sz="2000" dirty="0"/>
          </a:p>
        </p:txBody>
      </p:sp>
      <p:sp>
        <p:nvSpPr>
          <p:cNvPr id="12" name="Document 11"/>
          <p:cNvSpPr/>
          <p:nvPr/>
        </p:nvSpPr>
        <p:spPr>
          <a:xfrm>
            <a:off x="5105400" y="4648200"/>
            <a:ext cx="1828800" cy="2035235"/>
          </a:xfrm>
          <a:prstGeom prst="flowChartDocument">
            <a:avLst/>
          </a:prstGeom>
        </p:spPr>
        <p:style>
          <a:lnRef idx="2">
            <a:schemeClr val="accent1"/>
          </a:lnRef>
          <a:fillRef idx="1">
            <a:schemeClr val="lt1"/>
          </a:fillRef>
          <a:effectRef idx="0">
            <a:schemeClr val="accent1"/>
          </a:effectRef>
          <a:fontRef idx="minor">
            <a:schemeClr val="dk1"/>
          </a:fontRef>
        </p:style>
        <p:txBody>
          <a:bodyPr/>
          <a:lstStyle/>
          <a:p>
            <a:r>
              <a:rPr lang="en-US" sz="2000" dirty="0"/>
              <a:t>Changes in </a:t>
            </a:r>
          </a:p>
          <a:p>
            <a:pPr marL="214313" indent="-214313">
              <a:buFont typeface="Arial"/>
              <a:buChar char="•"/>
            </a:pPr>
            <a:r>
              <a:rPr lang="en-US" dirty="0" smtClean="0"/>
              <a:t>Agricultural Revenues</a:t>
            </a:r>
          </a:p>
          <a:p>
            <a:pPr marL="214313" indent="-214313">
              <a:buFont typeface="Arial"/>
              <a:buChar char="•"/>
            </a:pPr>
            <a:r>
              <a:rPr lang="en-US" dirty="0" smtClean="0"/>
              <a:t>Cropping Patterns</a:t>
            </a:r>
            <a:endParaRPr lang="en-US" dirty="0"/>
          </a:p>
          <a:p>
            <a:endParaRPr lang="en-US" sz="2000" dirty="0"/>
          </a:p>
        </p:txBody>
      </p:sp>
      <p:sp>
        <p:nvSpPr>
          <p:cNvPr id="17" name="TextBox 16"/>
          <p:cNvSpPr txBox="1"/>
          <p:nvPr/>
        </p:nvSpPr>
        <p:spPr>
          <a:xfrm>
            <a:off x="84441" y="1818522"/>
            <a:ext cx="1070861" cy="369332"/>
          </a:xfrm>
          <a:prstGeom prst="rect">
            <a:avLst/>
          </a:prstGeom>
          <a:noFill/>
        </p:spPr>
        <p:txBody>
          <a:bodyPr wrap="square" rtlCol="0">
            <a:spAutoFit/>
          </a:bodyPr>
          <a:lstStyle/>
          <a:p>
            <a:r>
              <a:rPr lang="en-US" dirty="0"/>
              <a:t>INPUTS</a:t>
            </a:r>
          </a:p>
        </p:txBody>
      </p:sp>
      <p:sp>
        <p:nvSpPr>
          <p:cNvPr id="18" name="TextBox 17"/>
          <p:cNvSpPr txBox="1"/>
          <p:nvPr/>
        </p:nvSpPr>
        <p:spPr>
          <a:xfrm>
            <a:off x="90802" y="3284650"/>
            <a:ext cx="1086016" cy="369332"/>
          </a:xfrm>
          <a:prstGeom prst="rect">
            <a:avLst/>
          </a:prstGeom>
          <a:noFill/>
        </p:spPr>
        <p:txBody>
          <a:bodyPr wrap="square" rtlCol="0">
            <a:spAutoFit/>
          </a:bodyPr>
          <a:lstStyle/>
          <a:p>
            <a:r>
              <a:rPr lang="en-US" dirty="0"/>
              <a:t>MODEL</a:t>
            </a:r>
          </a:p>
        </p:txBody>
      </p:sp>
      <p:sp>
        <p:nvSpPr>
          <p:cNvPr id="19" name="TextBox 18"/>
          <p:cNvSpPr txBox="1"/>
          <p:nvPr/>
        </p:nvSpPr>
        <p:spPr>
          <a:xfrm>
            <a:off x="0" y="4876800"/>
            <a:ext cx="1193990" cy="369332"/>
          </a:xfrm>
          <a:prstGeom prst="rect">
            <a:avLst/>
          </a:prstGeom>
          <a:noFill/>
        </p:spPr>
        <p:txBody>
          <a:bodyPr wrap="square" rtlCol="0">
            <a:spAutoFit/>
          </a:bodyPr>
          <a:lstStyle/>
          <a:p>
            <a:r>
              <a:rPr lang="en-US" dirty="0"/>
              <a:t>OUTPUT</a:t>
            </a:r>
          </a:p>
        </p:txBody>
      </p:sp>
      <p:sp>
        <p:nvSpPr>
          <p:cNvPr id="11" name="Title 1"/>
          <p:cNvSpPr txBox="1">
            <a:spLocks/>
          </p:cNvSpPr>
          <p:nvPr/>
        </p:nvSpPr>
        <p:spPr>
          <a:xfrm>
            <a:off x="-152400" y="533400"/>
            <a:ext cx="9525000" cy="823111"/>
          </a:xfrm>
          <a:prstGeom prst="rect">
            <a:avLst/>
          </a:prstGeom>
        </p:spPr>
        <p:txBody>
          <a:bodyPr vert="horz" anchor="ctr">
            <a:noAutofit/>
          </a:bodyPr>
          <a:lstStyle/>
          <a:p>
            <a:pPr marL="363474" algn="ctr">
              <a:spcBef>
                <a:spcPct val="0"/>
              </a:spcBef>
              <a:defRPr/>
            </a:pPr>
            <a:r>
              <a:rPr lang="en-US" sz="4000" dirty="0" smtClean="0">
                <a:solidFill>
                  <a:schemeClr val="tx2"/>
                </a:solidFill>
                <a:latin typeface="+mj-lt"/>
                <a:ea typeface="+mj-ea"/>
                <a:cs typeface="+mj-cs"/>
              </a:rPr>
              <a:t>Suite of Models for Studying Economic Impacts in Agriculture</a:t>
            </a:r>
            <a:endParaRPr lang="en-US" sz="4000" dirty="0">
              <a:solidFill>
                <a:schemeClr val="tx2"/>
              </a:solidFill>
              <a:latin typeface="+mj-lt"/>
              <a:ea typeface="+mj-ea"/>
              <a:cs typeface="+mj-cs"/>
            </a:endParaRPr>
          </a:p>
        </p:txBody>
      </p:sp>
      <p:sp>
        <p:nvSpPr>
          <p:cNvPr id="13" name="Document 11"/>
          <p:cNvSpPr/>
          <p:nvPr/>
        </p:nvSpPr>
        <p:spPr>
          <a:xfrm>
            <a:off x="1195843" y="4665112"/>
            <a:ext cx="1775957" cy="2035235"/>
          </a:xfrm>
          <a:prstGeom prst="flowChartDocument">
            <a:avLst/>
          </a:prstGeom>
        </p:spPr>
        <p:style>
          <a:lnRef idx="2">
            <a:schemeClr val="accent1"/>
          </a:lnRef>
          <a:fillRef idx="1">
            <a:schemeClr val="lt1"/>
          </a:fillRef>
          <a:effectRef idx="0">
            <a:schemeClr val="accent1"/>
          </a:effectRef>
          <a:fontRef idx="minor">
            <a:schemeClr val="dk1"/>
          </a:fontRef>
        </p:style>
        <p:txBody>
          <a:bodyPr/>
          <a:lstStyle/>
          <a:p>
            <a:r>
              <a:rPr lang="en-US" sz="2000" dirty="0"/>
              <a:t>Changes in </a:t>
            </a:r>
          </a:p>
          <a:p>
            <a:pPr marL="214313" indent="-214313">
              <a:buFont typeface="Arial"/>
              <a:buChar char="•"/>
            </a:pPr>
            <a:r>
              <a:rPr lang="en-US" dirty="0" smtClean="0"/>
              <a:t>Surface Water Availability</a:t>
            </a:r>
          </a:p>
          <a:p>
            <a:endParaRPr lang="en-US" sz="2000" dirty="0"/>
          </a:p>
        </p:txBody>
      </p:sp>
      <p:sp>
        <p:nvSpPr>
          <p:cNvPr id="23" name="Document 11"/>
          <p:cNvSpPr/>
          <p:nvPr/>
        </p:nvSpPr>
        <p:spPr>
          <a:xfrm>
            <a:off x="3124200" y="4648200"/>
            <a:ext cx="1833133" cy="2039868"/>
          </a:xfrm>
          <a:prstGeom prst="flowChartDocument">
            <a:avLst/>
          </a:prstGeom>
        </p:spPr>
        <p:style>
          <a:lnRef idx="2">
            <a:schemeClr val="accent1"/>
          </a:lnRef>
          <a:fillRef idx="1">
            <a:schemeClr val="lt1"/>
          </a:fillRef>
          <a:effectRef idx="0">
            <a:schemeClr val="accent1"/>
          </a:effectRef>
          <a:fontRef idx="minor">
            <a:schemeClr val="dk1"/>
          </a:fontRef>
        </p:style>
        <p:txBody>
          <a:bodyPr/>
          <a:lstStyle/>
          <a:p>
            <a:r>
              <a:rPr lang="en-US" sz="2000" dirty="0"/>
              <a:t>Changes in </a:t>
            </a:r>
          </a:p>
          <a:p>
            <a:pPr marL="214313" indent="-214313">
              <a:buFont typeface="Arial"/>
              <a:buChar char="•"/>
            </a:pPr>
            <a:r>
              <a:rPr lang="en-US" dirty="0" smtClean="0"/>
              <a:t>Groundwater Pumping</a:t>
            </a:r>
          </a:p>
          <a:p>
            <a:endParaRPr lang="en-US" sz="2000" dirty="0"/>
          </a:p>
        </p:txBody>
      </p:sp>
      <p:sp>
        <p:nvSpPr>
          <p:cNvPr id="26" name="Down Arrow Callout 25"/>
          <p:cNvSpPr/>
          <p:nvPr/>
        </p:nvSpPr>
        <p:spPr>
          <a:xfrm>
            <a:off x="1143000" y="1600200"/>
            <a:ext cx="1600200" cy="1524000"/>
          </a:xfrm>
          <a:prstGeom prst="downArrowCallou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Potential UF Requirements</a:t>
            </a:r>
            <a:endParaRPr lang="en-US" dirty="0">
              <a:solidFill>
                <a:schemeClr val="tx1"/>
              </a:solidFill>
            </a:endParaRPr>
          </a:p>
        </p:txBody>
      </p:sp>
      <p:sp>
        <p:nvSpPr>
          <p:cNvPr id="27" name="Down Arrow Callout 26"/>
          <p:cNvSpPr/>
          <p:nvPr/>
        </p:nvSpPr>
        <p:spPr>
          <a:xfrm>
            <a:off x="3276600" y="1600200"/>
            <a:ext cx="1600200" cy="1524000"/>
          </a:xfrm>
          <a:prstGeom prst="downArrowCallou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Change in Applied Surface Water</a:t>
            </a:r>
            <a:endParaRPr lang="en-US" dirty="0">
              <a:solidFill>
                <a:schemeClr val="tx1"/>
              </a:solidFill>
            </a:endParaRPr>
          </a:p>
        </p:txBody>
      </p:sp>
      <p:sp>
        <p:nvSpPr>
          <p:cNvPr id="28" name="Down Arrow Callout 27"/>
          <p:cNvSpPr/>
          <p:nvPr/>
        </p:nvSpPr>
        <p:spPr>
          <a:xfrm>
            <a:off x="5334000" y="1600200"/>
            <a:ext cx="1600200" cy="1524000"/>
          </a:xfrm>
          <a:prstGeom prst="downArrowCallou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Change in Crop Applied Water</a:t>
            </a:r>
            <a:endParaRPr lang="en-US" dirty="0">
              <a:solidFill>
                <a:schemeClr val="tx1"/>
              </a:solidFill>
            </a:endParaRPr>
          </a:p>
        </p:txBody>
      </p:sp>
      <p:sp>
        <p:nvSpPr>
          <p:cNvPr id="29" name="Down Arrow Callout 28"/>
          <p:cNvSpPr/>
          <p:nvPr/>
        </p:nvSpPr>
        <p:spPr>
          <a:xfrm>
            <a:off x="7391400" y="1600200"/>
            <a:ext cx="1600200" cy="1524000"/>
          </a:xfrm>
          <a:prstGeom prst="downArrowCallout">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Change in Agricultural Revenues</a:t>
            </a:r>
            <a:endParaRPr lang="en-US" dirty="0">
              <a:solidFill>
                <a:schemeClr val="tx1"/>
              </a:solidFill>
            </a:endParaRPr>
          </a:p>
        </p:txBody>
      </p:sp>
      <p:sp>
        <p:nvSpPr>
          <p:cNvPr id="2" name="Slide Number Placeholder 1"/>
          <p:cNvSpPr>
            <a:spLocks noGrp="1"/>
          </p:cNvSpPr>
          <p:nvPr>
            <p:ph type="sldNum" sz="quarter" idx="12"/>
          </p:nvPr>
        </p:nvSpPr>
        <p:spPr/>
        <p:txBody>
          <a:bodyPr/>
          <a:lstStyle/>
          <a:p>
            <a:fld id="{CEDE6DEC-FA0F-4828-BD86-DB4E70B94160}" type="slidenum">
              <a:rPr lang="en-US" smtClean="0">
                <a:solidFill>
                  <a:srgbClr val="04617B">
                    <a:shade val="90000"/>
                  </a:srgbClr>
                </a:solidFill>
              </a:rPr>
              <a:pPr/>
              <a:t>45</a:t>
            </a:fld>
            <a:endParaRPr lang="en-US">
              <a:solidFill>
                <a:srgbClr val="04617B">
                  <a:shade val="90000"/>
                </a:srgbClr>
              </a:solidFill>
            </a:endParaRPr>
          </a:p>
        </p:txBody>
      </p:sp>
    </p:spTree>
    <p:custDataLst>
      <p:tags r:id="rId1"/>
    </p:custDataLst>
    <p:extLst>
      <p:ext uri="{BB962C8B-B14F-4D97-AF65-F5344CB8AC3E}">
        <p14:creationId xmlns:p14="http://schemas.microsoft.com/office/powerpoint/2010/main" val="3369824527"/>
      </p:ext>
    </p:extLst>
  </p:cSld>
  <p:clrMapOvr>
    <a:masterClrMapping/>
  </p:clrMapOvr>
  <mc:AlternateContent xmlns:mc="http://schemas.openxmlformats.org/markup-compatibility/2006" xmlns:p14="http://schemas.microsoft.com/office/powerpoint/2010/main">
    <mc:Choice Requires="p14">
      <p:transition spd="slow" p14:dur="2000" advTm="1664"/>
    </mc:Choice>
    <mc:Fallback xmlns="">
      <p:transition spd="slow" advTm="16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0" grpId="0" animBg="1"/>
      <p:bldP spid="15" grpId="0" animBg="1"/>
      <p:bldP spid="9" grpId="0" animBg="1"/>
      <p:bldP spid="12" grpId="0" animBg="1"/>
      <p:bldP spid="13" grpId="0" animBg="1"/>
      <p:bldP spid="23" grpId="0" animBg="1"/>
      <p:bldP spid="26" grpId="0" animBg="1"/>
      <p:bldP spid="27" grpId="0" animBg="1"/>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Agricultural-Economic Analysis</a:t>
            </a:r>
            <a:br>
              <a:rPr lang="en-US" sz="4000" dirty="0"/>
            </a:br>
            <a:r>
              <a:rPr lang="en-US" sz="4000" dirty="0" smtClean="0"/>
              <a:t>SWAP Model</a:t>
            </a:r>
            <a:endParaRPr lang="en-US" sz="3600" dirty="0"/>
          </a:p>
        </p:txBody>
      </p:sp>
      <p:sp>
        <p:nvSpPr>
          <p:cNvPr id="3" name="Content Placeholder 2"/>
          <p:cNvSpPr>
            <a:spLocks noGrp="1"/>
          </p:cNvSpPr>
          <p:nvPr>
            <p:ph idx="1"/>
          </p:nvPr>
        </p:nvSpPr>
        <p:spPr/>
        <p:txBody>
          <a:bodyPr>
            <a:normAutofit lnSpcReduction="10000"/>
          </a:bodyPr>
          <a:lstStyle/>
          <a:p>
            <a:pPr marL="274320" lvl="1" indent="-274320">
              <a:buClr>
                <a:schemeClr val="accent3"/>
              </a:buClr>
              <a:buSzPct val="95000"/>
            </a:pPr>
            <a:r>
              <a:rPr lang="en-US" dirty="0" smtClean="0"/>
              <a:t>Agricultural –Economic optimization model that assumes farmers operate to maximize net economic returns</a:t>
            </a:r>
          </a:p>
          <a:p>
            <a:pPr marL="274320" lvl="1" indent="-274320">
              <a:buClr>
                <a:schemeClr val="accent3"/>
              </a:buClr>
              <a:buSzPct val="95000"/>
            </a:pPr>
            <a:r>
              <a:rPr lang="en-US" dirty="0" smtClean="0"/>
              <a:t>Developed in the 1990s and constantly updated</a:t>
            </a:r>
          </a:p>
          <a:p>
            <a:pPr marL="274320" lvl="1" indent="-274320">
              <a:buClr>
                <a:schemeClr val="accent3"/>
              </a:buClr>
              <a:buSzPct val="95000"/>
            </a:pPr>
            <a:r>
              <a:rPr lang="en-US" dirty="0" smtClean="0"/>
              <a:t>Covers most agriculture in the state</a:t>
            </a:r>
          </a:p>
          <a:p>
            <a:r>
              <a:rPr lang="en-US" dirty="0" smtClean="0"/>
              <a:t>Inputs: base cropping patterns, water use intensity, total land and water use</a:t>
            </a:r>
          </a:p>
          <a:p>
            <a:pPr marL="274320" lvl="1" indent="-274320">
              <a:buClr>
                <a:schemeClr val="accent3"/>
              </a:buClr>
              <a:buSzPct val="95000"/>
            </a:pPr>
            <a:r>
              <a:rPr lang="en-US" dirty="0" smtClean="0"/>
              <a:t>Outputs: agricultural production acreage,  crop revenue, optimized cropping patterns</a:t>
            </a:r>
          </a:p>
          <a:p>
            <a:r>
              <a:rPr lang="en-US" dirty="0" smtClean="0"/>
              <a:t>Has been used to study agricultural response to:</a:t>
            </a:r>
          </a:p>
          <a:p>
            <a:pPr lvl="1"/>
            <a:r>
              <a:rPr lang="en-US" dirty="0" smtClean="0"/>
              <a:t>Water scarcity</a:t>
            </a:r>
          </a:p>
          <a:p>
            <a:pPr lvl="1"/>
            <a:r>
              <a:rPr lang="en-US" dirty="0" smtClean="0"/>
              <a:t>Salinity</a:t>
            </a:r>
          </a:p>
          <a:p>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46</a:t>
            </a:fld>
            <a:endParaRPr lang="en-US">
              <a:solidFill>
                <a:srgbClr val="04617B">
                  <a:shade val="90000"/>
                </a:srgbClr>
              </a:solidFill>
            </a:endParaRPr>
          </a:p>
        </p:txBody>
      </p:sp>
    </p:spTree>
    <p:custDataLst>
      <p:tags r:id="rId1"/>
    </p:custDataLst>
    <p:extLst>
      <p:ext uri="{BB962C8B-B14F-4D97-AF65-F5344CB8AC3E}">
        <p14:creationId xmlns:p14="http://schemas.microsoft.com/office/powerpoint/2010/main" val="1148177624"/>
      </p:ext>
    </p:extLst>
  </p:cSld>
  <p:clrMapOvr>
    <a:masterClrMapping/>
  </p:clrMapOvr>
  <mc:AlternateContent xmlns:mc="http://schemas.openxmlformats.org/markup-compatibility/2006" xmlns:p14="http://schemas.microsoft.com/office/powerpoint/2010/main">
    <mc:Choice Requires="p14">
      <p:transition spd="slow" p14:dur="2000" advTm="2318"/>
    </mc:Choice>
    <mc:Fallback xmlns="">
      <p:transition spd="slow" advTm="2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t>Agricultural-</a:t>
            </a:r>
            <a:r>
              <a:rPr lang="en-US" sz="4000" dirty="0" smtClean="0"/>
              <a:t>Economic Analysis</a:t>
            </a:r>
            <a:br>
              <a:rPr lang="en-US" sz="4000" dirty="0" smtClean="0"/>
            </a:br>
            <a:r>
              <a:rPr lang="en-US" sz="4000" dirty="0" smtClean="0"/>
              <a:t>Model Setup</a:t>
            </a:r>
            <a:endParaRPr lang="en-US" sz="4000" dirty="0"/>
          </a:p>
        </p:txBody>
      </p:sp>
      <p:sp>
        <p:nvSpPr>
          <p:cNvPr id="3" name="Content Placeholder 2"/>
          <p:cNvSpPr>
            <a:spLocks noGrp="1"/>
          </p:cNvSpPr>
          <p:nvPr>
            <p:ph idx="1"/>
          </p:nvPr>
        </p:nvSpPr>
        <p:spPr>
          <a:xfrm>
            <a:off x="381000" y="1981200"/>
            <a:ext cx="8229600" cy="4389120"/>
          </a:xfrm>
        </p:spPr>
        <p:txBody>
          <a:bodyPr>
            <a:normAutofit/>
          </a:bodyPr>
          <a:lstStyle/>
          <a:p>
            <a:r>
              <a:rPr lang="en-US" sz="2800" dirty="0" smtClean="0"/>
              <a:t>Agricultural Impact Analysis (using SWAP):</a:t>
            </a:r>
          </a:p>
          <a:p>
            <a:pPr lvl="1"/>
            <a:r>
              <a:rPr lang="en-US" dirty="0" smtClean="0"/>
              <a:t>Analysis covers six areas representing each of the 7 irrigation districts that receive surface water from the east side tributaries (with SEWD and CSJWCD combined)</a:t>
            </a:r>
          </a:p>
          <a:p>
            <a:pPr lvl="1"/>
            <a:r>
              <a:rPr lang="en-US" dirty="0" smtClean="0"/>
              <a:t>19 crop categories following DWR classification for land and water use</a:t>
            </a:r>
          </a:p>
          <a:p>
            <a:pPr lvl="1"/>
            <a:r>
              <a:rPr lang="en-US" dirty="0" smtClean="0"/>
              <a:t>Base land and applied water are calibrated to 2010 levels using DWR DAU Crop Surveys for 2010</a:t>
            </a:r>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47</a:t>
            </a:fld>
            <a:endParaRPr lang="en-US">
              <a:solidFill>
                <a:srgbClr val="04617B">
                  <a:shade val="90000"/>
                </a:srgbClr>
              </a:solidFill>
            </a:endParaRPr>
          </a:p>
        </p:txBody>
      </p:sp>
    </p:spTree>
    <p:custDataLst>
      <p:tags r:id="rId1"/>
    </p:custDataLst>
    <p:extLst>
      <p:ext uri="{BB962C8B-B14F-4D97-AF65-F5344CB8AC3E}">
        <p14:creationId xmlns:p14="http://schemas.microsoft.com/office/powerpoint/2010/main" val="880974239"/>
      </p:ext>
    </p:extLst>
  </p:cSld>
  <p:clrMapOvr>
    <a:masterClrMapping/>
  </p:clrMapOvr>
  <mc:AlternateContent xmlns:mc="http://schemas.openxmlformats.org/markup-compatibility/2006" xmlns:p14="http://schemas.microsoft.com/office/powerpoint/2010/main">
    <mc:Choice Requires="p14">
      <p:transition spd="slow" p14:dur="2000" advTm="3450"/>
    </mc:Choice>
    <mc:Fallback xmlns="">
      <p:transition spd="slow" advTm="3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dirty="0" smtClean="0"/>
              <a:t>Total Applied Water</a:t>
            </a:r>
            <a:endParaRPr lang="en-US" dirty="0"/>
          </a:p>
        </p:txBody>
      </p:sp>
      <p:sp>
        <p:nvSpPr>
          <p:cNvPr id="3" name="Content Placeholder 2"/>
          <p:cNvSpPr>
            <a:spLocks noGrp="1"/>
          </p:cNvSpPr>
          <p:nvPr>
            <p:ph idx="1"/>
          </p:nvPr>
        </p:nvSpPr>
        <p:spPr>
          <a:xfrm>
            <a:off x="304800" y="1447800"/>
            <a:ext cx="8382000" cy="1143000"/>
          </a:xfrm>
        </p:spPr>
        <p:txBody>
          <a:bodyPr>
            <a:normAutofit fontScale="92500" lnSpcReduction="10000"/>
          </a:bodyPr>
          <a:lstStyle/>
          <a:p>
            <a:r>
              <a:rPr lang="en-US" dirty="0" smtClean="0"/>
              <a:t>Applied Water (AW) refers to water used to irrigate crops from either groundwater pumping, surface water diversions, or both. </a:t>
            </a:r>
          </a:p>
        </p:txBody>
      </p:sp>
      <p:graphicFrame>
        <p:nvGraphicFramePr>
          <p:cNvPr id="5" name="Table 4"/>
          <p:cNvGraphicFramePr>
            <a:graphicFrameLocks noGrp="1"/>
          </p:cNvGraphicFramePr>
          <p:nvPr>
            <p:extLst>
              <p:ext uri="{D42A27DB-BD31-4B8C-83A1-F6EECF244321}">
                <p14:modId xmlns:p14="http://schemas.microsoft.com/office/powerpoint/2010/main" val="2679066475"/>
              </p:ext>
            </p:extLst>
          </p:nvPr>
        </p:nvGraphicFramePr>
        <p:xfrm>
          <a:off x="152400" y="2430683"/>
          <a:ext cx="8762999" cy="4310772"/>
        </p:xfrm>
        <a:graphic>
          <a:graphicData uri="http://schemas.openxmlformats.org/drawingml/2006/table">
            <a:tbl>
              <a:tblPr/>
              <a:tblGrid>
                <a:gridCol w="2338168"/>
                <a:gridCol w="995701"/>
                <a:gridCol w="1174036"/>
                <a:gridCol w="1149269"/>
                <a:gridCol w="995701"/>
                <a:gridCol w="1174036"/>
                <a:gridCol w="936088"/>
              </a:tblGrid>
              <a:tr h="285806">
                <a:tc rowSpan="2">
                  <a:txBody>
                    <a:bodyPr/>
                    <a:lstStyle/>
                    <a:p>
                      <a:pPr algn="ctr" fontAlgn="b"/>
                      <a:endParaRPr kumimoji="0" lang="en-US" sz="1600" b="1" i="0" u="none" strike="noStrike" kern="1200" dirty="0">
                        <a:solidFill>
                          <a:srgbClr val="000000"/>
                        </a:solidFill>
                        <a:effectLst/>
                        <a:latin typeface="Calibri"/>
                        <a:ea typeface="+mn-ea"/>
                        <a:cs typeface="+mn-cs"/>
                      </a:endParaRPr>
                    </a:p>
                  </a:txBody>
                  <a:tcPr marL="0" marR="0" marT="0" marB="0" anchor="ctr">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tcPr>
                </a:tc>
                <a:tc gridSpan="6">
                  <a:txBody>
                    <a:bodyPr/>
                    <a:lstStyle/>
                    <a:p>
                      <a:pPr algn="ctr"/>
                      <a:r>
                        <a:rPr kumimoji="0" lang="en-US" sz="1600" b="1" i="0" u="none" strike="noStrike" kern="1200" dirty="0" smtClean="0">
                          <a:solidFill>
                            <a:srgbClr val="000000"/>
                          </a:solidFill>
                          <a:effectLst/>
                          <a:latin typeface="Calibri"/>
                          <a:ea typeface="+mn-ea"/>
                          <a:cs typeface="+mn-cs"/>
                        </a:rPr>
                        <a:t>Average Annual Applied Water Demand </a:t>
                      </a:r>
                      <a:r>
                        <a:rPr kumimoji="0" lang="en-US" sz="1600" b="1" i="0" u="none" strike="noStrike" kern="1200" baseline="0" dirty="0" smtClean="0">
                          <a:solidFill>
                            <a:srgbClr val="000000"/>
                          </a:solidFill>
                          <a:effectLst/>
                          <a:latin typeface="Calibri"/>
                          <a:ea typeface="+mn-ea"/>
                          <a:cs typeface="+mn-cs"/>
                        </a:rPr>
                        <a:t>(TAF/y)</a:t>
                      </a:r>
                      <a:endParaRPr kumimoji="0" lang="en-US" sz="1600" b="1" i="0" u="none" strike="noStrike" kern="1200" dirty="0">
                        <a:solidFill>
                          <a:srgbClr val="000000"/>
                        </a:solidFill>
                        <a:effectLst/>
                        <a:latin typeface="Calibri"/>
                        <a:ea typeface="+mn-ea"/>
                        <a:cs typeface="+mn-cs"/>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b"/>
                      <a:endParaRPr lang="en-US" sz="1600" b="1"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b"/>
                      <a:endParaRPr lang="en-US" sz="1600" b="1"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b"/>
                      <a:endParaRPr lang="en-US" sz="1600" b="1"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b"/>
                      <a:endParaRPr lang="en-US" sz="1600" b="1"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b"/>
                      <a:endParaRPr lang="en-US" sz="1600" b="1"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71616">
                <a:tc vMerge="1">
                  <a:txBody>
                    <a:bodyPr/>
                    <a:lstStyle/>
                    <a:p>
                      <a:pPr algn="ctr" fontAlgn="b"/>
                      <a:endParaRPr lang="en-US" sz="1600" b="0" i="0" u="none" strike="noStrike" dirty="0">
                        <a:solidFill>
                          <a:srgbClr val="000000"/>
                        </a:solidFill>
                        <a:effectLst/>
                        <a:latin typeface="Calibri"/>
                      </a:endParaRPr>
                    </a:p>
                  </a:txBody>
                  <a:tcPr marL="0" marR="0" marT="0"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a:rPr>
                        <a:t>All Year types</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Wet</a:t>
                      </a: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Above Normal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Below Normal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Dry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Critically Dry</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00164">
                <a:tc>
                  <a:txBody>
                    <a:bodyPr/>
                    <a:lstStyle/>
                    <a:p>
                      <a:pPr algn="ctr" fontAlgn="ctr"/>
                      <a:r>
                        <a:rPr lang="en-US" sz="1600" b="0" i="0" u="none" strike="noStrike" dirty="0" smtClean="0">
                          <a:solidFill>
                            <a:srgbClr val="000000"/>
                          </a:solidFill>
                          <a:effectLst/>
                          <a:latin typeface="Calibri"/>
                        </a:rPr>
                        <a:t>Crop Applied Water Demand</a:t>
                      </a: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1604</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1483</a:t>
                      </a: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1565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1643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1696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1720</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92464">
                <a:tc>
                  <a:txBody>
                    <a:bodyPr/>
                    <a:lstStyle/>
                    <a:p>
                      <a:pPr algn="ctr" fontAlgn="ct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6">
                  <a:txBody>
                    <a:bodyPr/>
                    <a:lstStyle/>
                    <a:p>
                      <a:pPr algn="ctr"/>
                      <a:r>
                        <a:rPr kumimoji="0" lang="en-US" sz="1600" b="1" i="0" u="none" strike="noStrike" kern="1200" dirty="0" smtClean="0">
                          <a:solidFill>
                            <a:srgbClr val="000000"/>
                          </a:solidFill>
                          <a:effectLst/>
                          <a:latin typeface="Calibri"/>
                          <a:ea typeface="+mn-ea"/>
                          <a:cs typeface="+mn-cs"/>
                        </a:rPr>
                        <a:t>Average Annual Applied Water Deficit </a:t>
                      </a:r>
                      <a:r>
                        <a:rPr kumimoji="0" lang="en-US" sz="1600" b="1" i="0" u="none" strike="noStrike" kern="1200" baseline="0" dirty="0" smtClean="0">
                          <a:solidFill>
                            <a:srgbClr val="000000"/>
                          </a:solidFill>
                          <a:effectLst/>
                          <a:latin typeface="Calibri"/>
                          <a:ea typeface="+mn-ea"/>
                          <a:cs typeface="+mn-cs"/>
                        </a:rPr>
                        <a:t>(TAF/y)</a:t>
                      </a:r>
                      <a:endParaRPr kumimoji="0" lang="en-US" sz="1600" b="1" i="0" u="none" strike="noStrike" kern="1200" dirty="0" smtClean="0">
                        <a:solidFill>
                          <a:srgbClr val="000000"/>
                        </a:solidFill>
                        <a:effectLst/>
                        <a:latin typeface="Calibri"/>
                        <a:ea typeface="+mn-ea"/>
                        <a:cs typeface="+mn-cs"/>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76346">
                <a:tc>
                  <a:txBody>
                    <a:bodyPr/>
                    <a:lstStyle/>
                    <a:p>
                      <a:pPr algn="ctr" fontAlgn="ctr"/>
                      <a:r>
                        <a:rPr lang="en-US" sz="1600" b="0" i="0" u="none" strike="noStrike" dirty="0">
                          <a:solidFill>
                            <a:srgbClr val="000000"/>
                          </a:solidFill>
                          <a:effectLst/>
                          <a:latin typeface="Calibri"/>
                        </a:rPr>
                        <a:t>Baseline </a:t>
                      </a:r>
                      <a:r>
                        <a:rPr lang="en-US" sz="1600" b="0" i="0" u="none" strike="noStrike" dirty="0" smtClean="0">
                          <a:solidFill>
                            <a:srgbClr val="000000"/>
                          </a:solidFill>
                          <a:effectLst/>
                          <a:latin typeface="Calibri"/>
                        </a:rPr>
                        <a:t>Conditions</a:t>
                      </a: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45</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0</a:t>
                      </a: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224</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346">
                <a:tc>
                  <a:txBody>
                    <a:bodyPr/>
                    <a:lstStyle/>
                    <a:p>
                      <a:pPr algn="ctr" fontAlgn="ctr"/>
                      <a:r>
                        <a:rPr lang="en-US" sz="1600" b="0" i="0" u="none" strike="noStrike" dirty="0">
                          <a:solidFill>
                            <a:srgbClr val="000000"/>
                          </a:solidFill>
                          <a:effectLst/>
                          <a:latin typeface="Calibri"/>
                        </a:rPr>
                        <a:t>30% </a:t>
                      </a:r>
                      <a:r>
                        <a:rPr lang="en-US" sz="1600" b="0" i="0" u="none" strike="noStrike" dirty="0" smtClean="0">
                          <a:solidFill>
                            <a:srgbClr val="000000"/>
                          </a:solidFill>
                          <a:effectLst/>
                          <a:latin typeface="Calibri"/>
                        </a:rPr>
                        <a:t>UF Objective</a:t>
                      </a: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111</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0</a:t>
                      </a: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477</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0164">
                <a:tc>
                  <a:txBody>
                    <a:bodyPr/>
                    <a:lstStyle/>
                    <a:p>
                      <a:pPr algn="ctr" fontAlgn="ctr"/>
                      <a:r>
                        <a:rPr lang="en-US" sz="1600" b="0" i="0" u="none" strike="noStrike" dirty="0" smtClean="0">
                          <a:solidFill>
                            <a:srgbClr val="000000"/>
                          </a:solidFill>
                          <a:effectLst/>
                          <a:latin typeface="Calibri"/>
                        </a:rPr>
                        <a:t>40% UF Objective</a:t>
                      </a: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182</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4</a:t>
                      </a: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618</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346">
                <a:tc>
                  <a:txBody>
                    <a:bodyPr/>
                    <a:lstStyle/>
                    <a:p>
                      <a:pPr algn="ctr" fontAlgn="ctr"/>
                      <a:r>
                        <a:rPr lang="en-US" sz="1600" b="0" i="0" u="none" strike="noStrike" dirty="0" smtClean="0">
                          <a:solidFill>
                            <a:srgbClr val="000000"/>
                          </a:solidFill>
                          <a:effectLst/>
                          <a:latin typeface="Calibri"/>
                        </a:rPr>
                        <a:t>50% UF Objective</a:t>
                      </a: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276</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13</a:t>
                      </a: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241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412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780</a:t>
                      </a: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95665">
                <a:tc gridSpan="7">
                  <a:txBody>
                    <a:bodyPr/>
                    <a:lstStyle/>
                    <a:p>
                      <a:pPr marL="177800" indent="0" algn="l" fontAlgn="ctr"/>
                      <a:r>
                        <a:rPr lang="en-US" sz="1600" b="0" i="0" u="none" strike="noStrike" dirty="0" smtClean="0">
                          <a:solidFill>
                            <a:srgbClr val="000000"/>
                          </a:solidFill>
                          <a:effectLst/>
                          <a:latin typeface="Calibri"/>
                        </a:rPr>
                        <a:t>TAF</a:t>
                      </a:r>
                      <a:r>
                        <a:rPr lang="en-US" sz="1600" b="0" i="0" u="none" strike="noStrike" baseline="0" dirty="0" smtClean="0">
                          <a:solidFill>
                            <a:srgbClr val="000000"/>
                          </a:solidFill>
                          <a:effectLst/>
                          <a:latin typeface="Calibri"/>
                        </a:rPr>
                        <a:t> = Thousand Acre Feet per year</a:t>
                      </a:r>
                    </a:p>
                    <a:p>
                      <a:pPr marL="177800" indent="0" algn="l" fontAlgn="ctr"/>
                      <a:r>
                        <a:rPr lang="en-US" sz="1600" b="0" i="0" u="none" strike="noStrike" baseline="0" dirty="0" smtClean="0">
                          <a:solidFill>
                            <a:srgbClr val="000000"/>
                          </a:solidFill>
                          <a:effectLst/>
                          <a:latin typeface="Calibri"/>
                        </a:rPr>
                        <a:t>UF = Unimpaired Flow</a:t>
                      </a:r>
                    </a:p>
                    <a:p>
                      <a:pPr marL="177800" indent="0" algn="l" fontAlgn="ctr"/>
                      <a:r>
                        <a:rPr lang="en-US" sz="1600" b="0" i="0" u="none" strike="noStrike" baseline="0" dirty="0" smtClean="0">
                          <a:solidFill>
                            <a:srgbClr val="000000"/>
                          </a:solidFill>
                          <a:effectLst/>
                          <a:latin typeface="Calibri"/>
                        </a:rPr>
                        <a:t>Average Annual applied water demand and deficits for the 7 irrigation districts combined</a:t>
                      </a: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effectLst/>
                        <a:latin typeface="Calibri"/>
                      </a:endParaRPr>
                    </a:p>
                  </a:txBody>
                  <a:tcPr marL="0" marR="0" marT="0" marB="0"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48</a:t>
            </a:fld>
            <a:endParaRPr lang="en-US">
              <a:solidFill>
                <a:srgbClr val="04617B">
                  <a:shade val="90000"/>
                </a:srgbClr>
              </a:solidFill>
            </a:endParaRPr>
          </a:p>
        </p:txBody>
      </p:sp>
    </p:spTree>
    <p:extLst>
      <p:ext uri="{BB962C8B-B14F-4D97-AF65-F5344CB8AC3E}">
        <p14:creationId xmlns:p14="http://schemas.microsoft.com/office/powerpoint/2010/main" val="7764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pPr algn="ctr"/>
            <a:r>
              <a:rPr lang="en-US" dirty="0" smtClean="0"/>
              <a:t>Total change in Acreage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3884190"/>
              </p:ext>
            </p:extLst>
          </p:nvPr>
        </p:nvGraphicFramePr>
        <p:xfrm>
          <a:off x="457200" y="1600201"/>
          <a:ext cx="82296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CEDE6DEC-FA0F-4828-BD86-DB4E70B94160}" type="slidenum">
              <a:rPr lang="en-US" smtClean="0">
                <a:solidFill>
                  <a:srgbClr val="04617B">
                    <a:shade val="90000"/>
                  </a:srgbClr>
                </a:solidFill>
              </a:rPr>
              <a:pPr/>
              <a:t>49</a:t>
            </a:fld>
            <a:endParaRPr lang="en-US">
              <a:solidFill>
                <a:srgbClr val="04617B">
                  <a:shade val="90000"/>
                </a:srgbClr>
              </a:solidFill>
            </a:endParaRPr>
          </a:p>
        </p:txBody>
      </p:sp>
    </p:spTree>
    <p:extLst>
      <p:ext uri="{BB962C8B-B14F-4D97-AF65-F5344CB8AC3E}">
        <p14:creationId xmlns:p14="http://schemas.microsoft.com/office/powerpoint/2010/main" val="27380654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645"/>
          <a:stretch/>
        </p:blipFill>
        <p:spPr bwMode="auto">
          <a:xfrm>
            <a:off x="304800" y="-48881"/>
            <a:ext cx="8382000" cy="687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5015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0"/>
            <a:ext cx="8229600" cy="1143000"/>
          </a:xfrm>
        </p:spPr>
        <p:txBody>
          <a:bodyPr>
            <a:noAutofit/>
          </a:bodyPr>
          <a:lstStyle/>
          <a:p>
            <a:pPr algn="ctr"/>
            <a:r>
              <a:rPr lang="en-US" sz="4000" dirty="0"/>
              <a:t>Agricultural-Economic Analysis</a:t>
            </a:r>
            <a:br>
              <a:rPr lang="en-US" sz="4000" dirty="0"/>
            </a:br>
            <a:r>
              <a:rPr lang="en-US" sz="4000" dirty="0" smtClean="0"/>
              <a:t>Crop Revenue Impacts within Districts</a:t>
            </a:r>
            <a:endParaRPr lang="en-US" sz="3600" dirty="0"/>
          </a:p>
        </p:txBody>
      </p:sp>
      <p:graphicFrame>
        <p:nvGraphicFramePr>
          <p:cNvPr id="34" name="Content Placeholder 33"/>
          <p:cNvGraphicFramePr>
            <a:graphicFrameLocks noGrp="1"/>
          </p:cNvGraphicFramePr>
          <p:nvPr>
            <p:ph idx="1"/>
            <p:extLst>
              <p:ext uri="{D42A27DB-BD31-4B8C-83A1-F6EECF244321}">
                <p14:modId xmlns:p14="http://schemas.microsoft.com/office/powerpoint/2010/main" val="2738917145"/>
              </p:ext>
            </p:extLst>
          </p:nvPr>
        </p:nvGraphicFramePr>
        <p:xfrm>
          <a:off x="381000" y="1828800"/>
          <a:ext cx="8229600" cy="438943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CEDE6DEC-FA0F-4828-BD86-DB4E70B94160}" type="slidenum">
              <a:rPr lang="en-US" smtClean="0">
                <a:solidFill>
                  <a:srgbClr val="04617B">
                    <a:shade val="90000"/>
                  </a:srgbClr>
                </a:solidFill>
              </a:rPr>
              <a:pPr/>
              <a:t>50</a:t>
            </a:fld>
            <a:endParaRPr lang="en-US">
              <a:solidFill>
                <a:srgbClr val="04617B">
                  <a:shade val="90000"/>
                </a:srgbClr>
              </a:solidFill>
            </a:endParaRPr>
          </a:p>
        </p:txBody>
      </p:sp>
    </p:spTree>
    <p:extLst>
      <p:ext uri="{BB962C8B-B14F-4D97-AF65-F5344CB8AC3E}">
        <p14:creationId xmlns:p14="http://schemas.microsoft.com/office/powerpoint/2010/main" val="41750483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56488"/>
          </a:xfrm>
        </p:spPr>
        <p:txBody>
          <a:bodyPr>
            <a:noAutofit/>
          </a:bodyPr>
          <a:lstStyle/>
          <a:p>
            <a:pPr algn="ctr"/>
            <a:r>
              <a:rPr lang="en-US" sz="4400" dirty="0" smtClean="0"/>
              <a:t> Regional Economic Analysis</a:t>
            </a:r>
            <a:endParaRPr lang="en-US" sz="4400" dirty="0"/>
          </a:p>
        </p:txBody>
      </p:sp>
      <p:sp>
        <p:nvSpPr>
          <p:cNvPr id="3" name="Content Placeholder 2"/>
          <p:cNvSpPr>
            <a:spLocks noGrp="1"/>
          </p:cNvSpPr>
          <p:nvPr>
            <p:ph idx="1"/>
          </p:nvPr>
        </p:nvSpPr>
        <p:spPr>
          <a:xfrm>
            <a:off x="457200" y="1935480"/>
            <a:ext cx="8382000" cy="4389120"/>
          </a:xfrm>
        </p:spPr>
        <p:txBody>
          <a:bodyPr>
            <a:normAutofit lnSpcReduction="10000"/>
          </a:bodyPr>
          <a:lstStyle/>
          <a:p>
            <a:r>
              <a:rPr lang="en-US" sz="2800" dirty="0" smtClean="0"/>
              <a:t>IMPLAN is an </a:t>
            </a:r>
            <a:r>
              <a:rPr lang="en-US" sz="2800" dirty="0"/>
              <a:t>Input-Output model that provides a snapshot of </a:t>
            </a:r>
            <a:r>
              <a:rPr lang="en-US" sz="2800" dirty="0" smtClean="0"/>
              <a:t>a </a:t>
            </a:r>
            <a:r>
              <a:rPr lang="en-US" sz="2800" dirty="0"/>
              <a:t>region’s </a:t>
            </a:r>
            <a:r>
              <a:rPr lang="en-US" sz="2800" dirty="0" smtClean="0"/>
              <a:t>economy</a:t>
            </a:r>
          </a:p>
          <a:p>
            <a:r>
              <a:rPr lang="en-US" sz="2800" dirty="0" smtClean="0"/>
              <a:t>Regional Economic Analysis </a:t>
            </a:r>
          </a:p>
          <a:p>
            <a:pPr lvl="1"/>
            <a:r>
              <a:rPr lang="en-US" dirty="0" smtClean="0"/>
              <a:t>Uses marginal multipliers derived from IMPLAN model that relate </a:t>
            </a:r>
            <a:r>
              <a:rPr lang="en-US" dirty="0"/>
              <a:t>the direct change in crop revenue </a:t>
            </a:r>
            <a:r>
              <a:rPr lang="en-US" dirty="0" smtClean="0"/>
              <a:t>output from SWAP to </a:t>
            </a:r>
            <a:r>
              <a:rPr lang="en-US" dirty="0"/>
              <a:t>the change in revenue </a:t>
            </a:r>
            <a:r>
              <a:rPr lang="en-US" dirty="0" smtClean="0"/>
              <a:t>and employment for </a:t>
            </a:r>
            <a:r>
              <a:rPr lang="en-US" dirty="0"/>
              <a:t>other industries. </a:t>
            </a:r>
            <a:endParaRPr lang="en-US" dirty="0" smtClean="0"/>
          </a:p>
          <a:p>
            <a:pPr lvl="1"/>
            <a:r>
              <a:rPr lang="en-US" dirty="0" smtClean="0"/>
              <a:t>IMPLAN data from 2010</a:t>
            </a:r>
          </a:p>
          <a:p>
            <a:pPr lvl="1"/>
            <a:r>
              <a:rPr lang="en-US" dirty="0" smtClean="0"/>
              <a:t>Analysis </a:t>
            </a:r>
            <a:r>
              <a:rPr lang="en-US" dirty="0"/>
              <a:t>covers </a:t>
            </a:r>
            <a:r>
              <a:rPr lang="en-US" dirty="0" smtClean="0"/>
              <a:t>the three county area of Merced, Stanislaus, and San Joaquin Counties</a:t>
            </a:r>
            <a:endParaRPr lang="en-US" dirty="0"/>
          </a:p>
          <a:p>
            <a:pPr lvl="1"/>
            <a:r>
              <a:rPr lang="en-US" dirty="0" smtClean="0"/>
              <a:t>8 IMPLAN crop categories</a:t>
            </a:r>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51</a:t>
            </a:fld>
            <a:endParaRPr lang="en-US">
              <a:solidFill>
                <a:srgbClr val="04617B">
                  <a:shade val="90000"/>
                </a:srgbClr>
              </a:solidFill>
            </a:endParaRPr>
          </a:p>
        </p:txBody>
      </p:sp>
    </p:spTree>
    <p:extLst>
      <p:ext uri="{BB962C8B-B14F-4D97-AF65-F5344CB8AC3E}">
        <p14:creationId xmlns:p14="http://schemas.microsoft.com/office/powerpoint/2010/main" val="28172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IMPLAN Multipliers</a:t>
            </a:r>
            <a:endParaRPr lang="en-US" dirty="0"/>
          </a:p>
        </p:txBody>
      </p:sp>
      <p:sp>
        <p:nvSpPr>
          <p:cNvPr id="3" name="Content Placeholder 2"/>
          <p:cNvSpPr>
            <a:spLocks noGrp="1"/>
          </p:cNvSpPr>
          <p:nvPr>
            <p:ph idx="1"/>
          </p:nvPr>
        </p:nvSpPr>
        <p:spPr/>
        <p:txBody>
          <a:bodyPr>
            <a:normAutofit/>
          </a:bodyPr>
          <a:lstStyle/>
          <a:p>
            <a:r>
              <a:rPr lang="en-US" dirty="0" smtClean="0"/>
              <a:t>Changes in SWAP revenue output represent direct revenue impacts associated with reduced crop production</a:t>
            </a:r>
          </a:p>
          <a:p>
            <a:r>
              <a:rPr lang="en-US" dirty="0" smtClean="0"/>
              <a:t>IMPLAN contains multipliers to estimate indirect and induced impacts</a:t>
            </a:r>
          </a:p>
          <a:p>
            <a:pPr lvl="1"/>
            <a:r>
              <a:rPr lang="en-US" dirty="0" smtClean="0"/>
              <a:t>Indirect impacts </a:t>
            </a:r>
            <a:r>
              <a:rPr lang="en-US" dirty="0"/>
              <a:t>could result in industries that provide inputs to the agricultural </a:t>
            </a:r>
            <a:r>
              <a:rPr lang="en-US" dirty="0" smtClean="0"/>
              <a:t>industry</a:t>
            </a:r>
          </a:p>
          <a:p>
            <a:pPr lvl="1"/>
            <a:r>
              <a:rPr lang="en-US" dirty="0"/>
              <a:t>induced impacts could result because of the changes in spending throughout the economy as labor income has </a:t>
            </a:r>
            <a:r>
              <a:rPr lang="en-US" dirty="0" smtClean="0"/>
              <a:t>changed</a:t>
            </a:r>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52</a:t>
            </a:fld>
            <a:endParaRPr lang="en-US">
              <a:solidFill>
                <a:srgbClr val="04617B">
                  <a:shade val="90000"/>
                </a:srgbClr>
              </a:solidFill>
            </a:endParaRPr>
          </a:p>
        </p:txBody>
      </p:sp>
    </p:spTree>
    <p:extLst>
      <p:ext uri="{BB962C8B-B14F-4D97-AF65-F5344CB8AC3E}">
        <p14:creationId xmlns:p14="http://schemas.microsoft.com/office/powerpoint/2010/main" val="169191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15" y="609600"/>
            <a:ext cx="8229600" cy="838200"/>
          </a:xfrm>
        </p:spPr>
        <p:txBody>
          <a:bodyPr>
            <a:noAutofit/>
          </a:bodyPr>
          <a:lstStyle/>
          <a:p>
            <a:pPr algn="ctr"/>
            <a:r>
              <a:rPr lang="en-US" sz="4000" dirty="0" smtClean="0"/>
              <a:t>Regional </a:t>
            </a:r>
            <a:r>
              <a:rPr lang="en-US" sz="4000" dirty="0"/>
              <a:t>Economic Impacts</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07736431"/>
              </p:ext>
            </p:extLst>
          </p:nvPr>
        </p:nvGraphicFramePr>
        <p:xfrm>
          <a:off x="457200" y="2297386"/>
          <a:ext cx="8382000" cy="3983971"/>
        </p:xfrm>
        <a:graphic>
          <a:graphicData uri="http://schemas.openxmlformats.org/drawingml/2006/table">
            <a:tbl>
              <a:tblPr/>
              <a:tblGrid>
                <a:gridCol w="1516743"/>
                <a:gridCol w="1596571"/>
                <a:gridCol w="1988060"/>
                <a:gridCol w="1640313"/>
                <a:gridCol w="1640313"/>
              </a:tblGrid>
              <a:tr h="636848">
                <a:tc rowSpan="2">
                  <a:txBody>
                    <a:bodyPr/>
                    <a:lstStyle/>
                    <a:p>
                      <a:pPr algn="l" fontAlgn="ctr"/>
                      <a:r>
                        <a:rPr lang="en-US" sz="1600" b="0" i="0" u="none" strike="noStrike" dirty="0">
                          <a:solidFill>
                            <a:srgbClr val="000000"/>
                          </a:solidFill>
                          <a:effectLst/>
                          <a:latin typeface="Calibri"/>
                        </a:rPr>
                        <a:t> </a:t>
                      </a:r>
                    </a:p>
                    <a:p>
                      <a:pPr algn="l" fontAlgn="ctr"/>
                      <a:r>
                        <a:rPr lang="en-US" sz="1600" b="0" i="0" u="none" strike="noStrike" dirty="0">
                          <a:solidFill>
                            <a:srgbClr val="000000"/>
                          </a:solidFill>
                          <a:effectLst/>
                          <a:latin typeface="Calibri"/>
                        </a:rPr>
                        <a:t>Economic Effects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Baseline Total Economic Output</a:t>
                      </a:r>
                      <a:endParaRPr lang="en-US" sz="16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1600" b="0" i="0" u="none" strike="noStrike" dirty="0">
                          <a:solidFill>
                            <a:srgbClr val="000000"/>
                          </a:solidFill>
                          <a:effectLst/>
                          <a:latin typeface="Calibri"/>
                        </a:rPr>
                        <a:t>Change from Baseline </a:t>
                      </a:r>
                      <a:r>
                        <a:rPr lang="en-US" sz="1600" b="0" i="0" u="none" strike="noStrike" dirty="0" smtClean="0">
                          <a:solidFill>
                            <a:srgbClr val="000000"/>
                          </a:solidFill>
                          <a:effectLst/>
                          <a:latin typeface="Calibri"/>
                        </a:rPr>
                        <a:t>($ Millions, 2008)</a:t>
                      </a:r>
                      <a:endParaRPr lang="en-US" sz="16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l" fontAlgn="ctr"/>
                      <a:endParaRPr lang="en-US" sz="14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1158">
                <a:tc vMerge="1">
                  <a:txBody>
                    <a:bodyPr/>
                    <a:lstStyle/>
                    <a:p>
                      <a:pPr algn="ctr" fontAlgn="ctr"/>
                      <a:endParaRPr lang="en-US" sz="1400" b="0" i="0" u="none" strike="noStrike" dirty="0">
                        <a:solidFill>
                          <a:srgbClr val="000000"/>
                        </a:solidFill>
                        <a:effectLst/>
                        <a:latin typeface="Calibri"/>
                      </a:endParaRPr>
                    </a:p>
                  </a:txBody>
                  <a:tcPr marL="0" marR="0" marT="0"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Calibri"/>
                        </a:rPr>
                        <a:t>($ </a:t>
                      </a:r>
                      <a:r>
                        <a:rPr lang="en-US" sz="1600" b="0" i="0" u="none" strike="noStrike" dirty="0" smtClean="0">
                          <a:solidFill>
                            <a:srgbClr val="000000"/>
                          </a:solidFill>
                          <a:effectLst/>
                          <a:latin typeface="Calibri"/>
                        </a:rPr>
                        <a:t>Millions, 2008)</a:t>
                      </a:r>
                      <a:endParaRPr lang="en-US" sz="1600" b="0" i="0" u="none" strike="noStrike" dirty="0">
                        <a:solidFill>
                          <a:srgbClr val="000000"/>
                        </a:solidFill>
                        <a:effectLst/>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30% </a:t>
                      </a:r>
                      <a:r>
                        <a:rPr lang="en-US" sz="1600" b="0" i="0" u="none" strike="noStrike" dirty="0" smtClean="0">
                          <a:solidFill>
                            <a:srgbClr val="000000"/>
                          </a:solidFill>
                          <a:effectLst/>
                          <a:latin typeface="Calibri"/>
                        </a:rPr>
                        <a:t>Unimpaired</a:t>
                      </a:r>
                    </a:p>
                    <a:p>
                      <a:pPr algn="ctr" fontAlgn="ctr"/>
                      <a:r>
                        <a:rPr lang="en-US" sz="1600" b="0" i="0" u="none" strike="noStrike" dirty="0" smtClean="0">
                          <a:solidFill>
                            <a:srgbClr val="000000"/>
                          </a:solidFill>
                          <a:effectLst/>
                          <a:latin typeface="Calibri"/>
                        </a:rPr>
                        <a:t>Flow Objective</a:t>
                      </a:r>
                      <a:endParaRPr lang="en-US" sz="16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effectLst/>
                          <a:latin typeface="Calibri"/>
                        </a:rPr>
                        <a:t>40% Unimpaired </a:t>
                      </a:r>
                    </a:p>
                    <a:p>
                      <a:pPr algn="ctr" fontAlgn="ctr"/>
                      <a:r>
                        <a:rPr lang="en-US" sz="1600" b="0" i="0" u="none" strike="noStrike" dirty="0" smtClean="0">
                          <a:solidFill>
                            <a:srgbClr val="000000"/>
                          </a:solidFill>
                          <a:effectLst/>
                          <a:latin typeface="Calibri"/>
                        </a:rPr>
                        <a:t>Flow Objective</a:t>
                      </a:r>
                      <a:endParaRPr lang="en-US" sz="16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effectLst/>
                          <a:latin typeface="Calibri"/>
                        </a:rPr>
                        <a:t>50% Unimpaired </a:t>
                      </a:r>
                    </a:p>
                    <a:p>
                      <a:pPr algn="ctr" fontAlgn="ctr"/>
                      <a:r>
                        <a:rPr lang="en-US" sz="1600" b="0" i="0" u="none" strike="noStrike" dirty="0" smtClean="0">
                          <a:solidFill>
                            <a:srgbClr val="000000"/>
                          </a:solidFill>
                          <a:effectLst/>
                          <a:latin typeface="Calibri"/>
                        </a:rPr>
                        <a:t>Flow Objective</a:t>
                      </a:r>
                      <a:endParaRPr lang="en-US" sz="16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1353">
                <a:tc>
                  <a:txBody>
                    <a:bodyPr/>
                    <a:lstStyle/>
                    <a:p>
                      <a:pPr algn="l" fontAlgn="b"/>
                      <a:r>
                        <a:rPr lang="en-US" sz="1600" b="0" i="1" u="none" strike="noStrike" dirty="0">
                          <a:solidFill>
                            <a:srgbClr val="000000"/>
                          </a:solidFill>
                          <a:effectLst/>
                          <a:latin typeface="Calibri"/>
                        </a:rPr>
                        <a:t>Direct Effects</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1" u="none" strike="noStrike" dirty="0">
                          <a:solidFill>
                            <a:srgbClr val="000000"/>
                          </a:solidFill>
                          <a:effectLst/>
                          <a:latin typeface="Calibri"/>
                        </a:rPr>
                        <a:t>$1,477</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1" u="none" strike="noStrike" dirty="0">
                          <a:solidFill>
                            <a:srgbClr val="000000"/>
                          </a:solidFill>
                          <a:effectLst/>
                          <a:latin typeface="Calibri"/>
                        </a:rPr>
                        <a:t>-$19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1" u="none" strike="noStrike" dirty="0">
                          <a:solidFill>
                            <a:srgbClr val="000000"/>
                          </a:solidFill>
                          <a:effectLst/>
                          <a:latin typeface="Calibri"/>
                        </a:rPr>
                        <a:t>-$36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1" u="none" strike="noStrike" dirty="0">
                          <a:solidFill>
                            <a:srgbClr val="000000"/>
                          </a:solidFill>
                          <a:effectLst/>
                          <a:latin typeface="Calibri"/>
                        </a:rPr>
                        <a:t>-$70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796057">
                <a:tc>
                  <a:txBody>
                    <a:bodyPr/>
                    <a:lstStyle/>
                    <a:p>
                      <a:pPr algn="l" fontAlgn="b"/>
                      <a:r>
                        <a:rPr lang="en-US" sz="1600" b="0" i="1" u="none" strike="noStrike" dirty="0">
                          <a:solidFill>
                            <a:srgbClr val="000000"/>
                          </a:solidFill>
                          <a:effectLst/>
                          <a:latin typeface="Calibri"/>
                        </a:rPr>
                        <a:t>Indirect and Induced Effects</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1" u="none" strike="noStrike" dirty="0">
                          <a:solidFill>
                            <a:srgbClr val="000000"/>
                          </a:solidFill>
                          <a:effectLst/>
                          <a:latin typeface="Calibri"/>
                        </a:rPr>
                        <a:t>$1,109</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1" u="none" strike="noStrike" dirty="0">
                          <a:solidFill>
                            <a:srgbClr val="000000"/>
                          </a:solidFill>
                          <a:effectLst/>
                          <a:latin typeface="Calibri"/>
                        </a:rPr>
                        <a:t>-$14</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1" u="none" strike="noStrike" dirty="0">
                          <a:solidFill>
                            <a:srgbClr val="000000"/>
                          </a:solidFill>
                          <a:effectLst/>
                          <a:latin typeface="Calibri"/>
                        </a:rPr>
                        <a:t>-$27</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1" u="none" strike="noStrike" dirty="0">
                          <a:solidFill>
                            <a:srgbClr val="000000"/>
                          </a:solidFill>
                          <a:effectLst/>
                          <a:latin typeface="Calibri"/>
                        </a:rPr>
                        <a:t>-$53</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r>
              <a:tr h="587035">
                <a:tc>
                  <a:txBody>
                    <a:bodyPr/>
                    <a:lstStyle/>
                    <a:p>
                      <a:pPr algn="l" fontAlgn="b"/>
                      <a:r>
                        <a:rPr lang="en-US" sz="1600" b="0" i="0" u="none" strike="noStrike" dirty="0">
                          <a:solidFill>
                            <a:srgbClr val="000000"/>
                          </a:solidFill>
                          <a:effectLst/>
                          <a:latin typeface="Calibri"/>
                        </a:rPr>
                        <a:t>Total Sector Output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$2,586</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-$33</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-$64</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-$124</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r>
              <a:tr h="666706">
                <a:tc>
                  <a:txBody>
                    <a:bodyPr/>
                    <a:lstStyle/>
                    <a:p>
                      <a:pPr algn="l" fontAlgn="b"/>
                      <a:r>
                        <a:rPr lang="en-US" sz="1600" b="0" i="1" u="none" strike="noStrike" dirty="0">
                          <a:solidFill>
                            <a:srgbClr val="000000"/>
                          </a:solidFill>
                          <a:effectLst/>
                          <a:latin typeface="Calibri"/>
                        </a:rPr>
                        <a:t>% of </a:t>
                      </a:r>
                      <a:r>
                        <a:rPr lang="en-US" sz="1600" b="0" i="1" u="none" strike="noStrike" dirty="0" smtClean="0">
                          <a:solidFill>
                            <a:srgbClr val="000000"/>
                          </a:solidFill>
                          <a:effectLst/>
                          <a:latin typeface="Calibri"/>
                        </a:rPr>
                        <a:t>Baseline Total Economic Output</a:t>
                      </a:r>
                      <a:endParaRPr lang="en-US" sz="1600" b="0" i="1"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100%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-1.3%</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-2.5%</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-4.8%</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r>
            </a:tbl>
          </a:graphicData>
        </a:graphic>
      </p:graphicFrame>
      <p:sp>
        <p:nvSpPr>
          <p:cNvPr id="3" name="Rectangle 2"/>
          <p:cNvSpPr/>
          <p:nvPr/>
        </p:nvSpPr>
        <p:spPr>
          <a:xfrm>
            <a:off x="152400" y="1524000"/>
            <a:ext cx="8839200" cy="584775"/>
          </a:xfrm>
          <a:prstGeom prst="rect">
            <a:avLst/>
          </a:prstGeom>
        </p:spPr>
        <p:txBody>
          <a:bodyPr wrap="square">
            <a:spAutoFit/>
          </a:bodyPr>
          <a:lstStyle/>
          <a:p>
            <a:r>
              <a:rPr lang="en-US" sz="1600" b="1" dirty="0" smtClean="0">
                <a:latin typeface="+mj-lt"/>
              </a:rPr>
              <a:t>Table G.5‑4. Average </a:t>
            </a:r>
            <a:r>
              <a:rPr lang="en-US" sz="1600" b="1" dirty="0">
                <a:latin typeface="+mj-lt"/>
              </a:rPr>
              <a:t>Annual Total Economic Output Related to Agricultural Production in the Irrigation Districts under Baseline Conditions and the Change for Each of the LSJR </a:t>
            </a:r>
            <a:r>
              <a:rPr lang="en-US" sz="1600" b="1" dirty="0" smtClean="0">
                <a:latin typeface="+mj-lt"/>
              </a:rPr>
              <a:t>Alternatives (page G-67)</a:t>
            </a:r>
            <a:endParaRPr lang="en-US" sz="1600" b="1" dirty="0">
              <a:latin typeface="+mj-lt"/>
            </a:endParaRPr>
          </a:p>
        </p:txBody>
      </p:sp>
      <p:sp>
        <p:nvSpPr>
          <p:cNvPr id="4" name="TextBox 3"/>
          <p:cNvSpPr txBox="1"/>
          <p:nvPr/>
        </p:nvSpPr>
        <p:spPr>
          <a:xfrm>
            <a:off x="609600" y="6477000"/>
            <a:ext cx="5943600" cy="369332"/>
          </a:xfrm>
          <a:prstGeom prst="rect">
            <a:avLst/>
          </a:prstGeom>
          <a:noFill/>
        </p:spPr>
        <p:txBody>
          <a:bodyPr wrap="square" rtlCol="0">
            <a:spAutoFit/>
          </a:bodyPr>
          <a:lstStyle/>
          <a:p>
            <a:r>
              <a:rPr lang="en-US" dirty="0" smtClean="0"/>
              <a:t>Modified from Table G.5-4, Page G-67 of Appendix G</a:t>
            </a:r>
            <a:endParaRPr lang="en-US" dirty="0"/>
          </a:p>
        </p:txBody>
      </p:sp>
      <p:sp>
        <p:nvSpPr>
          <p:cNvPr id="6" name="Slide Number Placeholder 5"/>
          <p:cNvSpPr>
            <a:spLocks noGrp="1"/>
          </p:cNvSpPr>
          <p:nvPr>
            <p:ph type="sldNum" sz="quarter" idx="12"/>
          </p:nvPr>
        </p:nvSpPr>
        <p:spPr/>
        <p:txBody>
          <a:bodyPr/>
          <a:lstStyle/>
          <a:p>
            <a:fld id="{CEDE6DEC-FA0F-4828-BD86-DB4E70B94160}" type="slidenum">
              <a:rPr lang="en-US" smtClean="0">
                <a:solidFill>
                  <a:srgbClr val="04617B">
                    <a:shade val="90000"/>
                  </a:srgbClr>
                </a:solidFill>
              </a:rPr>
              <a:pPr/>
              <a:t>53</a:t>
            </a:fld>
            <a:endParaRPr lang="en-US">
              <a:solidFill>
                <a:srgbClr val="04617B">
                  <a:shade val="90000"/>
                </a:srgbClr>
              </a:solidFill>
            </a:endParaRPr>
          </a:p>
        </p:txBody>
      </p:sp>
    </p:spTree>
    <p:extLst>
      <p:ext uri="{BB962C8B-B14F-4D97-AF65-F5344CB8AC3E}">
        <p14:creationId xmlns:p14="http://schemas.microsoft.com/office/powerpoint/2010/main" val="24355032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noAutofit/>
          </a:bodyPr>
          <a:lstStyle/>
          <a:p>
            <a:pPr algn="ctr"/>
            <a:r>
              <a:rPr lang="en-US" sz="4000" dirty="0" smtClean="0"/>
              <a:t>Regional Employment </a:t>
            </a:r>
            <a:r>
              <a:rPr lang="en-US" sz="4000" dirty="0"/>
              <a:t>Impacts</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67942607"/>
              </p:ext>
            </p:extLst>
          </p:nvPr>
        </p:nvGraphicFramePr>
        <p:xfrm>
          <a:off x="457200" y="2133600"/>
          <a:ext cx="8382000" cy="4190999"/>
        </p:xfrm>
        <a:graphic>
          <a:graphicData uri="http://schemas.openxmlformats.org/drawingml/2006/table">
            <a:tbl>
              <a:tblPr/>
              <a:tblGrid>
                <a:gridCol w="1516743"/>
                <a:gridCol w="1596571"/>
                <a:gridCol w="1988060"/>
                <a:gridCol w="1640313"/>
                <a:gridCol w="1640313"/>
              </a:tblGrid>
              <a:tr h="700251">
                <a:tc rowSpan="2">
                  <a:txBody>
                    <a:bodyPr/>
                    <a:lstStyle/>
                    <a:p>
                      <a:pPr algn="l" fontAlgn="ctr"/>
                      <a:r>
                        <a:rPr lang="en-US" sz="1600" b="0" i="0" u="none" strike="noStrike" dirty="0">
                          <a:solidFill>
                            <a:srgbClr val="000000"/>
                          </a:solidFill>
                          <a:effectLst/>
                          <a:latin typeface="Calibri"/>
                        </a:rPr>
                        <a:t> </a:t>
                      </a:r>
                    </a:p>
                    <a:p>
                      <a:pPr algn="l" fontAlgn="ctr"/>
                      <a:r>
                        <a:rPr lang="en-US" sz="1600" b="0" i="0" u="none" strike="noStrike" dirty="0" smtClean="0">
                          <a:solidFill>
                            <a:srgbClr val="000000"/>
                          </a:solidFill>
                          <a:effectLst/>
                          <a:latin typeface="Calibri"/>
                        </a:rPr>
                        <a:t>Employment </a:t>
                      </a:r>
                      <a:r>
                        <a:rPr lang="en-US" sz="1600" b="0" i="0" u="none" strike="noStrike" dirty="0">
                          <a:solidFill>
                            <a:srgbClr val="000000"/>
                          </a:solidFill>
                          <a:effectLst/>
                          <a:latin typeface="Calibri"/>
                        </a:rPr>
                        <a:t>Effects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a:rPr>
                        <a:t>Baseline Total Economic Output</a:t>
                      </a:r>
                      <a:endParaRPr lang="en-US" sz="16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ctr"/>
                      <a:r>
                        <a:rPr lang="en-US" sz="1600" b="0" i="0" u="none" strike="noStrike" dirty="0">
                          <a:solidFill>
                            <a:srgbClr val="000000"/>
                          </a:solidFill>
                          <a:effectLst/>
                          <a:latin typeface="Calibri"/>
                        </a:rPr>
                        <a:t>Change from Baseline </a:t>
                      </a:r>
                      <a:r>
                        <a:rPr lang="en-US" sz="1600" b="0" i="0" u="none" strike="noStrike" dirty="0" smtClean="0">
                          <a:solidFill>
                            <a:srgbClr val="000000"/>
                          </a:solidFill>
                          <a:effectLst/>
                          <a:latin typeface="Calibri"/>
                        </a:rPr>
                        <a:t>(# of Jobs)</a:t>
                      </a:r>
                      <a:endParaRPr lang="en-US" sz="16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l" fontAlgn="ctr"/>
                      <a:endParaRPr lang="en-US" sz="14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4990">
                <a:tc vMerge="1">
                  <a:txBody>
                    <a:bodyPr/>
                    <a:lstStyle/>
                    <a:p>
                      <a:pPr algn="ctr" fontAlgn="ctr"/>
                      <a:endParaRPr lang="en-US" sz="1400" b="0" i="0" u="none" strike="noStrike" dirty="0">
                        <a:solidFill>
                          <a:srgbClr val="000000"/>
                        </a:solidFill>
                        <a:effectLst/>
                        <a:latin typeface="Calibri"/>
                      </a:endParaRPr>
                    </a:p>
                  </a:txBody>
                  <a:tcPr marL="0" marR="0" marT="0" marB="0" anchor="ctr">
                    <a:lnL>
                      <a:noFill/>
                    </a:lnL>
                    <a:lnR>
                      <a:noFill/>
                    </a:lnR>
                    <a:lnT>
                      <a:noFill/>
                    </a:lnT>
                    <a:lnB>
                      <a:noFill/>
                    </a:lnB>
                  </a:tcPr>
                </a:tc>
                <a:tc>
                  <a:txBody>
                    <a:bodyPr/>
                    <a:lstStyle/>
                    <a:p>
                      <a:pPr algn="ctr" fontAlgn="ctr"/>
                      <a:r>
                        <a:rPr lang="en-US" sz="1600" b="0" i="0" u="none" strike="noStrike" dirty="0" smtClean="0">
                          <a:solidFill>
                            <a:srgbClr val="000000"/>
                          </a:solidFill>
                          <a:effectLst/>
                          <a:latin typeface="Calibri"/>
                        </a:rPr>
                        <a:t>(# of Jobs)</a:t>
                      </a:r>
                      <a:endParaRPr lang="en-US" sz="1600" b="0" i="0" u="none" strike="noStrike" dirty="0">
                        <a:solidFill>
                          <a:srgbClr val="000000"/>
                        </a:solidFill>
                        <a:effectLst/>
                        <a:latin typeface="Calibri"/>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a:rPr>
                        <a:t>30% </a:t>
                      </a:r>
                      <a:r>
                        <a:rPr lang="en-US" sz="1600" b="0" i="0" u="none" strike="noStrike" dirty="0" smtClean="0">
                          <a:solidFill>
                            <a:srgbClr val="000000"/>
                          </a:solidFill>
                          <a:effectLst/>
                          <a:latin typeface="Calibri"/>
                        </a:rPr>
                        <a:t>Unimpaired </a:t>
                      </a:r>
                    </a:p>
                    <a:p>
                      <a:pPr algn="ctr" fontAlgn="ctr"/>
                      <a:r>
                        <a:rPr lang="en-US" sz="1600" b="0" i="0" u="none" strike="noStrike" dirty="0" smtClean="0">
                          <a:solidFill>
                            <a:srgbClr val="000000"/>
                          </a:solidFill>
                          <a:effectLst/>
                          <a:latin typeface="Calibri"/>
                        </a:rPr>
                        <a:t>Flow Objective</a:t>
                      </a:r>
                      <a:endParaRPr lang="en-US" sz="16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effectLst/>
                          <a:latin typeface="Calibri"/>
                        </a:rPr>
                        <a:t>40% Unimpaired </a:t>
                      </a:r>
                    </a:p>
                    <a:p>
                      <a:pPr algn="ctr" fontAlgn="ctr"/>
                      <a:r>
                        <a:rPr lang="en-US" sz="1600" b="0" i="0" u="none" strike="noStrike" dirty="0" smtClean="0">
                          <a:solidFill>
                            <a:srgbClr val="000000"/>
                          </a:solidFill>
                          <a:effectLst/>
                          <a:latin typeface="Calibri"/>
                        </a:rPr>
                        <a:t>Flow Objective</a:t>
                      </a:r>
                      <a:endParaRPr lang="en-US" sz="16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effectLst/>
                          <a:latin typeface="Calibri"/>
                        </a:rPr>
                        <a:t>50% Unimpaired </a:t>
                      </a:r>
                    </a:p>
                    <a:p>
                      <a:pPr algn="ctr" fontAlgn="ctr"/>
                      <a:r>
                        <a:rPr lang="en-US" sz="1600" b="0" i="0" u="none" strike="noStrike" dirty="0" smtClean="0">
                          <a:solidFill>
                            <a:srgbClr val="000000"/>
                          </a:solidFill>
                          <a:effectLst/>
                          <a:latin typeface="Calibri"/>
                        </a:rPr>
                        <a:t>Flow Objective</a:t>
                      </a:r>
                      <a:endParaRPr lang="en-US" sz="1600" b="0" i="0"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0227">
                <a:tc>
                  <a:txBody>
                    <a:bodyPr/>
                    <a:lstStyle/>
                    <a:p>
                      <a:pPr algn="l" fontAlgn="b"/>
                      <a:r>
                        <a:rPr lang="en-US" sz="1600" b="0" i="1" u="none" strike="noStrike" dirty="0">
                          <a:solidFill>
                            <a:srgbClr val="000000"/>
                          </a:solidFill>
                          <a:effectLst/>
                          <a:latin typeface="Calibri"/>
                        </a:rPr>
                        <a:t>Direct </a:t>
                      </a:r>
                      <a:r>
                        <a:rPr lang="en-US" sz="1600" b="0" i="1" u="none" strike="noStrike" dirty="0" smtClean="0">
                          <a:solidFill>
                            <a:srgbClr val="000000"/>
                          </a:solidFill>
                          <a:effectLst/>
                          <a:latin typeface="Calibri"/>
                        </a:rPr>
                        <a:t>Employment</a:t>
                      </a:r>
                      <a:endParaRPr lang="en-US" sz="1600" b="0" i="1"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1" u="none" strike="noStrike" dirty="0" smtClean="0">
                          <a:solidFill>
                            <a:srgbClr val="000000"/>
                          </a:solidFill>
                          <a:effectLst/>
                          <a:latin typeface="Calibri"/>
                        </a:rPr>
                        <a:t>8,097</a:t>
                      </a:r>
                      <a:endParaRPr lang="en-US" sz="1800" b="0" i="1"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1" u="none" strike="noStrike" dirty="0" smtClean="0">
                          <a:solidFill>
                            <a:srgbClr val="000000"/>
                          </a:solidFill>
                          <a:effectLst/>
                          <a:latin typeface="Calibri"/>
                        </a:rPr>
                        <a:t>-99</a:t>
                      </a:r>
                      <a:endParaRPr lang="en-US" sz="1800" b="0" i="1"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1" u="none" strike="noStrike" dirty="0" smtClean="0">
                          <a:solidFill>
                            <a:srgbClr val="000000"/>
                          </a:solidFill>
                          <a:effectLst/>
                          <a:latin typeface="Calibri"/>
                        </a:rPr>
                        <a:t>-190</a:t>
                      </a:r>
                      <a:endParaRPr lang="en-US" sz="1800" b="0" i="1"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1" u="none" strike="noStrike" dirty="0" smtClean="0">
                          <a:solidFill>
                            <a:srgbClr val="000000"/>
                          </a:solidFill>
                          <a:effectLst/>
                          <a:latin typeface="Calibri"/>
                        </a:rPr>
                        <a:t>-406</a:t>
                      </a:r>
                      <a:endParaRPr lang="en-US" sz="1800" b="0" i="1" u="none" strike="noStrike" dirty="0">
                        <a:solidFill>
                          <a:srgbClr val="000000"/>
                        </a:solidFill>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875311">
                <a:tc>
                  <a:txBody>
                    <a:bodyPr/>
                    <a:lstStyle/>
                    <a:p>
                      <a:pPr algn="l" fontAlgn="b"/>
                      <a:r>
                        <a:rPr lang="en-US" sz="1600" b="0" i="1" u="none" strike="noStrike" dirty="0">
                          <a:solidFill>
                            <a:srgbClr val="000000"/>
                          </a:solidFill>
                          <a:effectLst/>
                          <a:latin typeface="Calibri"/>
                        </a:rPr>
                        <a:t>Indirect and Induced </a:t>
                      </a:r>
                      <a:r>
                        <a:rPr lang="en-US" sz="1600" b="0" i="1" u="none" strike="noStrike" dirty="0" smtClean="0">
                          <a:solidFill>
                            <a:srgbClr val="000000"/>
                          </a:solidFill>
                          <a:effectLst/>
                          <a:latin typeface="Calibri"/>
                        </a:rPr>
                        <a:t>Employment</a:t>
                      </a:r>
                      <a:endParaRPr lang="en-US" sz="1600" b="0" i="1"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1" u="none" strike="noStrike" dirty="0" smtClean="0">
                          <a:solidFill>
                            <a:srgbClr val="000000"/>
                          </a:solidFill>
                          <a:effectLst/>
                          <a:latin typeface="Calibri"/>
                        </a:rPr>
                        <a:t>10,514</a:t>
                      </a:r>
                      <a:endParaRPr lang="en-US" sz="1800" b="0" i="1"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1" u="none" strike="noStrike" dirty="0" smtClean="0">
                          <a:solidFill>
                            <a:srgbClr val="000000"/>
                          </a:solidFill>
                          <a:effectLst/>
                          <a:latin typeface="Calibri"/>
                        </a:rPr>
                        <a:t>-124</a:t>
                      </a:r>
                      <a:endParaRPr lang="en-US" sz="1800" b="0" i="1"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1" u="none" strike="noStrike" dirty="0" smtClean="0">
                          <a:solidFill>
                            <a:srgbClr val="000000"/>
                          </a:solidFill>
                          <a:effectLst/>
                          <a:latin typeface="Calibri"/>
                        </a:rPr>
                        <a:t>-242</a:t>
                      </a:r>
                      <a:endParaRPr lang="en-US" sz="1800" b="0" i="1"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1" u="none" strike="noStrike" dirty="0" smtClean="0">
                          <a:solidFill>
                            <a:srgbClr val="000000"/>
                          </a:solidFill>
                          <a:effectLst/>
                          <a:latin typeface="Calibri"/>
                        </a:rPr>
                        <a:t>-471</a:t>
                      </a:r>
                      <a:endParaRPr lang="en-US" sz="1800" b="0" i="1"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r>
              <a:tr h="645478">
                <a:tc>
                  <a:txBody>
                    <a:bodyPr/>
                    <a:lstStyle/>
                    <a:p>
                      <a:pPr algn="l" fontAlgn="b"/>
                      <a:r>
                        <a:rPr lang="en-US" sz="1600" b="0" i="0" u="none" strike="noStrike" dirty="0">
                          <a:solidFill>
                            <a:srgbClr val="000000"/>
                          </a:solidFill>
                          <a:effectLst/>
                          <a:latin typeface="Calibri"/>
                        </a:rPr>
                        <a:t>Total </a:t>
                      </a:r>
                      <a:r>
                        <a:rPr lang="en-US" sz="1600" b="0" i="0" u="none" strike="noStrike" dirty="0" smtClean="0">
                          <a:solidFill>
                            <a:srgbClr val="000000"/>
                          </a:solidFill>
                          <a:effectLst/>
                          <a:latin typeface="Calibri"/>
                        </a:rPr>
                        <a:t>Employment</a:t>
                      </a:r>
                      <a:endParaRPr lang="en-US" sz="1600" b="0" i="0" u="none" strike="noStrike" dirty="0">
                        <a:solidFill>
                          <a:srgbClr val="000000"/>
                        </a:solidFill>
                        <a:effectLst/>
                        <a:latin typeface="Calibri"/>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800" b="0" i="0" u="none" strike="noStrike" dirty="0" smtClean="0">
                          <a:solidFill>
                            <a:srgbClr val="000000"/>
                          </a:solidFill>
                          <a:effectLst/>
                          <a:latin typeface="Calibri"/>
                        </a:rPr>
                        <a:t>18,601</a:t>
                      </a:r>
                      <a:endParaRPr lang="en-US" sz="1800" b="0" i="0" u="none" strike="noStrike" dirty="0">
                        <a:solidFill>
                          <a:srgbClr val="000000"/>
                        </a:solidFill>
                        <a:effectLst/>
                        <a:latin typeface="Calibri"/>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800" b="0" i="0" u="none" strike="noStrike" dirty="0" smtClean="0">
                          <a:solidFill>
                            <a:srgbClr val="000000"/>
                          </a:solidFill>
                          <a:effectLst/>
                          <a:latin typeface="Calibri"/>
                        </a:rPr>
                        <a:t>-224</a:t>
                      </a:r>
                      <a:endParaRPr lang="en-US" sz="1800" b="0" i="0" u="none" strike="noStrike" dirty="0">
                        <a:solidFill>
                          <a:srgbClr val="000000"/>
                        </a:solidFill>
                        <a:effectLst/>
                        <a:latin typeface="Calibri"/>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800" b="0" i="0" u="none" strike="noStrike" dirty="0" smtClean="0">
                          <a:solidFill>
                            <a:srgbClr val="000000"/>
                          </a:solidFill>
                          <a:effectLst/>
                          <a:latin typeface="Calibri"/>
                        </a:rPr>
                        <a:t>-433</a:t>
                      </a:r>
                      <a:endParaRPr lang="en-US" sz="1800" b="0" i="0" u="none" strike="noStrike" dirty="0">
                        <a:solidFill>
                          <a:srgbClr val="000000"/>
                        </a:solidFill>
                        <a:effectLst/>
                        <a:latin typeface="Calibri"/>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800" b="0" i="0" u="none" strike="noStrike" dirty="0" smtClean="0">
                          <a:solidFill>
                            <a:srgbClr val="000000"/>
                          </a:solidFill>
                          <a:effectLst/>
                          <a:latin typeface="Calibri"/>
                        </a:rPr>
                        <a:t>-877</a:t>
                      </a:r>
                      <a:endParaRPr lang="en-US" sz="1800" b="0" i="0" u="none" strike="noStrike" dirty="0">
                        <a:solidFill>
                          <a:srgbClr val="000000"/>
                        </a:solidFill>
                        <a:effectLst/>
                        <a:latin typeface="Calibri"/>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r>
              <a:tr h="614742">
                <a:tc>
                  <a:txBody>
                    <a:bodyPr/>
                    <a:lstStyle/>
                    <a:p>
                      <a:pPr algn="l" fontAlgn="b"/>
                      <a:r>
                        <a:rPr lang="en-US" sz="1600" b="0" i="1" u="none" strike="noStrike" dirty="0">
                          <a:solidFill>
                            <a:srgbClr val="000000"/>
                          </a:solidFill>
                          <a:effectLst/>
                          <a:latin typeface="Calibri"/>
                        </a:rPr>
                        <a:t>% of </a:t>
                      </a:r>
                      <a:r>
                        <a:rPr lang="en-US" sz="1600" b="0" i="1" u="none" strike="noStrike" dirty="0" smtClean="0">
                          <a:solidFill>
                            <a:srgbClr val="000000"/>
                          </a:solidFill>
                          <a:effectLst/>
                          <a:latin typeface="Calibri"/>
                        </a:rPr>
                        <a:t>Baseline Total Employment</a:t>
                      </a:r>
                      <a:endParaRPr lang="en-US" sz="1600" b="0" i="1"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100%</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-1.2%</a:t>
                      </a:r>
                      <a:endParaRPr lang="en-US" sz="1800" b="0" i="0"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-2.3%</a:t>
                      </a:r>
                      <a:endParaRPr lang="en-US" sz="1800" b="0" i="0"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Calibri"/>
                        </a:rPr>
                        <a:t>-4.7%</a:t>
                      </a:r>
                      <a:endParaRPr lang="en-US" sz="1800" b="0" i="0" u="none" strike="noStrike" dirty="0">
                        <a:solidFill>
                          <a:srgbClr val="000000"/>
                        </a:solidFill>
                        <a:effectLst/>
                        <a:latin typeface="Calibri"/>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152400" y="1524000"/>
            <a:ext cx="8839200" cy="584775"/>
          </a:xfrm>
          <a:prstGeom prst="rect">
            <a:avLst/>
          </a:prstGeom>
        </p:spPr>
        <p:txBody>
          <a:bodyPr wrap="square">
            <a:spAutoFit/>
          </a:bodyPr>
          <a:lstStyle/>
          <a:p>
            <a:r>
              <a:rPr lang="en-US" sz="1600" b="1" dirty="0">
                <a:latin typeface="+mj-lt"/>
              </a:rPr>
              <a:t>Table G.5‑6. Average Annual Total Employment Related to Agricultural Production in the Irrigation Districts under Baseline Conditions and the Change for Each of the LSJR Alternatives (page </a:t>
            </a:r>
            <a:r>
              <a:rPr lang="en-US" sz="1600" b="1" dirty="0" smtClean="0">
                <a:latin typeface="+mj-lt"/>
              </a:rPr>
              <a:t>G-70)</a:t>
            </a:r>
            <a:endParaRPr lang="en-US" sz="1600" b="1" dirty="0">
              <a:latin typeface="+mj-lt"/>
            </a:endParaRPr>
          </a:p>
        </p:txBody>
      </p:sp>
      <p:sp>
        <p:nvSpPr>
          <p:cNvPr id="6" name="TextBox 5"/>
          <p:cNvSpPr txBox="1"/>
          <p:nvPr/>
        </p:nvSpPr>
        <p:spPr>
          <a:xfrm>
            <a:off x="609600" y="6477000"/>
            <a:ext cx="5943600" cy="369332"/>
          </a:xfrm>
          <a:prstGeom prst="rect">
            <a:avLst/>
          </a:prstGeom>
          <a:noFill/>
        </p:spPr>
        <p:txBody>
          <a:bodyPr wrap="square" rtlCol="0">
            <a:spAutoFit/>
          </a:bodyPr>
          <a:lstStyle/>
          <a:p>
            <a:r>
              <a:rPr lang="en-US" dirty="0" smtClean="0"/>
              <a:t>Modified from Table G.5-6, Page G-70 of Appendix G</a:t>
            </a:r>
            <a:endParaRPr lang="en-US" dirty="0"/>
          </a:p>
        </p:txBody>
      </p:sp>
      <p:sp>
        <p:nvSpPr>
          <p:cNvPr id="3" name="Slide Number Placeholder 2"/>
          <p:cNvSpPr>
            <a:spLocks noGrp="1"/>
          </p:cNvSpPr>
          <p:nvPr>
            <p:ph type="sldNum" sz="quarter" idx="12"/>
          </p:nvPr>
        </p:nvSpPr>
        <p:spPr/>
        <p:txBody>
          <a:bodyPr/>
          <a:lstStyle/>
          <a:p>
            <a:fld id="{CEDE6DEC-FA0F-4828-BD86-DB4E70B94160}" type="slidenum">
              <a:rPr lang="en-US" smtClean="0">
                <a:solidFill>
                  <a:srgbClr val="04617B">
                    <a:shade val="90000"/>
                  </a:srgbClr>
                </a:solidFill>
              </a:rPr>
              <a:pPr/>
              <a:t>54</a:t>
            </a:fld>
            <a:endParaRPr lang="en-US">
              <a:solidFill>
                <a:srgbClr val="04617B">
                  <a:shade val="90000"/>
                </a:srgbClr>
              </a:solidFill>
            </a:endParaRPr>
          </a:p>
        </p:txBody>
      </p:sp>
    </p:spTree>
    <p:extLst>
      <p:ext uri="{BB962C8B-B14F-4D97-AF65-F5344CB8AC3E}">
        <p14:creationId xmlns:p14="http://schemas.microsoft.com/office/powerpoint/2010/main" val="24551141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Further Information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More information on these topics can be found in the following chapters and appendices of the SED:</a:t>
            </a:r>
          </a:p>
          <a:p>
            <a:pPr lvl="1"/>
            <a:r>
              <a:rPr lang="en-US" dirty="0" smtClean="0"/>
              <a:t>Chapter 11, </a:t>
            </a:r>
            <a:r>
              <a:rPr lang="en-US" i="1" dirty="0" smtClean="0"/>
              <a:t>Agricultural Resources</a:t>
            </a:r>
          </a:p>
          <a:p>
            <a:pPr lvl="1"/>
            <a:r>
              <a:rPr lang="en-US" dirty="0" smtClean="0"/>
              <a:t>Chapter 20, </a:t>
            </a:r>
            <a:r>
              <a:rPr lang="en-US" i="1" dirty="0" smtClean="0"/>
              <a:t>Economic Analysis</a:t>
            </a:r>
          </a:p>
          <a:p>
            <a:pPr lvl="1"/>
            <a:r>
              <a:rPr lang="en-US" dirty="0" smtClean="0"/>
              <a:t>Appendix G, </a:t>
            </a:r>
            <a:r>
              <a:rPr lang="en-US" i="1" dirty="0"/>
              <a:t>Agricultural Economic Effects of the Lower San </a:t>
            </a:r>
            <a:r>
              <a:rPr lang="en-US" i="1" dirty="0" smtClean="0"/>
              <a:t>Joaquin River </a:t>
            </a:r>
            <a:r>
              <a:rPr lang="en-US" i="1" dirty="0"/>
              <a:t>Flow Alternatives: Methodology and </a:t>
            </a:r>
            <a:r>
              <a:rPr lang="en-US" i="1" dirty="0" smtClean="0"/>
              <a:t>Modeling Results</a:t>
            </a:r>
          </a:p>
          <a:p>
            <a:r>
              <a:rPr lang="en-US" dirty="0" smtClean="0"/>
              <a:t>These chapters, as well as the </a:t>
            </a:r>
            <a:r>
              <a:rPr lang="en-US" u="sng" dirty="0" smtClean="0"/>
              <a:t>Agricultural Economic Analysis</a:t>
            </a:r>
            <a:r>
              <a:rPr lang="en-US" dirty="0" smtClean="0"/>
              <a:t> spreadsheet, can be found at</a:t>
            </a:r>
            <a:r>
              <a:rPr lang="en-US" dirty="0"/>
              <a:t>: </a:t>
            </a:r>
            <a:endParaRPr lang="en-US" dirty="0" smtClean="0"/>
          </a:p>
          <a:p>
            <a:pPr marL="0" indent="0">
              <a:buNone/>
            </a:pPr>
            <a:r>
              <a:rPr lang="en-US" dirty="0" smtClean="0">
                <a:hlinkClick r:id="rId3"/>
              </a:rPr>
              <a:t>http</a:t>
            </a:r>
            <a:r>
              <a:rPr lang="en-US" dirty="0">
                <a:hlinkClick r:id="rId3"/>
              </a:rPr>
              <a:t>://www.waterboards.ca.gov/waterrights/water_issues/programs/bay_delta/bay_delta_plan/water_quality_control_planning/2016_sed/index.shtml</a:t>
            </a:r>
            <a:r>
              <a:rPr lang="en-US" dirty="0"/>
              <a:t>. </a:t>
            </a:r>
          </a:p>
          <a:p>
            <a:endParaRPr lang="en-US" dirty="0"/>
          </a:p>
        </p:txBody>
      </p:sp>
      <p:sp>
        <p:nvSpPr>
          <p:cNvPr id="4" name="Slide Number Placeholder 3"/>
          <p:cNvSpPr>
            <a:spLocks noGrp="1"/>
          </p:cNvSpPr>
          <p:nvPr>
            <p:ph type="sldNum" sz="quarter" idx="12"/>
          </p:nvPr>
        </p:nvSpPr>
        <p:spPr/>
        <p:txBody>
          <a:bodyPr/>
          <a:lstStyle/>
          <a:p>
            <a:fld id="{CEDE6DEC-FA0F-4828-BD86-DB4E70B94160}" type="slidenum">
              <a:rPr lang="en-US" smtClean="0">
                <a:solidFill>
                  <a:srgbClr val="04617B">
                    <a:shade val="90000"/>
                  </a:srgbClr>
                </a:solidFill>
              </a:rPr>
              <a:pPr/>
              <a:t>55</a:t>
            </a:fld>
            <a:endParaRPr lang="en-US">
              <a:solidFill>
                <a:srgbClr val="04617B">
                  <a:shade val="90000"/>
                </a:srgbClr>
              </a:solidFill>
            </a:endParaRPr>
          </a:p>
        </p:txBody>
      </p:sp>
    </p:spTree>
    <p:extLst>
      <p:ext uri="{BB962C8B-B14F-4D97-AF65-F5344CB8AC3E}">
        <p14:creationId xmlns:p14="http://schemas.microsoft.com/office/powerpoint/2010/main" val="11600437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4" name="Slide Number Placeholder 3"/>
          <p:cNvSpPr>
            <a:spLocks noGrp="1"/>
          </p:cNvSpPr>
          <p:nvPr>
            <p:ph type="sldNum" sz="quarter" idx="12"/>
          </p:nvPr>
        </p:nvSpPr>
        <p:spPr/>
        <p:txBody>
          <a:bodyPr/>
          <a:lstStyle/>
          <a:p>
            <a:fld id="{E5D2BDCD-76DC-4004-830C-FB89A290D654}" type="slidenum">
              <a:rPr lang="en-US" smtClean="0">
                <a:solidFill>
                  <a:srgbClr val="000000"/>
                </a:solidFill>
              </a:rPr>
              <a:pPr/>
              <a:t>56</a:t>
            </a:fld>
            <a:endParaRPr lang="en-US">
              <a:solidFill>
                <a:srgbClr val="000000"/>
              </a:solidFill>
            </a:endParaRPr>
          </a:p>
        </p:txBody>
      </p:sp>
    </p:spTree>
    <p:extLst>
      <p:ext uri="{BB962C8B-B14F-4D97-AF65-F5344CB8AC3E}">
        <p14:creationId xmlns:p14="http://schemas.microsoft.com/office/powerpoint/2010/main" val="3748483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8653"/>
            <a:ext cx="7772400" cy="1143000"/>
          </a:xfrm>
        </p:spPr>
        <p:txBody>
          <a:bodyPr/>
          <a:lstStyle/>
          <a:p>
            <a:r>
              <a:rPr lang="en-US" dirty="0" smtClean="0"/>
              <a:t>Current Plan Out </a:t>
            </a:r>
            <a:r>
              <a:rPr lang="en-US" dirty="0"/>
              <a:t>of </a:t>
            </a:r>
            <a:r>
              <a:rPr lang="en-US" dirty="0" smtClean="0"/>
              <a:t>Date</a:t>
            </a:r>
            <a:endParaRPr lang="en-US" dirty="0"/>
          </a:p>
        </p:txBody>
      </p:sp>
      <p:sp>
        <p:nvSpPr>
          <p:cNvPr id="3" name="Content Placeholder 2"/>
          <p:cNvSpPr>
            <a:spLocks noGrp="1"/>
          </p:cNvSpPr>
          <p:nvPr>
            <p:ph idx="1"/>
          </p:nvPr>
        </p:nvSpPr>
        <p:spPr>
          <a:xfrm>
            <a:off x="685800" y="1295400"/>
            <a:ext cx="8305800" cy="4114800"/>
          </a:xfrm>
        </p:spPr>
        <p:txBody>
          <a:bodyPr/>
          <a:lstStyle/>
          <a:p>
            <a:pPr>
              <a:spcAft>
                <a:spcPts val="600"/>
              </a:spcAft>
            </a:pPr>
            <a:r>
              <a:rPr lang="en-US" sz="2400" dirty="0"/>
              <a:t>Plan last updated 21 years ago in 1995</a:t>
            </a:r>
          </a:p>
          <a:p>
            <a:pPr>
              <a:spcAft>
                <a:spcPts val="600"/>
              </a:spcAft>
            </a:pPr>
            <a:r>
              <a:rPr lang="en-US" sz="2400" dirty="0"/>
              <a:t>Species have been declining – the need for update was identified 10 years ago (in 2006 Plan update)</a:t>
            </a:r>
          </a:p>
          <a:p>
            <a:pPr>
              <a:spcAft>
                <a:spcPts val="600"/>
              </a:spcAft>
            </a:pPr>
            <a:r>
              <a:rPr lang="en-US" sz="2400" dirty="0"/>
              <a:t>Endangered Species Act increasing water restrictions</a:t>
            </a:r>
          </a:p>
          <a:p>
            <a:pPr>
              <a:spcAft>
                <a:spcPts val="600"/>
              </a:spcAft>
            </a:pPr>
            <a:r>
              <a:rPr lang="en-US" sz="2400" dirty="0"/>
              <a:t>Administration’s California Water Action Plan directs the State Water Board to complete the update of the Plan to further achievement of the co-equal goals in the Delta</a:t>
            </a:r>
          </a:p>
          <a:p>
            <a:pPr marL="0" indent="0">
              <a:spcAft>
                <a:spcPts val="600"/>
              </a:spcAft>
              <a:buNone/>
            </a:pPr>
            <a:endParaRPr lang="en-US" sz="2400" dirty="0"/>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57</a:t>
            </a:fld>
            <a:endParaRPr lang="en-US">
              <a:solidFill>
                <a:srgbClr val="000000"/>
              </a:solidFill>
            </a:endParaRPr>
          </a:p>
        </p:txBody>
      </p:sp>
      <p:pic>
        <p:nvPicPr>
          <p:cNvPr id="5"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Tree>
    <p:extLst>
      <p:ext uri="{BB962C8B-B14F-4D97-AF65-F5344CB8AC3E}">
        <p14:creationId xmlns:p14="http://schemas.microsoft.com/office/powerpoint/2010/main" val="3403624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41300"/>
            <a:ext cx="7772400" cy="1143000"/>
          </a:xfrm>
        </p:spPr>
        <p:txBody>
          <a:bodyPr/>
          <a:lstStyle/>
          <a:p>
            <a:r>
              <a:rPr lang="en-US" dirty="0"/>
              <a:t>Why </a:t>
            </a:r>
            <a:r>
              <a:rPr lang="en-US" dirty="0" smtClean="0"/>
              <a:t>Focus </a:t>
            </a:r>
            <a:r>
              <a:rPr lang="en-US" dirty="0"/>
              <a:t>on </a:t>
            </a:r>
            <a:r>
              <a:rPr lang="en-US" dirty="0" smtClean="0"/>
              <a:t>Flow</a:t>
            </a:r>
            <a:r>
              <a:rPr lang="en-US" dirty="0"/>
              <a:t>?</a:t>
            </a:r>
          </a:p>
        </p:txBody>
      </p:sp>
      <p:sp>
        <p:nvSpPr>
          <p:cNvPr id="47107" name="Rectangle 3"/>
          <p:cNvSpPr>
            <a:spLocks noGrp="1" noChangeArrowheads="1"/>
          </p:cNvSpPr>
          <p:nvPr>
            <p:ph type="body" idx="1"/>
          </p:nvPr>
        </p:nvSpPr>
        <p:spPr>
          <a:xfrm>
            <a:off x="685800" y="1447800"/>
            <a:ext cx="7772400" cy="4114800"/>
          </a:xfrm>
        </p:spPr>
        <p:txBody>
          <a:bodyPr/>
          <a:lstStyle/>
          <a:p>
            <a:r>
              <a:rPr lang="en-US" sz="2600" dirty="0"/>
              <a:t>Scientific studies show that flow is a major factor in the survival of fish like salmon</a:t>
            </a:r>
            <a:endParaRPr lang="en-US" sz="2400" dirty="0"/>
          </a:p>
          <a:p>
            <a:r>
              <a:rPr lang="en-US" sz="2600" dirty="0"/>
              <a:t>Many benefits of flow, including improved growth and survival of native fish by improving water temperatures and increasing floodplain habitat</a:t>
            </a:r>
            <a:endParaRPr lang="en-US" sz="2400" dirty="0"/>
          </a:p>
          <a:p>
            <a:r>
              <a:rPr lang="en-US" sz="2600" dirty="0"/>
              <a:t>Flow affects risk of disease, risk of predation, reproductive success, growth, </a:t>
            </a:r>
            <a:r>
              <a:rPr lang="en-US" sz="2600" dirty="0" err="1"/>
              <a:t>smoltification</a:t>
            </a:r>
            <a:r>
              <a:rPr lang="en-US" sz="2600" dirty="0"/>
              <a:t>, migration, feeding behavior, and other ecological factors</a:t>
            </a:r>
            <a:endParaRPr lang="en-US" sz="2400" dirty="0"/>
          </a:p>
          <a:p>
            <a:r>
              <a:rPr lang="en-US" sz="2400" dirty="0"/>
              <a:t>Non-flow </a:t>
            </a:r>
            <a:r>
              <a:rPr lang="en-US" sz="2600" dirty="0"/>
              <a:t>measures can also be important but State Water Board has limited authority to require </a:t>
            </a:r>
            <a:r>
              <a:rPr lang="en-US" sz="2400" dirty="0"/>
              <a:t>non-flow </a:t>
            </a:r>
            <a:r>
              <a:rPr lang="en-US" sz="2600" dirty="0" smtClean="0"/>
              <a:t>measures</a:t>
            </a:r>
            <a:endParaRPr lang="en-US" sz="2600"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3" name="Slide Number Placeholder 2"/>
          <p:cNvSpPr>
            <a:spLocks noGrp="1"/>
          </p:cNvSpPr>
          <p:nvPr>
            <p:ph type="sldNum" sz="quarter" idx="12"/>
          </p:nvPr>
        </p:nvSpPr>
        <p:spPr/>
        <p:txBody>
          <a:bodyPr/>
          <a:lstStyle/>
          <a:p>
            <a:fld id="{920DCE3E-EA97-43BF-A6EC-C8AFD02BB1E0}" type="slidenum">
              <a:rPr lang="en-US" smtClean="0">
                <a:solidFill>
                  <a:srgbClr val="000000"/>
                </a:solidFill>
              </a:rPr>
              <a:pPr/>
              <a:t>58</a:t>
            </a:fld>
            <a:endParaRPr lang="en-US">
              <a:solidFill>
                <a:srgbClr val="000000"/>
              </a:solidFill>
            </a:endParaRPr>
          </a:p>
        </p:txBody>
      </p:sp>
    </p:spTree>
    <p:extLst>
      <p:ext uri="{BB962C8B-B14F-4D97-AF65-F5344CB8AC3E}">
        <p14:creationId xmlns:p14="http://schemas.microsoft.com/office/powerpoint/2010/main" val="7031859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228600"/>
            <a:ext cx="9220200" cy="1143000"/>
          </a:xfrm>
        </p:spPr>
        <p:txBody>
          <a:bodyPr/>
          <a:lstStyle/>
          <a:p>
            <a:r>
              <a:rPr lang="en-US" dirty="0"/>
              <a:t>This is </a:t>
            </a:r>
            <a:r>
              <a:rPr lang="en-US" dirty="0" smtClean="0"/>
              <a:t>Hard</a:t>
            </a:r>
            <a:r>
              <a:rPr lang="en-US" dirty="0"/>
              <a:t>, </a:t>
            </a:r>
            <a:r>
              <a:rPr lang="en-US" dirty="0" smtClean="0"/>
              <a:t>Requires Balancing</a:t>
            </a:r>
            <a:endParaRPr lang="en-US" dirty="0"/>
          </a:p>
        </p:txBody>
      </p:sp>
      <p:sp>
        <p:nvSpPr>
          <p:cNvPr id="47107" name="Rectangle 3"/>
          <p:cNvSpPr>
            <a:spLocks noGrp="1" noChangeArrowheads="1"/>
          </p:cNvSpPr>
          <p:nvPr>
            <p:ph type="body" idx="1"/>
          </p:nvPr>
        </p:nvSpPr>
        <p:spPr>
          <a:xfrm>
            <a:off x="457200" y="1144322"/>
            <a:ext cx="8229600" cy="4114800"/>
          </a:xfrm>
        </p:spPr>
        <p:txBody>
          <a:bodyPr/>
          <a:lstStyle/>
          <a:p>
            <a:pPr>
              <a:spcAft>
                <a:spcPts val="300"/>
              </a:spcAft>
            </a:pPr>
            <a:r>
              <a:rPr lang="en-US" sz="2600" dirty="0"/>
              <a:t>State Water Board’s 2010 flow criteria report – a purely technical assessment and no </a:t>
            </a:r>
            <a:r>
              <a:rPr lang="en-US" sz="2600" dirty="0" smtClean="0"/>
              <a:t>balancing </a:t>
            </a:r>
            <a:r>
              <a:rPr lang="en-US" sz="2600" dirty="0"/>
              <a:t>– concluded that 60 percent of flow should be left in the LSJR for the benefit of fish</a:t>
            </a:r>
          </a:p>
          <a:p>
            <a:pPr>
              <a:spcAft>
                <a:spcPts val="300"/>
              </a:spcAft>
            </a:pPr>
            <a:r>
              <a:rPr lang="en-US" sz="2600" dirty="0"/>
              <a:t>Current uses (agriculture, drinking water) rely on up to 80 percent or more of the unimpaired flow</a:t>
            </a:r>
          </a:p>
          <a:p>
            <a:pPr>
              <a:spcAft>
                <a:spcPts val="300"/>
              </a:spcAft>
            </a:pPr>
            <a:r>
              <a:rPr lang="en-US" sz="2600" dirty="0"/>
              <a:t>Unlike the 2010 report, this staff proposal considers other uses and aims to strike a balance among competing uses of water</a:t>
            </a:r>
          </a:p>
          <a:p>
            <a:pPr>
              <a:spcAft>
                <a:spcPts val="300"/>
              </a:spcAft>
            </a:pPr>
            <a:r>
              <a:rPr lang="en-US" sz="2600" dirty="0"/>
              <a:t>The staff proposal recommends a range of between 30 and 50 percent of unimpaired flow, with a starting point of 40 percent – this is a big increase </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3" name="Slide Number Placeholder 2"/>
          <p:cNvSpPr>
            <a:spLocks noGrp="1"/>
          </p:cNvSpPr>
          <p:nvPr>
            <p:ph type="sldNum" sz="quarter" idx="12"/>
          </p:nvPr>
        </p:nvSpPr>
        <p:spPr/>
        <p:txBody>
          <a:bodyPr/>
          <a:lstStyle/>
          <a:p>
            <a:fld id="{920DCE3E-EA97-43BF-A6EC-C8AFD02BB1E0}" type="slidenum">
              <a:rPr lang="en-US" smtClean="0">
                <a:solidFill>
                  <a:srgbClr val="000000"/>
                </a:solidFill>
              </a:rPr>
              <a:pPr/>
              <a:t>59</a:t>
            </a:fld>
            <a:endParaRPr lang="en-US">
              <a:solidFill>
                <a:srgbClr val="000000"/>
              </a:solidFill>
            </a:endParaRPr>
          </a:p>
        </p:txBody>
      </p:sp>
    </p:spTree>
    <p:extLst>
      <p:ext uri="{BB962C8B-B14F-4D97-AF65-F5344CB8AC3E}">
        <p14:creationId xmlns:p14="http://schemas.microsoft.com/office/powerpoint/2010/main" val="305472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6295" y="1964544"/>
            <a:ext cx="880369" cy="2733759"/>
            <a:chOff x="-46295" y="1964544"/>
            <a:chExt cx="880369" cy="2733759"/>
          </a:xfrm>
        </p:grpSpPr>
        <p:sp>
          <p:nvSpPr>
            <p:cNvPr id="16" name="Curved Left Arrow 15"/>
            <p:cNvSpPr/>
            <p:nvPr/>
          </p:nvSpPr>
          <p:spPr>
            <a:xfrm rot="10800000">
              <a:off x="110173" y="1964544"/>
              <a:ext cx="685800" cy="2438400"/>
            </a:xfrm>
            <a:prstGeom prst="curvedLeftArrow">
              <a:avLst>
                <a:gd name="adj1" fmla="val 25000"/>
                <a:gd name="adj2" fmla="val 7290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000000"/>
                </a:solidFill>
              </a:endParaRPr>
            </a:p>
          </p:txBody>
        </p:sp>
        <p:sp>
          <p:nvSpPr>
            <p:cNvPr id="17" name="TextBox 16"/>
            <p:cNvSpPr txBox="1"/>
            <p:nvPr/>
          </p:nvSpPr>
          <p:spPr>
            <a:xfrm>
              <a:off x="-46295" y="4298193"/>
              <a:ext cx="880369" cy="400110"/>
            </a:xfrm>
            <a:prstGeom prst="rect">
              <a:avLst/>
            </a:prstGeom>
            <a:noFill/>
          </p:spPr>
          <p:txBody>
            <a:bodyPr wrap="none" rtlCol="0">
              <a:spAutoFit/>
            </a:bodyPr>
            <a:lstStyle/>
            <a:p>
              <a:pPr eaLnBrk="0" fontAlgn="base" hangingPunct="0">
                <a:spcBef>
                  <a:spcPct val="0"/>
                </a:spcBef>
                <a:spcAft>
                  <a:spcPct val="0"/>
                </a:spcAft>
              </a:pPr>
              <a:r>
                <a:rPr lang="en-US" sz="2000" b="1" i="1" dirty="0" smtClean="0">
                  <a:solidFill>
                    <a:srgbClr val="000000"/>
                  </a:solidFill>
                  <a:latin typeface="Times"/>
                </a:rPr>
                <a:t>Iterate</a:t>
              </a:r>
            </a:p>
          </p:txBody>
        </p:sp>
      </p:grpSp>
      <p:sp>
        <p:nvSpPr>
          <p:cNvPr id="34" name="Title 1"/>
          <p:cNvSpPr txBox="1">
            <a:spLocks/>
          </p:cNvSpPr>
          <p:nvPr/>
        </p:nvSpPr>
        <p:spPr>
          <a:xfrm>
            <a:off x="300256" y="152400"/>
            <a:ext cx="8229600" cy="9517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3600" b="1" dirty="0" smtClean="0">
                <a:solidFill>
                  <a:srgbClr val="000000"/>
                </a:solidFill>
              </a:rPr>
              <a:t>Modeling Flow Chart</a:t>
            </a:r>
            <a:endParaRPr lang="en-US" sz="3600" b="1" dirty="0">
              <a:solidFill>
                <a:srgbClr val="000000"/>
              </a:solidFill>
            </a:endParaRPr>
          </a:p>
        </p:txBody>
      </p:sp>
      <p:sp>
        <p:nvSpPr>
          <p:cNvPr id="2" name="Slide Number Placeholder 1"/>
          <p:cNvSpPr>
            <a:spLocks noGrp="1"/>
          </p:cNvSpPr>
          <p:nvPr>
            <p:ph type="sldNum" sz="quarter" idx="12"/>
          </p:nvPr>
        </p:nvSpPr>
        <p:spPr/>
        <p:txBody>
          <a:bodyPr/>
          <a:lstStyle/>
          <a:p>
            <a:fld id="{C12669D1-4133-4212-8BCA-340297EAE6A9}" type="slidenum">
              <a:rPr lang="en-US" smtClean="0">
                <a:solidFill>
                  <a:srgbClr val="000000"/>
                </a:solidFill>
              </a:rPr>
              <a:pPr/>
              <a:t>6</a:t>
            </a:fld>
            <a:endParaRPr lang="en-US">
              <a:solidFill>
                <a:srgbClr val="000000"/>
              </a:solidFill>
            </a:endParaRPr>
          </a:p>
        </p:txBody>
      </p:sp>
      <p:sp>
        <p:nvSpPr>
          <p:cNvPr id="18" name="Rectangle 17"/>
          <p:cNvSpPr/>
          <p:nvPr/>
        </p:nvSpPr>
        <p:spPr>
          <a:xfrm>
            <a:off x="914400" y="1338262"/>
            <a:ext cx="1981200" cy="1295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000" b="1" dirty="0" smtClean="0">
                <a:solidFill>
                  <a:srgbClr val="000000"/>
                </a:solidFill>
              </a:rPr>
              <a:t>Water Supply Effects (WSE)</a:t>
            </a:r>
          </a:p>
          <a:p>
            <a:pPr algn="ctr" eaLnBrk="0" fontAlgn="base" hangingPunct="0">
              <a:spcBef>
                <a:spcPct val="0"/>
              </a:spcBef>
              <a:spcAft>
                <a:spcPct val="0"/>
              </a:spcAft>
            </a:pPr>
            <a:r>
              <a:rPr lang="en-US" sz="2000" b="1" dirty="0" smtClean="0">
                <a:solidFill>
                  <a:srgbClr val="000000"/>
                </a:solidFill>
              </a:rPr>
              <a:t> Core Model</a:t>
            </a:r>
            <a:endParaRPr lang="en-US" sz="2000" b="1" dirty="0">
              <a:solidFill>
                <a:srgbClr val="000000"/>
              </a:solidFill>
            </a:endParaRPr>
          </a:p>
        </p:txBody>
      </p:sp>
      <p:grpSp>
        <p:nvGrpSpPr>
          <p:cNvPr id="7" name="Group 6"/>
          <p:cNvGrpSpPr/>
          <p:nvPr/>
        </p:nvGrpSpPr>
        <p:grpSpPr>
          <a:xfrm>
            <a:off x="2933700" y="1104101"/>
            <a:ext cx="5753099" cy="2631490"/>
            <a:chOff x="2933700" y="1104101"/>
            <a:chExt cx="5753099" cy="2631490"/>
          </a:xfrm>
        </p:grpSpPr>
        <p:sp>
          <p:nvSpPr>
            <p:cNvPr id="29" name="TextBox 28"/>
            <p:cNvSpPr txBox="1"/>
            <p:nvPr/>
          </p:nvSpPr>
          <p:spPr>
            <a:xfrm>
              <a:off x="3923714" y="1104101"/>
              <a:ext cx="4763085" cy="2631490"/>
            </a:xfrm>
            <a:prstGeom prst="rect">
              <a:avLst/>
            </a:prstGeom>
            <a:noFill/>
          </p:spPr>
          <p:txBody>
            <a:bodyPr wrap="square" rtlCol="0">
              <a:spAutoFit/>
            </a:bodyPr>
            <a:lstStyle/>
            <a:p>
              <a:pPr marL="0" lvl="1" eaLnBrk="0" fontAlgn="base" hangingPunct="0">
                <a:spcBef>
                  <a:spcPct val="0"/>
                </a:spcBef>
                <a:spcAft>
                  <a:spcPts val="600"/>
                </a:spcAft>
              </a:pPr>
              <a:r>
                <a:rPr lang="en-US" sz="2000" b="1" u="sng" dirty="0" smtClean="0">
                  <a:solidFill>
                    <a:srgbClr val="000000"/>
                  </a:solidFill>
                  <a:latin typeface="Times"/>
                </a:rPr>
                <a:t>CEQA Impacts Analysis  </a:t>
              </a:r>
              <a:r>
                <a:rPr lang="en-US" sz="2000" b="1" dirty="0" smtClean="0">
                  <a:solidFill>
                    <a:srgbClr val="000000"/>
                  </a:solidFill>
                  <a:latin typeface="Times"/>
                </a:rPr>
                <a:t>(</a:t>
              </a:r>
              <a:r>
                <a:rPr lang="en-US" b="1" dirty="0" smtClean="0">
                  <a:solidFill>
                    <a:srgbClr val="000000"/>
                  </a:solidFill>
                  <a:latin typeface="Times"/>
                </a:rPr>
                <a:t>20</a:t>
              </a:r>
              <a:r>
                <a:rPr lang="en-US" b="1" dirty="0">
                  <a:solidFill>
                    <a:srgbClr val="000000"/>
                  </a:solidFill>
                  <a:latin typeface="Times"/>
                </a:rPr>
                <a:t>%/40%/60%)</a:t>
              </a:r>
              <a:endParaRPr lang="en-US" sz="2000" b="1" dirty="0">
                <a:solidFill>
                  <a:srgbClr val="000000"/>
                </a:solidFill>
                <a:latin typeface="Times"/>
              </a:endParaRPr>
            </a:p>
            <a:p>
              <a:pPr lvl="1" indent="-457200" eaLnBrk="0" fontAlgn="base" hangingPunct="0">
                <a:spcBef>
                  <a:spcPct val="0"/>
                </a:spcBef>
                <a:spcAft>
                  <a:spcPts val="600"/>
                </a:spcAft>
                <a:buFont typeface="+mj-lt"/>
                <a:buAutoNum type="arabicPeriod"/>
              </a:pPr>
              <a:r>
                <a:rPr lang="en-US" sz="2000" b="1" dirty="0" smtClean="0">
                  <a:solidFill>
                    <a:srgbClr val="000000"/>
                  </a:solidFill>
                  <a:latin typeface="Times"/>
                </a:rPr>
                <a:t>Surface </a:t>
              </a:r>
              <a:r>
                <a:rPr lang="en-US" sz="2000" b="1" dirty="0">
                  <a:solidFill>
                    <a:srgbClr val="000000"/>
                  </a:solidFill>
                  <a:latin typeface="Times"/>
                </a:rPr>
                <a:t>Water </a:t>
              </a:r>
              <a:r>
                <a:rPr lang="en-US" sz="2000" b="1" dirty="0" smtClean="0">
                  <a:solidFill>
                    <a:srgbClr val="000000"/>
                  </a:solidFill>
                  <a:latin typeface="Times"/>
                </a:rPr>
                <a:t>Deficit </a:t>
              </a:r>
            </a:p>
            <a:p>
              <a:pPr lvl="1" indent="-457200" eaLnBrk="0" fontAlgn="base" hangingPunct="0">
                <a:spcBef>
                  <a:spcPct val="0"/>
                </a:spcBef>
                <a:spcAft>
                  <a:spcPts val="600"/>
                </a:spcAft>
                <a:buFont typeface="+mj-lt"/>
                <a:buAutoNum type="arabicPeriod"/>
              </a:pPr>
              <a:r>
                <a:rPr lang="en-US" sz="2000" b="1" dirty="0" smtClean="0">
                  <a:solidFill>
                    <a:srgbClr val="000000"/>
                  </a:solidFill>
                  <a:latin typeface="Times"/>
                </a:rPr>
                <a:t>Applied </a:t>
              </a:r>
              <a:r>
                <a:rPr lang="en-US" sz="2000" b="1" dirty="0">
                  <a:solidFill>
                    <a:srgbClr val="000000"/>
                  </a:solidFill>
                  <a:latin typeface="Times"/>
                </a:rPr>
                <a:t>Water </a:t>
              </a:r>
              <a:r>
                <a:rPr lang="en-US" sz="2000" b="1" dirty="0" smtClean="0">
                  <a:solidFill>
                    <a:srgbClr val="000000"/>
                  </a:solidFill>
                  <a:latin typeface="Times"/>
                </a:rPr>
                <a:t>Needs</a:t>
              </a:r>
            </a:p>
            <a:p>
              <a:pPr lvl="1" indent="-457200" eaLnBrk="0" fontAlgn="base" hangingPunct="0">
                <a:spcBef>
                  <a:spcPct val="0"/>
                </a:spcBef>
                <a:spcAft>
                  <a:spcPts val="600"/>
                </a:spcAft>
                <a:buFont typeface="+mj-lt"/>
                <a:buAutoNum type="arabicPeriod"/>
              </a:pPr>
              <a:r>
                <a:rPr lang="en-US" sz="2000" b="1" dirty="0" smtClean="0">
                  <a:solidFill>
                    <a:srgbClr val="000000"/>
                  </a:solidFill>
                  <a:latin typeface="Times"/>
                </a:rPr>
                <a:t>Groundwater </a:t>
              </a:r>
              <a:r>
                <a:rPr lang="en-US" sz="2000" b="1" dirty="0">
                  <a:solidFill>
                    <a:srgbClr val="000000"/>
                  </a:solidFill>
                  <a:latin typeface="Times"/>
                </a:rPr>
                <a:t>Use </a:t>
              </a:r>
              <a:r>
                <a:rPr lang="en-US" sz="2000" b="1" dirty="0" smtClean="0">
                  <a:solidFill>
                    <a:srgbClr val="000000"/>
                  </a:solidFill>
                  <a:latin typeface="Times"/>
                </a:rPr>
                <a:t>Estimates</a:t>
              </a:r>
            </a:p>
            <a:p>
              <a:pPr lvl="1" indent="-457200" eaLnBrk="0" fontAlgn="base" hangingPunct="0">
                <a:spcBef>
                  <a:spcPct val="0"/>
                </a:spcBef>
                <a:spcAft>
                  <a:spcPts val="600"/>
                </a:spcAft>
                <a:buFont typeface="+mj-lt"/>
                <a:buAutoNum type="arabicPeriod"/>
              </a:pPr>
              <a:r>
                <a:rPr lang="en-US" sz="2000" b="1" dirty="0" smtClean="0">
                  <a:solidFill>
                    <a:srgbClr val="000000"/>
                  </a:solidFill>
                  <a:latin typeface="Times"/>
                </a:rPr>
                <a:t>SWAP (</a:t>
              </a:r>
              <a:r>
                <a:rPr lang="en-US" sz="2000" b="1" dirty="0" err="1" smtClean="0">
                  <a:solidFill>
                    <a:srgbClr val="000000"/>
                  </a:solidFill>
                  <a:latin typeface="Times"/>
                </a:rPr>
                <a:t>StateWide</a:t>
              </a:r>
              <a:r>
                <a:rPr lang="en-US" sz="2000" b="1" dirty="0" smtClean="0">
                  <a:solidFill>
                    <a:srgbClr val="000000"/>
                  </a:solidFill>
                  <a:latin typeface="Times"/>
                </a:rPr>
                <a:t> Ag Production)</a:t>
              </a:r>
            </a:p>
            <a:p>
              <a:pPr lvl="1" indent="-457200" eaLnBrk="0" fontAlgn="base" hangingPunct="0">
                <a:spcBef>
                  <a:spcPct val="0"/>
                </a:spcBef>
                <a:buFont typeface="+mj-lt"/>
                <a:buAutoNum type="arabicPeriod"/>
              </a:pPr>
              <a:r>
                <a:rPr lang="en-US" sz="2000" b="1" dirty="0" smtClean="0">
                  <a:solidFill>
                    <a:srgbClr val="000000"/>
                  </a:solidFill>
                  <a:latin typeface="Times"/>
                </a:rPr>
                <a:t>IMPLAN Regional Economics</a:t>
              </a:r>
              <a:endParaRPr lang="en-US" sz="2000" b="1" dirty="0">
                <a:solidFill>
                  <a:srgbClr val="000000"/>
                </a:solidFill>
                <a:latin typeface="Times"/>
              </a:endParaRPr>
            </a:p>
            <a:p>
              <a:pPr marL="457200" lvl="2" eaLnBrk="0" fontAlgn="base" hangingPunct="0">
                <a:spcBef>
                  <a:spcPct val="0"/>
                </a:spcBef>
              </a:pPr>
              <a:r>
                <a:rPr lang="en-US" sz="2000" b="1" dirty="0" smtClean="0">
                  <a:solidFill>
                    <a:srgbClr val="000000"/>
                  </a:solidFill>
                  <a:latin typeface="Times"/>
                </a:rPr>
                <a:t>(</a:t>
              </a:r>
              <a:r>
                <a:rPr lang="en-US" sz="2000" b="1" dirty="0" err="1" smtClean="0">
                  <a:solidFill>
                    <a:srgbClr val="000000"/>
                  </a:solidFill>
                  <a:latin typeface="Times"/>
                </a:rPr>
                <a:t>IMpact</a:t>
              </a:r>
              <a:r>
                <a:rPr lang="en-US" sz="2000" b="1" dirty="0" smtClean="0">
                  <a:solidFill>
                    <a:srgbClr val="000000"/>
                  </a:solidFill>
                  <a:latin typeface="Times"/>
                </a:rPr>
                <a:t> analysis for </a:t>
              </a:r>
              <a:r>
                <a:rPr lang="en-US" sz="2000" b="1" dirty="0" err="1" smtClean="0">
                  <a:solidFill>
                    <a:srgbClr val="000000"/>
                  </a:solidFill>
                  <a:latin typeface="Times"/>
                </a:rPr>
                <a:t>PLANning</a:t>
              </a:r>
              <a:r>
                <a:rPr lang="en-US" sz="2000" b="1" dirty="0" smtClean="0">
                  <a:solidFill>
                    <a:srgbClr val="000000"/>
                  </a:solidFill>
                  <a:latin typeface="Times"/>
                </a:rPr>
                <a:t>)</a:t>
              </a:r>
            </a:p>
          </p:txBody>
        </p:sp>
        <p:sp>
          <p:nvSpPr>
            <p:cNvPr id="6" name="Left Brace 5"/>
            <p:cNvSpPr/>
            <p:nvPr/>
          </p:nvSpPr>
          <p:spPr bwMode="auto">
            <a:xfrm>
              <a:off x="3684822" y="1113113"/>
              <a:ext cx="296777" cy="2314701"/>
            </a:xfrm>
            <a:prstGeom prst="leftBrace">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sp>
          <p:nvSpPr>
            <p:cNvPr id="20" name="Right Arrow 19"/>
            <p:cNvSpPr/>
            <p:nvPr/>
          </p:nvSpPr>
          <p:spPr bwMode="auto">
            <a:xfrm>
              <a:off x="2933700" y="1975501"/>
              <a:ext cx="735145" cy="533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grpSp>
      <p:grpSp>
        <p:nvGrpSpPr>
          <p:cNvPr id="3" name="Group 2"/>
          <p:cNvGrpSpPr/>
          <p:nvPr/>
        </p:nvGrpSpPr>
        <p:grpSpPr>
          <a:xfrm>
            <a:off x="942975" y="2559572"/>
            <a:ext cx="6758842" cy="3037137"/>
            <a:chOff x="942975" y="2559572"/>
            <a:chExt cx="6758842" cy="3037137"/>
          </a:xfrm>
        </p:grpSpPr>
        <p:grpSp>
          <p:nvGrpSpPr>
            <p:cNvPr id="9" name="Group 8"/>
            <p:cNvGrpSpPr/>
            <p:nvPr/>
          </p:nvGrpSpPr>
          <p:grpSpPr>
            <a:xfrm>
              <a:off x="942975" y="2559572"/>
              <a:ext cx="6758842" cy="3037137"/>
              <a:chOff x="942975" y="2559572"/>
              <a:chExt cx="6758842" cy="3037137"/>
            </a:xfrm>
          </p:grpSpPr>
          <p:sp>
            <p:nvSpPr>
              <p:cNvPr id="24" name="TextBox 23"/>
              <p:cNvSpPr txBox="1"/>
              <p:nvPr/>
            </p:nvSpPr>
            <p:spPr>
              <a:xfrm>
                <a:off x="3798184" y="4273270"/>
                <a:ext cx="3903633" cy="1323439"/>
              </a:xfrm>
              <a:prstGeom prst="rect">
                <a:avLst/>
              </a:prstGeom>
            </p:spPr>
            <p:txBody>
              <a:bodyPr wrap="none" rtlCol="0">
                <a:spAutoFit/>
              </a:bodyPr>
              <a:lstStyle/>
              <a:p>
                <a:pPr marL="342900" indent="-342900" eaLnBrk="0" fontAlgn="base" hangingPunct="0">
                  <a:spcBef>
                    <a:spcPct val="0"/>
                  </a:spcBef>
                  <a:spcAft>
                    <a:spcPct val="0"/>
                  </a:spcAft>
                  <a:buFont typeface="Arial" panose="020B0604020202020204" pitchFamily="34" charset="0"/>
                  <a:buChar char="•"/>
                </a:pPr>
                <a:r>
                  <a:rPr lang="en-US" sz="2000" b="1" dirty="0" smtClean="0">
                    <a:solidFill>
                      <a:srgbClr val="000000"/>
                    </a:solidFill>
                    <a:latin typeface="Times"/>
                  </a:rPr>
                  <a:t>Outputs for Fish </a:t>
                </a:r>
                <a:r>
                  <a:rPr lang="en-US" sz="2000" b="1" dirty="0">
                    <a:solidFill>
                      <a:srgbClr val="000000"/>
                    </a:solidFill>
                    <a:latin typeface="Times"/>
                  </a:rPr>
                  <a:t>B</a:t>
                </a:r>
                <a:r>
                  <a:rPr lang="en-US" sz="2000" b="1" dirty="0" smtClean="0">
                    <a:solidFill>
                      <a:srgbClr val="000000"/>
                    </a:solidFill>
                    <a:latin typeface="Times"/>
                  </a:rPr>
                  <a:t>enefits</a:t>
                </a:r>
              </a:p>
              <a:p>
                <a:pPr marL="342900" indent="-342900" eaLnBrk="0" fontAlgn="base" hangingPunct="0">
                  <a:spcBef>
                    <a:spcPct val="0"/>
                  </a:spcBef>
                  <a:spcAft>
                    <a:spcPct val="0"/>
                  </a:spcAft>
                  <a:buFont typeface="Arial" panose="020B0604020202020204" pitchFamily="34" charset="0"/>
                  <a:buChar char="•"/>
                </a:pPr>
                <a:r>
                  <a:rPr lang="en-US" sz="2000" b="1" dirty="0" smtClean="0">
                    <a:solidFill>
                      <a:srgbClr val="000000"/>
                    </a:solidFill>
                    <a:latin typeface="Times"/>
                  </a:rPr>
                  <a:t>Improved Temperature</a:t>
                </a:r>
              </a:p>
              <a:p>
                <a:pPr marL="342900" indent="-342900" eaLnBrk="0" fontAlgn="base" hangingPunct="0">
                  <a:spcBef>
                    <a:spcPct val="0"/>
                  </a:spcBef>
                  <a:spcAft>
                    <a:spcPct val="0"/>
                  </a:spcAft>
                  <a:buFont typeface="Arial" panose="020B0604020202020204" pitchFamily="34" charset="0"/>
                  <a:buChar char="•"/>
                </a:pPr>
                <a:r>
                  <a:rPr lang="en-US" sz="2000" b="1" dirty="0" smtClean="0">
                    <a:solidFill>
                      <a:srgbClr val="000000"/>
                    </a:solidFill>
                    <a:latin typeface="Times"/>
                  </a:rPr>
                  <a:t>Floodplain Habitat Inundation</a:t>
                </a:r>
              </a:p>
              <a:p>
                <a:pPr marL="342900" indent="-342900" eaLnBrk="0" fontAlgn="base" hangingPunct="0">
                  <a:spcBef>
                    <a:spcPct val="0"/>
                  </a:spcBef>
                  <a:spcAft>
                    <a:spcPct val="0"/>
                  </a:spcAft>
                  <a:buFont typeface="Arial" panose="020B0604020202020204" pitchFamily="34" charset="0"/>
                  <a:buChar char="•"/>
                </a:pPr>
                <a:endParaRPr lang="en-US" sz="2000" b="1" dirty="0">
                  <a:solidFill>
                    <a:srgbClr val="000000"/>
                  </a:solidFill>
                  <a:latin typeface="Times"/>
                </a:endParaRPr>
              </a:p>
            </p:txBody>
          </p:sp>
          <p:sp>
            <p:nvSpPr>
              <p:cNvPr id="19" name="Rectangle 18"/>
              <p:cNvSpPr/>
              <p:nvPr/>
            </p:nvSpPr>
            <p:spPr>
              <a:xfrm>
                <a:off x="942975" y="4135832"/>
                <a:ext cx="1794827" cy="110950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000" b="1" dirty="0" smtClean="0">
                    <a:solidFill>
                      <a:srgbClr val="000000"/>
                    </a:solidFill>
                  </a:rPr>
                  <a:t>HEC-5Q</a:t>
                </a:r>
              </a:p>
              <a:p>
                <a:pPr algn="ctr" eaLnBrk="0" fontAlgn="base" hangingPunct="0">
                  <a:spcBef>
                    <a:spcPct val="0"/>
                  </a:spcBef>
                  <a:spcAft>
                    <a:spcPct val="0"/>
                  </a:spcAft>
                </a:pPr>
                <a:r>
                  <a:rPr lang="en-US" sz="2000" b="1" dirty="0" smtClean="0">
                    <a:solidFill>
                      <a:srgbClr val="000000"/>
                    </a:solidFill>
                  </a:rPr>
                  <a:t>Temperature</a:t>
                </a:r>
              </a:p>
              <a:p>
                <a:pPr algn="ctr" eaLnBrk="0" fontAlgn="base" hangingPunct="0">
                  <a:spcBef>
                    <a:spcPct val="0"/>
                  </a:spcBef>
                  <a:spcAft>
                    <a:spcPct val="0"/>
                  </a:spcAft>
                </a:pPr>
                <a:r>
                  <a:rPr lang="en-US" sz="2000" b="1" dirty="0" smtClean="0">
                    <a:solidFill>
                      <a:srgbClr val="000000"/>
                    </a:solidFill>
                  </a:rPr>
                  <a:t>Model</a:t>
                </a:r>
                <a:endParaRPr lang="en-US" sz="2000" b="1" dirty="0">
                  <a:solidFill>
                    <a:srgbClr val="000000"/>
                  </a:solidFill>
                </a:endParaRPr>
              </a:p>
            </p:txBody>
          </p:sp>
          <p:sp>
            <p:nvSpPr>
              <p:cNvPr id="23" name="Down Arrow 22"/>
              <p:cNvSpPr/>
              <p:nvPr/>
            </p:nvSpPr>
            <p:spPr bwMode="auto">
              <a:xfrm>
                <a:off x="1721095" y="2719796"/>
                <a:ext cx="366077" cy="141603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sp>
            <p:nvSpPr>
              <p:cNvPr id="25" name="Right Arrow 24"/>
              <p:cNvSpPr/>
              <p:nvPr/>
            </p:nvSpPr>
            <p:spPr bwMode="auto">
              <a:xfrm>
                <a:off x="2786969" y="4571613"/>
                <a:ext cx="735145" cy="533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sp>
            <p:nvSpPr>
              <p:cNvPr id="26" name="Down Arrow 25"/>
              <p:cNvSpPr/>
              <p:nvPr/>
            </p:nvSpPr>
            <p:spPr bwMode="auto">
              <a:xfrm rot="19274653">
                <a:off x="2554764" y="2559572"/>
                <a:ext cx="366077" cy="204974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grpSp>
        <p:sp>
          <p:nvSpPr>
            <p:cNvPr id="30" name="Left Brace 29"/>
            <p:cNvSpPr/>
            <p:nvPr/>
          </p:nvSpPr>
          <p:spPr bwMode="auto">
            <a:xfrm>
              <a:off x="3626937" y="4212779"/>
              <a:ext cx="296777" cy="1266925"/>
            </a:xfrm>
            <a:prstGeom prst="leftBrace">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a:endParaRPr>
            </a:p>
          </p:txBody>
        </p:sp>
      </p:grpSp>
    </p:spTree>
    <p:extLst>
      <p:ext uri="{BB962C8B-B14F-4D97-AF65-F5344CB8AC3E}">
        <p14:creationId xmlns:p14="http://schemas.microsoft.com/office/powerpoint/2010/main" val="281053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228600"/>
            <a:ext cx="9220200" cy="1143000"/>
          </a:xfrm>
        </p:spPr>
        <p:txBody>
          <a:bodyPr/>
          <a:lstStyle/>
          <a:p>
            <a:r>
              <a:rPr lang="en-US" dirty="0"/>
              <a:t>This is </a:t>
            </a:r>
            <a:r>
              <a:rPr lang="en-US" dirty="0" smtClean="0"/>
              <a:t>Hard</a:t>
            </a:r>
            <a:r>
              <a:rPr lang="en-US" dirty="0"/>
              <a:t>, </a:t>
            </a:r>
            <a:r>
              <a:rPr lang="en-US" dirty="0" smtClean="0"/>
              <a:t>Requires Balancing</a:t>
            </a:r>
            <a:endParaRPr lang="en-US" dirty="0"/>
          </a:p>
        </p:txBody>
      </p:sp>
      <p:sp>
        <p:nvSpPr>
          <p:cNvPr id="47107" name="Rectangle 3"/>
          <p:cNvSpPr>
            <a:spLocks noGrp="1" noChangeArrowheads="1"/>
          </p:cNvSpPr>
          <p:nvPr>
            <p:ph type="body" idx="1"/>
          </p:nvPr>
        </p:nvSpPr>
        <p:spPr>
          <a:xfrm>
            <a:off x="710665" y="1447800"/>
            <a:ext cx="7772400" cy="4114800"/>
          </a:xfrm>
        </p:spPr>
        <p:txBody>
          <a:bodyPr/>
          <a:lstStyle/>
          <a:p>
            <a:pPr>
              <a:spcAft>
                <a:spcPts val="300"/>
              </a:spcAft>
            </a:pPr>
            <a:r>
              <a:rPr lang="en-US" sz="2600" dirty="0" smtClean="0"/>
              <a:t>This </a:t>
            </a:r>
            <a:r>
              <a:rPr lang="en-US" sz="2600" dirty="0"/>
              <a:t>is less than what environmental and commercial fishing interests favor, and more than agricultural and affected urban users </a:t>
            </a:r>
            <a:r>
              <a:rPr lang="en-US" sz="2600" dirty="0" smtClean="0"/>
              <a:t>want</a:t>
            </a:r>
            <a:endParaRPr lang="en-US" sz="2600" dirty="0"/>
          </a:p>
          <a:p>
            <a:pPr>
              <a:spcAft>
                <a:spcPts val="300"/>
              </a:spcAft>
            </a:pPr>
            <a:r>
              <a:rPr lang="en-US" sz="2600" dirty="0" smtClean="0"/>
              <a:t>Balancing </a:t>
            </a:r>
            <a:r>
              <a:rPr lang="en-US" sz="2600" dirty="0"/>
              <a:t>is hard, but is what we are called upon to </a:t>
            </a:r>
            <a:r>
              <a:rPr lang="en-US" sz="2600" dirty="0" smtClean="0"/>
              <a:t>do</a:t>
            </a:r>
            <a:endParaRPr lang="en-US" sz="2600" dirty="0"/>
          </a:p>
          <a:p>
            <a:pPr>
              <a:spcAft>
                <a:spcPts val="300"/>
              </a:spcAft>
            </a:pPr>
            <a:r>
              <a:rPr lang="en-US" sz="2600" dirty="0" smtClean="0"/>
              <a:t>Because it is hard, State Water Board has a long history of encouraging settlements.</a:t>
            </a:r>
            <a:endParaRPr lang="en-US" sz="2600" dirty="0"/>
          </a:p>
          <a:p>
            <a:pPr marL="0" indent="0">
              <a:spcAft>
                <a:spcPts val="300"/>
              </a:spcAft>
              <a:buNone/>
            </a:pPr>
            <a:endParaRPr lang="en-US" sz="2600"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3" name="Slide Number Placeholder 2"/>
          <p:cNvSpPr>
            <a:spLocks noGrp="1"/>
          </p:cNvSpPr>
          <p:nvPr>
            <p:ph type="sldNum" sz="quarter" idx="12"/>
          </p:nvPr>
        </p:nvSpPr>
        <p:spPr/>
        <p:txBody>
          <a:bodyPr/>
          <a:lstStyle/>
          <a:p>
            <a:fld id="{920DCE3E-EA97-43BF-A6EC-C8AFD02BB1E0}" type="slidenum">
              <a:rPr lang="en-US" smtClean="0">
                <a:solidFill>
                  <a:srgbClr val="000000"/>
                </a:solidFill>
              </a:rPr>
              <a:pPr/>
              <a:t>60</a:t>
            </a:fld>
            <a:endParaRPr lang="en-US">
              <a:solidFill>
                <a:srgbClr val="000000"/>
              </a:solidFill>
            </a:endParaRPr>
          </a:p>
        </p:txBody>
      </p:sp>
    </p:spTree>
    <p:extLst>
      <p:ext uri="{BB962C8B-B14F-4D97-AF65-F5344CB8AC3E}">
        <p14:creationId xmlns:p14="http://schemas.microsoft.com/office/powerpoint/2010/main" val="25829761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91376" y="-18175"/>
            <a:ext cx="7772400" cy="1143000"/>
          </a:xfrm>
        </p:spPr>
        <p:txBody>
          <a:bodyPr/>
          <a:lstStyle/>
          <a:p>
            <a:pPr lvl="0"/>
            <a:r>
              <a:rPr lang="en-US" dirty="0"/>
              <a:t>Settlements </a:t>
            </a:r>
            <a:r>
              <a:rPr lang="en-US" dirty="0" smtClean="0"/>
              <a:t>are Encouraged</a:t>
            </a:r>
            <a:endParaRPr lang="en-US" dirty="0"/>
          </a:p>
        </p:txBody>
      </p:sp>
      <p:sp>
        <p:nvSpPr>
          <p:cNvPr id="47107" name="Rectangle 3"/>
          <p:cNvSpPr>
            <a:spLocks noGrp="1" noChangeArrowheads="1"/>
          </p:cNvSpPr>
          <p:nvPr>
            <p:ph type="body" idx="1"/>
          </p:nvPr>
        </p:nvSpPr>
        <p:spPr>
          <a:xfrm>
            <a:off x="304800" y="990600"/>
            <a:ext cx="8763000" cy="4114800"/>
          </a:xfrm>
        </p:spPr>
        <p:txBody>
          <a:bodyPr/>
          <a:lstStyle/>
          <a:p>
            <a:pPr>
              <a:spcAft>
                <a:spcPts val="300"/>
              </a:spcAft>
            </a:pPr>
            <a:r>
              <a:rPr lang="en-US" sz="2400" dirty="0"/>
              <a:t>The flow proposal includes “adaptive implementation,”  which allows adjustments so water is used wisely and more effectively – implementation of non-flow measures could also reduce the flows needed</a:t>
            </a:r>
          </a:p>
          <a:p>
            <a:pPr>
              <a:spcAft>
                <a:spcPts val="300"/>
              </a:spcAft>
            </a:pPr>
            <a:r>
              <a:rPr lang="en-US" sz="2400" dirty="0"/>
              <a:t>Board is looking for durable local solutions that will improve flows and other conditions that can reduce the need for flow</a:t>
            </a:r>
          </a:p>
          <a:p>
            <a:pPr>
              <a:spcAft>
                <a:spcPts val="300"/>
              </a:spcAft>
            </a:pPr>
            <a:r>
              <a:rPr lang="en-US" sz="2400" dirty="0"/>
              <a:t>Local water agencies and local people working with agency experts and other organizations can provide the foundation for such durable solutions</a:t>
            </a:r>
          </a:p>
          <a:p>
            <a:pPr>
              <a:spcAft>
                <a:spcPts val="300"/>
              </a:spcAft>
            </a:pPr>
            <a:r>
              <a:rPr lang="en-US" sz="2400" dirty="0"/>
              <a:t>The California Natural Resources Agency is leading settlement discussions to explore the potential for a comprehensive agreement on environmental flows in both the San Joaquin and Sacramento River basins</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3" name="Slide Number Placeholder 2"/>
          <p:cNvSpPr>
            <a:spLocks noGrp="1"/>
          </p:cNvSpPr>
          <p:nvPr>
            <p:ph type="sldNum" sz="quarter" idx="12"/>
          </p:nvPr>
        </p:nvSpPr>
        <p:spPr/>
        <p:txBody>
          <a:bodyPr/>
          <a:lstStyle/>
          <a:p>
            <a:fld id="{920DCE3E-EA97-43BF-A6EC-C8AFD02BB1E0}" type="slidenum">
              <a:rPr lang="en-US" smtClean="0">
                <a:solidFill>
                  <a:srgbClr val="000000"/>
                </a:solidFill>
              </a:rPr>
              <a:pPr/>
              <a:t>61</a:t>
            </a:fld>
            <a:endParaRPr lang="en-US">
              <a:solidFill>
                <a:srgbClr val="000000"/>
              </a:solidFill>
            </a:endParaRPr>
          </a:p>
        </p:txBody>
      </p:sp>
    </p:spTree>
    <p:extLst>
      <p:ext uri="{BB962C8B-B14F-4D97-AF65-F5344CB8AC3E}">
        <p14:creationId xmlns:p14="http://schemas.microsoft.com/office/powerpoint/2010/main" val="18373004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6674"/>
            <a:ext cx="9220200" cy="1143000"/>
          </a:xfrm>
        </p:spPr>
        <p:txBody>
          <a:bodyPr/>
          <a:lstStyle/>
          <a:p>
            <a:r>
              <a:rPr lang="en-US" dirty="0" smtClean="0"/>
              <a:t>Current SJR Spring Flow Objective</a:t>
            </a:r>
            <a:endParaRPr lang="en-US" dirty="0"/>
          </a:p>
        </p:txBody>
      </p:sp>
      <p:sp>
        <p:nvSpPr>
          <p:cNvPr id="3" name="Content Placeholder 2"/>
          <p:cNvSpPr>
            <a:spLocks noGrp="1"/>
          </p:cNvSpPr>
          <p:nvPr>
            <p:ph idx="1"/>
          </p:nvPr>
        </p:nvSpPr>
        <p:spPr>
          <a:xfrm>
            <a:off x="689811" y="1467853"/>
            <a:ext cx="7772400" cy="4114800"/>
          </a:xfrm>
        </p:spPr>
        <p:txBody>
          <a:bodyPr>
            <a:normAutofit fontScale="92500"/>
          </a:bodyPr>
          <a:lstStyle/>
          <a:p>
            <a:pPr>
              <a:spcAft>
                <a:spcPts val="600"/>
              </a:spcAft>
            </a:pPr>
            <a:r>
              <a:rPr lang="en-US" dirty="0" smtClean="0"/>
              <a:t>One compliance location: Lower San Joaquin River at </a:t>
            </a:r>
            <a:r>
              <a:rPr lang="en-US" dirty="0" err="1" smtClean="0"/>
              <a:t>Vernalis</a:t>
            </a:r>
            <a:r>
              <a:rPr lang="en-US" dirty="0" smtClean="0"/>
              <a:t> (inflow to Delta)</a:t>
            </a:r>
          </a:p>
          <a:p>
            <a:pPr>
              <a:spcAft>
                <a:spcPts val="600"/>
              </a:spcAft>
            </a:pPr>
            <a:r>
              <a:rPr lang="en-US" dirty="0" smtClean="0"/>
              <a:t>Minimum monthly average flow rates </a:t>
            </a:r>
          </a:p>
          <a:p>
            <a:pPr>
              <a:spcAft>
                <a:spcPts val="600"/>
              </a:spcAft>
            </a:pPr>
            <a:r>
              <a:rPr lang="en-US" dirty="0" smtClean="0"/>
              <a:t>Includes "pulse" flow during a 31-day period in April and May of each year</a:t>
            </a:r>
          </a:p>
          <a:p>
            <a:pPr>
              <a:spcAft>
                <a:spcPts val="600"/>
              </a:spcAft>
            </a:pPr>
            <a:r>
              <a:rPr lang="en-US" dirty="0" smtClean="0"/>
              <a:t>USBR only responsible water right holder </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7" name="Slide Number Placeholder 6"/>
          <p:cNvSpPr>
            <a:spLocks noGrp="1"/>
          </p:cNvSpPr>
          <p:nvPr>
            <p:ph type="sldNum" sz="quarter" idx="12"/>
          </p:nvPr>
        </p:nvSpPr>
        <p:spPr/>
        <p:txBody>
          <a:bodyPr/>
          <a:lstStyle/>
          <a:p>
            <a:fld id="{920DCE3E-EA97-43BF-A6EC-C8AFD02BB1E0}" type="slidenum">
              <a:rPr lang="en-US" smtClean="0">
                <a:solidFill>
                  <a:srgbClr val="000000"/>
                </a:solidFill>
              </a:rPr>
              <a:pPr/>
              <a:t>62</a:t>
            </a:fld>
            <a:endParaRPr lang="en-US">
              <a:solidFill>
                <a:srgbClr val="000000"/>
              </a:solidFill>
            </a:endParaRPr>
          </a:p>
        </p:txBody>
      </p:sp>
    </p:spTree>
    <p:extLst>
      <p:ext uri="{BB962C8B-B14F-4D97-AF65-F5344CB8AC3E}">
        <p14:creationId xmlns:p14="http://schemas.microsoft.com/office/powerpoint/2010/main" val="17926675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039"/>
            <a:ext cx="9220200" cy="1143000"/>
          </a:xfrm>
        </p:spPr>
        <p:txBody>
          <a:bodyPr/>
          <a:lstStyle/>
          <a:p>
            <a:r>
              <a:rPr lang="en-US" dirty="0" smtClean="0"/>
              <a:t>Proposed LSJR Flow Objective</a:t>
            </a:r>
            <a:endParaRPr lang="en-US" dirty="0"/>
          </a:p>
        </p:txBody>
      </p:sp>
      <p:sp>
        <p:nvSpPr>
          <p:cNvPr id="3" name="Content Placeholder 2"/>
          <p:cNvSpPr>
            <a:spLocks noGrp="1"/>
          </p:cNvSpPr>
          <p:nvPr>
            <p:ph idx="1"/>
          </p:nvPr>
        </p:nvSpPr>
        <p:spPr>
          <a:xfrm>
            <a:off x="685800" y="1474540"/>
            <a:ext cx="8305800" cy="4546582"/>
          </a:xfrm>
        </p:spPr>
        <p:txBody>
          <a:bodyPr>
            <a:noAutofit/>
          </a:bodyPr>
          <a:lstStyle/>
          <a:p>
            <a:r>
              <a:rPr lang="en-US" sz="2200" dirty="0" smtClean="0"/>
              <a:t>Applies to the Stanislaus</a:t>
            </a:r>
            <a:r>
              <a:rPr lang="en-US" sz="2200" dirty="0"/>
              <a:t>, Tuolumne, and Merced Rivers</a:t>
            </a:r>
          </a:p>
          <a:p>
            <a:pPr lvl="0"/>
            <a:r>
              <a:rPr lang="en-US" sz="2200" dirty="0" smtClean="0"/>
              <a:t>Narrative Objective: </a:t>
            </a:r>
          </a:p>
          <a:p>
            <a:pPr lvl="1"/>
            <a:r>
              <a:rPr lang="en-US" sz="2200" dirty="0" smtClean="0"/>
              <a:t>Maintain </a:t>
            </a:r>
            <a:r>
              <a:rPr lang="en-US" sz="2200" dirty="0"/>
              <a:t>inflow conditions from the SJR watershed to the Delta at Vernalis </a:t>
            </a:r>
            <a:r>
              <a:rPr lang="en-US" sz="2200" dirty="0" smtClean="0"/>
              <a:t>sufficient </a:t>
            </a:r>
            <a:r>
              <a:rPr lang="en-US" sz="2200" dirty="0"/>
              <a:t>to support and maintain the natural production of viable native SJR fish populations migrating through the </a:t>
            </a:r>
            <a:r>
              <a:rPr lang="en-US" sz="2200" dirty="0" smtClean="0"/>
              <a:t>Delta</a:t>
            </a:r>
          </a:p>
          <a:p>
            <a:pPr lvl="0"/>
            <a:r>
              <a:rPr lang="en-US" sz="2200" dirty="0" smtClean="0"/>
              <a:t>Numeric Objective:</a:t>
            </a:r>
            <a:endParaRPr lang="en-US" sz="2200" dirty="0"/>
          </a:p>
          <a:p>
            <a:pPr lvl="1"/>
            <a:r>
              <a:rPr lang="en-US" sz="2200" dirty="0" smtClean="0"/>
              <a:t>Feb - June: </a:t>
            </a:r>
            <a:r>
              <a:rPr lang="en-US" sz="2200" dirty="0"/>
              <a:t>30</a:t>
            </a:r>
            <a:r>
              <a:rPr lang="en-US" sz="2200" dirty="0" smtClean="0"/>
              <a:t>% - 50</a:t>
            </a:r>
            <a:r>
              <a:rPr lang="en-US" sz="2200" dirty="0"/>
              <a:t>% </a:t>
            </a:r>
            <a:r>
              <a:rPr lang="en-US" sz="2200" dirty="0" smtClean="0"/>
              <a:t>unimpaired flow</a:t>
            </a:r>
          </a:p>
          <a:p>
            <a:pPr lvl="1"/>
            <a:r>
              <a:rPr lang="en-US" sz="2200" dirty="0" smtClean="0"/>
              <a:t>Starting </a:t>
            </a:r>
            <a:r>
              <a:rPr lang="en-US" sz="2200" dirty="0"/>
              <a:t>point of 40% </a:t>
            </a:r>
          </a:p>
          <a:p>
            <a:pPr lvl="1"/>
            <a:r>
              <a:rPr lang="en-US" sz="2200" dirty="0" smtClean="0"/>
              <a:t>Unimpaired flow: </a:t>
            </a:r>
            <a:r>
              <a:rPr lang="en-US" sz="2200" dirty="0"/>
              <a:t>the natural water production of a river basin, unaltered by upstream diversions, storage, or by export or import of water to or from other </a:t>
            </a:r>
            <a:r>
              <a:rPr lang="en-US" sz="2200" dirty="0" smtClean="0"/>
              <a:t>watersheds</a:t>
            </a:r>
            <a:endParaRPr lang="en-US" sz="2200"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7" name="Slide Number Placeholder 6"/>
          <p:cNvSpPr>
            <a:spLocks noGrp="1"/>
          </p:cNvSpPr>
          <p:nvPr>
            <p:ph type="sldNum" sz="quarter" idx="12"/>
          </p:nvPr>
        </p:nvSpPr>
        <p:spPr/>
        <p:txBody>
          <a:bodyPr/>
          <a:lstStyle/>
          <a:p>
            <a:fld id="{920DCE3E-EA97-43BF-A6EC-C8AFD02BB1E0}"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519254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220200" cy="1143000"/>
          </a:xfrm>
        </p:spPr>
        <p:txBody>
          <a:bodyPr/>
          <a:lstStyle/>
          <a:p>
            <a:r>
              <a:rPr lang="en-US" dirty="0"/>
              <a:t>Proposed </a:t>
            </a:r>
            <a:r>
              <a:rPr lang="en-US" dirty="0" smtClean="0"/>
              <a:t>LSJR Flow Objective</a:t>
            </a:r>
            <a:endParaRPr lang="en-US" dirty="0"/>
          </a:p>
        </p:txBody>
      </p:sp>
      <p:sp>
        <p:nvSpPr>
          <p:cNvPr id="3" name="Content Placeholder 2"/>
          <p:cNvSpPr>
            <a:spLocks noGrp="1"/>
          </p:cNvSpPr>
          <p:nvPr>
            <p:ph idx="1"/>
          </p:nvPr>
        </p:nvSpPr>
        <p:spPr>
          <a:xfrm>
            <a:off x="685800" y="1447800"/>
            <a:ext cx="8229600" cy="4114800"/>
          </a:xfrm>
        </p:spPr>
        <p:txBody>
          <a:bodyPr/>
          <a:lstStyle/>
          <a:p>
            <a:r>
              <a:rPr lang="en-US" sz="2800" dirty="0" smtClean="0"/>
              <a:t>Adaptive Implementation</a:t>
            </a:r>
          </a:p>
          <a:p>
            <a:pPr lvl="1"/>
            <a:r>
              <a:rPr lang="en-US" sz="2400" dirty="0" smtClean="0"/>
              <a:t>Adjustments within the 30% - 50% range</a:t>
            </a:r>
          </a:p>
          <a:p>
            <a:pPr lvl="1"/>
            <a:r>
              <a:rPr lang="en-US" sz="2400" dirty="0" smtClean="0"/>
              <a:t>Adjustments within Feb - June period</a:t>
            </a:r>
          </a:p>
          <a:p>
            <a:pPr lvl="1">
              <a:spcAft>
                <a:spcPts val="300"/>
              </a:spcAft>
            </a:pPr>
            <a:r>
              <a:rPr lang="en-US" sz="2400" dirty="0" smtClean="0"/>
              <a:t>Flow shifting to avoid temperature impacts in fall</a:t>
            </a:r>
          </a:p>
          <a:p>
            <a:r>
              <a:rPr lang="en-US" sz="2800" dirty="0" smtClean="0"/>
              <a:t>Stanislaus, Tuolumne, and Merced (STM) Working Group – implementing entity</a:t>
            </a:r>
          </a:p>
          <a:p>
            <a:pPr lvl="1"/>
            <a:r>
              <a:rPr lang="en-US" sz="2400" dirty="0" smtClean="0"/>
              <a:t>Biological goals</a:t>
            </a:r>
          </a:p>
          <a:p>
            <a:pPr lvl="1"/>
            <a:r>
              <a:rPr lang="en-US" sz="2400" dirty="0" smtClean="0"/>
              <a:t>Planning, monitoring, and reporting</a:t>
            </a:r>
          </a:p>
          <a:p>
            <a:pPr lvl="1"/>
            <a:r>
              <a:rPr lang="en-US" sz="2400" dirty="0" smtClean="0"/>
              <a:t>Voluntary agreements</a:t>
            </a:r>
            <a:endParaRPr lang="en-US" sz="2400"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6" name="Slide Number Placeholder 5"/>
          <p:cNvSpPr>
            <a:spLocks noGrp="1"/>
          </p:cNvSpPr>
          <p:nvPr>
            <p:ph type="sldNum" sz="quarter" idx="12"/>
          </p:nvPr>
        </p:nvSpPr>
        <p:spPr/>
        <p:txBody>
          <a:bodyPr/>
          <a:lstStyle/>
          <a:p>
            <a:fld id="{920DCE3E-EA97-43BF-A6EC-C8AFD02BB1E0}" type="slidenum">
              <a:rPr lang="en-US" smtClean="0">
                <a:solidFill>
                  <a:srgbClr val="000000"/>
                </a:solidFill>
              </a:rPr>
              <a:pPr/>
              <a:t>64</a:t>
            </a:fld>
            <a:endParaRPr lang="en-US">
              <a:solidFill>
                <a:srgbClr val="000000"/>
              </a:solidFill>
            </a:endParaRPr>
          </a:p>
        </p:txBody>
      </p:sp>
    </p:spTree>
    <p:extLst>
      <p:ext uri="{BB962C8B-B14F-4D97-AF65-F5344CB8AC3E}">
        <p14:creationId xmlns:p14="http://schemas.microsoft.com/office/powerpoint/2010/main" val="17807453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Current Southern Delta Salinity Objective</a:t>
            </a:r>
            <a:endParaRPr lang="en-US" sz="3800" dirty="0"/>
          </a:p>
        </p:txBody>
      </p:sp>
      <p:sp>
        <p:nvSpPr>
          <p:cNvPr id="3" name="Content Placeholder 2"/>
          <p:cNvSpPr>
            <a:spLocks noGrp="1"/>
          </p:cNvSpPr>
          <p:nvPr>
            <p:ph sz="half" idx="1"/>
          </p:nvPr>
        </p:nvSpPr>
        <p:spPr>
          <a:xfrm>
            <a:off x="457200" y="1295400"/>
            <a:ext cx="4114800" cy="4648200"/>
          </a:xfrm>
        </p:spPr>
        <p:txBody>
          <a:bodyPr>
            <a:noAutofit/>
          </a:bodyPr>
          <a:lstStyle/>
          <a:p>
            <a:r>
              <a:rPr lang="en-US" altLang="en-US" sz="1900" dirty="0"/>
              <a:t>April through August: 0.7 </a:t>
            </a:r>
            <a:r>
              <a:rPr lang="en-US" altLang="en-US" sz="1900" dirty="0" err="1"/>
              <a:t>millimhos</a:t>
            </a:r>
            <a:r>
              <a:rPr lang="en-US" altLang="en-US" sz="1900" dirty="0"/>
              <a:t> per centimeter (</a:t>
            </a:r>
            <a:r>
              <a:rPr lang="en-US" altLang="en-US" sz="1900" dirty="0" err="1"/>
              <a:t>mmhos</a:t>
            </a:r>
            <a:r>
              <a:rPr lang="en-US" altLang="en-US" sz="1900" dirty="0"/>
              <a:t>/cm) EC</a:t>
            </a:r>
          </a:p>
          <a:p>
            <a:pPr lvl="1"/>
            <a:r>
              <a:rPr lang="en-US" altLang="en-US" sz="1700" dirty="0"/>
              <a:t>based on the salt sensitivity </a:t>
            </a:r>
            <a:r>
              <a:rPr lang="en-US" altLang="en-US" sz="1700" dirty="0" smtClean="0"/>
              <a:t>  and </a:t>
            </a:r>
            <a:r>
              <a:rPr lang="en-US" altLang="en-US" sz="1700" dirty="0"/>
              <a:t>growing season of beans </a:t>
            </a:r>
          </a:p>
          <a:p>
            <a:r>
              <a:rPr lang="en-US" altLang="en-US" sz="1900" dirty="0"/>
              <a:t>September through March: 1.0 </a:t>
            </a:r>
            <a:r>
              <a:rPr lang="en-US" altLang="en-US" sz="1900" dirty="0" err="1"/>
              <a:t>mmhos</a:t>
            </a:r>
            <a:r>
              <a:rPr lang="en-US" altLang="en-US" sz="1900" dirty="0"/>
              <a:t>/cm EC</a:t>
            </a:r>
          </a:p>
          <a:p>
            <a:pPr lvl="1"/>
            <a:r>
              <a:rPr lang="en-US" altLang="en-US" sz="1700" dirty="0"/>
              <a:t>based on the growing season and salt sensitivity of alfalfa during the seedling </a:t>
            </a:r>
            <a:r>
              <a:rPr lang="en-US" altLang="en-US" sz="1700" dirty="0" smtClean="0"/>
              <a:t>stage </a:t>
            </a:r>
            <a:endParaRPr lang="en-US" altLang="en-US" sz="1700" dirty="0"/>
          </a:p>
          <a:p>
            <a:r>
              <a:rPr lang="en-US" altLang="en-US" sz="1900" dirty="0"/>
              <a:t>4 Salinity compliance stations within the south Delta:  </a:t>
            </a:r>
          </a:p>
          <a:p>
            <a:pPr lvl="1"/>
            <a:r>
              <a:rPr lang="en-US" altLang="en-US" sz="1700" dirty="0"/>
              <a:t>San Joaquin River at Vernalis </a:t>
            </a:r>
          </a:p>
          <a:p>
            <a:pPr lvl="1"/>
            <a:r>
              <a:rPr lang="en-US" altLang="en-US" sz="1700" dirty="0"/>
              <a:t>San Joaquin River at Brandt Bridge</a:t>
            </a:r>
          </a:p>
          <a:p>
            <a:pPr lvl="1"/>
            <a:r>
              <a:rPr lang="en-US" altLang="en-US" sz="1700" dirty="0"/>
              <a:t>Old River at Middle River</a:t>
            </a:r>
          </a:p>
          <a:p>
            <a:pPr lvl="1"/>
            <a:r>
              <a:rPr lang="en-US" altLang="en-US" sz="1700" dirty="0"/>
              <a:t>Old River at Tracy Road Bridge</a:t>
            </a:r>
            <a:r>
              <a:rPr lang="en-US" altLang="en-US" sz="1700" dirty="0" smtClean="0"/>
              <a:t>.</a:t>
            </a:r>
            <a:endParaRPr lang="en-US" altLang="en-US" sz="1700" dirty="0"/>
          </a:p>
        </p:txBody>
      </p:sp>
      <p:sp>
        <p:nvSpPr>
          <p:cNvPr id="7" name="Slide Number Placeholder 6"/>
          <p:cNvSpPr>
            <a:spLocks noGrp="1"/>
          </p:cNvSpPr>
          <p:nvPr>
            <p:ph type="sldNum" sz="quarter" idx="12"/>
          </p:nvPr>
        </p:nvSpPr>
        <p:spPr/>
        <p:txBody>
          <a:bodyPr/>
          <a:lstStyle/>
          <a:p>
            <a:fld id="{920DCE3E-EA97-43BF-A6EC-C8AFD02BB1E0}" type="slidenum">
              <a:rPr lang="en-US" smtClean="0">
                <a:solidFill>
                  <a:srgbClr val="000000"/>
                </a:solidFill>
              </a:rPr>
              <a:pPr/>
              <a:t>65</a:t>
            </a:fld>
            <a:endParaRPr lang="en-US">
              <a:solidFill>
                <a:srgbClr val="000000"/>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pic>
        <p:nvPicPr>
          <p:cNvPr id="6" name="Picture 5"/>
          <p:cNvPicPr>
            <a:picLocks noChangeAspect="1"/>
          </p:cNvPicPr>
          <p:nvPr/>
        </p:nvPicPr>
        <p:blipFill rotWithShape="1">
          <a:blip r:embed="rId4" cstate="print">
            <a:clrChange>
              <a:clrFrom>
                <a:srgbClr val="FFFFFF"/>
              </a:clrFrom>
              <a:clrTo>
                <a:srgbClr val="FFFFFF">
                  <a:alpha val="0"/>
                </a:srgbClr>
              </a:clrTo>
            </a:clrChange>
          </a:blip>
          <a:srcRect b="13775"/>
          <a:stretch/>
        </p:blipFill>
        <p:spPr>
          <a:xfrm>
            <a:off x="4592053" y="1143000"/>
            <a:ext cx="4389120" cy="4876800"/>
          </a:xfrm>
          <a:prstGeom prst="rect">
            <a:avLst/>
          </a:prstGeom>
        </p:spPr>
      </p:pic>
      <p:pic>
        <p:nvPicPr>
          <p:cNvPr id="12" name="Picture 11"/>
          <p:cNvPicPr>
            <a:picLocks noChangeAspect="1"/>
          </p:cNvPicPr>
          <p:nvPr/>
        </p:nvPicPr>
        <p:blipFill rotWithShape="1">
          <a:blip r:embed="rId4" cstate="print">
            <a:clrChange>
              <a:clrFrom>
                <a:srgbClr val="FFFFFF"/>
              </a:clrFrom>
              <a:clrTo>
                <a:srgbClr val="FFFFFF">
                  <a:alpha val="0"/>
                </a:srgbClr>
              </a:clrTo>
            </a:clrChange>
          </a:blip>
          <a:srcRect l="48154" t="86376" r="20596"/>
          <a:stretch/>
        </p:blipFill>
        <p:spPr>
          <a:xfrm>
            <a:off x="6172200" y="6042474"/>
            <a:ext cx="1371601" cy="770553"/>
          </a:xfrm>
          <a:prstGeom prst="rect">
            <a:avLst/>
          </a:prstGeom>
        </p:spPr>
      </p:pic>
      <p:sp>
        <p:nvSpPr>
          <p:cNvPr id="13" name="Text Box 6"/>
          <p:cNvSpPr txBox="1">
            <a:spLocks noChangeArrowheads="1"/>
          </p:cNvSpPr>
          <p:nvPr/>
        </p:nvSpPr>
        <p:spPr bwMode="auto">
          <a:xfrm>
            <a:off x="5670815" y="6343924"/>
            <a:ext cx="23743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fontAlgn="base" hangingPunct="0">
              <a:spcBef>
                <a:spcPct val="0"/>
              </a:spcBef>
              <a:spcAft>
                <a:spcPct val="0"/>
              </a:spcAft>
            </a:pPr>
            <a:r>
              <a:rPr lang="en-US" altLang="en-US" sz="1200" b="1" dirty="0">
                <a:solidFill>
                  <a:srgbClr val="000000"/>
                </a:solidFill>
              </a:rPr>
              <a:t>Hoffman Report, Figure 1.1.</a:t>
            </a:r>
            <a:r>
              <a:rPr lang="en-US" altLang="en-US" sz="2400" b="1" dirty="0">
                <a:solidFill>
                  <a:srgbClr val="000000"/>
                </a:solidFill>
              </a:rPr>
              <a:t>  </a:t>
            </a:r>
          </a:p>
        </p:txBody>
      </p:sp>
    </p:spTree>
    <p:extLst>
      <p:ext uri="{BB962C8B-B14F-4D97-AF65-F5344CB8AC3E}">
        <p14:creationId xmlns:p14="http://schemas.microsoft.com/office/powerpoint/2010/main" val="6316010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r>
              <a:rPr lang="en-US" sz="3600" dirty="0" smtClean="0"/>
              <a:t>Proposed Southern Delta Salinity Objective</a:t>
            </a:r>
            <a:endParaRPr lang="en-US" sz="3600" dirty="0"/>
          </a:p>
        </p:txBody>
      </p:sp>
      <p:sp>
        <p:nvSpPr>
          <p:cNvPr id="3" name="Content Placeholder 2"/>
          <p:cNvSpPr>
            <a:spLocks noGrp="1"/>
          </p:cNvSpPr>
          <p:nvPr>
            <p:ph idx="1"/>
          </p:nvPr>
        </p:nvSpPr>
        <p:spPr>
          <a:xfrm>
            <a:off x="533400" y="1295400"/>
            <a:ext cx="8305800" cy="4953000"/>
          </a:xfrm>
        </p:spPr>
        <p:txBody>
          <a:bodyPr>
            <a:noAutofit/>
          </a:bodyPr>
          <a:lstStyle/>
          <a:p>
            <a:pPr lvl="0"/>
            <a:r>
              <a:rPr lang="en-US" sz="1800" dirty="0"/>
              <a:t>Year round objective of 1.0 </a:t>
            </a:r>
            <a:r>
              <a:rPr lang="en-US" sz="1800" dirty="0" err="1" smtClean="0"/>
              <a:t>deciSemens</a:t>
            </a:r>
            <a:r>
              <a:rPr lang="en-US" sz="1800" dirty="0" smtClean="0"/>
              <a:t> per meter (</a:t>
            </a:r>
            <a:r>
              <a:rPr lang="en-US" sz="1800" dirty="0" err="1" smtClean="0"/>
              <a:t>dS</a:t>
            </a:r>
            <a:r>
              <a:rPr lang="en-US" sz="1800" dirty="0" smtClean="0"/>
              <a:t>/m) </a:t>
            </a:r>
            <a:r>
              <a:rPr lang="en-US" sz="1800" dirty="0"/>
              <a:t>EC</a:t>
            </a:r>
          </a:p>
          <a:p>
            <a:pPr lvl="0"/>
            <a:r>
              <a:rPr lang="en-US" sz="1800" dirty="0"/>
              <a:t>Three compliance locations changed to channel segments</a:t>
            </a:r>
          </a:p>
          <a:p>
            <a:pPr lvl="1"/>
            <a:r>
              <a:rPr lang="en-US" sz="1500" dirty="0"/>
              <a:t>SJR from Vernalis to Brandt Bridge</a:t>
            </a:r>
          </a:p>
          <a:p>
            <a:pPr lvl="1"/>
            <a:r>
              <a:rPr lang="en-US" sz="1500" dirty="0"/>
              <a:t>Middle River from Old River to Victoria Canal</a:t>
            </a:r>
          </a:p>
          <a:p>
            <a:pPr lvl="1"/>
            <a:r>
              <a:rPr lang="en-US" sz="1500" dirty="0"/>
              <a:t>Old River/Grant Line Canal from Head of Old River to West Canal</a:t>
            </a:r>
          </a:p>
          <a:p>
            <a:r>
              <a:rPr lang="en-US" sz="1800" dirty="0"/>
              <a:t>Continued conditions in USBR and DWR’s water rights</a:t>
            </a:r>
          </a:p>
          <a:p>
            <a:pPr lvl="1"/>
            <a:r>
              <a:rPr lang="en-US" sz="1500" dirty="0"/>
              <a:t>USBR - 0.7 EC at Vernalis April </a:t>
            </a:r>
            <a:r>
              <a:rPr lang="en-US" sz="1500" dirty="0" smtClean="0"/>
              <a:t>- </a:t>
            </a:r>
            <a:r>
              <a:rPr lang="en-US" sz="1500" dirty="0"/>
              <a:t>Aug; 1.0 EC </a:t>
            </a:r>
            <a:r>
              <a:rPr lang="en-US" sz="1500" dirty="0" smtClean="0"/>
              <a:t>Sep - March</a:t>
            </a:r>
            <a:endParaRPr lang="en-US" sz="1500" dirty="0"/>
          </a:p>
          <a:p>
            <a:pPr lvl="1"/>
            <a:r>
              <a:rPr lang="en-US" sz="1500" dirty="0"/>
              <a:t>DWR &amp; USBR - 1.0 EC year round in the interior Delta locations</a:t>
            </a:r>
          </a:p>
          <a:p>
            <a:pPr lvl="1"/>
            <a:r>
              <a:rPr lang="en-US" sz="1500" dirty="0"/>
              <a:t>DWR &amp; USBR - Continued operations of agricultural barriers or other reasonable measures to address impacts of SWP/CVP operations on water levels and flow conditions</a:t>
            </a:r>
          </a:p>
          <a:p>
            <a:pPr lvl="0"/>
            <a:r>
              <a:rPr lang="en-US" sz="1800" dirty="0"/>
              <a:t>Other Requirements</a:t>
            </a:r>
          </a:p>
          <a:p>
            <a:pPr lvl="1"/>
            <a:r>
              <a:rPr lang="en-US" sz="1500" dirty="0"/>
              <a:t>Comprehensive Operations Plan - Information, actions, performance goals to address SWP/CVP export operations on water levels and flow conditions affecting salinity </a:t>
            </a:r>
          </a:p>
          <a:p>
            <a:pPr lvl="1"/>
            <a:r>
              <a:rPr lang="en-US" sz="1500" dirty="0"/>
              <a:t>Monitoring and reporting</a:t>
            </a:r>
          </a:p>
          <a:p>
            <a:pPr lvl="1"/>
            <a:r>
              <a:rPr lang="en-US" sz="1500" dirty="0"/>
              <a:t>Study to characterize dynamics of water level, flow, and salinity conditions </a:t>
            </a:r>
          </a:p>
          <a:p>
            <a:pPr lvl="0"/>
            <a:r>
              <a:rPr lang="en-US" sz="1800" dirty="0"/>
              <a:t>LSJR flow objectives would </a:t>
            </a:r>
            <a:r>
              <a:rPr lang="en-US" sz="1800" dirty="0" smtClean="0"/>
              <a:t>improve salinity conditions</a:t>
            </a:r>
            <a:endParaRPr lang="en-US" sz="1800"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7" name="Slide Number Placeholder 6"/>
          <p:cNvSpPr>
            <a:spLocks noGrp="1"/>
          </p:cNvSpPr>
          <p:nvPr>
            <p:ph type="sldNum" sz="quarter" idx="12"/>
          </p:nvPr>
        </p:nvSpPr>
        <p:spPr/>
        <p:txBody>
          <a:bodyPr/>
          <a:lstStyle/>
          <a:p>
            <a:fld id="{920DCE3E-EA97-43BF-A6EC-C8AFD02BB1E0}" type="slidenum">
              <a:rPr lang="en-US" smtClean="0">
                <a:solidFill>
                  <a:srgbClr val="000000"/>
                </a:solidFill>
              </a:rPr>
              <a:pPr/>
              <a:t>66</a:t>
            </a:fld>
            <a:endParaRPr lang="en-US">
              <a:solidFill>
                <a:srgbClr val="000000"/>
              </a:solidFill>
            </a:endParaRPr>
          </a:p>
        </p:txBody>
      </p:sp>
    </p:spTree>
    <p:extLst>
      <p:ext uri="{BB962C8B-B14F-4D97-AF65-F5344CB8AC3E}">
        <p14:creationId xmlns:p14="http://schemas.microsoft.com/office/powerpoint/2010/main" val="35731325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Instream Flows Under the </a:t>
            </a:r>
            <a:r>
              <a:rPr lang="en-US" sz="3800" dirty="0"/>
              <a:t>Flow Proposal</a:t>
            </a:r>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67</a:t>
            </a:fld>
            <a:endParaRPr lang="en-US">
              <a:solidFill>
                <a:srgbClr val="000000"/>
              </a:solidFill>
            </a:endParaRPr>
          </a:p>
        </p:txBody>
      </p:sp>
      <p:sp>
        <p:nvSpPr>
          <p:cNvPr id="8" name="Content Placeholder 7"/>
          <p:cNvSpPr>
            <a:spLocks noGrp="1"/>
          </p:cNvSpPr>
          <p:nvPr>
            <p:ph sz="half" idx="4294967295"/>
          </p:nvPr>
        </p:nvSpPr>
        <p:spPr>
          <a:xfrm>
            <a:off x="163606" y="5887171"/>
            <a:ext cx="8953500" cy="742229"/>
          </a:xfrm>
          <a:prstGeom prst="rect">
            <a:avLst/>
          </a:prstGeom>
        </p:spPr>
        <p:txBody>
          <a:bodyPr/>
          <a:lstStyle/>
          <a:p>
            <a:pPr marL="0" indent="0" algn="ctr">
              <a:buNone/>
            </a:pPr>
            <a:r>
              <a:rPr lang="en-US" sz="2000" dirty="0" smtClean="0"/>
              <a:t>Under the 40% unimpaired flow (UF) proposal, average </a:t>
            </a:r>
            <a:r>
              <a:rPr lang="en-US" sz="2000" dirty="0"/>
              <a:t>annual instream flow </a:t>
            </a:r>
            <a:r>
              <a:rPr lang="en-US" sz="2000" dirty="0" smtClean="0"/>
              <a:t>Feb - </a:t>
            </a:r>
            <a:r>
              <a:rPr lang="en-US" sz="2000" dirty="0"/>
              <a:t>June would increase by 288 thousand acre feet (TAF), or 26 </a:t>
            </a:r>
            <a:r>
              <a:rPr lang="en-US" sz="2000" dirty="0" smtClean="0"/>
              <a:t>percent.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1476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Ecosystem Benefits of the Flow Proposal</a:t>
            </a:r>
            <a:endParaRPr lang="en-US" sz="3800" dirty="0"/>
          </a:p>
        </p:txBody>
      </p:sp>
      <p:sp>
        <p:nvSpPr>
          <p:cNvPr id="3" name="Content Placeholder 2"/>
          <p:cNvSpPr>
            <a:spLocks noGrp="1"/>
          </p:cNvSpPr>
          <p:nvPr>
            <p:ph idx="1"/>
          </p:nvPr>
        </p:nvSpPr>
        <p:spPr>
          <a:xfrm>
            <a:off x="685800" y="1447800"/>
            <a:ext cx="7924800" cy="4114800"/>
          </a:xfrm>
        </p:spPr>
        <p:txBody>
          <a:bodyPr/>
          <a:lstStyle/>
          <a:p>
            <a:r>
              <a:rPr lang="en-US" sz="3000" dirty="0" smtClean="0"/>
              <a:t>Restores the pattern and some limited magnitude of flow that are more closely aligned to the flow conditions to which native species are adapted</a:t>
            </a:r>
          </a:p>
          <a:p>
            <a:endParaRPr lang="en-US" sz="1200" dirty="0" smtClean="0"/>
          </a:p>
          <a:p>
            <a:r>
              <a:rPr lang="en-US" sz="3000" dirty="0" smtClean="0"/>
              <a:t>Improves attainment of temperature criteria and increases floodplain inundation</a:t>
            </a:r>
            <a:r>
              <a:rPr lang="en-US" sz="3000" dirty="0"/>
              <a:t>, </a:t>
            </a:r>
            <a:r>
              <a:rPr lang="en-US" sz="3000" dirty="0" smtClean="0"/>
              <a:t>resulting in greater survival and resiliency of native fish</a:t>
            </a:r>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68</a:t>
            </a:fld>
            <a:endParaRPr lang="en-US">
              <a:solidFill>
                <a:srgbClr val="000000"/>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Tree>
    <p:extLst>
      <p:ext uri="{BB962C8B-B14F-4D97-AF65-F5344CB8AC3E}">
        <p14:creationId xmlns:p14="http://schemas.microsoft.com/office/powerpoint/2010/main" val="33992557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are the Impacts of the Flow Proposal?</a:t>
            </a:r>
            <a:endParaRPr lang="en-US" sz="3600" dirty="0"/>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69</a:t>
            </a:fld>
            <a:endParaRPr lang="en-US">
              <a:solidFill>
                <a:srgbClr val="000000"/>
              </a:solidFill>
            </a:endParaRPr>
          </a:p>
        </p:txBody>
      </p:sp>
      <p:sp>
        <p:nvSpPr>
          <p:cNvPr id="7" name="Rectangle 6"/>
          <p:cNvSpPr/>
          <p:nvPr/>
        </p:nvSpPr>
        <p:spPr>
          <a:xfrm>
            <a:off x="4648200" y="4670048"/>
            <a:ext cx="4343400" cy="430887"/>
          </a:xfrm>
          <a:prstGeom prst="rect">
            <a:avLst/>
          </a:prstGeom>
        </p:spPr>
        <p:txBody>
          <a:bodyPr wrap="square">
            <a:spAutoFit/>
          </a:bodyPr>
          <a:lstStyle/>
          <a:p>
            <a:pPr eaLnBrk="0" fontAlgn="base" hangingPunct="0">
              <a:spcBef>
                <a:spcPct val="0"/>
              </a:spcBef>
              <a:spcAft>
                <a:spcPct val="0"/>
              </a:spcAft>
            </a:pPr>
            <a:endParaRPr lang="en-US" sz="2200" dirty="0">
              <a:solidFill>
                <a:srgbClr val="000000"/>
              </a:solidFill>
            </a:endParaRPr>
          </a:p>
        </p:txBody>
      </p:sp>
      <p:sp>
        <p:nvSpPr>
          <p:cNvPr id="8" name="Content Placeholder 7"/>
          <p:cNvSpPr>
            <a:spLocks noGrp="1"/>
          </p:cNvSpPr>
          <p:nvPr>
            <p:ph sz="half" idx="2"/>
          </p:nvPr>
        </p:nvSpPr>
        <p:spPr>
          <a:xfrm>
            <a:off x="0" y="6023166"/>
            <a:ext cx="9144000" cy="742229"/>
          </a:xfrm>
        </p:spPr>
        <p:txBody>
          <a:bodyPr/>
          <a:lstStyle/>
          <a:p>
            <a:pPr marL="0" indent="0" algn="ctr">
              <a:buNone/>
            </a:pPr>
            <a:r>
              <a:rPr lang="en-US" sz="2100" dirty="0" smtClean="0"/>
              <a:t>The greatest impact on diversions for human use would be in driest years; there would be almost no impact on diversions for human use in wet years.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1809"/>
            <a:ext cx="9144000" cy="481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275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Programmatic Analysis</a:t>
            </a:r>
            <a:endParaRPr lang="en-US" dirty="0"/>
          </a:p>
        </p:txBody>
      </p:sp>
      <p:sp>
        <p:nvSpPr>
          <p:cNvPr id="3" name="Content Placeholder 2"/>
          <p:cNvSpPr>
            <a:spLocks noGrp="1"/>
          </p:cNvSpPr>
          <p:nvPr>
            <p:ph idx="1"/>
          </p:nvPr>
        </p:nvSpPr>
        <p:spPr/>
        <p:txBody>
          <a:bodyPr/>
          <a:lstStyle/>
          <a:p>
            <a:r>
              <a:rPr lang="en-US" sz="2400" dirty="0" smtClean="0"/>
              <a:t>Quantitative information from models </a:t>
            </a:r>
            <a:r>
              <a:rPr lang="en-US" sz="2400" dirty="0"/>
              <a:t>informs physical changes that could result from the plan amendments and have the potential for quantifiable impacts on environmental </a:t>
            </a:r>
            <a:r>
              <a:rPr lang="en-US" sz="2400" dirty="0" smtClean="0"/>
              <a:t>resources:</a:t>
            </a:r>
          </a:p>
          <a:p>
            <a:pPr lvl="1"/>
            <a:r>
              <a:rPr lang="en-US" sz="2000" dirty="0"/>
              <a:t>River flows</a:t>
            </a:r>
          </a:p>
          <a:p>
            <a:pPr lvl="1"/>
            <a:r>
              <a:rPr lang="en-US" sz="2000" dirty="0"/>
              <a:t>Reservoir operations</a:t>
            </a:r>
          </a:p>
          <a:p>
            <a:pPr lvl="1"/>
            <a:r>
              <a:rPr lang="en-US" sz="2000" dirty="0"/>
              <a:t>Surface water diversions</a:t>
            </a:r>
          </a:p>
          <a:p>
            <a:pPr lvl="1"/>
            <a:r>
              <a:rPr lang="en-US" sz="2000" dirty="0"/>
              <a:t>Groundwater pumping</a:t>
            </a:r>
          </a:p>
          <a:p>
            <a:r>
              <a:rPr lang="en-US" sz="2400" dirty="0" smtClean="0"/>
              <a:t>Potential </a:t>
            </a:r>
            <a:r>
              <a:rPr lang="en-US" sz="2400" dirty="0"/>
              <a:t>environmental impacts of these physical changes are evaluated in Chapters 5–17 of </a:t>
            </a:r>
            <a:r>
              <a:rPr lang="en-US" sz="2400" dirty="0" smtClean="0"/>
              <a:t>the SED</a:t>
            </a:r>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7</a:t>
            </a:fld>
            <a:endParaRPr lang="en-US" dirty="0">
              <a:solidFill>
                <a:srgbClr val="000000"/>
              </a:solidFill>
            </a:endParaRPr>
          </a:p>
        </p:txBody>
      </p:sp>
    </p:spTree>
    <p:extLst>
      <p:ext uri="{BB962C8B-B14F-4D97-AF65-F5344CB8AC3E}">
        <p14:creationId xmlns:p14="http://schemas.microsoft.com/office/powerpoint/2010/main" val="33834872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are the Impacts of the Flow Proposal?</a:t>
            </a:r>
            <a:endParaRPr lang="en-US" sz="3600" dirty="0"/>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70</a:t>
            </a:fld>
            <a:endParaRPr lang="en-US">
              <a:solidFill>
                <a:srgbClr val="000000"/>
              </a:solidFill>
            </a:endParaRPr>
          </a:p>
        </p:txBody>
      </p:sp>
      <p:sp>
        <p:nvSpPr>
          <p:cNvPr id="7" name="Rectangle 6"/>
          <p:cNvSpPr/>
          <p:nvPr/>
        </p:nvSpPr>
        <p:spPr>
          <a:xfrm>
            <a:off x="4648200" y="4670048"/>
            <a:ext cx="4343400" cy="430887"/>
          </a:xfrm>
          <a:prstGeom prst="rect">
            <a:avLst/>
          </a:prstGeom>
        </p:spPr>
        <p:txBody>
          <a:bodyPr wrap="square">
            <a:spAutoFit/>
          </a:bodyPr>
          <a:lstStyle/>
          <a:p>
            <a:pPr eaLnBrk="0" fontAlgn="base" hangingPunct="0">
              <a:spcBef>
                <a:spcPct val="0"/>
              </a:spcBef>
              <a:spcAft>
                <a:spcPct val="0"/>
              </a:spcAft>
            </a:pPr>
            <a:endParaRPr lang="en-US" sz="2200" dirty="0">
              <a:solidFill>
                <a:srgbClr val="000000"/>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90392"/>
            <a:ext cx="9144000" cy="493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2171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are the Impacts of the Flow Proposal?</a:t>
            </a:r>
            <a:endParaRPr lang="en-US" sz="3600" dirty="0"/>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71</a:t>
            </a:fld>
            <a:endParaRPr lang="en-US">
              <a:solidFill>
                <a:srgbClr val="000000"/>
              </a:solidFill>
            </a:endParaRPr>
          </a:p>
        </p:txBody>
      </p:sp>
      <p:sp>
        <p:nvSpPr>
          <p:cNvPr id="7" name="Rectangle 6"/>
          <p:cNvSpPr/>
          <p:nvPr/>
        </p:nvSpPr>
        <p:spPr>
          <a:xfrm>
            <a:off x="4648200" y="4670048"/>
            <a:ext cx="4343400" cy="430887"/>
          </a:xfrm>
          <a:prstGeom prst="rect">
            <a:avLst/>
          </a:prstGeom>
        </p:spPr>
        <p:txBody>
          <a:bodyPr wrap="square">
            <a:spAutoFit/>
          </a:bodyPr>
          <a:lstStyle/>
          <a:p>
            <a:pPr eaLnBrk="0" fontAlgn="base" hangingPunct="0">
              <a:spcBef>
                <a:spcPct val="0"/>
              </a:spcBef>
              <a:spcAft>
                <a:spcPct val="0"/>
              </a:spcAft>
            </a:pPr>
            <a:endParaRPr lang="en-US" sz="2200" dirty="0">
              <a:solidFill>
                <a:srgbClr val="000000"/>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1841"/>
            <a:ext cx="9144000" cy="487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118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are the Impacts of the Flow Proposal?</a:t>
            </a:r>
            <a:endParaRPr lang="en-US" sz="3600" dirty="0"/>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72</a:t>
            </a:fld>
            <a:endParaRPr lang="en-US">
              <a:solidFill>
                <a:srgbClr val="000000"/>
              </a:solidFill>
            </a:endParaRPr>
          </a:p>
        </p:txBody>
      </p:sp>
      <p:sp>
        <p:nvSpPr>
          <p:cNvPr id="7" name="Rectangle 6"/>
          <p:cNvSpPr/>
          <p:nvPr/>
        </p:nvSpPr>
        <p:spPr>
          <a:xfrm>
            <a:off x="4648200" y="4670048"/>
            <a:ext cx="4343400" cy="430887"/>
          </a:xfrm>
          <a:prstGeom prst="rect">
            <a:avLst/>
          </a:prstGeom>
        </p:spPr>
        <p:txBody>
          <a:bodyPr wrap="square">
            <a:spAutoFit/>
          </a:bodyPr>
          <a:lstStyle/>
          <a:p>
            <a:pPr eaLnBrk="0" fontAlgn="base" hangingPunct="0">
              <a:spcBef>
                <a:spcPct val="0"/>
              </a:spcBef>
              <a:spcAft>
                <a:spcPct val="0"/>
              </a:spcAft>
            </a:pPr>
            <a:endParaRPr lang="en-US" sz="2200" dirty="0">
              <a:solidFill>
                <a:srgbClr val="000000"/>
              </a:solidFill>
            </a:endParaRPr>
          </a:p>
        </p:txBody>
      </p:sp>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37337"/>
            <a:ext cx="9144000" cy="489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6482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are the Impacts of the Flow Proposal?</a:t>
            </a:r>
            <a:endParaRPr lang="en-US" sz="3600" dirty="0"/>
          </a:p>
        </p:txBody>
      </p:sp>
      <p:sp>
        <p:nvSpPr>
          <p:cNvPr id="6" name="Content Placeholder 5"/>
          <p:cNvSpPr>
            <a:spLocks noGrp="1"/>
          </p:cNvSpPr>
          <p:nvPr>
            <p:ph idx="1"/>
          </p:nvPr>
        </p:nvSpPr>
        <p:spPr/>
        <p:txBody>
          <a:bodyPr/>
          <a:lstStyle/>
          <a:p>
            <a:pPr marL="0" indent="0">
              <a:spcAft>
                <a:spcPts val="600"/>
              </a:spcAft>
              <a:buNone/>
            </a:pPr>
            <a:r>
              <a:rPr lang="en-US" sz="2400" dirty="0" smtClean="0"/>
              <a:t>Implementing the 40% flow proposal could result in:</a:t>
            </a:r>
          </a:p>
          <a:p>
            <a:pPr>
              <a:spcAft>
                <a:spcPts val="600"/>
              </a:spcAft>
            </a:pPr>
            <a:r>
              <a:rPr lang="en-US" sz="2200" dirty="0" smtClean="0"/>
              <a:t>14% reduction (293 TAF) in water available for surface water diversion (7% to 23% reduction for 30% to 50% range of unimpaired flow)</a:t>
            </a:r>
          </a:p>
          <a:p>
            <a:pPr>
              <a:spcAft>
                <a:spcPts val="600"/>
              </a:spcAft>
            </a:pPr>
            <a:r>
              <a:rPr lang="en-US" sz="2200" dirty="0" smtClean="0"/>
              <a:t>Increase groundwater pumping by an average of 105 thousand acre-feet per year (TAF/</a:t>
            </a:r>
            <a:r>
              <a:rPr lang="en-US" sz="2200" dirty="0" err="1" smtClean="0"/>
              <a:t>yr</a:t>
            </a:r>
            <a:r>
              <a:rPr lang="en-US" sz="2200" dirty="0" smtClean="0"/>
              <a:t>)</a:t>
            </a:r>
          </a:p>
          <a:p>
            <a:pPr>
              <a:spcAft>
                <a:spcPts val="600"/>
              </a:spcAft>
            </a:pPr>
            <a:r>
              <a:rPr lang="en-US" sz="2200" dirty="0" smtClean="0"/>
              <a:t>Increase unmet </a:t>
            </a:r>
            <a:r>
              <a:rPr lang="en-US" sz="2200" dirty="0"/>
              <a:t>agricultural water demand </a:t>
            </a:r>
            <a:r>
              <a:rPr lang="en-US" sz="2200" dirty="0" smtClean="0"/>
              <a:t>by 69 TAF/</a:t>
            </a:r>
            <a:r>
              <a:rPr lang="en-US" sz="2200" dirty="0" err="1" smtClean="0"/>
              <a:t>yr</a:t>
            </a:r>
            <a:r>
              <a:rPr lang="en-US" sz="2200" dirty="0" smtClean="0"/>
              <a:t> (2014 baseline GW pumping) to 137 TAF/</a:t>
            </a:r>
            <a:r>
              <a:rPr lang="en-US" sz="2200" dirty="0" err="1" smtClean="0"/>
              <a:t>yr</a:t>
            </a:r>
            <a:r>
              <a:rPr lang="en-US" sz="2200" dirty="0" smtClean="0"/>
              <a:t> (2009 baseline GW pumping) in the plan area </a:t>
            </a:r>
          </a:p>
          <a:p>
            <a:pPr>
              <a:spcAft>
                <a:spcPts val="600"/>
              </a:spcAft>
            </a:pPr>
            <a:r>
              <a:rPr lang="en-US" sz="2200" dirty="0" smtClean="0"/>
              <a:t>An average annual decrease in economic output of $64 million (2.5% reduction from baseline annual average agricultural economic sector output of $2.6 billion)</a:t>
            </a:r>
            <a:endParaRPr lang="en-US" sz="2200" dirty="0"/>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73</a:t>
            </a:fld>
            <a:endParaRPr lang="en-US">
              <a:solidFill>
                <a:srgbClr val="000000"/>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Tree>
    <p:extLst>
      <p:ext uri="{BB962C8B-B14F-4D97-AF65-F5344CB8AC3E}">
        <p14:creationId xmlns:p14="http://schemas.microsoft.com/office/powerpoint/2010/main" val="42565831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 Next Steps</a:t>
            </a:r>
          </a:p>
        </p:txBody>
      </p:sp>
      <p:sp>
        <p:nvSpPr>
          <p:cNvPr id="3" name="Content Placeholder 2"/>
          <p:cNvSpPr>
            <a:spLocks noGrp="1"/>
          </p:cNvSpPr>
          <p:nvPr>
            <p:ph idx="1"/>
          </p:nvPr>
        </p:nvSpPr>
        <p:spPr>
          <a:xfrm>
            <a:off x="468923" y="1371600"/>
            <a:ext cx="8610600" cy="4267200"/>
          </a:xfrm>
        </p:spPr>
        <p:txBody>
          <a:bodyPr/>
          <a:lstStyle/>
          <a:p>
            <a:r>
              <a:rPr lang="en-US" sz="2400" dirty="0" smtClean="0"/>
              <a:t>Public Hearing Dates:</a:t>
            </a:r>
          </a:p>
          <a:p>
            <a:pPr lvl="1"/>
            <a:r>
              <a:rPr lang="en-US" sz="2000" dirty="0"/>
              <a:t>Nov </a:t>
            </a:r>
            <a:r>
              <a:rPr lang="en-US" sz="2000" dirty="0" smtClean="0"/>
              <a:t>29: </a:t>
            </a:r>
            <a:r>
              <a:rPr lang="en-US" sz="2000" dirty="0"/>
              <a:t>Sacramento</a:t>
            </a:r>
          </a:p>
          <a:p>
            <a:pPr lvl="1"/>
            <a:r>
              <a:rPr lang="en-US" sz="2000" dirty="0"/>
              <a:t>Dec </a:t>
            </a:r>
            <a:r>
              <a:rPr lang="en-US" sz="2000" dirty="0" smtClean="0"/>
              <a:t>16: Stockton</a:t>
            </a:r>
            <a:endParaRPr lang="en-US" sz="2000" dirty="0"/>
          </a:p>
          <a:p>
            <a:pPr lvl="1"/>
            <a:r>
              <a:rPr lang="en-US" sz="2000" dirty="0"/>
              <a:t>Dec </a:t>
            </a:r>
            <a:r>
              <a:rPr lang="en-US" sz="2000" dirty="0" smtClean="0"/>
              <a:t>19: </a:t>
            </a:r>
            <a:r>
              <a:rPr lang="en-US" sz="2000" dirty="0"/>
              <a:t>Merced</a:t>
            </a:r>
          </a:p>
          <a:p>
            <a:pPr lvl="1"/>
            <a:r>
              <a:rPr lang="en-US" sz="2000" dirty="0"/>
              <a:t>Dec </a:t>
            </a:r>
            <a:r>
              <a:rPr lang="en-US" sz="2000" dirty="0" smtClean="0"/>
              <a:t>20: </a:t>
            </a:r>
            <a:r>
              <a:rPr lang="en-US" sz="2000" dirty="0"/>
              <a:t>Modesto</a:t>
            </a:r>
          </a:p>
          <a:p>
            <a:pPr lvl="1"/>
            <a:r>
              <a:rPr lang="en-US" sz="2000" dirty="0"/>
              <a:t>Jan </a:t>
            </a:r>
            <a:r>
              <a:rPr lang="en-US" sz="2000" dirty="0" smtClean="0"/>
              <a:t>3: </a:t>
            </a:r>
            <a:r>
              <a:rPr lang="en-US" sz="2000" dirty="0"/>
              <a:t>Sacramento</a:t>
            </a:r>
          </a:p>
          <a:p>
            <a:r>
              <a:rPr lang="en-US" sz="2400" dirty="0" smtClean="0"/>
              <a:t>Technical Workshops: December 5</a:t>
            </a:r>
            <a:r>
              <a:rPr lang="en-US" sz="2400" baseline="30000" dirty="0" smtClean="0"/>
              <a:t>th</a:t>
            </a:r>
            <a:r>
              <a:rPr lang="en-US" sz="2400" dirty="0" smtClean="0"/>
              <a:t> and 12</a:t>
            </a:r>
            <a:r>
              <a:rPr lang="en-US" sz="2400" baseline="30000" dirty="0" smtClean="0"/>
              <a:t>th</a:t>
            </a:r>
            <a:r>
              <a:rPr lang="en-US" sz="2400" dirty="0" smtClean="0"/>
              <a:t>, Sacramento</a:t>
            </a:r>
          </a:p>
          <a:p>
            <a:pPr lvl="0"/>
            <a:r>
              <a:rPr lang="en-US" sz="2400" dirty="0" smtClean="0"/>
              <a:t>Draft SED </a:t>
            </a:r>
            <a:r>
              <a:rPr lang="en-US" sz="2400" dirty="0"/>
              <a:t>&amp; </a:t>
            </a:r>
            <a:r>
              <a:rPr lang="en-US" sz="2400" dirty="0" smtClean="0"/>
              <a:t>Plan </a:t>
            </a:r>
            <a:r>
              <a:rPr lang="en-US" sz="2400" dirty="0"/>
              <a:t>Comments </a:t>
            </a:r>
            <a:r>
              <a:rPr lang="en-US" sz="2400" dirty="0" smtClean="0"/>
              <a:t>due: Jan 17, 2017</a:t>
            </a:r>
            <a:endParaRPr lang="en-US" sz="2400" dirty="0"/>
          </a:p>
          <a:p>
            <a:pPr>
              <a:spcAft>
                <a:spcPts val="600"/>
              </a:spcAft>
            </a:pPr>
            <a:r>
              <a:rPr lang="en-US" sz="2400" dirty="0"/>
              <a:t>Release Final SED &amp; </a:t>
            </a:r>
            <a:r>
              <a:rPr lang="en-US" sz="2400" dirty="0" smtClean="0"/>
              <a:t>Plan: May 2017</a:t>
            </a:r>
          </a:p>
          <a:p>
            <a:pPr>
              <a:spcAft>
                <a:spcPts val="600"/>
              </a:spcAft>
            </a:pPr>
            <a:r>
              <a:rPr lang="en-US" sz="2400" dirty="0" smtClean="0"/>
              <a:t>Board meeting to adopt: July 2017</a:t>
            </a:r>
          </a:p>
          <a:p>
            <a:pPr>
              <a:spcAft>
                <a:spcPts val="600"/>
              </a:spcAft>
            </a:pPr>
            <a:endParaRPr lang="en-US" sz="2800" dirty="0"/>
          </a:p>
        </p:txBody>
      </p:sp>
      <p:sp>
        <p:nvSpPr>
          <p:cNvPr id="4" name="Slide Number Placeholder 3"/>
          <p:cNvSpPr>
            <a:spLocks noGrp="1"/>
          </p:cNvSpPr>
          <p:nvPr>
            <p:ph type="sldNum" sz="quarter" idx="12"/>
          </p:nvPr>
        </p:nvSpPr>
        <p:spPr/>
        <p:txBody>
          <a:bodyPr/>
          <a:lstStyle/>
          <a:p>
            <a:fld id="{920DCE3E-EA97-43BF-A6EC-C8AFD02BB1E0}" type="slidenum">
              <a:rPr lang="en-US" smtClean="0">
                <a:solidFill>
                  <a:srgbClr val="000000"/>
                </a:solidFill>
              </a:rPr>
              <a:pPr/>
              <a:t>74</a:t>
            </a:fld>
            <a:endParaRPr lang="en-US">
              <a:solidFill>
                <a:srgbClr val="000000"/>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Tree>
    <p:extLst>
      <p:ext uri="{BB962C8B-B14F-4D97-AF65-F5344CB8AC3E}">
        <p14:creationId xmlns:p14="http://schemas.microsoft.com/office/powerpoint/2010/main" val="758720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half" idx="1"/>
          </p:nvPr>
        </p:nvSpPr>
        <p:spPr>
          <a:xfrm>
            <a:off x="190500" y="556846"/>
            <a:ext cx="8801100" cy="5883301"/>
          </a:xfrm>
        </p:spPr>
        <p:txBody>
          <a:bodyPr/>
          <a:lstStyle/>
          <a:p>
            <a:pPr marL="0" indent="0" algn="ctr">
              <a:spcBef>
                <a:spcPts val="0"/>
              </a:spcBef>
              <a:buNone/>
            </a:pPr>
            <a:r>
              <a:rPr lang="en-US" sz="2000" dirty="0"/>
              <a:t>If you would like to make a comment on the WQCP Update </a:t>
            </a:r>
            <a:r>
              <a:rPr lang="en-US" sz="2000" dirty="0" smtClean="0"/>
              <a:t> and </a:t>
            </a:r>
            <a:r>
              <a:rPr lang="en-US" sz="2000" dirty="0"/>
              <a:t>SED you must send your comments by no later </a:t>
            </a:r>
            <a:r>
              <a:rPr lang="en-US" sz="2000" dirty="0" smtClean="0"/>
              <a:t>than 12:00 </a:t>
            </a:r>
            <a:r>
              <a:rPr lang="en-US" sz="2000" dirty="0"/>
              <a:t>noon </a:t>
            </a:r>
            <a:r>
              <a:rPr lang="en-US" sz="2000" dirty="0" smtClean="0"/>
              <a:t>on</a:t>
            </a:r>
          </a:p>
          <a:p>
            <a:pPr marL="0" indent="0" algn="ctr">
              <a:spcBef>
                <a:spcPts val="0"/>
              </a:spcBef>
              <a:buNone/>
            </a:pPr>
            <a:r>
              <a:rPr lang="en-US" sz="2000" dirty="0" smtClean="0"/>
              <a:t>January 17, 2017 </a:t>
            </a:r>
            <a:r>
              <a:rPr lang="en-US" sz="2000" dirty="0"/>
              <a:t>to: </a:t>
            </a:r>
            <a:r>
              <a:rPr lang="en-US" sz="2000" u="sng" dirty="0">
                <a:hlinkClick r:id="rId3"/>
              </a:rPr>
              <a:t>commentlettters@waterboards.ca.gov</a:t>
            </a:r>
            <a:r>
              <a:rPr lang="en-US" sz="2000" dirty="0"/>
              <a:t> with </a:t>
            </a:r>
            <a:r>
              <a:rPr lang="en-US" sz="2000" dirty="0" smtClean="0"/>
              <a:t>“</a:t>
            </a:r>
            <a:r>
              <a:rPr lang="en-US" sz="2000" dirty="0">
                <a:solidFill>
                  <a:srgbClr val="FF0000"/>
                </a:solidFill>
              </a:rPr>
              <a:t>Comment Letter – 2016 Bay-Delta Plan Amendment &amp; SED</a:t>
            </a:r>
            <a:r>
              <a:rPr lang="en-US" sz="2000" dirty="0"/>
              <a:t>” </a:t>
            </a:r>
            <a:r>
              <a:rPr lang="en-US" sz="2000" dirty="0" smtClean="0"/>
              <a:t>in </a:t>
            </a:r>
            <a:r>
              <a:rPr lang="en-US" sz="2000" dirty="0"/>
              <a:t>the subject line.</a:t>
            </a:r>
          </a:p>
          <a:p>
            <a:pPr marL="0" indent="0">
              <a:buNone/>
            </a:pPr>
            <a:endParaRPr lang="en-US" sz="300" dirty="0" smtClean="0"/>
          </a:p>
          <a:p>
            <a:pPr marL="0" indent="0">
              <a:buNone/>
            </a:pPr>
            <a:r>
              <a:rPr lang="en-US" sz="2000" dirty="0" smtClean="0"/>
              <a:t>You </a:t>
            </a:r>
            <a:r>
              <a:rPr lang="en-US" sz="2000" dirty="0"/>
              <a:t>can also make oral comments during the </a:t>
            </a:r>
            <a:r>
              <a:rPr lang="en-US" sz="2000" dirty="0" smtClean="0"/>
              <a:t>hearing held on:</a:t>
            </a:r>
          </a:p>
          <a:p>
            <a:pPr marL="0" indent="0">
              <a:buNone/>
            </a:pPr>
            <a:r>
              <a:rPr lang="en-US" sz="800" dirty="0"/>
              <a:t> </a:t>
            </a:r>
            <a:endParaRPr lang="en-US" sz="300" dirty="0"/>
          </a:p>
          <a:p>
            <a:pPr marL="0" indent="0">
              <a:buNone/>
            </a:pPr>
            <a:endParaRPr lang="en-US" sz="2000" dirty="0" smtClean="0"/>
          </a:p>
          <a:p>
            <a:pPr marL="0" indent="0">
              <a:buNone/>
            </a:pPr>
            <a:endParaRPr lang="en-US" sz="2200" dirty="0"/>
          </a:p>
          <a:p>
            <a:pPr marL="0" indent="0">
              <a:buNone/>
            </a:pPr>
            <a:endParaRPr lang="en-US" sz="2200" dirty="0" smtClean="0"/>
          </a:p>
          <a:p>
            <a:pPr marL="0" indent="0">
              <a:buNone/>
            </a:pPr>
            <a:endParaRPr lang="en-US" sz="2200" dirty="0"/>
          </a:p>
          <a:p>
            <a:pPr marL="0" indent="0" algn="ctr">
              <a:buNone/>
            </a:pPr>
            <a:r>
              <a:rPr lang="en-US" sz="2000" dirty="0"/>
              <a:t> </a:t>
            </a:r>
          </a:p>
          <a:p>
            <a:pPr marL="0" indent="0" algn="ctr">
              <a:buNone/>
            </a:pPr>
            <a:endParaRPr lang="en-US" sz="2000" dirty="0"/>
          </a:p>
          <a:p>
            <a:pPr marL="0" indent="0" algn="ctr">
              <a:buNone/>
            </a:pPr>
            <a:endParaRPr lang="en-US" sz="2000" i="1" dirty="0" smtClean="0"/>
          </a:p>
          <a:p>
            <a:pPr marL="0" indent="0" algn="ctr">
              <a:buNone/>
            </a:pPr>
            <a:endParaRPr lang="en-US" sz="2000" i="1" dirty="0" smtClean="0"/>
          </a:p>
          <a:p>
            <a:pPr marL="0" indent="0" algn="ctr">
              <a:buNone/>
            </a:pPr>
            <a:r>
              <a:rPr lang="en-US" sz="2000" i="1" dirty="0" smtClean="0"/>
              <a:t>For </a:t>
            </a:r>
            <a:r>
              <a:rPr lang="en-US" sz="2000" i="1" dirty="0"/>
              <a:t>more information </a:t>
            </a:r>
            <a:r>
              <a:rPr lang="en-US" sz="2000" i="1" dirty="0" smtClean="0"/>
              <a:t>visit: </a:t>
            </a:r>
            <a:r>
              <a:rPr lang="en-US" sz="2000" dirty="0" smtClean="0">
                <a:hlinkClick r:id="rId4"/>
              </a:rPr>
              <a:t>http</a:t>
            </a:r>
            <a:r>
              <a:rPr lang="en-US" sz="2000" dirty="0">
                <a:hlinkClick r:id="rId4"/>
              </a:rPr>
              <a:t>://waterboards.ca.gov/DeltaWQCP-Phase1</a:t>
            </a:r>
            <a:r>
              <a:rPr lang="en-US" sz="2000" dirty="0"/>
              <a:t> </a:t>
            </a:r>
          </a:p>
          <a:p>
            <a:pPr marL="0" indent="0">
              <a:buNone/>
            </a:pPr>
            <a:endParaRPr lang="en-US" sz="2000" dirty="0"/>
          </a:p>
          <a:p>
            <a:pPr marL="0" indent="0">
              <a:buNone/>
            </a:pPr>
            <a:endParaRPr lang="en-US" sz="2000"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1896537921"/>
              </p:ext>
            </p:extLst>
          </p:nvPr>
        </p:nvGraphicFramePr>
        <p:xfrm>
          <a:off x="19050" y="2358935"/>
          <a:ext cx="9144000" cy="3107520"/>
        </p:xfrm>
        <a:graphic>
          <a:graphicData uri="http://schemas.openxmlformats.org/drawingml/2006/table">
            <a:tbl>
              <a:tblPr firstRow="1" bandRow="1">
                <a:effectLst/>
                <a:tableStyleId>{5C22544A-7EE6-4342-B048-85BDC9FD1C3A}</a:tableStyleId>
              </a:tblPr>
              <a:tblGrid>
                <a:gridCol w="4572000"/>
                <a:gridCol w="4572000"/>
              </a:tblGrid>
              <a:tr h="14637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SACRAMENTO</a:t>
                      </a:r>
                    </a:p>
                    <a:p>
                      <a:pPr marL="0" indent="0" algn="ctr">
                        <a:buNone/>
                      </a:pPr>
                      <a:r>
                        <a:rPr lang="en-US" sz="1800" b="0" dirty="0" smtClean="0">
                          <a:solidFill>
                            <a:schemeClr val="tx1"/>
                          </a:solidFill>
                        </a:rPr>
                        <a:t>Nov. 29, 2016 and Jan. 3, 2017 – 9 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CalEPA Headquarters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2</a:t>
                      </a:r>
                      <a:r>
                        <a:rPr lang="en-US" sz="1800" b="0" baseline="30000" dirty="0" smtClean="0">
                          <a:solidFill>
                            <a:schemeClr val="tx1"/>
                          </a:solidFill>
                        </a:rPr>
                        <a:t>nd</a:t>
                      </a:r>
                      <a:r>
                        <a:rPr lang="en-US" sz="1800" b="0" dirty="0" smtClean="0">
                          <a:solidFill>
                            <a:schemeClr val="tx1"/>
                          </a:solidFill>
                        </a:rPr>
                        <a:t> Floor </a:t>
                      </a:r>
                    </a:p>
                    <a:p>
                      <a:pPr marL="0" indent="0" algn="ctr">
                        <a:buNone/>
                      </a:pPr>
                      <a:r>
                        <a:rPr lang="en-US" sz="1800" b="0" dirty="0" smtClean="0">
                          <a:solidFill>
                            <a:schemeClr val="tx1"/>
                          </a:solidFill>
                        </a:rPr>
                        <a:t>1001 “I” Street</a:t>
                      </a:r>
                      <a:endParaRPr lang="en-US" sz="1800" b="1"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STOCKTON</a:t>
                      </a:r>
                    </a:p>
                    <a:p>
                      <a:pPr marL="0" indent="0" algn="ctr">
                        <a:buNone/>
                      </a:pPr>
                      <a:r>
                        <a:rPr lang="en-US" sz="1800" b="0" dirty="0" smtClean="0">
                          <a:solidFill>
                            <a:schemeClr val="tx1"/>
                          </a:solidFill>
                        </a:rPr>
                        <a:t>Dec. 16, 2016 – 9 AM</a:t>
                      </a:r>
                    </a:p>
                    <a:p>
                      <a:pPr marL="0" indent="0" algn="ctr">
                        <a:buNone/>
                      </a:pPr>
                      <a:r>
                        <a:rPr lang="en-US" sz="1800" b="0" dirty="0" smtClean="0">
                          <a:solidFill>
                            <a:schemeClr val="tx1"/>
                          </a:solidFill>
                        </a:rPr>
                        <a:t>Stockton Memorial Civic Auditorium</a:t>
                      </a:r>
                    </a:p>
                    <a:p>
                      <a:pPr marL="0" indent="0" algn="ctr">
                        <a:buNone/>
                      </a:pPr>
                      <a:r>
                        <a:rPr lang="en-US" sz="1800" b="0" dirty="0" smtClean="0">
                          <a:solidFill>
                            <a:schemeClr val="tx1"/>
                          </a:solidFill>
                        </a:rPr>
                        <a:t>Main Hall</a:t>
                      </a:r>
                    </a:p>
                    <a:p>
                      <a:pPr marL="0" indent="0" algn="ctr">
                        <a:buNone/>
                      </a:pPr>
                      <a:r>
                        <a:rPr lang="en-US" sz="1800" b="0" dirty="0" smtClean="0">
                          <a:solidFill>
                            <a:schemeClr val="tx1"/>
                          </a:solidFill>
                        </a:rPr>
                        <a:t>525 “N” Center St,</a:t>
                      </a:r>
                    </a:p>
                    <a:p>
                      <a:pPr marL="0" indent="0" algn="ctr">
                        <a:buNone/>
                      </a:pPr>
                      <a:endParaRPr lang="en-US" sz="300" b="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598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MERCED</a:t>
                      </a:r>
                    </a:p>
                    <a:p>
                      <a:pPr marL="0" indent="0" algn="ctr">
                        <a:buNone/>
                      </a:pPr>
                      <a:r>
                        <a:rPr lang="en-US" sz="1800" b="0" dirty="0" smtClean="0">
                          <a:solidFill>
                            <a:schemeClr val="tx1"/>
                          </a:solidFill>
                        </a:rPr>
                        <a:t>Dec. 19, 2016 – 9 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Multicultural Arts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645</a:t>
                      </a:r>
                      <a:r>
                        <a:rPr lang="en-US" sz="1800" b="0" baseline="0" dirty="0" smtClean="0">
                          <a:solidFill>
                            <a:schemeClr val="tx1"/>
                          </a:solidFill>
                        </a:rPr>
                        <a:t> W. Main Street</a:t>
                      </a:r>
                      <a:endParaRPr lang="en-US" sz="1800" b="1" dirty="0" smtClean="0">
                        <a:solidFill>
                          <a:schemeClr val="tx1"/>
                        </a:solidFill>
                      </a:endParaRPr>
                    </a:p>
                    <a:p>
                      <a:pPr marL="0" indent="0" algn="ctr">
                        <a:buNone/>
                      </a:pPr>
                      <a:endParaRPr lang="en-US" sz="1800" b="1"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MODESTO</a:t>
                      </a:r>
                    </a:p>
                    <a:p>
                      <a:pPr marL="0" indent="0" algn="ctr">
                        <a:buNone/>
                      </a:pPr>
                      <a:r>
                        <a:rPr lang="en-US" sz="1800" b="0" dirty="0" smtClean="0">
                          <a:solidFill>
                            <a:schemeClr val="tx1"/>
                          </a:solidFill>
                        </a:rPr>
                        <a:t>Dec. 20, 2016 – 9 AM</a:t>
                      </a:r>
                    </a:p>
                    <a:p>
                      <a:pPr marL="0" indent="0" algn="ctr">
                        <a:buNone/>
                      </a:pPr>
                      <a:r>
                        <a:rPr lang="en-US" sz="1800" b="0" dirty="0" smtClean="0">
                          <a:solidFill>
                            <a:schemeClr val="tx1"/>
                          </a:solidFill>
                        </a:rPr>
                        <a:t>Modesto Centre Plaza</a:t>
                      </a:r>
                    </a:p>
                    <a:p>
                      <a:pPr marL="0" indent="0" algn="ctr">
                        <a:buNone/>
                      </a:pPr>
                      <a:r>
                        <a:rPr lang="en-US" sz="1800" b="0" dirty="0" smtClean="0">
                          <a:solidFill>
                            <a:schemeClr val="tx1"/>
                          </a:solidFill>
                        </a:rPr>
                        <a:t> Tuolumne River Room</a:t>
                      </a:r>
                    </a:p>
                    <a:p>
                      <a:pPr marL="0" indent="0" algn="ctr">
                        <a:buNone/>
                      </a:pPr>
                      <a:r>
                        <a:rPr lang="en-US" sz="1800" b="0" dirty="0" smtClean="0">
                          <a:solidFill>
                            <a:schemeClr val="tx1"/>
                          </a:solidFill>
                        </a:rPr>
                        <a:t>1000 “K” Street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3" name="Slide Number Placeholder 2"/>
          <p:cNvSpPr>
            <a:spLocks noGrp="1"/>
          </p:cNvSpPr>
          <p:nvPr>
            <p:ph type="sldNum" sz="quarter" idx="12"/>
          </p:nvPr>
        </p:nvSpPr>
        <p:spPr/>
        <p:txBody>
          <a:bodyPr/>
          <a:lstStyle/>
          <a:p>
            <a:fld id="{6D0B8F2B-AE1D-4296-B2C9-0F9F09D4B62D}" type="slidenum">
              <a:rPr lang="en-US" smtClean="0">
                <a:solidFill>
                  <a:srgbClr val="000000"/>
                </a:solidFill>
              </a:rPr>
              <a:pPr/>
              <a:t>75</a:t>
            </a:fld>
            <a:endParaRPr lang="en-US">
              <a:solidFill>
                <a:srgbClr val="000000"/>
              </a:solidFill>
            </a:endParaRPr>
          </a:p>
        </p:txBody>
      </p:sp>
    </p:spTree>
    <p:extLst>
      <p:ext uri="{BB962C8B-B14F-4D97-AF65-F5344CB8AC3E}">
        <p14:creationId xmlns:p14="http://schemas.microsoft.com/office/powerpoint/2010/main" val="3951741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half" idx="1"/>
          </p:nvPr>
        </p:nvSpPr>
        <p:spPr>
          <a:xfrm>
            <a:off x="190500" y="556846"/>
            <a:ext cx="8801100" cy="5883301"/>
          </a:xfrm>
        </p:spPr>
        <p:txBody>
          <a:bodyPr/>
          <a:lstStyle/>
          <a:p>
            <a:pPr marL="0" indent="0" algn="ctr">
              <a:spcBef>
                <a:spcPts val="0"/>
              </a:spcBef>
              <a:buNone/>
            </a:pPr>
            <a:r>
              <a:rPr lang="en-US" sz="2000" dirty="0"/>
              <a:t>If you would like to make a comment on the WQCP Update </a:t>
            </a:r>
            <a:r>
              <a:rPr lang="en-US" sz="2000" dirty="0" smtClean="0"/>
              <a:t> and </a:t>
            </a:r>
            <a:r>
              <a:rPr lang="en-US" sz="2000" dirty="0"/>
              <a:t>SED you must send your comments by no later </a:t>
            </a:r>
            <a:r>
              <a:rPr lang="en-US" sz="2000" dirty="0" smtClean="0"/>
              <a:t>than 12:00 </a:t>
            </a:r>
            <a:r>
              <a:rPr lang="en-US" sz="2000" dirty="0"/>
              <a:t>noon </a:t>
            </a:r>
            <a:r>
              <a:rPr lang="en-US" sz="2000" dirty="0" smtClean="0"/>
              <a:t>on</a:t>
            </a:r>
          </a:p>
          <a:p>
            <a:pPr marL="0" indent="0" algn="ctr">
              <a:spcBef>
                <a:spcPts val="0"/>
              </a:spcBef>
              <a:buNone/>
            </a:pPr>
            <a:r>
              <a:rPr lang="en-US" sz="2000" dirty="0" smtClean="0"/>
              <a:t>January 17, 2017 </a:t>
            </a:r>
            <a:r>
              <a:rPr lang="en-US" sz="2000" dirty="0"/>
              <a:t>to: </a:t>
            </a:r>
            <a:r>
              <a:rPr lang="en-US" sz="2000" u="sng" dirty="0">
                <a:hlinkClick r:id="rId3"/>
              </a:rPr>
              <a:t>commentlettters@waterboards.ca.gov</a:t>
            </a:r>
            <a:r>
              <a:rPr lang="en-US" sz="2000" dirty="0"/>
              <a:t> with </a:t>
            </a:r>
            <a:r>
              <a:rPr lang="en-US" sz="2000" dirty="0" smtClean="0"/>
              <a:t>“</a:t>
            </a:r>
            <a:r>
              <a:rPr lang="en-US" sz="2000" dirty="0">
                <a:solidFill>
                  <a:srgbClr val="FF0000"/>
                </a:solidFill>
              </a:rPr>
              <a:t>Comment Letter – 2016 Bay-Delta Plan Amendment &amp; SED</a:t>
            </a:r>
            <a:r>
              <a:rPr lang="en-US" sz="2000" dirty="0"/>
              <a:t>” </a:t>
            </a:r>
            <a:r>
              <a:rPr lang="en-US" sz="2000" dirty="0" smtClean="0"/>
              <a:t>in </a:t>
            </a:r>
            <a:r>
              <a:rPr lang="en-US" sz="2000" dirty="0"/>
              <a:t>the subject line.</a:t>
            </a:r>
          </a:p>
          <a:p>
            <a:pPr marL="0" indent="0">
              <a:buNone/>
            </a:pPr>
            <a:endParaRPr lang="en-US" sz="300" dirty="0" smtClean="0"/>
          </a:p>
          <a:p>
            <a:pPr marL="0" indent="0">
              <a:buNone/>
            </a:pPr>
            <a:r>
              <a:rPr lang="en-US" sz="2000" dirty="0" smtClean="0"/>
              <a:t>You </a:t>
            </a:r>
            <a:r>
              <a:rPr lang="en-US" sz="2000" dirty="0"/>
              <a:t>can also make oral comments during the </a:t>
            </a:r>
            <a:r>
              <a:rPr lang="en-US" sz="2000" dirty="0" smtClean="0"/>
              <a:t>hearing held on:</a:t>
            </a:r>
          </a:p>
          <a:p>
            <a:pPr marL="0" indent="0">
              <a:buNone/>
            </a:pPr>
            <a:r>
              <a:rPr lang="en-US" sz="800" dirty="0"/>
              <a:t> </a:t>
            </a:r>
            <a:endParaRPr lang="en-US" sz="300" dirty="0"/>
          </a:p>
          <a:p>
            <a:pPr marL="0" indent="0">
              <a:buNone/>
            </a:pPr>
            <a:endParaRPr lang="en-US" sz="2000" dirty="0" smtClean="0"/>
          </a:p>
          <a:p>
            <a:pPr marL="0" indent="0">
              <a:buNone/>
            </a:pPr>
            <a:endParaRPr lang="en-US" sz="2200" dirty="0"/>
          </a:p>
          <a:p>
            <a:pPr marL="0" indent="0">
              <a:buNone/>
            </a:pPr>
            <a:endParaRPr lang="en-US" sz="2200" dirty="0" smtClean="0"/>
          </a:p>
          <a:p>
            <a:pPr marL="0" indent="0">
              <a:buNone/>
            </a:pPr>
            <a:endParaRPr lang="en-US" sz="2200" dirty="0"/>
          </a:p>
          <a:p>
            <a:pPr marL="0" indent="0" algn="ctr">
              <a:buNone/>
            </a:pPr>
            <a:r>
              <a:rPr lang="en-US" sz="2000" dirty="0"/>
              <a:t> </a:t>
            </a:r>
          </a:p>
          <a:p>
            <a:pPr marL="0" indent="0" algn="ctr">
              <a:buNone/>
            </a:pPr>
            <a:endParaRPr lang="en-US" sz="2000" dirty="0"/>
          </a:p>
          <a:p>
            <a:pPr marL="0" indent="0" algn="ctr">
              <a:buNone/>
            </a:pPr>
            <a:endParaRPr lang="en-US" sz="2000" i="1" dirty="0" smtClean="0"/>
          </a:p>
          <a:p>
            <a:pPr marL="0" indent="0" algn="ctr">
              <a:buNone/>
            </a:pPr>
            <a:endParaRPr lang="en-US" sz="2000" i="1" dirty="0" smtClean="0"/>
          </a:p>
          <a:p>
            <a:pPr marL="0" indent="0" algn="ctr">
              <a:buNone/>
            </a:pPr>
            <a:r>
              <a:rPr lang="en-US" sz="2000" i="1" dirty="0" smtClean="0"/>
              <a:t>For </a:t>
            </a:r>
            <a:r>
              <a:rPr lang="en-US" sz="2000" i="1" dirty="0"/>
              <a:t>more information </a:t>
            </a:r>
            <a:r>
              <a:rPr lang="en-US" sz="2000" i="1" dirty="0" smtClean="0"/>
              <a:t>visit: </a:t>
            </a:r>
            <a:r>
              <a:rPr lang="en-US" sz="2000" dirty="0" smtClean="0">
                <a:hlinkClick r:id="rId4"/>
              </a:rPr>
              <a:t>http</a:t>
            </a:r>
            <a:r>
              <a:rPr lang="en-US" sz="2000" dirty="0">
                <a:hlinkClick r:id="rId4"/>
              </a:rPr>
              <a:t>://waterboards.ca.gov/DeltaWQCP-Phase1</a:t>
            </a:r>
            <a:r>
              <a:rPr lang="en-US" sz="2000" dirty="0"/>
              <a:t> </a:t>
            </a:r>
          </a:p>
          <a:p>
            <a:pPr marL="0" indent="0">
              <a:buNone/>
            </a:pPr>
            <a:endParaRPr lang="en-US" sz="2000" dirty="0"/>
          </a:p>
          <a:p>
            <a:pPr marL="0" indent="0">
              <a:buNone/>
            </a:pPr>
            <a:endParaRPr lang="en-US" sz="2000" dirty="0"/>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2960184251"/>
              </p:ext>
            </p:extLst>
          </p:nvPr>
        </p:nvGraphicFramePr>
        <p:xfrm>
          <a:off x="19050" y="2358935"/>
          <a:ext cx="9144000" cy="3107520"/>
        </p:xfrm>
        <a:graphic>
          <a:graphicData uri="http://schemas.openxmlformats.org/drawingml/2006/table">
            <a:tbl>
              <a:tblPr firstRow="1" bandRow="1">
                <a:effectLst/>
                <a:tableStyleId>{5C22544A-7EE6-4342-B048-85BDC9FD1C3A}</a:tableStyleId>
              </a:tblPr>
              <a:tblGrid>
                <a:gridCol w="4572000"/>
                <a:gridCol w="4572000"/>
              </a:tblGrid>
              <a:tr h="14637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SACRAMENTO</a:t>
                      </a:r>
                    </a:p>
                    <a:p>
                      <a:pPr marL="0" indent="0" algn="ctr">
                        <a:buNone/>
                      </a:pPr>
                      <a:r>
                        <a:rPr lang="en-US" sz="1800" b="0" dirty="0" smtClean="0">
                          <a:solidFill>
                            <a:schemeClr val="tx1"/>
                          </a:solidFill>
                        </a:rPr>
                        <a:t>Nov. 29, 2016 and Jan. 3, 2017 – 9 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CalEPA Headquarters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2</a:t>
                      </a:r>
                      <a:r>
                        <a:rPr lang="en-US" sz="1800" b="0" baseline="30000" dirty="0" smtClean="0">
                          <a:solidFill>
                            <a:schemeClr val="tx1"/>
                          </a:solidFill>
                        </a:rPr>
                        <a:t>nd</a:t>
                      </a:r>
                      <a:r>
                        <a:rPr lang="en-US" sz="1800" b="0" dirty="0" smtClean="0">
                          <a:solidFill>
                            <a:schemeClr val="tx1"/>
                          </a:solidFill>
                        </a:rPr>
                        <a:t> Floor </a:t>
                      </a:r>
                    </a:p>
                    <a:p>
                      <a:pPr marL="0" indent="0" algn="ctr">
                        <a:buNone/>
                      </a:pPr>
                      <a:r>
                        <a:rPr lang="en-US" sz="1800" b="0" dirty="0" smtClean="0">
                          <a:solidFill>
                            <a:schemeClr val="tx1"/>
                          </a:solidFill>
                        </a:rPr>
                        <a:t>1001 “I” Street</a:t>
                      </a:r>
                      <a:endParaRPr lang="en-US" sz="1800" b="1"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STOCKTON</a:t>
                      </a:r>
                    </a:p>
                    <a:p>
                      <a:pPr marL="0" indent="0" algn="ctr">
                        <a:buNone/>
                      </a:pPr>
                      <a:r>
                        <a:rPr lang="en-US" sz="1800" b="0" dirty="0" smtClean="0">
                          <a:solidFill>
                            <a:schemeClr val="tx1"/>
                          </a:solidFill>
                        </a:rPr>
                        <a:t>Dec. 16, 2016 – 9 AM</a:t>
                      </a:r>
                    </a:p>
                    <a:p>
                      <a:pPr marL="0" indent="0" algn="ctr">
                        <a:buNone/>
                      </a:pPr>
                      <a:r>
                        <a:rPr lang="en-US" sz="1800" b="0" dirty="0" smtClean="0">
                          <a:solidFill>
                            <a:schemeClr val="tx1"/>
                          </a:solidFill>
                        </a:rPr>
                        <a:t>Stockton Memorial Civic Auditorium</a:t>
                      </a:r>
                    </a:p>
                    <a:p>
                      <a:pPr marL="0" indent="0" algn="ctr">
                        <a:buNone/>
                      </a:pPr>
                      <a:r>
                        <a:rPr lang="en-US" sz="1800" b="0" dirty="0" smtClean="0">
                          <a:solidFill>
                            <a:schemeClr val="tx1"/>
                          </a:solidFill>
                        </a:rPr>
                        <a:t>Main Hall</a:t>
                      </a:r>
                    </a:p>
                    <a:p>
                      <a:pPr marL="0" indent="0" algn="ctr">
                        <a:buNone/>
                      </a:pPr>
                      <a:r>
                        <a:rPr lang="en-US" sz="1800" b="0" dirty="0" smtClean="0">
                          <a:solidFill>
                            <a:schemeClr val="tx1"/>
                          </a:solidFill>
                        </a:rPr>
                        <a:t>525 “N” Center St,</a:t>
                      </a:r>
                    </a:p>
                    <a:p>
                      <a:pPr marL="0" indent="0" algn="ctr">
                        <a:buNone/>
                      </a:pPr>
                      <a:endParaRPr lang="en-US" sz="300" b="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598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MERCED</a:t>
                      </a:r>
                    </a:p>
                    <a:p>
                      <a:pPr marL="0" indent="0" algn="ctr">
                        <a:buNone/>
                      </a:pPr>
                      <a:r>
                        <a:rPr lang="en-US" sz="1800" b="0" dirty="0" smtClean="0">
                          <a:solidFill>
                            <a:schemeClr val="tx1"/>
                          </a:solidFill>
                        </a:rPr>
                        <a:t>Dec. 19, 2016 – 9 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Multicultural Arts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645</a:t>
                      </a:r>
                      <a:r>
                        <a:rPr lang="en-US" sz="1800" b="0" baseline="0" dirty="0" smtClean="0">
                          <a:solidFill>
                            <a:schemeClr val="tx1"/>
                          </a:solidFill>
                        </a:rPr>
                        <a:t> W. Main Street</a:t>
                      </a:r>
                      <a:endParaRPr lang="en-US" sz="1800" b="1" dirty="0" smtClean="0">
                        <a:solidFill>
                          <a:schemeClr val="tx1"/>
                        </a:solidFill>
                      </a:endParaRPr>
                    </a:p>
                    <a:p>
                      <a:pPr marL="0" indent="0" algn="ctr">
                        <a:buNone/>
                      </a:pPr>
                      <a:endParaRPr lang="en-US" sz="1800" b="1"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MODESTO</a:t>
                      </a:r>
                    </a:p>
                    <a:p>
                      <a:pPr marL="0" indent="0" algn="ctr">
                        <a:buNone/>
                      </a:pPr>
                      <a:r>
                        <a:rPr lang="en-US" sz="1800" b="0" dirty="0" smtClean="0">
                          <a:solidFill>
                            <a:schemeClr val="tx1"/>
                          </a:solidFill>
                        </a:rPr>
                        <a:t>Dec. 20, 2016 – 9 AM</a:t>
                      </a:r>
                    </a:p>
                    <a:p>
                      <a:pPr marL="0" indent="0" algn="ctr">
                        <a:buNone/>
                      </a:pPr>
                      <a:r>
                        <a:rPr lang="en-US" sz="1800" b="0" dirty="0" smtClean="0">
                          <a:solidFill>
                            <a:schemeClr val="tx1"/>
                          </a:solidFill>
                        </a:rPr>
                        <a:t>Modesto Centre Plaza</a:t>
                      </a:r>
                    </a:p>
                    <a:p>
                      <a:pPr marL="0" indent="0" algn="ctr">
                        <a:buNone/>
                      </a:pPr>
                      <a:r>
                        <a:rPr lang="en-US" sz="1800" b="0" dirty="0" smtClean="0">
                          <a:solidFill>
                            <a:schemeClr val="tx1"/>
                          </a:solidFill>
                        </a:rPr>
                        <a:t> Tuolumne River Room</a:t>
                      </a:r>
                    </a:p>
                    <a:p>
                      <a:pPr marL="0" indent="0" algn="ctr">
                        <a:buNone/>
                      </a:pPr>
                      <a:r>
                        <a:rPr lang="en-US" sz="1800" b="0" dirty="0" smtClean="0">
                          <a:solidFill>
                            <a:schemeClr val="tx1"/>
                          </a:solidFill>
                        </a:rPr>
                        <a:t>1000 “K” Street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0520" y="6021122"/>
            <a:ext cx="1097280" cy="760678"/>
          </a:xfrm>
          <a:prstGeom prst="rect">
            <a:avLst/>
          </a:prstGeom>
        </p:spPr>
      </p:pic>
      <p:sp>
        <p:nvSpPr>
          <p:cNvPr id="3" name="Slide Number Placeholder 2"/>
          <p:cNvSpPr>
            <a:spLocks noGrp="1"/>
          </p:cNvSpPr>
          <p:nvPr>
            <p:ph type="sldNum" sz="quarter" idx="12"/>
          </p:nvPr>
        </p:nvSpPr>
        <p:spPr/>
        <p:txBody>
          <a:bodyPr/>
          <a:lstStyle/>
          <a:p>
            <a:fld id="{6D0B8F2B-AE1D-4296-B2C9-0F9F09D4B62D}" type="slidenum">
              <a:rPr lang="en-US" smtClean="0">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1897681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D0B8F2B-AE1D-4296-B2C9-0F9F09D4B62D}" type="slidenum">
              <a:rPr lang="en-US" smtClean="0">
                <a:solidFill>
                  <a:srgbClr val="000000"/>
                </a:solidFill>
              </a:rPr>
              <a:pPr/>
              <a:t>9</a:t>
            </a:fld>
            <a:endParaRPr lang="en-US" dirty="0">
              <a:solidFill>
                <a:srgbClr val="000000"/>
              </a:solidFill>
            </a:endParaRPr>
          </a:p>
        </p:txBody>
      </p:sp>
    </p:spTree>
    <p:extLst>
      <p:ext uri="{BB962C8B-B14F-4D97-AF65-F5344CB8AC3E}">
        <p14:creationId xmlns:p14="http://schemas.microsoft.com/office/powerpoint/2010/main" val="5110648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1|0.1|0.1"/>
</p:tagLst>
</file>

<file path=ppt/tags/tag10.xml><?xml version="1.0" encoding="utf-8"?>
<p:tagLst xmlns:a="http://schemas.openxmlformats.org/drawingml/2006/main" xmlns:r="http://schemas.openxmlformats.org/officeDocument/2006/relationships" xmlns:p="http://schemas.openxmlformats.org/presentationml/2006/main">
  <p:tag name="TIMING" val="|0.2|0.4|0.2|0.2"/>
</p:tagLst>
</file>

<file path=ppt/tags/tag11.xml><?xml version="1.0" encoding="utf-8"?>
<p:tagLst xmlns:a="http://schemas.openxmlformats.org/drawingml/2006/main" xmlns:r="http://schemas.openxmlformats.org/officeDocument/2006/relationships" xmlns:p="http://schemas.openxmlformats.org/presentationml/2006/main">
  <p:tag name="TIMING" val="|0.5|0.2|0.2|0.4|0.3|0.2"/>
</p:tagLst>
</file>

<file path=ppt/tags/tag12.xml><?xml version="1.0" encoding="utf-8"?>
<p:tagLst xmlns:a="http://schemas.openxmlformats.org/drawingml/2006/main" xmlns:r="http://schemas.openxmlformats.org/officeDocument/2006/relationships" xmlns:p="http://schemas.openxmlformats.org/presentationml/2006/main">
  <p:tag name="TIMING" val="|0.9|0.3|0.2|0.3"/>
</p:tagLst>
</file>

<file path=ppt/tags/tag2.xml><?xml version="1.0" encoding="utf-8"?>
<p:tagLst xmlns:a="http://schemas.openxmlformats.org/drawingml/2006/main" xmlns:r="http://schemas.openxmlformats.org/officeDocument/2006/relationships" xmlns:p="http://schemas.openxmlformats.org/presentationml/2006/main">
  <p:tag name="TIMING" val="|0.1|0.1"/>
</p:tagLst>
</file>

<file path=ppt/tags/tag3.xml><?xml version="1.0" encoding="utf-8"?>
<p:tagLst xmlns:a="http://schemas.openxmlformats.org/drawingml/2006/main" xmlns:r="http://schemas.openxmlformats.org/officeDocument/2006/relationships" xmlns:p="http://schemas.openxmlformats.org/presentationml/2006/main">
  <p:tag name="TIMING" val="|0.1|0.1|0.1|0.1"/>
</p:tagLst>
</file>

<file path=ppt/tags/tag4.xml><?xml version="1.0" encoding="utf-8"?>
<p:tagLst xmlns:a="http://schemas.openxmlformats.org/drawingml/2006/main" xmlns:r="http://schemas.openxmlformats.org/officeDocument/2006/relationships" xmlns:p="http://schemas.openxmlformats.org/presentationml/2006/main">
  <p:tag name="TIMING" val="|0.1|0.3"/>
</p:tagLst>
</file>

<file path=ppt/tags/tag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6.xml><?xml version="1.0" encoding="utf-8"?>
<p:tagLst xmlns:a="http://schemas.openxmlformats.org/drawingml/2006/main" xmlns:r="http://schemas.openxmlformats.org/officeDocument/2006/relationships" xmlns:p="http://schemas.openxmlformats.org/presentationml/2006/main">
  <p:tag name="TIMING" val="|0.1|0.2|0.2"/>
</p:tagLst>
</file>

<file path=ppt/tags/tag7.xml><?xml version="1.0" encoding="utf-8"?>
<p:tagLst xmlns:a="http://schemas.openxmlformats.org/drawingml/2006/main" xmlns:r="http://schemas.openxmlformats.org/officeDocument/2006/relationships" xmlns:p="http://schemas.openxmlformats.org/presentationml/2006/main">
  <p:tag name="TIMING" val="|0.1|0.2|0.2|0.2|0.3|0.2"/>
</p:tagLst>
</file>

<file path=ppt/tags/tag8.xml><?xml version="1.0" encoding="utf-8"?>
<p:tagLst xmlns:a="http://schemas.openxmlformats.org/drawingml/2006/main" xmlns:r="http://schemas.openxmlformats.org/officeDocument/2006/relationships" xmlns:p="http://schemas.openxmlformats.org/presentationml/2006/main">
  <p:tag name="TIMING" val="|0.2|0.6|0.2|0.2|0.2|0.2|0.1"/>
</p:tagLst>
</file>

<file path=ppt/tags/tag9.xml><?xml version="1.0" encoding="utf-8"?>
<p:tagLst xmlns:a="http://schemas.openxmlformats.org/drawingml/2006/main" xmlns:r="http://schemas.openxmlformats.org/officeDocument/2006/relationships" xmlns:p="http://schemas.openxmlformats.org/presentationml/2006/main">
  <p:tag name="TIMING" val="|0|0.2|0.2|0.2|0.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7245</TotalTime>
  <Words>4451</Words>
  <Application>Microsoft Office PowerPoint</Application>
  <PresentationFormat>On-screen Show (4:3)</PresentationFormat>
  <Paragraphs>822</Paragraphs>
  <Slides>75</Slides>
  <Notes>63</Notes>
  <HiddenSlides>0</HiddenSlides>
  <MMClips>0</MMClips>
  <ScaleCrop>false</ScaleCrop>
  <HeadingPairs>
    <vt:vector size="4" baseType="variant">
      <vt:variant>
        <vt:lpstr>Theme</vt:lpstr>
      </vt:variant>
      <vt:variant>
        <vt:i4>3</vt:i4>
      </vt:variant>
      <vt:variant>
        <vt:lpstr>Slide Titles</vt:lpstr>
      </vt:variant>
      <vt:variant>
        <vt:i4>75</vt:i4>
      </vt:variant>
    </vt:vector>
  </HeadingPairs>
  <TitlesOfParts>
    <vt:vector size="78" baseType="lpstr">
      <vt:lpstr>Flow</vt:lpstr>
      <vt:lpstr>Blank Presentation</vt:lpstr>
      <vt:lpstr>1_Blank Presentation</vt:lpstr>
      <vt:lpstr>Bay-Delta Water Quality Control Plan Update: San Joaquin River Flow and Salinity Objectives</vt:lpstr>
      <vt:lpstr>Lower San Joaquin River (LSJR) Basin</vt:lpstr>
      <vt:lpstr>Four Key Points</vt:lpstr>
      <vt:lpstr>PowerPoint Presentation</vt:lpstr>
      <vt:lpstr>PowerPoint Presentation</vt:lpstr>
      <vt:lpstr>PowerPoint Presentation</vt:lpstr>
      <vt:lpstr>Programmatic Analysis</vt:lpstr>
      <vt:lpstr>PowerPoint Presentation</vt:lpstr>
      <vt:lpstr>PowerPoint Presentation</vt:lpstr>
      <vt:lpstr>Groundwater and Drinking Water </vt:lpstr>
      <vt:lpstr>Topics Covered</vt:lpstr>
      <vt:lpstr>Purpose of the Groundwater Analysis</vt:lpstr>
      <vt:lpstr>Groundwater-Related Assessments</vt:lpstr>
      <vt:lpstr>Analytical Framework of the Modeling</vt:lpstr>
      <vt:lpstr>PowerPoint Presentation</vt:lpstr>
      <vt:lpstr>In District Groundwater Balance</vt:lpstr>
      <vt:lpstr>Groundwater Subbasin Balance</vt:lpstr>
      <vt:lpstr>Agricultural Groundwater Use Analysis Key Assumptions</vt:lpstr>
      <vt:lpstr>Agricultural Groundwater Use Analysis Data Sources</vt:lpstr>
      <vt:lpstr>Agricultural Groundwater Use Analysis Surface Water Replacement</vt:lpstr>
      <vt:lpstr>Agricultural Groundwater Use Analysis Surface Water Replacement</vt:lpstr>
      <vt:lpstr>Average Annual Groundwater Pumping</vt:lpstr>
      <vt:lpstr>Average Annual Groundwater Recharge</vt:lpstr>
      <vt:lpstr>GW Net Input within the Districts</vt:lpstr>
      <vt:lpstr>Potential Impacts to Drinking Water </vt:lpstr>
      <vt:lpstr>Drinking Water Supply  in the Four Subbasins</vt:lpstr>
      <vt:lpstr>Drinking Water Supply  in the Four Subbasins (cont.)</vt:lpstr>
      <vt:lpstr>Potential Impacts  on Drinking Water </vt:lpstr>
      <vt:lpstr>Potential Effect  on Groundwater Overdraft</vt:lpstr>
      <vt:lpstr>Current Estimated Rates of Groundwater Overdraft</vt:lpstr>
      <vt:lpstr>Potential Groundwater Quality Impacts</vt:lpstr>
      <vt:lpstr>Public Water Suppliers</vt:lpstr>
      <vt:lpstr>Domestic Wells</vt:lpstr>
      <vt:lpstr>Example Financial Assistance from the State Water Board </vt:lpstr>
      <vt:lpstr>Further Information</vt:lpstr>
      <vt:lpstr>PowerPoint Presentation</vt:lpstr>
      <vt:lpstr>Economic Impacts</vt:lpstr>
      <vt:lpstr>Economic Analyses:  Topics Covered</vt:lpstr>
      <vt:lpstr>Economic Analyses:  Regulatory Analytical Requirements</vt:lpstr>
      <vt:lpstr>Economic Analyses:  Analytical Framework</vt:lpstr>
      <vt:lpstr>Economic Analyses:  Resources Evaluated</vt:lpstr>
      <vt:lpstr>Economic Analyses:  Study Area(s)</vt:lpstr>
      <vt:lpstr>Economic Analyses:  Types of Evaluations</vt:lpstr>
      <vt:lpstr>Agricultural Economic Analysis</vt:lpstr>
      <vt:lpstr>PowerPoint Presentation</vt:lpstr>
      <vt:lpstr>Agricultural-Economic Analysis SWAP Model</vt:lpstr>
      <vt:lpstr>Agricultural-Economic Analysis Model Setup</vt:lpstr>
      <vt:lpstr>Total Applied Water</vt:lpstr>
      <vt:lpstr>Total change in Acreage</vt:lpstr>
      <vt:lpstr>Agricultural-Economic Analysis Crop Revenue Impacts within Districts</vt:lpstr>
      <vt:lpstr> Regional Economic Analysis</vt:lpstr>
      <vt:lpstr>IMPLAN Multipliers</vt:lpstr>
      <vt:lpstr>Regional Economic Impacts</vt:lpstr>
      <vt:lpstr>Regional Employment Impacts</vt:lpstr>
      <vt:lpstr>Further Information</vt:lpstr>
      <vt:lpstr>Extra slides…</vt:lpstr>
      <vt:lpstr>Current Plan Out of Date</vt:lpstr>
      <vt:lpstr>Why Focus on Flow?</vt:lpstr>
      <vt:lpstr>This is Hard, Requires Balancing</vt:lpstr>
      <vt:lpstr>This is Hard, Requires Balancing</vt:lpstr>
      <vt:lpstr>Settlements are Encouraged</vt:lpstr>
      <vt:lpstr>Current SJR Spring Flow Objective</vt:lpstr>
      <vt:lpstr>Proposed LSJR Flow Objective</vt:lpstr>
      <vt:lpstr>Proposed LSJR Flow Objective</vt:lpstr>
      <vt:lpstr>Current Southern Delta Salinity Objective</vt:lpstr>
      <vt:lpstr>Proposed Southern Delta Salinity Objective</vt:lpstr>
      <vt:lpstr>Instream Flows Under the Flow Proposal</vt:lpstr>
      <vt:lpstr>Ecosystem Benefits of the Flow Proposal</vt:lpstr>
      <vt:lpstr>What are the Impacts of the Flow Proposal?</vt:lpstr>
      <vt:lpstr>What are the Impacts of the Flow Proposal?</vt:lpstr>
      <vt:lpstr>What are the Impacts of the Flow Proposal?</vt:lpstr>
      <vt:lpstr>What are the Impacts of the Flow Proposal?</vt:lpstr>
      <vt:lpstr>What are the Impacts of the Flow Proposal?</vt:lpstr>
      <vt:lpstr>Phase 1 Next Steps</vt:lpstr>
      <vt:lpstr>PowerPoint Presentation</vt:lpstr>
    </vt:vector>
  </TitlesOfParts>
  <Company>SWRCB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Groundwater and Drinking Water</dc:title>
  <dc:creator>Nelson, Timothy@Waterboards</dc:creator>
  <cp:lastModifiedBy>Nelson, Timothy@Waterboards</cp:lastModifiedBy>
  <cp:revision>540</cp:revision>
  <cp:lastPrinted>2016-11-10T20:53:14Z</cp:lastPrinted>
  <dcterms:created xsi:type="dcterms:W3CDTF">2016-11-04T16:41:18Z</dcterms:created>
  <dcterms:modified xsi:type="dcterms:W3CDTF">2016-11-18T02:47:02Z</dcterms:modified>
</cp:coreProperties>
</file>