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0" r:id="rId5"/>
    <p:sldMasterId id="2147483732" r:id="rId6"/>
    <p:sldMasterId id="2147483741" r:id="rId7"/>
    <p:sldMasterId id="2147483753" r:id="rId8"/>
  </p:sldMasterIdLst>
  <p:notesMasterIdLst>
    <p:notesMasterId r:id="rId53"/>
  </p:notesMasterIdLst>
  <p:sldIdLst>
    <p:sldId id="2349" r:id="rId9"/>
    <p:sldId id="2395" r:id="rId10"/>
    <p:sldId id="2400" r:id="rId11"/>
    <p:sldId id="2420" r:id="rId12"/>
    <p:sldId id="2422" r:id="rId13"/>
    <p:sldId id="2404" r:id="rId14"/>
    <p:sldId id="258" r:id="rId15"/>
    <p:sldId id="2465" r:id="rId16"/>
    <p:sldId id="2435" r:id="rId17"/>
    <p:sldId id="2456" r:id="rId18"/>
    <p:sldId id="2468" r:id="rId19"/>
    <p:sldId id="2475" r:id="rId20"/>
    <p:sldId id="2489" r:id="rId21"/>
    <p:sldId id="2410" r:id="rId22"/>
    <p:sldId id="264" r:id="rId23"/>
    <p:sldId id="2522" r:id="rId24"/>
    <p:sldId id="2449" r:id="rId25"/>
    <p:sldId id="257" r:id="rId26"/>
    <p:sldId id="272" r:id="rId27"/>
    <p:sldId id="2439" r:id="rId28"/>
    <p:sldId id="2491" r:id="rId29"/>
    <p:sldId id="2523" r:id="rId30"/>
    <p:sldId id="2528" r:id="rId31"/>
    <p:sldId id="2504" r:id="rId32"/>
    <p:sldId id="2499" r:id="rId33"/>
    <p:sldId id="2514" r:id="rId34"/>
    <p:sldId id="2519" r:id="rId35"/>
    <p:sldId id="2534" r:id="rId36"/>
    <p:sldId id="2531" r:id="rId37"/>
    <p:sldId id="2532" r:id="rId38"/>
    <p:sldId id="2533" r:id="rId39"/>
    <p:sldId id="2486" r:id="rId40"/>
    <p:sldId id="2505" r:id="rId41"/>
    <p:sldId id="2507" r:id="rId42"/>
    <p:sldId id="2510" r:id="rId43"/>
    <p:sldId id="2509" r:id="rId44"/>
    <p:sldId id="2511" r:id="rId45"/>
    <p:sldId id="2513" r:id="rId46"/>
    <p:sldId id="2478" r:id="rId47"/>
    <p:sldId id="2481" r:id="rId48"/>
    <p:sldId id="2483" r:id="rId49"/>
    <p:sldId id="2503" r:id="rId50"/>
    <p:sldId id="2490" r:id="rId51"/>
    <p:sldId id="50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6DE207-B988-F57F-9283-A1ECFCCC2904}" name="Savannah Tjaden" initials="ST" userId="S::stjaden@formationenv.com::447ff9df-e3e5-4e02-96c0-54e51f8b7171" providerId="AD"/>
  <p188:author id="{B8A43770-FD55-0B55-E00E-81464C9BBD20}" name="Mike Tietze" initials="MT" userId="S::mtietze@formationenv.com::045db0ad-418a-4cf7-bfe0-521e229bdf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2C1AE-BB71-40A1-8EC4-2BA0BFDAADB6}" v="596" dt="2023-10-25T05:01:30.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8" d="100"/>
          <a:sy n="88" d="100"/>
        </p:scale>
        <p:origin x="42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Conceptual P&amp;MA Implementation </a:t>
            </a:r>
            <a:r>
              <a:rPr lang="en-US" sz="2400" baseline="0" dirty="0"/>
              <a:t>Approach to Sustainable Yield </a:t>
            </a:r>
            <a:endParaRPr lang="en-US" sz="2400" dirty="0"/>
          </a:p>
        </c:rich>
      </c:tx>
      <c:layout>
        <c:manualLayout>
          <c:xMode val="edge"/>
          <c:yMode val="edge"/>
          <c:x val="0.16273218218776311"/>
          <c:y val="0"/>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6048530397527339E-2"/>
          <c:y val="0.10824784291425621"/>
          <c:w val="0.87172922134733155"/>
          <c:h val="0.68353724345621125"/>
        </c:manualLayout>
      </c:layout>
      <c:barChart>
        <c:barDir val="bar"/>
        <c:grouping val="stacked"/>
        <c:varyColors val="0"/>
        <c:ser>
          <c:idx val="0"/>
          <c:order val="0"/>
          <c:tx>
            <c:strRef>
              <c:f>'GSP PM&amp;A Charts'!$B$2</c:f>
              <c:strCache>
                <c:ptCount val="1"/>
                <c:pt idx="0">
                  <c:v>Net Deficit Pumping</c:v>
                </c:pt>
              </c:strCache>
            </c:strRef>
          </c:tx>
          <c:spPr>
            <a:solidFill>
              <a:schemeClr val="accent2">
                <a:lumMod val="75000"/>
              </a:schemeClr>
            </a:solidFill>
            <a:ln>
              <a:noFill/>
            </a:ln>
            <a:effectLst>
              <a:outerShdw blurRad="57150" dist="19050" dir="5400000" algn="ctr" rotWithShape="0">
                <a:srgbClr val="000000">
                  <a:alpha val="63000"/>
                </a:srgb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6ECE-4EBC-91A2-DEA6FE0645C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Charts'!$A$3:$A$7</c:f>
              <c:strCache>
                <c:ptCount val="5"/>
                <c:pt idx="0">
                  <c:v>Year 20</c:v>
                </c:pt>
                <c:pt idx="1">
                  <c:v>Year 15</c:v>
                </c:pt>
                <c:pt idx="2">
                  <c:v>Year 10</c:v>
                </c:pt>
                <c:pt idx="3">
                  <c:v>Year 5</c:v>
                </c:pt>
                <c:pt idx="4">
                  <c:v>Year 0</c:v>
                </c:pt>
              </c:strCache>
            </c:strRef>
          </c:cat>
          <c:val>
            <c:numRef>
              <c:f>'GSP PM&amp;A Charts'!$B$3:$B$7</c:f>
              <c:numCache>
                <c:formatCode>#,##0</c:formatCode>
                <c:ptCount val="5"/>
                <c:pt idx="0">
                  <c:v>103.9031021122355</c:v>
                </c:pt>
                <c:pt idx="1">
                  <c:v>-9766.0968978877645</c:v>
                </c:pt>
                <c:pt idx="2">
                  <c:v>-38988.089056433731</c:v>
                </c:pt>
                <c:pt idx="3">
                  <c:v>-68333.51226162519</c:v>
                </c:pt>
                <c:pt idx="4">
                  <c:v>-95701</c:v>
                </c:pt>
              </c:numCache>
            </c:numRef>
          </c:val>
          <c:extLst>
            <c:ext xmlns:c16="http://schemas.microsoft.com/office/drawing/2014/chart" uri="{C3380CC4-5D6E-409C-BE32-E72D297353CC}">
              <c16:uniqueId val="{00000001-6ECE-4EBC-91A2-DEA6FE0645C0}"/>
            </c:ext>
          </c:extLst>
        </c:ser>
        <c:ser>
          <c:idx val="1"/>
          <c:order val="1"/>
          <c:tx>
            <c:strRef>
              <c:f>'GSP PM&amp;A Charts'!$C$2</c:f>
              <c:strCache>
                <c:ptCount val="1"/>
                <c:pt idx="0">
                  <c:v>Group 2 and 3 Projects</c:v>
                </c:pt>
              </c:strCache>
            </c:strRef>
          </c:tx>
          <c:spPr>
            <a:solidFill>
              <a:srgbClr val="0070C0"/>
            </a:solidFill>
            <a:ln>
              <a:noFill/>
            </a:ln>
            <a:effectLst>
              <a:outerShdw blurRad="57150" dist="19050" dir="5400000" algn="ctr" rotWithShape="0">
                <a:srgbClr val="000000">
                  <a:alpha val="63000"/>
                </a:srgb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6ECE-4EBC-91A2-DEA6FE0645C0}"/>
                </c:ext>
              </c:extLst>
            </c:dLbl>
            <c:dLbl>
              <c:idx val="1"/>
              <c:delete val="1"/>
              <c:extLst>
                <c:ext xmlns:c15="http://schemas.microsoft.com/office/drawing/2012/chart" uri="{CE6537A1-D6FC-4f65-9D91-7224C49458BB}"/>
                <c:ext xmlns:c16="http://schemas.microsoft.com/office/drawing/2014/chart" uri="{C3380CC4-5D6E-409C-BE32-E72D297353CC}">
                  <c16:uniqueId val="{00000003-6ECE-4EBC-91A2-DEA6FE0645C0}"/>
                </c:ext>
              </c:extLst>
            </c:dLbl>
            <c:dLbl>
              <c:idx val="2"/>
              <c:tx>
                <c:rich>
                  <a:bodyPr/>
                  <a:lstStyle/>
                  <a:p>
                    <a:fld id="{3D36D988-FDD0-4249-A3F4-AF2FF90BB1D7}" type="VALUE">
                      <a:rPr lang="en-US" sz="1000" b="1"/>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ECE-4EBC-91A2-DEA6FE0645C0}"/>
                </c:ext>
              </c:extLst>
            </c:dLbl>
            <c:dLbl>
              <c:idx val="3"/>
              <c:delete val="1"/>
              <c:extLst>
                <c:ext xmlns:c15="http://schemas.microsoft.com/office/drawing/2012/chart" uri="{CE6537A1-D6FC-4f65-9D91-7224C49458BB}"/>
                <c:ext xmlns:c16="http://schemas.microsoft.com/office/drawing/2014/chart" uri="{C3380CC4-5D6E-409C-BE32-E72D297353CC}">
                  <c16:uniqueId val="{00000005-6ECE-4EBC-91A2-DEA6FE0645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Charts'!$A$3:$A$7</c:f>
              <c:strCache>
                <c:ptCount val="5"/>
                <c:pt idx="0">
                  <c:v>Year 20</c:v>
                </c:pt>
                <c:pt idx="1">
                  <c:v>Year 15</c:v>
                </c:pt>
                <c:pt idx="2">
                  <c:v>Year 10</c:v>
                </c:pt>
                <c:pt idx="3">
                  <c:v>Year 5</c:v>
                </c:pt>
                <c:pt idx="4">
                  <c:v>Year 0</c:v>
                </c:pt>
              </c:strCache>
            </c:strRef>
          </c:cat>
          <c:val>
            <c:numRef>
              <c:f>'GSP PM&amp;A Charts'!$C$3:$C$7</c:f>
              <c:numCache>
                <c:formatCode>#,##0</c:formatCode>
                <c:ptCount val="5"/>
                <c:pt idx="0">
                  <c:v>9485.8267716535429</c:v>
                </c:pt>
                <c:pt idx="1">
                  <c:v>9485.8267716535429</c:v>
                </c:pt>
                <c:pt idx="2">
                  <c:v>9485.8267716535429</c:v>
                </c:pt>
                <c:pt idx="3">
                  <c:v>4742.9133858267714</c:v>
                </c:pt>
              </c:numCache>
            </c:numRef>
          </c:val>
          <c:extLst>
            <c:ext xmlns:c16="http://schemas.microsoft.com/office/drawing/2014/chart" uri="{C3380CC4-5D6E-409C-BE32-E72D297353CC}">
              <c16:uniqueId val="{00000006-6ECE-4EBC-91A2-DEA6FE0645C0}"/>
            </c:ext>
          </c:extLst>
        </c:ser>
        <c:ser>
          <c:idx val="3"/>
          <c:order val="2"/>
          <c:tx>
            <c:strRef>
              <c:f>'GSP PM&amp;A Charts'!$D$2</c:f>
              <c:strCache>
                <c:ptCount val="1"/>
                <c:pt idx="0">
                  <c:v>Additional TID Water Deliveries</c:v>
                </c:pt>
              </c:strCache>
            </c:strRef>
          </c:tx>
          <c:spPr>
            <a:solidFill>
              <a:schemeClr val="accent4">
                <a:lumMod val="75000"/>
              </a:schemeClr>
            </a:solidFill>
            <a:ln>
              <a:noFill/>
            </a:ln>
            <a:effectLst>
              <a:outerShdw blurRad="57150" dist="19050" dir="5400000" algn="ctr" rotWithShape="0">
                <a:srgbClr val="000000">
                  <a:alpha val="63000"/>
                </a:srgbClr>
              </a:out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ECE-4EBC-91A2-DEA6FE0645C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ECE-4EBC-91A2-DEA6FE0645C0}"/>
                </c:ext>
              </c:extLst>
            </c:dLbl>
            <c:dLbl>
              <c:idx val="2"/>
              <c:delete val="1"/>
              <c:extLst>
                <c:ext xmlns:c15="http://schemas.microsoft.com/office/drawing/2012/chart" uri="{CE6537A1-D6FC-4f65-9D91-7224C49458BB}">
                  <c15:layout>
                    <c:manualLayout>
                      <c:w val="5.1331316187594553E-2"/>
                      <c:h val="2.8012231706114114E-2"/>
                    </c:manualLayout>
                  </c15:layout>
                </c:ext>
                <c:ext xmlns:c16="http://schemas.microsoft.com/office/drawing/2014/chart" uri="{C3380CC4-5D6E-409C-BE32-E72D297353CC}">
                  <c16:uniqueId val="{00000009-6ECE-4EBC-91A2-DEA6FE0645C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Charts'!$A$3:$A$7</c:f>
              <c:strCache>
                <c:ptCount val="5"/>
                <c:pt idx="0">
                  <c:v>Year 20</c:v>
                </c:pt>
                <c:pt idx="1">
                  <c:v>Year 15</c:v>
                </c:pt>
                <c:pt idx="2">
                  <c:v>Year 10</c:v>
                </c:pt>
                <c:pt idx="3">
                  <c:v>Year 5</c:v>
                </c:pt>
                <c:pt idx="4">
                  <c:v>Year 0</c:v>
                </c:pt>
              </c:strCache>
            </c:strRef>
          </c:cat>
          <c:val>
            <c:numRef>
              <c:f>'GSP PM&amp;A Charts'!$D$3:$D$7</c:f>
              <c:numCache>
                <c:formatCode>#,##0</c:formatCode>
                <c:ptCount val="5"/>
                <c:pt idx="0">
                  <c:v>12027.102362204725</c:v>
                </c:pt>
                <c:pt idx="1">
                  <c:v>12027.102362204725</c:v>
                </c:pt>
                <c:pt idx="2">
                  <c:v>6013.5511811023625</c:v>
                </c:pt>
              </c:numCache>
            </c:numRef>
          </c:val>
          <c:extLst>
            <c:ext xmlns:c16="http://schemas.microsoft.com/office/drawing/2014/chart" uri="{C3380CC4-5D6E-409C-BE32-E72D297353CC}">
              <c16:uniqueId val="{0000000A-6ECE-4EBC-91A2-DEA6FE0645C0}"/>
            </c:ext>
          </c:extLst>
        </c:ser>
        <c:ser>
          <c:idx val="4"/>
          <c:order val="3"/>
          <c:tx>
            <c:strRef>
              <c:f>'GSP PM&amp;A Charts'!$E$2</c:f>
              <c:strCache>
                <c:ptCount val="1"/>
                <c:pt idx="0">
                  <c:v>Dispersed Recharge</c:v>
                </c:pt>
              </c:strCache>
            </c:strRef>
          </c:tx>
          <c:spPr>
            <a:solidFill>
              <a:srgbClr val="7030A0"/>
            </a:solidFill>
            <a:ln>
              <a:noFill/>
            </a:ln>
            <a:effectLst>
              <a:outerShdw blurRad="57150" dist="19050" dir="5400000" algn="ctr" rotWithShape="0">
                <a:srgbClr val="000000">
                  <a:alpha val="63000"/>
                </a:srgb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6ECE-4EBC-91A2-DEA6FE0645C0}"/>
                </c:ext>
              </c:extLst>
            </c:dLbl>
            <c:dLbl>
              <c:idx val="1"/>
              <c:delete val="1"/>
              <c:extLst>
                <c:ext xmlns:c15="http://schemas.microsoft.com/office/drawing/2012/chart" uri="{CE6537A1-D6FC-4f65-9D91-7224C49458BB}"/>
                <c:ext xmlns:c16="http://schemas.microsoft.com/office/drawing/2014/chart" uri="{C3380CC4-5D6E-409C-BE32-E72D297353CC}">
                  <c16:uniqueId val="{0000000C-6ECE-4EBC-91A2-DEA6FE0645C0}"/>
                </c:ext>
              </c:extLst>
            </c:dLbl>
            <c:dLbl>
              <c:idx val="3"/>
              <c:delete val="1"/>
              <c:extLst>
                <c:ext xmlns:c15="http://schemas.microsoft.com/office/drawing/2012/chart" uri="{CE6537A1-D6FC-4f65-9D91-7224C49458BB}"/>
                <c:ext xmlns:c16="http://schemas.microsoft.com/office/drawing/2014/chart" uri="{C3380CC4-5D6E-409C-BE32-E72D297353CC}">
                  <c16:uniqueId val="{0000000D-6ECE-4EBC-91A2-DEA6FE0645C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Charts'!$A$3:$A$7</c:f>
              <c:strCache>
                <c:ptCount val="5"/>
                <c:pt idx="0">
                  <c:v>Year 20</c:v>
                </c:pt>
                <c:pt idx="1">
                  <c:v>Year 15</c:v>
                </c:pt>
                <c:pt idx="2">
                  <c:v>Year 10</c:v>
                </c:pt>
                <c:pt idx="3">
                  <c:v>Year 5</c:v>
                </c:pt>
                <c:pt idx="4">
                  <c:v>Year 0</c:v>
                </c:pt>
              </c:strCache>
            </c:strRef>
          </c:cat>
          <c:val>
            <c:numRef>
              <c:f>'GSP PM&amp;A Charts'!$E$3:$E$7</c:f>
              <c:numCache>
                <c:formatCode>#,##0</c:formatCode>
                <c:ptCount val="5"/>
                <c:pt idx="0">
                  <c:v>4125.92</c:v>
                </c:pt>
                <c:pt idx="1">
                  <c:v>4125.92</c:v>
                </c:pt>
                <c:pt idx="2">
                  <c:v>4125.92</c:v>
                </c:pt>
                <c:pt idx="3">
                  <c:v>1928</c:v>
                </c:pt>
              </c:numCache>
            </c:numRef>
          </c:val>
          <c:extLst>
            <c:ext xmlns:c16="http://schemas.microsoft.com/office/drawing/2014/chart" uri="{C3380CC4-5D6E-409C-BE32-E72D297353CC}">
              <c16:uniqueId val="{0000000E-6ECE-4EBC-91A2-DEA6FE0645C0}"/>
            </c:ext>
          </c:extLst>
        </c:ser>
        <c:ser>
          <c:idx val="5"/>
          <c:order val="4"/>
          <c:tx>
            <c:strRef>
              <c:f>'GSP PM&amp;A Charts'!$F$2</c:f>
              <c:strCache>
                <c:ptCount val="1"/>
                <c:pt idx="0">
                  <c:v>MLRP Projects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ECE-4EBC-91A2-DEA6FE0645C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Charts'!$A$3:$A$7</c:f>
              <c:strCache>
                <c:ptCount val="5"/>
                <c:pt idx="0">
                  <c:v>Year 20</c:v>
                </c:pt>
                <c:pt idx="1">
                  <c:v>Year 15</c:v>
                </c:pt>
                <c:pt idx="2">
                  <c:v>Year 10</c:v>
                </c:pt>
                <c:pt idx="3">
                  <c:v>Year 5</c:v>
                </c:pt>
                <c:pt idx="4">
                  <c:v>Year 0</c:v>
                </c:pt>
              </c:strCache>
            </c:strRef>
          </c:cat>
          <c:val>
            <c:numRef>
              <c:f>'GSP PM&amp;A Charts'!$F$3:$F$7</c:f>
              <c:numCache>
                <c:formatCode>#,##0</c:formatCode>
                <c:ptCount val="5"/>
                <c:pt idx="0">
                  <c:v>31793.911111111109</c:v>
                </c:pt>
                <c:pt idx="1">
                  <c:v>31793.911111111109</c:v>
                </c:pt>
                <c:pt idx="2">
                  <c:v>24171.005847953216</c:v>
                </c:pt>
                <c:pt idx="3">
                  <c:v>12085.502923976608</c:v>
                </c:pt>
              </c:numCache>
            </c:numRef>
          </c:val>
          <c:extLst>
            <c:ext xmlns:c16="http://schemas.microsoft.com/office/drawing/2014/chart" uri="{C3380CC4-5D6E-409C-BE32-E72D297353CC}">
              <c16:uniqueId val="{00000010-6ECE-4EBC-91A2-DEA6FE0645C0}"/>
            </c:ext>
          </c:extLst>
        </c:ser>
        <c:ser>
          <c:idx val="6"/>
          <c:order val="5"/>
          <c:tx>
            <c:strRef>
              <c:f>'GSP PM&amp;A Charts'!$G$2</c:f>
              <c:strCache>
                <c:ptCount val="1"/>
                <c:pt idx="0">
                  <c:v>Delayed Orchard Replanting</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fld id="{E4294AC5-F148-4E58-8C03-07A2D755382A}" type="VALUE">
                      <a:rPr lang="en-US" sz="1000" b="1" i="0" baseline="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6ECE-4EBC-91A2-DEA6FE0645C0}"/>
                </c:ext>
              </c:extLst>
            </c:dLbl>
            <c:dLbl>
              <c:idx val="1"/>
              <c:tx>
                <c:rich>
                  <a:bodyPr/>
                  <a:lstStyle/>
                  <a:p>
                    <a:fld id="{156F147D-A0B1-4CA6-9B48-F8186CF12599}" type="VALUE">
                      <a:rPr lang="en-US" sz="1000" b="1" i="0" baseline="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6ECE-4EBC-91A2-DEA6FE0645C0}"/>
                </c:ext>
              </c:extLst>
            </c:dLbl>
            <c:dLbl>
              <c:idx val="2"/>
              <c:tx>
                <c:rich>
                  <a:bodyPr/>
                  <a:lstStyle/>
                  <a:p>
                    <a:fld id="{8DDF1AA6-AF15-40DC-8093-B9DC34E1CED4}" type="VALUE">
                      <a:rPr lang="en-US" sz="1000" b="1" i="0" baseline="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6ECE-4EBC-91A2-DEA6FE0645C0}"/>
                </c:ext>
              </c:extLst>
            </c:dLbl>
            <c:dLbl>
              <c:idx val="3"/>
              <c:tx>
                <c:rich>
                  <a:bodyPr/>
                  <a:lstStyle/>
                  <a:p>
                    <a:fld id="{D92CBE94-F783-4C0B-B237-2259689052D3}" type="VALUE">
                      <a:rPr lang="en-US" sz="1000" b="1" i="0" baseline="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6ECE-4EBC-91A2-DEA6FE0645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'GSP PM&amp;A Charts'!$G$3:$G$6</c:f>
              <c:numCache>
                <c:formatCode>#,##0</c:formatCode>
                <c:ptCount val="4"/>
                <c:pt idx="0">
                  <c:v>17222.142857142855</c:v>
                </c:pt>
                <c:pt idx="1">
                  <c:v>17222.142857142855</c:v>
                </c:pt>
                <c:pt idx="2">
                  <c:v>12916.607142857141</c:v>
                </c:pt>
                <c:pt idx="3">
                  <c:v>8611.0714285714275</c:v>
                </c:pt>
              </c:numCache>
            </c:numRef>
          </c:val>
          <c:extLst>
            <c:ext xmlns:c16="http://schemas.microsoft.com/office/drawing/2014/chart" uri="{C3380CC4-5D6E-409C-BE32-E72D297353CC}">
              <c16:uniqueId val="{00000015-6ECE-4EBC-91A2-DEA6FE0645C0}"/>
            </c:ext>
          </c:extLst>
        </c:ser>
        <c:ser>
          <c:idx val="2"/>
          <c:order val="6"/>
          <c:tx>
            <c:strRef>
              <c:f>'GSP PM&amp;A Charts'!$H$2</c:f>
              <c:strCache>
                <c:ptCount val="1"/>
                <c:pt idx="0">
                  <c:v>Other Land Retirement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6-6ECE-4EBC-91A2-DEA6FE0645C0}"/>
                </c:ext>
              </c:extLst>
            </c:dLbl>
            <c:dLbl>
              <c:idx val="1"/>
              <c:tx>
                <c:rich>
                  <a:bodyPr/>
                  <a:lstStyle/>
                  <a:p>
                    <a:fld id="{9E3BFCCF-5479-4772-89F1-75CB755456A0}" type="VALUE">
                      <a:rPr lang="en-US" sz="1100" b="1" i="0" baseline="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6ECE-4EBC-91A2-DEA6FE0645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'GSP PM&amp;A Charts'!$H$3:$H$6</c:f>
              <c:numCache>
                <c:formatCode>#,##0</c:formatCode>
                <c:ptCount val="4"/>
                <c:pt idx="0">
                  <c:v>21150</c:v>
                </c:pt>
                <c:pt idx="1">
                  <c:v>11280</c:v>
                </c:pt>
              </c:numCache>
            </c:numRef>
          </c:val>
          <c:extLst>
            <c:ext xmlns:c16="http://schemas.microsoft.com/office/drawing/2014/chart" uri="{C3380CC4-5D6E-409C-BE32-E72D297353CC}">
              <c16:uniqueId val="{00000018-6ECE-4EBC-91A2-DEA6FE0645C0}"/>
            </c:ext>
          </c:extLst>
        </c:ser>
        <c:dLbls>
          <c:dLblPos val="ctr"/>
          <c:showLegendKey val="0"/>
          <c:showVal val="1"/>
          <c:showCatName val="0"/>
          <c:showSerName val="0"/>
          <c:showPercent val="0"/>
          <c:showBubbleSize val="0"/>
        </c:dLbls>
        <c:gapWidth val="150"/>
        <c:overlap val="100"/>
        <c:axId val="440100000"/>
        <c:axId val="440100656"/>
      </c:barChart>
      <c:catAx>
        <c:axId val="440100000"/>
        <c:scaling>
          <c:orientation val="minMax"/>
        </c:scaling>
        <c:delete val="0"/>
        <c:axPos val="l"/>
        <c:numFmt formatCode="General" sourceLinked="1"/>
        <c:majorTickMark val="none"/>
        <c:minorTickMark val="none"/>
        <c:tickLblPos val="low"/>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440100656"/>
        <c:crosses val="autoZero"/>
        <c:auto val="1"/>
        <c:lblAlgn val="ctr"/>
        <c:lblOffset val="100"/>
        <c:noMultiLvlLbl val="0"/>
      </c:catAx>
      <c:valAx>
        <c:axId val="440100656"/>
        <c:scaling>
          <c:orientation val="minMax"/>
          <c:max val="100000"/>
          <c:min val="-100000"/>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r>
                  <a:rPr lang="en-US" sz="1600" baseline="0"/>
                  <a:t>Outflow (acre-feet/year)                           Inflow (acre-feet/year)</a:t>
                </a:r>
                <a:br>
                  <a:rPr lang="en-US" sz="1600" baseline="0"/>
                </a:br>
                <a:endParaRPr lang="en-US" sz="1600" baseline="0"/>
              </a:p>
            </c:rich>
          </c:tx>
          <c:layout>
            <c:manualLayout>
              <c:xMode val="edge"/>
              <c:yMode val="edge"/>
              <c:x val="0.25283327204997308"/>
              <c:y val="0.84014384439970058"/>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440100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baseline="0" dirty="0"/>
              <a:t>Acres of Land Converted to Non-Irrigated Use in ETSGSA to Achieve Sustainable Yield </a:t>
            </a:r>
            <a:br>
              <a:rPr lang="en-US" sz="3200" baseline="0" dirty="0"/>
            </a:br>
            <a:r>
              <a:rPr lang="en-US" sz="2400" baseline="0" dirty="0"/>
              <a:t>(Preliminary Planning Estimate)</a:t>
            </a:r>
          </a:p>
        </c:rich>
      </c:tx>
      <c:layout>
        <c:manualLayout>
          <c:xMode val="edge"/>
          <c:yMode val="edge"/>
          <c:x val="0.19162754265091864"/>
          <c:y val="1.2962962962962963E-2"/>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'Land Retirement Summary'!$B$3</c:f>
              <c:strCache>
                <c:ptCount val="1"/>
                <c:pt idx="0">
                  <c:v>Acres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209-48E1-A241-BD7DAA2F511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209-48E1-A241-BD7DAA2F511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209-48E1-A241-BD7DAA2F511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209-48E1-A241-BD7DAA2F511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'Land Retirement Summary'!$A$4:$A$7</c:f>
              <c:strCache>
                <c:ptCount val="4"/>
                <c:pt idx="0">
                  <c:v>Year 5 of GSP Implementation *</c:v>
                </c:pt>
                <c:pt idx="1">
                  <c:v>Year 10 of GSP Implementation *</c:v>
                </c:pt>
                <c:pt idx="2">
                  <c:v>Year 15 of GSP Implementation *</c:v>
                </c:pt>
                <c:pt idx="3">
                  <c:v>Year 20 of GSP Implementation *</c:v>
                </c:pt>
              </c:strCache>
              <c:extLst/>
            </c:strRef>
          </c:cat>
          <c:val>
            <c:numRef>
              <c:f>'Land Retirement Summary'!$B$4:$B$7</c:f>
              <c:numCache>
                <c:formatCode>#,##0</c:formatCode>
                <c:ptCount val="4"/>
                <c:pt idx="0">
                  <c:v>5203.5714285714284</c:v>
                </c:pt>
                <c:pt idx="1">
                  <c:v>3882.7857142857147</c:v>
                </c:pt>
                <c:pt idx="2">
                  <c:v>8376.7857142857138</c:v>
                </c:pt>
                <c:pt idx="3">
                  <c:v>3500</c:v>
                </c:pt>
              </c:numCache>
              <c:extLst/>
            </c:numRef>
          </c:val>
          <c:extLst>
            <c:ext xmlns:c16="http://schemas.microsoft.com/office/drawing/2014/chart" uri="{C3380CC4-5D6E-409C-BE32-E72D297353CC}">
              <c16:uniqueId val="{00000008-A209-48E1-A241-BD7DAA2F511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t>P&amp;MA Implementation </a:t>
            </a:r>
            <a:r>
              <a:rPr lang="en-US" sz="3200" baseline="0" dirty="0"/>
              <a:t>Cost - Years 1 to 10 </a:t>
            </a:r>
            <a:endParaRPr lang="en-US" sz="3200" dirty="0"/>
          </a:p>
        </c:rich>
      </c:tx>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6048530397527339E-2"/>
          <c:y val="0.10824784291425621"/>
          <c:w val="0.87172922134733155"/>
          <c:h val="0.68353724345621125"/>
        </c:manualLayout>
      </c:layout>
      <c:barChart>
        <c:barDir val="bar"/>
        <c:grouping val="stacked"/>
        <c:varyColors val="0"/>
        <c:ser>
          <c:idx val="1"/>
          <c:order val="0"/>
          <c:tx>
            <c:strRef>
              <c:f>'GSP PM&amp;A Charts'!$B$47</c:f>
              <c:strCache>
                <c:ptCount val="1"/>
                <c:pt idx="0">
                  <c:v>Group 2 and 3 Projects Cost</c:v>
                </c:pt>
              </c:strCache>
            </c:strRef>
          </c:tx>
          <c:spPr>
            <a:solidFill>
              <a:schemeClr val="accent4">
                <a:lumMod val="50000"/>
              </a:schemeClr>
            </a:solidFill>
            <a:ln>
              <a:noFill/>
            </a:ln>
            <a:effectLst>
              <a:outerShdw blurRad="57150" dist="19050" dir="5400000" algn="ctr" rotWithShape="0">
                <a:srgbClr val="000000">
                  <a:alpha val="63000"/>
                </a:srgbClr>
              </a:outerShdw>
            </a:effectLst>
          </c:spPr>
          <c:invertIfNegative val="0"/>
          <c:dLbls>
            <c:dLbl>
              <c:idx val="1"/>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2A57-4E70-99C3-47AD0612699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Charts'!$A$50:$A$51</c:f>
              <c:strCache>
                <c:ptCount val="2"/>
                <c:pt idx="0">
                  <c:v>Year 10</c:v>
                </c:pt>
                <c:pt idx="1">
                  <c:v>Year 5</c:v>
                </c:pt>
              </c:strCache>
              <c:extLst/>
            </c:strRef>
          </c:cat>
          <c:val>
            <c:numRef>
              <c:f>'GSP PM&amp;A Charts'!$B$50:$B$51</c:f>
              <c:numCache>
                <c:formatCode>"$"#,##0</c:formatCode>
                <c:ptCount val="2"/>
                <c:pt idx="0">
                  <c:v>521795.2755905512</c:v>
                </c:pt>
                <c:pt idx="1">
                  <c:v>260897.6377952756</c:v>
                </c:pt>
              </c:numCache>
              <c:extLst/>
            </c:numRef>
          </c:val>
          <c:extLst>
            <c:ext xmlns:c16="http://schemas.microsoft.com/office/drawing/2014/chart" uri="{C3380CC4-5D6E-409C-BE32-E72D297353CC}">
              <c16:uniqueId val="{00000000-2A57-4E70-99C3-47AD06126992}"/>
            </c:ext>
          </c:extLst>
        </c:ser>
        <c:ser>
          <c:idx val="3"/>
          <c:order val="1"/>
          <c:tx>
            <c:strRef>
              <c:f>'GSP PM&amp;A Charts'!$C$47</c:f>
              <c:strCache>
                <c:ptCount val="1"/>
                <c:pt idx="0">
                  <c:v>Additional TID Water Deliveries Cost</c:v>
                </c:pt>
              </c:strCache>
            </c:strRef>
          </c:tx>
          <c:spPr>
            <a:solidFill>
              <a:srgbClr val="7030A0"/>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7030A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2A57-4E70-99C3-47AD0612699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Charts'!$A$50:$A$51</c:f>
              <c:strCache>
                <c:ptCount val="2"/>
                <c:pt idx="0">
                  <c:v>Year 10</c:v>
                </c:pt>
                <c:pt idx="1">
                  <c:v>Year 5</c:v>
                </c:pt>
              </c:strCache>
              <c:extLst/>
            </c:strRef>
          </c:cat>
          <c:val>
            <c:numRef>
              <c:f>'GSP PM&amp;A Charts'!$C$50:$C$51</c:f>
              <c:numCache>
                <c:formatCode>General</c:formatCode>
                <c:ptCount val="2"/>
                <c:pt idx="0" formatCode="&quot;$&quot;#,##0">
                  <c:v>829724.40944881889</c:v>
                </c:pt>
              </c:numCache>
              <c:extLst/>
            </c:numRef>
          </c:val>
          <c:extLst>
            <c:ext xmlns:c16="http://schemas.microsoft.com/office/drawing/2014/chart" uri="{C3380CC4-5D6E-409C-BE32-E72D297353CC}">
              <c16:uniqueId val="{00000003-2A57-4E70-99C3-47AD06126992}"/>
            </c:ext>
          </c:extLst>
        </c:ser>
        <c:ser>
          <c:idx val="4"/>
          <c:order val="2"/>
          <c:tx>
            <c:strRef>
              <c:f>'GSP PM&amp;A Charts'!$D$47</c:f>
              <c:strCache>
                <c:ptCount val="1"/>
                <c:pt idx="0">
                  <c:v>Dispersed Recharge Cost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Charts'!$A$50:$A$51</c:f>
              <c:strCache>
                <c:ptCount val="2"/>
                <c:pt idx="0">
                  <c:v>Year 10</c:v>
                </c:pt>
                <c:pt idx="1">
                  <c:v>Year 5</c:v>
                </c:pt>
              </c:strCache>
              <c:extLst/>
            </c:strRef>
          </c:cat>
          <c:val>
            <c:numRef>
              <c:f>'GSP PM&amp;A Charts'!$D$50:$D$51</c:f>
              <c:numCache>
                <c:formatCode>General</c:formatCode>
                <c:ptCount val="2"/>
                <c:pt idx="0" formatCode="&quot;$&quot;#,##0">
                  <c:v>200000</c:v>
                </c:pt>
              </c:numCache>
              <c:extLst/>
            </c:numRef>
          </c:val>
          <c:extLst>
            <c:ext xmlns:c16="http://schemas.microsoft.com/office/drawing/2014/chart" uri="{C3380CC4-5D6E-409C-BE32-E72D297353CC}">
              <c16:uniqueId val="{00000004-2A57-4E70-99C3-47AD06126992}"/>
            </c:ext>
          </c:extLst>
        </c:ser>
        <c:ser>
          <c:idx val="5"/>
          <c:order val="3"/>
          <c:tx>
            <c:strRef>
              <c:f>'GSP PM&amp;A Charts'!$E$47</c:f>
              <c:strCache>
                <c:ptCount val="1"/>
                <c:pt idx="0">
                  <c:v>MLRP Project Cost</c:v>
                </c:pt>
              </c:strCache>
            </c:strRef>
          </c:tx>
          <c:spPr>
            <a:solidFill>
              <a:schemeClr val="accent6">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Charts'!$A$50:$A$51</c:f>
              <c:strCache>
                <c:ptCount val="2"/>
                <c:pt idx="0">
                  <c:v>Year 10</c:v>
                </c:pt>
                <c:pt idx="1">
                  <c:v>Year 5</c:v>
                </c:pt>
              </c:strCache>
              <c:extLst/>
            </c:strRef>
          </c:cat>
          <c:val>
            <c:numRef>
              <c:f>'GSP PM&amp;A Charts'!$E$50:$E$51</c:f>
              <c:numCache>
                <c:formatCode>General</c:formatCode>
                <c:ptCount val="2"/>
                <c:pt idx="0" formatCode="&quot;$&quot;#,##0">
                  <c:v>1850000</c:v>
                </c:pt>
              </c:numCache>
              <c:extLst/>
            </c:numRef>
          </c:val>
          <c:extLst>
            <c:ext xmlns:c16="http://schemas.microsoft.com/office/drawing/2014/chart" uri="{C3380CC4-5D6E-409C-BE32-E72D297353CC}">
              <c16:uniqueId val="{00000005-2A57-4E70-99C3-47AD06126992}"/>
            </c:ext>
          </c:extLst>
        </c:ser>
        <c:ser>
          <c:idx val="6"/>
          <c:order val="4"/>
          <c:tx>
            <c:strRef>
              <c:f>'GSP PM&amp;A Charts'!$F$47</c:f>
              <c:strCache>
                <c:ptCount val="1"/>
                <c:pt idx="0">
                  <c:v>Delayed Orchard Replanting Cost</c:v>
                </c:pt>
              </c:strCache>
            </c:strRef>
          </c:tx>
          <c:spPr>
            <a:solidFill>
              <a:schemeClr val="accent5">
                <a:lumMod val="5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Charts'!$A$50:$A$51</c:f>
              <c:strCache>
                <c:ptCount val="2"/>
                <c:pt idx="0">
                  <c:v>Year 10</c:v>
                </c:pt>
                <c:pt idx="1">
                  <c:v>Year 5</c:v>
                </c:pt>
              </c:strCache>
              <c:extLst/>
            </c:strRef>
          </c:cat>
          <c:val>
            <c:numRef>
              <c:f>'GSP PM&amp;A Charts'!$F$50:$F$51</c:f>
              <c:numCache>
                <c:formatCode>"$"#,##0</c:formatCode>
                <c:ptCount val="2"/>
                <c:pt idx="0">
                  <c:v>1526785.7142857143</c:v>
                </c:pt>
                <c:pt idx="1">
                  <c:v>1017857.1428571428</c:v>
                </c:pt>
              </c:numCache>
              <c:extLst/>
            </c:numRef>
          </c:val>
          <c:extLst>
            <c:ext xmlns:c16="http://schemas.microsoft.com/office/drawing/2014/chart" uri="{C3380CC4-5D6E-409C-BE32-E72D297353CC}">
              <c16:uniqueId val="{00000006-2A57-4E70-99C3-47AD06126992}"/>
            </c:ext>
          </c:extLst>
        </c:ser>
        <c:ser>
          <c:idx val="2"/>
          <c:order val="5"/>
          <c:tx>
            <c:strRef>
              <c:f>'GSP PM&amp;A Charts'!$G$47</c:f>
              <c:strCache>
                <c:ptCount val="1"/>
                <c:pt idx="0">
                  <c:v>Other Land Retirement Cost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'GSP PM&amp;A Charts'!$A$50:$A$51</c:f>
              <c:strCache>
                <c:ptCount val="2"/>
                <c:pt idx="0">
                  <c:v>Year 10</c:v>
                </c:pt>
                <c:pt idx="1">
                  <c:v>Year 5</c:v>
                </c:pt>
              </c:strCache>
              <c:extLst/>
            </c:strRef>
          </c:cat>
          <c:val>
            <c:numRef>
              <c:f>'GSP PM&amp;A Charts'!$G$50:$G$51</c:f>
              <c:numCache>
                <c:formatCode>General</c:formatCode>
                <c:ptCount val="2"/>
              </c:numCache>
              <c:extLst/>
            </c:numRef>
          </c:val>
          <c:extLst>
            <c:ext xmlns:c16="http://schemas.microsoft.com/office/drawing/2014/chart" uri="{C3380CC4-5D6E-409C-BE32-E72D297353CC}">
              <c16:uniqueId val="{00000007-2A57-4E70-99C3-47AD06126992}"/>
            </c:ext>
          </c:extLst>
        </c:ser>
        <c:dLbls>
          <c:dLblPos val="ctr"/>
          <c:showLegendKey val="0"/>
          <c:showVal val="1"/>
          <c:showCatName val="0"/>
          <c:showSerName val="0"/>
          <c:showPercent val="0"/>
          <c:showBubbleSize val="0"/>
        </c:dLbls>
        <c:gapWidth val="150"/>
        <c:overlap val="100"/>
        <c:axId val="440100000"/>
        <c:axId val="440100656"/>
      </c:barChart>
      <c:catAx>
        <c:axId val="440100000"/>
        <c:scaling>
          <c:orientation val="minMax"/>
        </c:scaling>
        <c:delete val="0"/>
        <c:axPos val="l"/>
        <c:numFmt formatCode="General" sourceLinked="1"/>
        <c:majorTickMark val="none"/>
        <c:minorTickMark val="none"/>
        <c:tickLblPos val="low"/>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440100656"/>
        <c:crosses val="autoZero"/>
        <c:auto val="1"/>
        <c:lblAlgn val="ctr"/>
        <c:lblOffset val="100"/>
        <c:noMultiLvlLbl val="0"/>
      </c:catAx>
      <c:valAx>
        <c:axId val="440100656"/>
        <c:scaling>
          <c:orientation val="minMax"/>
          <c:max val="5000000"/>
          <c:min val="0"/>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baseline="0"/>
                  <a:t>annual cost ($)</a:t>
                </a:r>
              </a:p>
            </c:rich>
          </c:tx>
          <c:layout>
            <c:manualLayout>
              <c:xMode val="edge"/>
              <c:yMode val="edge"/>
              <c:x val="0.47822408136482941"/>
              <c:y val="0.85594422676054349"/>
            </c:manualLayout>
          </c:layout>
          <c:overlay val="0"/>
          <c:spPr>
            <a:noFill/>
            <a:ln>
              <a:noFill/>
            </a:ln>
            <a:effectLst/>
          </c:spPr>
          <c:txPr>
            <a:bodyPr rot="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lt1">
                    <a:lumMod val="85000"/>
                  </a:schemeClr>
                </a:solidFill>
                <a:latin typeface="+mn-lt"/>
                <a:ea typeface="+mn-ea"/>
                <a:cs typeface="+mn-cs"/>
              </a:defRPr>
            </a:pPr>
            <a:endParaRPr lang="en-US"/>
          </a:p>
        </c:txPr>
        <c:crossAx val="440100000"/>
        <c:crosses val="autoZero"/>
        <c:crossBetween val="between"/>
        <c:majorUnit val="1000000"/>
        <c:minorUnit val="1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GSA Fees and Incentive Payments for Varying Allocation Targets and MLRP Land Repurposing Rates ($500/acre/year incentive)</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4.4567031660104985E-2"/>
          <c:y val="0.14626052501238238"/>
          <c:w val="0.88705411335301843"/>
          <c:h val="0.73131861489082062"/>
        </c:manualLayout>
      </c:layout>
      <c:barChart>
        <c:barDir val="bar"/>
        <c:grouping val="clustered"/>
        <c:varyColors val="0"/>
        <c:ser>
          <c:idx val="0"/>
          <c:order val="0"/>
          <c:tx>
            <c:strRef>
              <c:f>'$500 Incentive'!$A$19</c:f>
              <c:strCache>
                <c:ptCount val="1"/>
                <c:pt idx="0">
                  <c:v>YEAR 5 FEES: Allocation 10% Below Baseline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'$500 Incentive'!$U$18:$Y$18</c:f>
              <c:numCache>
                <c:formatCode>0%</c:formatCode>
                <c:ptCount val="5"/>
                <c:pt idx="0">
                  <c:v>0</c:v>
                </c:pt>
                <c:pt idx="1">
                  <c:v>0.1</c:v>
                </c:pt>
                <c:pt idx="2">
                  <c:v>0.2</c:v>
                </c:pt>
                <c:pt idx="3">
                  <c:v>0.3</c:v>
                </c:pt>
                <c:pt idx="4">
                  <c:v>0.4</c:v>
                </c:pt>
              </c:numCache>
            </c:numRef>
          </c:cat>
          <c:val>
            <c:numRef>
              <c:f>'$500 Incentive'!$U$19:$Y$19</c:f>
              <c:numCache>
                <c:formatCode>"$"#,##0.00_);[Red]\("$"#,##0.00\)</c:formatCode>
                <c:ptCount val="5"/>
                <c:pt idx="0">
                  <c:v>-26323.287999999993</c:v>
                </c:pt>
                <c:pt idx="1">
                  <c:v>-16697.887999999992</c:v>
                </c:pt>
                <c:pt idx="2">
                  <c:v>-7072.4880000000067</c:v>
                </c:pt>
                <c:pt idx="3">
                  <c:v>-5701.6880000000001</c:v>
                </c:pt>
                <c:pt idx="4">
                  <c:v>-5701.6880000000001</c:v>
                </c:pt>
              </c:numCache>
            </c:numRef>
          </c:val>
          <c:extLst>
            <c:ext xmlns:c16="http://schemas.microsoft.com/office/drawing/2014/chart" uri="{C3380CC4-5D6E-409C-BE32-E72D297353CC}">
              <c16:uniqueId val="{00000000-8715-4DC7-A81F-428562FE8AD1}"/>
            </c:ext>
          </c:extLst>
        </c:ser>
        <c:ser>
          <c:idx val="1"/>
          <c:order val="1"/>
          <c:tx>
            <c:strRef>
              <c:f>'$500 Incentive'!$A$20</c:f>
              <c:strCache>
                <c:ptCount val="1"/>
                <c:pt idx="0">
                  <c:v>YEAR 10 FEES: Allocation 20% Below Baseline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'$500 Incentive'!$U$18:$Y$18</c:f>
              <c:numCache>
                <c:formatCode>0%</c:formatCode>
                <c:ptCount val="5"/>
                <c:pt idx="0">
                  <c:v>0</c:v>
                </c:pt>
                <c:pt idx="1">
                  <c:v>0.1</c:v>
                </c:pt>
                <c:pt idx="2">
                  <c:v>0.2</c:v>
                </c:pt>
                <c:pt idx="3">
                  <c:v>0.3</c:v>
                </c:pt>
                <c:pt idx="4">
                  <c:v>0.4</c:v>
                </c:pt>
              </c:numCache>
            </c:numRef>
          </c:cat>
          <c:val>
            <c:numRef>
              <c:f>'$500 Incentive'!$U$20:$Y$20</c:f>
              <c:numCache>
                <c:formatCode>"$"#,##0.00_);[Red]\("$"#,##0.00\)</c:formatCode>
                <c:ptCount val="5"/>
                <c:pt idx="0">
                  <c:v>-34914.855999999985</c:v>
                </c:pt>
                <c:pt idx="1">
                  <c:v>-25051.855999999989</c:v>
                </c:pt>
                <c:pt idx="2">
                  <c:v>-15426.456000000004</c:v>
                </c:pt>
                <c:pt idx="3">
                  <c:v>-5801.0559999999923</c:v>
                </c:pt>
                <c:pt idx="4">
                  <c:v>-5652.0560000000005</c:v>
                </c:pt>
              </c:numCache>
            </c:numRef>
          </c:val>
          <c:extLst>
            <c:ext xmlns:c16="http://schemas.microsoft.com/office/drawing/2014/chart" uri="{C3380CC4-5D6E-409C-BE32-E72D297353CC}">
              <c16:uniqueId val="{00000001-8715-4DC7-A81F-428562FE8AD1}"/>
            </c:ext>
          </c:extLst>
        </c:ser>
        <c:ser>
          <c:idx val="4"/>
          <c:order val="4"/>
          <c:tx>
            <c:strRef>
              <c:f>'$500 Incentive'!$T$23</c:f>
              <c:strCache>
                <c:ptCount val="1"/>
                <c:pt idx="0">
                  <c:v>Land Repurposing Incentive Payments</c:v>
                </c:pt>
              </c:strCache>
            </c:strRef>
          </c:tx>
          <c:spPr>
            <a:solidFill>
              <a:srgbClr val="00B050"/>
            </a:solidFill>
            <a:ln>
              <a:noFill/>
            </a:ln>
            <a:effectLst>
              <a:outerShdw blurRad="57150" dist="19050" dir="5400000" algn="ctr" rotWithShape="0">
                <a:srgbClr val="000000">
                  <a:alpha val="63000"/>
                </a:srgbClr>
              </a:outerShdw>
            </a:effectLst>
          </c:spPr>
          <c:invertIfNegative val="0"/>
          <c:cat>
            <c:numRef>
              <c:f>'$500 Incentive'!$U$18:$Y$18</c:f>
              <c:numCache>
                <c:formatCode>0%</c:formatCode>
                <c:ptCount val="5"/>
                <c:pt idx="0">
                  <c:v>0</c:v>
                </c:pt>
                <c:pt idx="1">
                  <c:v>0.1</c:v>
                </c:pt>
                <c:pt idx="2">
                  <c:v>0.2</c:v>
                </c:pt>
                <c:pt idx="3">
                  <c:v>0.3</c:v>
                </c:pt>
                <c:pt idx="4">
                  <c:v>0.4</c:v>
                </c:pt>
              </c:numCache>
            </c:numRef>
          </c:cat>
          <c:val>
            <c:numRef>
              <c:f>'$500 Incentive'!$U$23:$Y$23</c:f>
              <c:numCache>
                <c:formatCode>_("$"* #,##0.00_);_("$"* \(#,##0.00\);_("$"* "-"??_);_(@_)</c:formatCode>
                <c:ptCount val="5"/>
                <c:pt idx="0">
                  <c:v>0</c:v>
                </c:pt>
                <c:pt idx="1">
                  <c:v>5000</c:v>
                </c:pt>
                <c:pt idx="2">
                  <c:v>10000</c:v>
                </c:pt>
                <c:pt idx="3">
                  <c:v>15000</c:v>
                </c:pt>
                <c:pt idx="4">
                  <c:v>20000</c:v>
                </c:pt>
              </c:numCache>
            </c:numRef>
          </c:val>
          <c:extLst>
            <c:ext xmlns:c16="http://schemas.microsoft.com/office/drawing/2014/chart" uri="{C3380CC4-5D6E-409C-BE32-E72D297353CC}">
              <c16:uniqueId val="{00000002-8715-4DC7-A81F-428562FE8AD1}"/>
            </c:ext>
          </c:extLst>
        </c:ser>
        <c:dLbls>
          <c:showLegendKey val="0"/>
          <c:showVal val="0"/>
          <c:showCatName val="0"/>
          <c:showSerName val="0"/>
          <c:showPercent val="0"/>
          <c:showBubbleSize val="0"/>
        </c:dLbls>
        <c:gapWidth val="115"/>
        <c:overlap val="-20"/>
        <c:axId val="1865117920"/>
        <c:axId val="1862486960"/>
        <c:extLst>
          <c:ext xmlns:c15="http://schemas.microsoft.com/office/drawing/2012/chart" uri="{02D57815-91ED-43cb-92C2-25804820EDAC}">
            <c15:filteredBarSeries>
              <c15:ser>
                <c:idx val="2"/>
                <c:order val="2"/>
                <c:tx>
                  <c:strRef>
                    <c:extLst>
                      <c:ext uri="{02D57815-91ED-43cb-92C2-25804820EDAC}">
                        <c15:formulaRef>
                          <c15:sqref>'$500 Incentive'!$A$21</c15:sqref>
                        </c15:formulaRef>
                      </c:ext>
                    </c:extLst>
                    <c:strCache>
                      <c:ptCount val="1"/>
                      <c:pt idx="0">
                        <c:v>YEAR 15 FEES: Allocation 30% Below Baseline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extLst>
                      <c:ext uri="{02D57815-91ED-43cb-92C2-25804820EDAC}">
                        <c15:formulaRef>
                          <c15:sqref>'$500 Incentive'!$U$18:$Y$18</c15:sqref>
                        </c15:formulaRef>
                      </c:ext>
                    </c:extLst>
                    <c:numCache>
                      <c:formatCode>0%</c:formatCode>
                      <c:ptCount val="5"/>
                      <c:pt idx="0">
                        <c:v>0</c:v>
                      </c:pt>
                      <c:pt idx="1">
                        <c:v>0.1</c:v>
                      </c:pt>
                      <c:pt idx="2">
                        <c:v>0.2</c:v>
                      </c:pt>
                      <c:pt idx="3">
                        <c:v>0.3</c:v>
                      </c:pt>
                      <c:pt idx="4">
                        <c:v>0.4</c:v>
                      </c:pt>
                    </c:numCache>
                  </c:numRef>
                </c:cat>
                <c:val>
                  <c:numRef>
                    <c:extLst>
                      <c:ext uri="{02D57815-91ED-43cb-92C2-25804820EDAC}">
                        <c15:formulaRef>
                          <c15:sqref>'$500 Incentive'!$U$21:$Y$21</c15:sqref>
                        </c15:formulaRef>
                      </c:ext>
                    </c:extLst>
                    <c:numCache>
                      <c:formatCode>"$"#,##0.00_);[Red]\("$"#,##0.00\)</c:formatCode>
                      <c:ptCount val="5"/>
                      <c:pt idx="0">
                        <c:v>-46060.624000000011</c:v>
                      </c:pt>
                      <c:pt idx="1">
                        <c:v>-33405.824000000008</c:v>
                      </c:pt>
                      <c:pt idx="2">
                        <c:v>-23780.424000000017</c:v>
                      </c:pt>
                      <c:pt idx="3">
                        <c:v>-14155.024000000005</c:v>
                      </c:pt>
                      <c:pt idx="4">
                        <c:v>-5602.424</c:v>
                      </c:pt>
                    </c:numCache>
                  </c:numRef>
                </c:val>
                <c:extLst>
                  <c:ext xmlns:c16="http://schemas.microsoft.com/office/drawing/2014/chart" uri="{C3380CC4-5D6E-409C-BE32-E72D297353CC}">
                    <c16:uniqueId val="{00000003-8715-4DC7-A81F-428562FE8AD1}"/>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'$500 Incentive'!$A$22</c15:sqref>
                        </c15:formulaRef>
                      </c:ext>
                    </c:extLst>
                    <c:strCache>
                      <c:ptCount val="1"/>
                      <c:pt idx="0">
                        <c:v>YEAR 20 FEES: Alloction 40% Below Baseline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extLst xmlns:c15="http://schemas.microsoft.com/office/drawing/2012/chart">
                      <c:ext xmlns:c15="http://schemas.microsoft.com/office/drawing/2012/chart" uri="{02D57815-91ED-43cb-92C2-25804820EDAC}">
                        <c15:formulaRef>
                          <c15:sqref>'$500 Incentive'!$U$18:$Y$18</c15:sqref>
                        </c15:formulaRef>
                      </c:ext>
                    </c:extLst>
                    <c:numCache>
                      <c:formatCode>0%</c:formatCode>
                      <c:ptCount val="5"/>
                      <c:pt idx="0">
                        <c:v>0</c:v>
                      </c:pt>
                      <c:pt idx="1">
                        <c:v>0.1</c:v>
                      </c:pt>
                      <c:pt idx="2">
                        <c:v>0.2</c:v>
                      </c:pt>
                      <c:pt idx="3">
                        <c:v>0.3</c:v>
                      </c:pt>
                      <c:pt idx="4">
                        <c:v>0.4</c:v>
                      </c:pt>
                    </c:numCache>
                  </c:numRef>
                </c:cat>
                <c:val>
                  <c:numRef>
                    <c:extLst xmlns:c15="http://schemas.microsoft.com/office/drawing/2012/chart">
                      <c:ext xmlns:c15="http://schemas.microsoft.com/office/drawing/2012/chart" uri="{02D57815-91ED-43cb-92C2-25804820EDAC}">
                        <c15:formulaRef>
                          <c15:sqref>'$500 Incentive'!$U$22:$Y$22</c15:sqref>
                        </c15:formulaRef>
                      </c:ext>
                    </c:extLst>
                    <c:numCache>
                      <c:formatCode>"$"#,##0.00_);[Red]\("$"#,##0.00\)</c:formatCode>
                      <c:ptCount val="5"/>
                      <c:pt idx="0">
                        <c:v>-57206.392000000007</c:v>
                      </c:pt>
                      <c:pt idx="1">
                        <c:v>-44383.292000000001</c:v>
                      </c:pt>
                      <c:pt idx="2">
                        <c:v>-32134.392000000014</c:v>
                      </c:pt>
                      <c:pt idx="3">
                        <c:v>-22508.992000000002</c:v>
                      </c:pt>
                      <c:pt idx="4">
                        <c:v>-12883.591999999999</c:v>
                      </c:pt>
                    </c:numCache>
                  </c:numRef>
                </c:val>
                <c:extLst xmlns:c15="http://schemas.microsoft.com/office/drawing/2012/chart">
                  <c:ext xmlns:c16="http://schemas.microsoft.com/office/drawing/2014/chart" uri="{C3380CC4-5D6E-409C-BE32-E72D297353CC}">
                    <c16:uniqueId val="{00000004-8715-4DC7-A81F-428562FE8AD1}"/>
                  </c:ext>
                </c:extLst>
              </c15:ser>
            </c15:filteredBarSeries>
          </c:ext>
        </c:extLst>
      </c:barChart>
      <c:catAx>
        <c:axId val="1865117920"/>
        <c:scaling>
          <c:orientation val="minMax"/>
        </c:scaling>
        <c:delete val="0"/>
        <c:axPos val="l"/>
        <c:title>
          <c:tx>
            <c:rich>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baseline="0"/>
                  <a:t>PERCENT OF AREA REPURPOSED UNDER MLRP</a:t>
                </a:r>
              </a:p>
            </c:rich>
          </c:tx>
          <c:layout>
            <c:manualLayout>
              <c:xMode val="edge"/>
              <c:yMode val="edge"/>
              <c:x val="0.9698176673228347"/>
              <c:y val="0.17423344998541848"/>
            </c:manualLayout>
          </c:layout>
          <c:overlay val="0"/>
          <c:spPr>
            <a:noFill/>
            <a:ln>
              <a:noFill/>
            </a:ln>
            <a:effectLst/>
          </c:spPr>
          <c:txPr>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endParaRPr lang="en-US"/>
            </a:p>
          </c:txPr>
        </c:title>
        <c:numFmt formatCode="0%"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1862486960"/>
        <c:crosses val="autoZero"/>
        <c:auto val="0"/>
        <c:lblAlgn val="ctr"/>
        <c:lblOffset val="100"/>
        <c:noMultiLvlLbl val="0"/>
      </c:catAx>
      <c:valAx>
        <c:axId val="1862486960"/>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baseline="0" dirty="0">
                    <a:solidFill>
                      <a:srgbClr val="FF0000"/>
                    </a:solidFill>
                  </a:rPr>
                  <a:t>GSA FEE                                                                                      </a:t>
                </a:r>
                <a:r>
                  <a:rPr lang="en-US" sz="1800" baseline="0" dirty="0"/>
                  <a:t>GSA INCENTIVE PAYMENT</a:t>
                </a:r>
              </a:p>
            </c:rich>
          </c:tx>
          <c:layout>
            <c:manualLayout>
              <c:xMode val="edge"/>
              <c:yMode val="edge"/>
              <c:x val="0.21781766732283464"/>
              <c:y val="0.93203514144065336"/>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endParaRPr lang="en-US"/>
            </a:p>
          </c:txPr>
        </c:title>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1865117920"/>
        <c:crosses val="autoZero"/>
        <c:crossBetween val="between"/>
      </c:valAx>
      <c:spPr>
        <a:noFill/>
        <a:ln>
          <a:noFill/>
        </a:ln>
        <a:effectLst/>
      </c:spPr>
    </c:plotArea>
    <c:legend>
      <c:legendPos val="b"/>
      <c:layout>
        <c:manualLayout>
          <c:xMode val="edge"/>
          <c:yMode val="edge"/>
          <c:x val="8.0004613681102427E-2"/>
          <c:y val="0.15242635903795826"/>
          <c:w val="0.30535539698162734"/>
          <c:h val="0.277984735563329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a:t>Net GSA Fee/Incentive Break Even ($500</a:t>
            </a:r>
            <a:r>
              <a:rPr lang="en-US" sz="2400" baseline="0"/>
              <a:t> Incentive)</a:t>
            </a:r>
            <a:endParaRPr lang="en-US" sz="2400"/>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'Break Even $500'!$A$20</c:f>
              <c:strCache>
                <c:ptCount val="1"/>
                <c:pt idx="0">
                  <c:v>YEAR 5 NET FEES: Allocation 10% Below Baseline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'Break Even $500'!$U$18:$Y$18</c:f>
              <c:strCache>
                <c:ptCount val="5"/>
                <c:pt idx="0">
                  <c:v>0% MLRP Repurposing</c:v>
                </c:pt>
                <c:pt idx="1">
                  <c:v>10% MLRP Repurposing</c:v>
                </c:pt>
                <c:pt idx="2">
                  <c:v>20% MLRP Repurposing</c:v>
                </c:pt>
                <c:pt idx="3">
                  <c:v>30% MLRP Repurposing</c:v>
                </c:pt>
                <c:pt idx="4">
                  <c:v>40% MLRP Repurposing</c:v>
                </c:pt>
              </c:strCache>
              <c:extLst/>
            </c:strRef>
          </c:cat>
          <c:val>
            <c:numRef>
              <c:f>'Break Even $500'!$U$20:$Y$20</c:f>
              <c:numCache>
                <c:formatCode>"$"#,##0.00_);[Red]\("$"#,##0.00\)</c:formatCode>
                <c:ptCount val="5"/>
                <c:pt idx="0">
                  <c:v>-26323.287999999993</c:v>
                </c:pt>
                <c:pt idx="1">
                  <c:v>-11947.887999999992</c:v>
                </c:pt>
                <c:pt idx="2">
                  <c:v>2427.5119999999933</c:v>
                </c:pt>
                <c:pt idx="3">
                  <c:v>8548.3119999999999</c:v>
                </c:pt>
                <c:pt idx="4">
                  <c:v>13298.312</c:v>
                </c:pt>
              </c:numCache>
            </c:numRef>
          </c:val>
          <c:smooth val="0"/>
          <c:extLst>
            <c:ext xmlns:c16="http://schemas.microsoft.com/office/drawing/2014/chart" uri="{C3380CC4-5D6E-409C-BE32-E72D297353CC}">
              <c16:uniqueId val="{00000000-1A4D-46F9-8245-CA3C1C42E652}"/>
            </c:ext>
          </c:extLst>
        </c:ser>
        <c:ser>
          <c:idx val="1"/>
          <c:order val="1"/>
          <c:tx>
            <c:strRef>
              <c:f>'Break Even $500'!$A$21</c:f>
              <c:strCache>
                <c:ptCount val="1"/>
                <c:pt idx="0">
                  <c:v>YEAR 10 NET FEES: Allocation 20% Below Baseline</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'Break Even $500'!$U$18:$Y$18</c:f>
              <c:strCache>
                <c:ptCount val="5"/>
                <c:pt idx="0">
                  <c:v>0% MLRP Repurposing</c:v>
                </c:pt>
                <c:pt idx="1">
                  <c:v>10% MLRP Repurposing</c:v>
                </c:pt>
                <c:pt idx="2">
                  <c:v>20% MLRP Repurposing</c:v>
                </c:pt>
                <c:pt idx="3">
                  <c:v>30% MLRP Repurposing</c:v>
                </c:pt>
                <c:pt idx="4">
                  <c:v>40% MLRP Repurposing</c:v>
                </c:pt>
              </c:strCache>
              <c:extLst/>
            </c:strRef>
          </c:cat>
          <c:val>
            <c:numRef>
              <c:f>'Break Even $500'!$U$21:$Y$21</c:f>
              <c:numCache>
                <c:formatCode>"$"#,##0.00_);[Red]\("$"#,##0.00\)</c:formatCode>
                <c:ptCount val="5"/>
                <c:pt idx="0">
                  <c:v>-34914.855999999985</c:v>
                </c:pt>
                <c:pt idx="1">
                  <c:v>-20301.855999999989</c:v>
                </c:pt>
                <c:pt idx="2">
                  <c:v>-5926.4560000000038</c:v>
                </c:pt>
                <c:pt idx="3">
                  <c:v>8448.9440000000068</c:v>
                </c:pt>
                <c:pt idx="4">
                  <c:v>13347.944</c:v>
                </c:pt>
              </c:numCache>
            </c:numRef>
          </c:val>
          <c:smooth val="0"/>
          <c:extLst>
            <c:ext xmlns:c16="http://schemas.microsoft.com/office/drawing/2014/chart" uri="{C3380CC4-5D6E-409C-BE32-E72D297353CC}">
              <c16:uniqueId val="{00000001-1A4D-46F9-8245-CA3C1C42E652}"/>
            </c:ext>
          </c:extLst>
        </c:ser>
        <c:dLbls>
          <c:showLegendKey val="0"/>
          <c:showVal val="0"/>
          <c:showCatName val="0"/>
          <c:showSerName val="0"/>
          <c:showPercent val="0"/>
          <c:showBubbleSize val="0"/>
        </c:dLbls>
        <c:smooth val="0"/>
        <c:axId val="1717379712"/>
        <c:axId val="1859681696"/>
        <c:extLst>
          <c:ext xmlns:c15="http://schemas.microsoft.com/office/drawing/2012/chart" uri="{02D57815-91ED-43cb-92C2-25804820EDAC}">
            <c15:filteredLineSeries>
              <c15:ser>
                <c:idx val="2"/>
                <c:order val="2"/>
                <c:tx>
                  <c:strRef>
                    <c:extLst>
                      <c:ext uri="{02D57815-91ED-43cb-92C2-25804820EDAC}">
                        <c15:formulaRef>
                          <c15:sqref>'Break Even $500'!$A$22</c15:sqref>
                        </c15:formulaRef>
                      </c:ext>
                    </c:extLst>
                    <c:strCache>
                      <c:ptCount val="1"/>
                      <c:pt idx="0">
                        <c:v>YEAR 15 NET FEES: Allocation 30% Below Baseline</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strRef>
                    <c:extLst>
                      <c:ext uri="{02D57815-91ED-43cb-92C2-25804820EDAC}">
                        <c15:formulaRef>
                          <c15:sqref>'Break Even $500'!$U$18:$Y$18</c15:sqref>
                        </c15:formulaRef>
                      </c:ext>
                    </c:extLst>
                    <c:strCache>
                      <c:ptCount val="5"/>
                      <c:pt idx="0">
                        <c:v>0% MLRP Repurposing</c:v>
                      </c:pt>
                      <c:pt idx="1">
                        <c:v>10% MLRP Repurposing</c:v>
                      </c:pt>
                      <c:pt idx="2">
                        <c:v>20% MLRP Repurposing</c:v>
                      </c:pt>
                      <c:pt idx="3">
                        <c:v>30% MLRP Repurposing</c:v>
                      </c:pt>
                      <c:pt idx="4">
                        <c:v>40% MLRP Repurposing</c:v>
                      </c:pt>
                    </c:strCache>
                  </c:strRef>
                </c:cat>
                <c:val>
                  <c:numRef>
                    <c:extLst>
                      <c:ext uri="{02D57815-91ED-43cb-92C2-25804820EDAC}">
                        <c15:formulaRef>
                          <c15:sqref>'Break Even $500'!$U$22:$Y$22</c15:sqref>
                        </c15:formulaRef>
                      </c:ext>
                    </c:extLst>
                    <c:numCache>
                      <c:formatCode>"$"#,##0.00_);[Red]\("$"#,##0.00\)</c:formatCode>
                      <c:ptCount val="5"/>
                      <c:pt idx="0">
                        <c:v>-46060.624000000011</c:v>
                      </c:pt>
                      <c:pt idx="1">
                        <c:v>-28655.824000000008</c:v>
                      </c:pt>
                      <c:pt idx="2">
                        <c:v>-14280.424000000017</c:v>
                      </c:pt>
                      <c:pt idx="3">
                        <c:v>94.975999999995111</c:v>
                      </c:pt>
                      <c:pt idx="4">
                        <c:v>13397.576000000001</c:v>
                      </c:pt>
                    </c:numCache>
                  </c:numRef>
                </c:val>
                <c:smooth val="0"/>
                <c:extLst>
                  <c:ext xmlns:c16="http://schemas.microsoft.com/office/drawing/2014/chart" uri="{C3380CC4-5D6E-409C-BE32-E72D297353CC}">
                    <c16:uniqueId val="{00000002-1A4D-46F9-8245-CA3C1C42E65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'Break Even $500'!$A$23</c15:sqref>
                        </c15:formulaRef>
                      </c:ext>
                    </c:extLst>
                    <c:strCache>
                      <c:ptCount val="1"/>
                      <c:pt idx="0">
                        <c:v>YEAR 20 NET FEES: Alloction 40% Below Baseline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extLst xmlns:c15="http://schemas.microsoft.com/office/drawing/2012/chart">
                      <c:ext xmlns:c15="http://schemas.microsoft.com/office/drawing/2012/chart" uri="{02D57815-91ED-43cb-92C2-25804820EDAC}">
                        <c15:formulaRef>
                          <c15:sqref>'Break Even $500'!$U$18:$Y$18</c15:sqref>
                        </c15:formulaRef>
                      </c:ext>
                    </c:extLst>
                    <c:strCache>
                      <c:ptCount val="5"/>
                      <c:pt idx="0">
                        <c:v>0% MLRP Repurposing</c:v>
                      </c:pt>
                      <c:pt idx="1">
                        <c:v>10% MLRP Repurposing</c:v>
                      </c:pt>
                      <c:pt idx="2">
                        <c:v>20% MLRP Repurposing</c:v>
                      </c:pt>
                      <c:pt idx="3">
                        <c:v>30% MLRP Repurposing</c:v>
                      </c:pt>
                      <c:pt idx="4">
                        <c:v>40% MLRP Repurposing</c:v>
                      </c:pt>
                    </c:strCache>
                  </c:strRef>
                </c:cat>
                <c:val>
                  <c:numRef>
                    <c:extLst xmlns:c15="http://schemas.microsoft.com/office/drawing/2012/chart">
                      <c:ext xmlns:c15="http://schemas.microsoft.com/office/drawing/2012/chart" uri="{02D57815-91ED-43cb-92C2-25804820EDAC}">
                        <c15:formulaRef>
                          <c15:sqref>'Break Even $500'!$U$23:$Y$23</c15:sqref>
                        </c15:formulaRef>
                      </c:ext>
                    </c:extLst>
                    <c:numCache>
                      <c:formatCode>"$"#,##0.00_);[Red]\("$"#,##0.00\)</c:formatCode>
                      <c:ptCount val="5"/>
                      <c:pt idx="0">
                        <c:v>-57206.392000000007</c:v>
                      </c:pt>
                      <c:pt idx="1">
                        <c:v>-39633.292000000001</c:v>
                      </c:pt>
                      <c:pt idx="2">
                        <c:v>-22634.392000000014</c:v>
                      </c:pt>
                      <c:pt idx="3">
                        <c:v>-8258.992000000002</c:v>
                      </c:pt>
                      <c:pt idx="4">
                        <c:v>6116.4080000000013</c:v>
                      </c:pt>
                    </c:numCache>
                  </c:numRef>
                </c:val>
                <c:smooth val="0"/>
                <c:extLst xmlns:c15="http://schemas.microsoft.com/office/drawing/2012/chart">
                  <c:ext xmlns:c16="http://schemas.microsoft.com/office/drawing/2014/chart" uri="{C3380CC4-5D6E-409C-BE32-E72D297353CC}">
                    <c16:uniqueId val="{00000003-1A4D-46F9-8245-CA3C1C42E652}"/>
                  </c:ext>
                </c:extLst>
              </c15:ser>
            </c15:filteredLineSeries>
          </c:ext>
        </c:extLst>
      </c:lineChart>
      <c:catAx>
        <c:axId val="1717379712"/>
        <c:scaling>
          <c:orientation val="minMax"/>
        </c:scaling>
        <c:delete val="0"/>
        <c:axPos val="b"/>
        <c:numFmt formatCode="General" sourceLinked="1"/>
        <c:majorTickMark val="cross"/>
        <c:minorTickMark val="cross"/>
        <c:tickLblPos val="nextTo"/>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1859681696"/>
        <c:crosses val="autoZero"/>
        <c:auto val="1"/>
        <c:lblAlgn val="ctr"/>
        <c:lblOffset val="100"/>
        <c:noMultiLvlLbl val="0"/>
      </c:catAx>
      <c:valAx>
        <c:axId val="1859681696"/>
        <c:scaling>
          <c:orientation val="minMax"/>
        </c:scaling>
        <c:delete val="0"/>
        <c:axPos val="l"/>
        <c:majorGridlines>
          <c:spPr>
            <a:ln w="9525" cap="flat" cmpd="sng" algn="ctr">
              <a:solidFill>
                <a:schemeClr val="lt1">
                  <a:lumMod val="95000"/>
                  <a:alpha val="10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1717379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a:t>Net GSA Fee/Incentive Break Even </a:t>
            </a:r>
            <a:br>
              <a:rPr lang="en-US" sz="2400"/>
            </a:br>
            <a:r>
              <a:rPr lang="en-US" sz="2400"/>
              <a:t>($500</a:t>
            </a:r>
            <a:r>
              <a:rPr lang="en-US" sz="2400" baseline="0"/>
              <a:t> Incentive; 8" Demand Reduction)</a:t>
            </a:r>
            <a:endParaRPr lang="en-US" sz="2400"/>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'Break Even $500'!$A$20</c:f>
              <c:strCache>
                <c:ptCount val="1"/>
                <c:pt idx="0">
                  <c:v>YEAR 5 NET FEES: Allocation 10% Below Baseline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'Break Even $500'!$U$18:$Y$18</c:f>
              <c:strCache>
                <c:ptCount val="5"/>
                <c:pt idx="0">
                  <c:v>0% MLRP Repurposing</c:v>
                </c:pt>
                <c:pt idx="1">
                  <c:v>10% MLRP Repurposing</c:v>
                </c:pt>
                <c:pt idx="2">
                  <c:v>20% MLRP Repurposing</c:v>
                </c:pt>
                <c:pt idx="3">
                  <c:v>30% MLRP Repurposing</c:v>
                </c:pt>
                <c:pt idx="4">
                  <c:v>40% MLRP Repurposing</c:v>
                </c:pt>
              </c:strCache>
              <c:extLst/>
            </c:strRef>
          </c:cat>
          <c:val>
            <c:numRef>
              <c:f>'Break Even $500 Cover+Eff'!$U$20:$Y$20</c:f>
              <c:numCache>
                <c:formatCode>"$"#,##0.00_);[Red]\("$"#,##0.00\)</c:formatCode>
                <c:ptCount val="5"/>
                <c:pt idx="0">
                  <c:v>-7449.9546666666647</c:v>
                </c:pt>
                <c:pt idx="1">
                  <c:v>-951.6880000000001</c:v>
                </c:pt>
                <c:pt idx="2">
                  <c:v>3798.3119999999999</c:v>
                </c:pt>
                <c:pt idx="3">
                  <c:v>8548.3119999999999</c:v>
                </c:pt>
                <c:pt idx="4">
                  <c:v>13298.312</c:v>
                </c:pt>
              </c:numCache>
            </c:numRef>
          </c:val>
          <c:smooth val="0"/>
          <c:extLst>
            <c:ext xmlns:c16="http://schemas.microsoft.com/office/drawing/2014/chart" uri="{C3380CC4-5D6E-409C-BE32-E72D297353CC}">
              <c16:uniqueId val="{00000000-AB47-4620-8D31-991967B06CED}"/>
            </c:ext>
          </c:extLst>
        </c:ser>
        <c:ser>
          <c:idx val="1"/>
          <c:order val="1"/>
          <c:tx>
            <c:strRef>
              <c:f>'Break Even $500'!$A$21</c:f>
              <c:strCache>
                <c:ptCount val="1"/>
                <c:pt idx="0">
                  <c:v>YEAR 10 NET FEES: Allocation 20% Below Baseline</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'Break Even $500'!$U$18:$Y$18</c:f>
              <c:strCache>
                <c:ptCount val="5"/>
                <c:pt idx="0">
                  <c:v>0% MLRP Repurposing</c:v>
                </c:pt>
                <c:pt idx="1">
                  <c:v>10% MLRP Repurposing</c:v>
                </c:pt>
                <c:pt idx="2">
                  <c:v>20% MLRP Repurposing</c:v>
                </c:pt>
                <c:pt idx="3">
                  <c:v>30% MLRP Repurposing</c:v>
                </c:pt>
                <c:pt idx="4">
                  <c:v>40% MLRP Repurposing</c:v>
                </c:pt>
              </c:strCache>
              <c:extLst/>
            </c:strRef>
          </c:cat>
          <c:val>
            <c:numRef>
              <c:f>'Break Even $500 Cover+Eff'!$U$21:$Y$21</c:f>
              <c:numCache>
                <c:formatCode>"$"#,##0.00_);[Red]\("$"#,##0.00\)</c:formatCode>
                <c:ptCount val="5"/>
                <c:pt idx="0">
                  <c:v>-16041.522666666659</c:v>
                </c:pt>
                <c:pt idx="1">
                  <c:v>-1428.5226666666586</c:v>
                </c:pt>
                <c:pt idx="2">
                  <c:v>3847.9439999999995</c:v>
                </c:pt>
                <c:pt idx="3">
                  <c:v>8597.9439999999995</c:v>
                </c:pt>
                <c:pt idx="4">
                  <c:v>13347.944</c:v>
                </c:pt>
              </c:numCache>
            </c:numRef>
          </c:val>
          <c:smooth val="0"/>
          <c:extLst>
            <c:ext xmlns:c16="http://schemas.microsoft.com/office/drawing/2014/chart" uri="{C3380CC4-5D6E-409C-BE32-E72D297353CC}">
              <c16:uniqueId val="{00000001-AB47-4620-8D31-991967B06CED}"/>
            </c:ext>
          </c:extLst>
        </c:ser>
        <c:dLbls>
          <c:showLegendKey val="0"/>
          <c:showVal val="0"/>
          <c:showCatName val="0"/>
          <c:showSerName val="0"/>
          <c:showPercent val="0"/>
          <c:showBubbleSize val="0"/>
        </c:dLbls>
        <c:smooth val="0"/>
        <c:axId val="1717379712"/>
        <c:axId val="1859681696"/>
        <c:extLst>
          <c:ext xmlns:c15="http://schemas.microsoft.com/office/drawing/2012/chart" uri="{02D57815-91ED-43cb-92C2-25804820EDAC}">
            <c15:filteredLineSeries>
              <c15:ser>
                <c:idx val="2"/>
                <c:order val="2"/>
                <c:tx>
                  <c:strRef>
                    <c:extLst>
                      <c:ext uri="{02D57815-91ED-43cb-92C2-25804820EDAC}">
                        <c15:formulaRef>
                          <c15:sqref>'Break Even $500'!$A$22</c15:sqref>
                        </c15:formulaRef>
                      </c:ext>
                    </c:extLst>
                    <c:strCache>
                      <c:ptCount val="1"/>
                      <c:pt idx="0">
                        <c:v>YEAR 15 NET FEES: Allocation 30% Below Baseline</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strRef>
                    <c:extLst>
                      <c:ext uri="{02D57815-91ED-43cb-92C2-25804820EDAC}">
                        <c15:formulaRef>
                          <c15:sqref>'Break Even $500'!$U$18:$Y$18</c15:sqref>
                        </c15:formulaRef>
                      </c:ext>
                    </c:extLst>
                    <c:strCache>
                      <c:ptCount val="5"/>
                      <c:pt idx="0">
                        <c:v>0% MLRP Repurposing</c:v>
                      </c:pt>
                      <c:pt idx="1">
                        <c:v>10% MLRP Repurposing</c:v>
                      </c:pt>
                      <c:pt idx="2">
                        <c:v>20% MLRP Repurposing</c:v>
                      </c:pt>
                      <c:pt idx="3">
                        <c:v>30% MLRP Repurposing</c:v>
                      </c:pt>
                      <c:pt idx="4">
                        <c:v>40% MLRP Repurposing</c:v>
                      </c:pt>
                    </c:strCache>
                  </c:strRef>
                </c:cat>
                <c:val>
                  <c:numRef>
                    <c:extLst>
                      <c:ext uri="{02D57815-91ED-43cb-92C2-25804820EDAC}">
                        <c15:formulaRef>
                          <c15:sqref>'Break Even $500 Cover+Eff'!$U$22:$Y$22</c15:sqref>
                        </c15:formulaRef>
                      </c:ext>
                    </c:extLst>
                    <c:numCache>
                      <c:formatCode>"$"#,##0.00_);[Red]\("$"#,##0.00\)</c:formatCode>
                      <c:ptCount val="5"/>
                      <c:pt idx="0">
                        <c:v>-27187.290666666675</c:v>
                      </c:pt>
                      <c:pt idx="1">
                        <c:v>-9782.490666666672</c:v>
                      </c:pt>
                      <c:pt idx="2">
                        <c:v>3897.576</c:v>
                      </c:pt>
                      <c:pt idx="3">
                        <c:v>8647.5760000000009</c:v>
                      </c:pt>
                      <c:pt idx="4">
                        <c:v>13397.576000000001</c:v>
                      </c:pt>
                    </c:numCache>
                  </c:numRef>
                </c:val>
                <c:smooth val="0"/>
                <c:extLst>
                  <c:ext xmlns:c16="http://schemas.microsoft.com/office/drawing/2014/chart" uri="{C3380CC4-5D6E-409C-BE32-E72D297353CC}">
                    <c16:uniqueId val="{00000002-AB47-4620-8D31-991967B06CED}"/>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'Break Even $500'!$A$23</c15:sqref>
                        </c15:formulaRef>
                      </c:ext>
                    </c:extLst>
                    <c:strCache>
                      <c:ptCount val="1"/>
                      <c:pt idx="0">
                        <c:v>YEAR 20 NET FEES: Alloction 40% Below Baseline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extLst xmlns:c15="http://schemas.microsoft.com/office/drawing/2012/chart">
                      <c:ext xmlns:c15="http://schemas.microsoft.com/office/drawing/2012/chart" uri="{02D57815-91ED-43cb-92C2-25804820EDAC}">
                        <c15:formulaRef>
                          <c15:sqref>'Break Even $500'!$U$18:$Y$18</c15:sqref>
                        </c15:formulaRef>
                      </c:ext>
                    </c:extLst>
                    <c:strCache>
                      <c:ptCount val="5"/>
                      <c:pt idx="0">
                        <c:v>0% MLRP Repurposing</c:v>
                      </c:pt>
                      <c:pt idx="1">
                        <c:v>10% MLRP Repurposing</c:v>
                      </c:pt>
                      <c:pt idx="2">
                        <c:v>20% MLRP Repurposing</c:v>
                      </c:pt>
                      <c:pt idx="3">
                        <c:v>30% MLRP Repurposing</c:v>
                      </c:pt>
                      <c:pt idx="4">
                        <c:v>40% MLRP Repurposing</c:v>
                      </c:pt>
                    </c:strCache>
                  </c:strRef>
                </c:cat>
                <c:val>
                  <c:numRef>
                    <c:extLst xmlns:c15="http://schemas.microsoft.com/office/drawing/2012/chart">
                      <c:ext xmlns:c15="http://schemas.microsoft.com/office/drawing/2012/chart" uri="{02D57815-91ED-43cb-92C2-25804820EDAC}">
                        <c15:formulaRef>
                          <c15:sqref>'Break Even $500 Cover+Eff'!$U$23:$Y$23</c15:sqref>
                        </c15:formulaRef>
                      </c:ext>
                    </c:extLst>
                    <c:numCache>
                      <c:formatCode>"$"#,##0.00_);[Red]\("$"#,##0.00\)</c:formatCode>
                      <c:ptCount val="5"/>
                      <c:pt idx="0">
                        <c:v>-38333.058666666679</c:v>
                      </c:pt>
                      <c:pt idx="1">
                        <c:v>-20759.958666666669</c:v>
                      </c:pt>
                      <c:pt idx="2">
                        <c:v>-3761.0586666666823</c:v>
                      </c:pt>
                      <c:pt idx="3">
                        <c:v>8697.2079999999987</c:v>
                      </c:pt>
                      <c:pt idx="4">
                        <c:v>13447.207999999999</c:v>
                      </c:pt>
                    </c:numCache>
                  </c:numRef>
                </c:val>
                <c:smooth val="0"/>
                <c:extLst xmlns:c15="http://schemas.microsoft.com/office/drawing/2012/chart">
                  <c:ext xmlns:c16="http://schemas.microsoft.com/office/drawing/2014/chart" uri="{C3380CC4-5D6E-409C-BE32-E72D297353CC}">
                    <c16:uniqueId val="{00000003-AB47-4620-8D31-991967B06CED}"/>
                  </c:ext>
                </c:extLst>
              </c15:ser>
            </c15:filteredLineSeries>
          </c:ext>
        </c:extLst>
      </c:lineChart>
      <c:catAx>
        <c:axId val="1717379712"/>
        <c:scaling>
          <c:orientation val="minMax"/>
        </c:scaling>
        <c:delete val="0"/>
        <c:axPos val="b"/>
        <c:numFmt formatCode="General" sourceLinked="1"/>
        <c:majorTickMark val="cross"/>
        <c:minorTickMark val="cross"/>
        <c:tickLblPos val="nextTo"/>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1859681696"/>
        <c:crosses val="autoZero"/>
        <c:auto val="1"/>
        <c:lblAlgn val="ctr"/>
        <c:lblOffset val="100"/>
        <c:noMultiLvlLbl val="0"/>
      </c:catAx>
      <c:valAx>
        <c:axId val="1859681696"/>
        <c:scaling>
          <c:orientation val="minMax"/>
        </c:scaling>
        <c:delete val="0"/>
        <c:axPos val="l"/>
        <c:majorGridlines>
          <c:spPr>
            <a:ln w="9525" cap="flat" cmpd="sng" algn="ctr">
              <a:solidFill>
                <a:schemeClr val="lt1">
                  <a:lumMod val="95000"/>
                  <a:alpha val="10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1717379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fif"/><Relationship Id="rId1" Type="http://schemas.openxmlformats.org/officeDocument/2006/relationships/image" Target="../media/image18.jpg"/><Relationship Id="rId4"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fif"/><Relationship Id="rId1" Type="http://schemas.openxmlformats.org/officeDocument/2006/relationships/image" Target="../media/image18.jp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10CBF-0A89-482C-BFF0-02C4529552F3}"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787200A5-B79D-499E-AC31-6125F17AD979}" type="parTrans" cxnId="{6935308E-C54E-429D-BCF9-49FAE9B91E26}">
      <dgm:prSet/>
      <dgm:spPr/>
      <dgm:t>
        <a:bodyPr/>
        <a:lstStyle/>
        <a:p>
          <a:endParaRPr lang="en-US">
            <a:solidFill>
              <a:schemeClr val="tx1"/>
            </a:solidFill>
            <a:effectLst/>
          </a:endParaRPr>
        </a:p>
      </dgm:t>
    </dgm:pt>
    <dgm:pt modelId="{5BE7AAB2-47AE-4B0D-A981-93A4B1FC5004}">
      <dgm:prSet custT="1"/>
      <dgm:spPr>
        <a:scene3d>
          <a:camera prst="orthographicFront">
            <a:rot lat="0" lon="0" rev="0"/>
          </a:camera>
          <a:lightRig rig="contrasting" dir="t">
            <a:rot lat="0" lon="0" rev="1200000"/>
          </a:lightRig>
        </a:scene3d>
        <a:sp3d contourW="19050" prstMaterial="metal">
          <a:bevelT w="88900" h="203200"/>
          <a:bevelB w="165100" h="254000"/>
        </a:sp3d>
      </dgm:spPr>
      <dgm:t>
        <a:bodyPr/>
        <a:lstStyle/>
        <a:p>
          <a:pPr marL="0" marR="0" lvl="0" indent="0" defTabSz="914400" rtl="0" eaLnBrk="1" fontAlgn="auto" latinLnBrk="0" hangingPunct="1">
            <a:lnSpc>
              <a:spcPct val="100000"/>
            </a:lnSpc>
            <a:spcBef>
              <a:spcPct val="0"/>
            </a:spcBef>
            <a:spcAft>
              <a:spcPct val="0"/>
            </a:spcAft>
            <a:buClrTx/>
            <a:buSzTx/>
            <a:buFontTx/>
            <a:buNone/>
            <a:defRPr/>
          </a:pPr>
          <a:r>
            <a:rPr lang="en-US" sz="2800" dirty="0">
              <a:effectLst/>
            </a:rPr>
            <a:t>Introduction and Background</a:t>
          </a:r>
        </a:p>
      </dgm:t>
    </dgm:pt>
    <dgm:pt modelId="{59C485A0-6F10-460C-9D75-5F29BAA40CC7}" type="sibTrans" cxnId="{6935308E-C54E-429D-BCF9-49FAE9B91E26}">
      <dgm:prSet/>
      <dgm:spPr/>
      <dgm:t>
        <a:bodyPr/>
        <a:lstStyle/>
        <a:p>
          <a:endParaRPr lang="en-US">
            <a:solidFill>
              <a:schemeClr val="tx1"/>
            </a:solidFill>
            <a:effectLst/>
          </a:endParaRPr>
        </a:p>
      </dgm:t>
    </dgm:pt>
    <dgm:pt modelId="{A0A3B686-2390-4BE3-8ABB-D225181F6FE8}">
      <dgm:prSet custT="1"/>
      <dgm:spPr>
        <a:scene3d>
          <a:camera prst="orthographicFront">
            <a:rot lat="0" lon="0" rev="0"/>
          </a:camera>
          <a:lightRig rig="contrasting" dir="t">
            <a:rot lat="0" lon="0" rev="1200000"/>
          </a:lightRig>
        </a:scene3d>
        <a:sp3d contourW="19050" prstMaterial="metal">
          <a:bevelT w="88900" h="203200"/>
          <a:bevelB w="165100" h="254000"/>
        </a:sp3d>
      </dgm:spPr>
      <dgm:t>
        <a:bodyPr/>
        <a:lstStyle/>
        <a:p>
          <a:pPr marL="0" marR="0" lvl="0" indent="0" defTabSz="914400" rtl="0" eaLnBrk="1" fontAlgn="auto" latinLnBrk="0" hangingPunct="1">
            <a:lnSpc>
              <a:spcPct val="100000"/>
            </a:lnSpc>
            <a:spcBef>
              <a:spcPct val="0"/>
            </a:spcBef>
            <a:spcAft>
              <a:spcPct val="0"/>
            </a:spcAft>
            <a:buClrTx/>
            <a:buSzTx/>
            <a:buFontTx/>
            <a:buNone/>
            <a:defRPr/>
          </a:pPr>
          <a:r>
            <a:rPr lang="en-US" sz="2800" dirty="0">
              <a:effectLst/>
            </a:rPr>
            <a:t>Supporting Policies, Rules &amp; Regulations</a:t>
          </a:r>
        </a:p>
      </dgm:t>
    </dgm:pt>
    <dgm:pt modelId="{99002AC0-A83B-4915-B151-E6516E170C3B}" type="parTrans" cxnId="{28CE1015-93BD-49C8-AFC3-53D4D9FF6ADC}">
      <dgm:prSet/>
      <dgm:spPr/>
      <dgm:t>
        <a:bodyPr/>
        <a:lstStyle/>
        <a:p>
          <a:endParaRPr lang="en-US"/>
        </a:p>
      </dgm:t>
    </dgm:pt>
    <dgm:pt modelId="{597480A1-0890-49D9-94C0-32107EB90634}" type="sibTrans" cxnId="{28CE1015-93BD-49C8-AFC3-53D4D9FF6ADC}">
      <dgm:prSet/>
      <dgm:spPr/>
      <dgm:t>
        <a:bodyPr/>
        <a:lstStyle/>
        <a:p>
          <a:endParaRPr lang="en-US"/>
        </a:p>
      </dgm:t>
    </dgm:pt>
    <dgm:pt modelId="{E7C3980F-AB10-4EEB-87FA-86956D99E837}">
      <dgm:prSet custT="1"/>
      <dgm:spPr>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2800" dirty="0">
              <a:effectLst/>
            </a:rPr>
            <a:t>Proposed Benefit Assessments and Fees</a:t>
          </a:r>
        </a:p>
      </dgm:t>
    </dgm:pt>
    <dgm:pt modelId="{50445D5B-C640-4E0C-ADAB-A4B579E37741}" type="sibTrans" cxnId="{A198E959-384E-453E-8601-5AE03266883E}">
      <dgm:prSet/>
      <dgm:spPr/>
      <dgm:t>
        <a:bodyPr/>
        <a:lstStyle/>
        <a:p>
          <a:endParaRPr lang="en-US"/>
        </a:p>
      </dgm:t>
    </dgm:pt>
    <dgm:pt modelId="{B8D41AD8-6F2C-487C-8212-4103AC6FA902}" type="parTrans" cxnId="{A198E959-384E-453E-8601-5AE03266883E}">
      <dgm:prSet/>
      <dgm:spPr/>
      <dgm:t>
        <a:bodyPr/>
        <a:lstStyle/>
        <a:p>
          <a:endParaRPr lang="en-US"/>
        </a:p>
      </dgm:t>
    </dgm:pt>
    <dgm:pt modelId="{792DF2C6-59E8-43FB-8403-B4C460BF4B2C}">
      <dgm:prSet custT="1"/>
      <dgm:spPr>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2800" dirty="0">
              <a:effectLst/>
            </a:rPr>
            <a:t>Example Application to a Theoretical Site</a:t>
          </a:r>
        </a:p>
      </dgm:t>
    </dgm:pt>
    <dgm:pt modelId="{632C25F3-1FDF-4980-A378-55EE0AF55DC6}" type="parTrans" cxnId="{AC2815B5-6F61-4B94-8EA8-3A50224E7C28}">
      <dgm:prSet/>
      <dgm:spPr/>
      <dgm:t>
        <a:bodyPr/>
        <a:lstStyle/>
        <a:p>
          <a:endParaRPr lang="en-US"/>
        </a:p>
      </dgm:t>
    </dgm:pt>
    <dgm:pt modelId="{3FFC5243-8717-4647-9343-2F1B9A5D5A4E}" type="sibTrans" cxnId="{AC2815B5-6F61-4B94-8EA8-3A50224E7C28}">
      <dgm:prSet/>
      <dgm:spPr/>
      <dgm:t>
        <a:bodyPr/>
        <a:lstStyle/>
        <a:p>
          <a:endParaRPr lang="en-US"/>
        </a:p>
      </dgm:t>
    </dgm:pt>
    <dgm:pt modelId="{7FA8C2BD-E54B-4275-9E7F-19E0158E328C}" type="pres">
      <dgm:prSet presAssocID="{A0810CBF-0A89-482C-BFF0-02C4529552F3}" presName="linear" presStyleCnt="0">
        <dgm:presLayoutVars>
          <dgm:animLvl val="lvl"/>
          <dgm:resizeHandles val="exact"/>
        </dgm:presLayoutVars>
      </dgm:prSet>
      <dgm:spPr/>
    </dgm:pt>
    <dgm:pt modelId="{9120205E-7149-45BB-9376-F1B6735E2545}" type="pres">
      <dgm:prSet presAssocID="{5BE7AAB2-47AE-4B0D-A981-93A4B1FC5004}" presName="parentText" presStyleLbl="node1" presStyleIdx="0" presStyleCnt="4" custLinFactNeighborX="-307" custLinFactNeighborY="-26898">
        <dgm:presLayoutVars>
          <dgm:chMax val="0"/>
          <dgm:bulletEnabled val="1"/>
        </dgm:presLayoutVars>
      </dgm:prSet>
      <dgm:spPr/>
    </dgm:pt>
    <dgm:pt modelId="{31B0A9CF-A244-44A6-ABC1-1C96BB363AA1}" type="pres">
      <dgm:prSet presAssocID="{59C485A0-6F10-460C-9D75-5F29BAA40CC7}" presName="spacer" presStyleCnt="0"/>
      <dgm:spPr/>
    </dgm:pt>
    <dgm:pt modelId="{94CB614A-A59E-45B2-AC97-D8842946DB51}" type="pres">
      <dgm:prSet presAssocID="{A0A3B686-2390-4BE3-8ABB-D225181F6FE8}" presName="parentText" presStyleLbl="node1" presStyleIdx="1" presStyleCnt="4">
        <dgm:presLayoutVars>
          <dgm:chMax val="0"/>
          <dgm:bulletEnabled val="1"/>
        </dgm:presLayoutVars>
      </dgm:prSet>
      <dgm:spPr/>
    </dgm:pt>
    <dgm:pt modelId="{8B41DB88-DE18-48E2-B463-0E022F6E1141}" type="pres">
      <dgm:prSet presAssocID="{597480A1-0890-49D9-94C0-32107EB90634}" presName="spacer" presStyleCnt="0"/>
      <dgm:spPr/>
    </dgm:pt>
    <dgm:pt modelId="{C6A36BEA-F7EA-4983-B534-4C24F9B05819}" type="pres">
      <dgm:prSet presAssocID="{E7C3980F-AB10-4EEB-87FA-86956D99E837}" presName="parentText" presStyleLbl="node1" presStyleIdx="2" presStyleCnt="4">
        <dgm:presLayoutVars>
          <dgm:chMax val="0"/>
          <dgm:bulletEnabled val="1"/>
        </dgm:presLayoutVars>
      </dgm:prSet>
      <dgm:spPr/>
    </dgm:pt>
    <dgm:pt modelId="{B24592A1-3592-43DF-9B3F-91B03677DAE8}" type="pres">
      <dgm:prSet presAssocID="{50445D5B-C640-4E0C-ADAB-A4B579E37741}" presName="spacer" presStyleCnt="0"/>
      <dgm:spPr/>
    </dgm:pt>
    <dgm:pt modelId="{EF026D90-95A7-4B22-859C-586470296497}" type="pres">
      <dgm:prSet presAssocID="{792DF2C6-59E8-43FB-8403-B4C460BF4B2C}" presName="parentText" presStyleLbl="node1" presStyleIdx="3" presStyleCnt="4">
        <dgm:presLayoutVars>
          <dgm:chMax val="0"/>
          <dgm:bulletEnabled val="1"/>
        </dgm:presLayoutVars>
      </dgm:prSet>
      <dgm:spPr/>
    </dgm:pt>
  </dgm:ptLst>
  <dgm:cxnLst>
    <dgm:cxn modelId="{42B0FA0F-CBE2-494F-A53F-0E10235935EB}" type="presOf" srcId="{5BE7AAB2-47AE-4B0D-A981-93A4B1FC5004}" destId="{9120205E-7149-45BB-9376-F1B6735E2545}" srcOrd="0" destOrd="0" presId="urn:microsoft.com/office/officeart/2005/8/layout/vList2"/>
    <dgm:cxn modelId="{28CE1015-93BD-49C8-AFC3-53D4D9FF6ADC}" srcId="{A0810CBF-0A89-482C-BFF0-02C4529552F3}" destId="{A0A3B686-2390-4BE3-8ABB-D225181F6FE8}" srcOrd="1" destOrd="0" parTransId="{99002AC0-A83B-4915-B151-E6516E170C3B}" sibTransId="{597480A1-0890-49D9-94C0-32107EB90634}"/>
    <dgm:cxn modelId="{58E79A59-6EE3-48A2-947F-ADCB09F20AE4}" type="presOf" srcId="{E7C3980F-AB10-4EEB-87FA-86956D99E837}" destId="{C6A36BEA-F7EA-4983-B534-4C24F9B05819}" srcOrd="0" destOrd="0" presId="urn:microsoft.com/office/officeart/2005/8/layout/vList2"/>
    <dgm:cxn modelId="{A198E959-384E-453E-8601-5AE03266883E}" srcId="{A0810CBF-0A89-482C-BFF0-02C4529552F3}" destId="{E7C3980F-AB10-4EEB-87FA-86956D99E837}" srcOrd="2" destOrd="0" parTransId="{B8D41AD8-6F2C-487C-8212-4103AC6FA902}" sibTransId="{50445D5B-C640-4E0C-ADAB-A4B579E37741}"/>
    <dgm:cxn modelId="{FF23AC81-F665-4EE9-B8EF-D2921DC35CD1}" type="presOf" srcId="{A0810CBF-0A89-482C-BFF0-02C4529552F3}" destId="{7FA8C2BD-E54B-4275-9E7F-19E0158E328C}" srcOrd="0" destOrd="0" presId="urn:microsoft.com/office/officeart/2005/8/layout/vList2"/>
    <dgm:cxn modelId="{6935308E-C54E-429D-BCF9-49FAE9B91E26}" srcId="{A0810CBF-0A89-482C-BFF0-02C4529552F3}" destId="{5BE7AAB2-47AE-4B0D-A981-93A4B1FC5004}" srcOrd="0" destOrd="0" parTransId="{787200A5-B79D-499E-AC31-6125F17AD979}" sibTransId="{59C485A0-6F10-460C-9D75-5F29BAA40CC7}"/>
    <dgm:cxn modelId="{AC2815B5-6F61-4B94-8EA8-3A50224E7C28}" srcId="{A0810CBF-0A89-482C-BFF0-02C4529552F3}" destId="{792DF2C6-59E8-43FB-8403-B4C460BF4B2C}" srcOrd="3" destOrd="0" parTransId="{632C25F3-1FDF-4980-A378-55EE0AF55DC6}" sibTransId="{3FFC5243-8717-4647-9343-2F1B9A5D5A4E}"/>
    <dgm:cxn modelId="{7FD49BDB-A925-4FB0-856B-621B9D568829}" type="presOf" srcId="{792DF2C6-59E8-43FB-8403-B4C460BF4B2C}" destId="{EF026D90-95A7-4B22-859C-586470296497}" srcOrd="0" destOrd="0" presId="urn:microsoft.com/office/officeart/2005/8/layout/vList2"/>
    <dgm:cxn modelId="{A3AD8EF4-7992-4422-A973-F4C9FC3C851D}" type="presOf" srcId="{A0A3B686-2390-4BE3-8ABB-D225181F6FE8}" destId="{94CB614A-A59E-45B2-AC97-D8842946DB51}" srcOrd="0" destOrd="0" presId="urn:microsoft.com/office/officeart/2005/8/layout/vList2"/>
    <dgm:cxn modelId="{4A568FC9-0359-4E48-93FE-89689F6539A9}" type="presParOf" srcId="{7FA8C2BD-E54B-4275-9E7F-19E0158E328C}" destId="{9120205E-7149-45BB-9376-F1B6735E2545}" srcOrd="0" destOrd="0" presId="urn:microsoft.com/office/officeart/2005/8/layout/vList2"/>
    <dgm:cxn modelId="{76C3D352-4717-4311-9F6B-B0C3D2E1C03D}" type="presParOf" srcId="{7FA8C2BD-E54B-4275-9E7F-19E0158E328C}" destId="{31B0A9CF-A244-44A6-ABC1-1C96BB363AA1}" srcOrd="1" destOrd="0" presId="urn:microsoft.com/office/officeart/2005/8/layout/vList2"/>
    <dgm:cxn modelId="{8BC80497-4055-478E-8A17-193115B0B81C}" type="presParOf" srcId="{7FA8C2BD-E54B-4275-9E7F-19E0158E328C}" destId="{94CB614A-A59E-45B2-AC97-D8842946DB51}" srcOrd="2" destOrd="0" presId="urn:microsoft.com/office/officeart/2005/8/layout/vList2"/>
    <dgm:cxn modelId="{414F6A07-5BF2-460A-9EC5-B9674090561A}" type="presParOf" srcId="{7FA8C2BD-E54B-4275-9E7F-19E0158E328C}" destId="{8B41DB88-DE18-48E2-B463-0E022F6E1141}" srcOrd="3" destOrd="0" presId="urn:microsoft.com/office/officeart/2005/8/layout/vList2"/>
    <dgm:cxn modelId="{55563013-8474-4443-9B13-A476C6472875}" type="presParOf" srcId="{7FA8C2BD-E54B-4275-9E7F-19E0158E328C}" destId="{C6A36BEA-F7EA-4983-B534-4C24F9B05819}" srcOrd="4" destOrd="0" presId="urn:microsoft.com/office/officeart/2005/8/layout/vList2"/>
    <dgm:cxn modelId="{549B1626-3287-4E17-AEE7-D109A1211782}" type="presParOf" srcId="{7FA8C2BD-E54B-4275-9E7F-19E0158E328C}" destId="{B24592A1-3592-43DF-9B3F-91B03677DAE8}" srcOrd="5" destOrd="0" presId="urn:microsoft.com/office/officeart/2005/8/layout/vList2"/>
    <dgm:cxn modelId="{B8E6E263-9790-4EAD-B522-853E910A4C53}" type="presParOf" srcId="{7FA8C2BD-E54B-4275-9E7F-19E0158E328C}" destId="{EF026D90-95A7-4B22-859C-58647029649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10.xml><?xml version="1.0" encoding="utf-8"?>
<dgm:dataModel xmlns:dgm="http://schemas.openxmlformats.org/drawingml/2006/diagram" xmlns:a="http://schemas.openxmlformats.org/drawingml/2006/main">
  <dgm:ptLst>
    <dgm:pt modelId="{63D8B2AC-F653-4890-BF1F-25A4C6AD9B90}"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115A3028-3AD2-4A28-93AD-1FF46E018288}">
      <dgm:prSet/>
      <dgm:spPr>
        <a:ln>
          <a:solidFill>
            <a:schemeClr val="accent2"/>
          </a:solidFill>
        </a:ln>
      </dgm:spPr>
      <dgm:t>
        <a:bodyPr/>
        <a:lstStyle/>
        <a:p>
          <a:r>
            <a:rPr lang="en-US" dirty="0"/>
            <a:t>December 2023 </a:t>
          </a:r>
        </a:p>
      </dgm:t>
    </dgm:pt>
    <dgm:pt modelId="{26B88DC6-7A26-4AED-930E-2557AC51B120}" type="parTrans" cxnId="{9F512067-5E8E-47B4-92D1-CE24B3937B7A}">
      <dgm:prSet/>
      <dgm:spPr/>
      <dgm:t>
        <a:bodyPr/>
        <a:lstStyle/>
        <a:p>
          <a:endParaRPr lang="en-US"/>
        </a:p>
      </dgm:t>
    </dgm:pt>
    <dgm:pt modelId="{C954DF24-3A8C-4B34-BB20-87D088FDF87C}" type="sibTrans" cxnId="{9F512067-5E8E-47B4-92D1-CE24B3937B7A}">
      <dgm:prSet/>
      <dgm:spPr/>
      <dgm:t>
        <a:bodyPr/>
        <a:lstStyle/>
        <a:p>
          <a:endParaRPr lang="en-US"/>
        </a:p>
      </dgm:t>
    </dgm:pt>
    <dgm:pt modelId="{EF82415A-4536-4BFA-A3DD-6CECE47FCE9D}">
      <dgm:prSet/>
      <dgm:spPr/>
      <dgm:t>
        <a:bodyPr/>
        <a:lstStyle/>
        <a:p>
          <a:r>
            <a:rPr lang="en-US" dirty="0"/>
            <a:t>Draft Engineer’s Report Reviewed</a:t>
          </a:r>
        </a:p>
      </dgm:t>
    </dgm:pt>
    <dgm:pt modelId="{25AB4487-2A51-4F6D-9C96-4E807F5CE651}" type="parTrans" cxnId="{BB9B6C7F-CF70-44FD-8169-626E3BFBE32F}">
      <dgm:prSet/>
      <dgm:spPr/>
      <dgm:t>
        <a:bodyPr/>
        <a:lstStyle/>
        <a:p>
          <a:endParaRPr lang="en-US"/>
        </a:p>
      </dgm:t>
    </dgm:pt>
    <dgm:pt modelId="{B24C8D32-418E-47F2-9657-E8710165E7F7}" type="sibTrans" cxnId="{BB9B6C7F-CF70-44FD-8169-626E3BFBE32F}">
      <dgm:prSet/>
      <dgm:spPr/>
      <dgm:t>
        <a:bodyPr/>
        <a:lstStyle/>
        <a:p>
          <a:endParaRPr lang="en-US"/>
        </a:p>
      </dgm:t>
    </dgm:pt>
    <dgm:pt modelId="{45831FB8-AF1A-4791-96A5-A77CC51F908B}">
      <dgm:prSet/>
      <dgm:spPr>
        <a:ln>
          <a:solidFill>
            <a:schemeClr val="accent2"/>
          </a:solidFill>
        </a:ln>
      </dgm:spPr>
      <dgm:t>
        <a:bodyPr/>
        <a:lstStyle/>
        <a:p>
          <a:r>
            <a:rPr lang="en-US" dirty="0"/>
            <a:t>January 2024</a:t>
          </a:r>
        </a:p>
      </dgm:t>
    </dgm:pt>
    <dgm:pt modelId="{4BC7F7CF-B483-4012-877B-02B0CB83443E}" type="parTrans" cxnId="{1DF96D3F-D400-4A54-9E64-3DD4192C334F}">
      <dgm:prSet/>
      <dgm:spPr/>
      <dgm:t>
        <a:bodyPr/>
        <a:lstStyle/>
        <a:p>
          <a:endParaRPr lang="en-US"/>
        </a:p>
      </dgm:t>
    </dgm:pt>
    <dgm:pt modelId="{51AC0011-7BF2-4CCD-8335-8CC890151168}" type="sibTrans" cxnId="{1DF96D3F-D400-4A54-9E64-3DD4192C334F}">
      <dgm:prSet/>
      <dgm:spPr/>
      <dgm:t>
        <a:bodyPr/>
        <a:lstStyle/>
        <a:p>
          <a:endParaRPr lang="en-US"/>
        </a:p>
      </dgm:t>
    </dgm:pt>
    <dgm:pt modelId="{D0C4B226-076C-4CAE-A4DF-7AC6A5FC0028}">
      <dgm:prSet/>
      <dgm:spPr>
        <a:ln>
          <a:solidFill>
            <a:schemeClr val="accent2"/>
          </a:solidFill>
        </a:ln>
      </dgm:spPr>
      <dgm:t>
        <a:bodyPr/>
        <a:lstStyle/>
        <a:p>
          <a:r>
            <a:rPr lang="en-US" dirty="0"/>
            <a:t>March 2024</a:t>
          </a:r>
        </a:p>
      </dgm:t>
    </dgm:pt>
    <dgm:pt modelId="{F4A2258F-49D8-4222-84AF-41146BEE366E}" type="parTrans" cxnId="{E4D38C33-1B66-4ED6-9550-A4C75B7DFC3F}">
      <dgm:prSet/>
      <dgm:spPr/>
      <dgm:t>
        <a:bodyPr/>
        <a:lstStyle/>
        <a:p>
          <a:endParaRPr lang="en-US"/>
        </a:p>
      </dgm:t>
    </dgm:pt>
    <dgm:pt modelId="{7CD0F304-3CC5-4FD1-BCDD-52F32C914048}" type="sibTrans" cxnId="{E4D38C33-1B66-4ED6-9550-A4C75B7DFC3F}">
      <dgm:prSet/>
      <dgm:spPr/>
      <dgm:t>
        <a:bodyPr/>
        <a:lstStyle/>
        <a:p>
          <a:endParaRPr lang="en-US"/>
        </a:p>
      </dgm:t>
    </dgm:pt>
    <dgm:pt modelId="{8BBCC514-C68D-4703-AD8A-782AE172FC97}">
      <dgm:prSet/>
      <dgm:spPr>
        <a:ln>
          <a:solidFill>
            <a:schemeClr val="accent2"/>
          </a:solidFill>
        </a:ln>
      </dgm:spPr>
      <dgm:t>
        <a:bodyPr/>
        <a:lstStyle/>
        <a:p>
          <a:r>
            <a:rPr lang="en-US" dirty="0"/>
            <a:t>April 2024</a:t>
          </a:r>
        </a:p>
      </dgm:t>
    </dgm:pt>
    <dgm:pt modelId="{91282B3B-E290-4144-8D35-7C9F282CBC9D}" type="parTrans" cxnId="{C55CA76B-887E-485E-85D7-CAA4F9A24060}">
      <dgm:prSet/>
      <dgm:spPr/>
      <dgm:t>
        <a:bodyPr/>
        <a:lstStyle/>
        <a:p>
          <a:endParaRPr lang="en-US"/>
        </a:p>
      </dgm:t>
    </dgm:pt>
    <dgm:pt modelId="{62583309-5E67-41FA-93A6-1B76F0AEF200}" type="sibTrans" cxnId="{C55CA76B-887E-485E-85D7-CAA4F9A24060}">
      <dgm:prSet/>
      <dgm:spPr/>
      <dgm:t>
        <a:bodyPr/>
        <a:lstStyle/>
        <a:p>
          <a:endParaRPr lang="en-US"/>
        </a:p>
      </dgm:t>
    </dgm:pt>
    <dgm:pt modelId="{6B7282B3-B542-4CCC-80E7-FAD58B63114F}">
      <dgm:prSet/>
      <dgm:spPr/>
      <dgm:t>
        <a:bodyPr/>
        <a:lstStyle/>
        <a:p>
          <a:r>
            <a:rPr lang="en-US" dirty="0"/>
            <a:t>Final Engineer’s Report adopted</a:t>
          </a:r>
        </a:p>
      </dgm:t>
    </dgm:pt>
    <dgm:pt modelId="{C8EE85A8-1F1F-4D95-8682-C4FFA7A49AA0}" type="parTrans" cxnId="{D6A1EA96-03F7-47AF-9EF8-E1EB199D5B29}">
      <dgm:prSet/>
      <dgm:spPr/>
      <dgm:t>
        <a:bodyPr/>
        <a:lstStyle/>
        <a:p>
          <a:endParaRPr lang="en-US"/>
        </a:p>
      </dgm:t>
    </dgm:pt>
    <dgm:pt modelId="{842D5E41-54FB-446F-B309-08119B02105A}" type="sibTrans" cxnId="{D6A1EA96-03F7-47AF-9EF8-E1EB199D5B29}">
      <dgm:prSet/>
      <dgm:spPr/>
      <dgm:t>
        <a:bodyPr/>
        <a:lstStyle/>
        <a:p>
          <a:endParaRPr lang="en-US"/>
        </a:p>
      </dgm:t>
    </dgm:pt>
    <dgm:pt modelId="{88A9595C-099D-4903-9992-2A7E76F07946}">
      <dgm:prSet/>
      <dgm:spPr/>
      <dgm:t>
        <a:bodyPr/>
        <a:lstStyle/>
        <a:p>
          <a:r>
            <a:rPr lang="en-US" dirty="0"/>
            <a:t>Assessment ballots mailed to property owners (60-day balloting period)</a:t>
          </a:r>
        </a:p>
      </dgm:t>
    </dgm:pt>
    <dgm:pt modelId="{F598B34B-D2F7-480E-91F2-46013D79231C}" type="parTrans" cxnId="{F9FFC891-D0FD-417B-91F1-B3419EDD2D8B}">
      <dgm:prSet/>
      <dgm:spPr/>
      <dgm:t>
        <a:bodyPr/>
        <a:lstStyle/>
        <a:p>
          <a:endParaRPr lang="en-US"/>
        </a:p>
      </dgm:t>
    </dgm:pt>
    <dgm:pt modelId="{489C915B-13EC-4683-95A1-806CA8DA25B4}" type="sibTrans" cxnId="{F9FFC891-D0FD-417B-91F1-B3419EDD2D8B}">
      <dgm:prSet/>
      <dgm:spPr/>
      <dgm:t>
        <a:bodyPr/>
        <a:lstStyle/>
        <a:p>
          <a:endParaRPr lang="en-US"/>
        </a:p>
      </dgm:t>
    </dgm:pt>
    <dgm:pt modelId="{9EA8DC1E-1142-4FC5-B4D5-E5FB70E6DE95}">
      <dgm:prSet/>
      <dgm:spPr>
        <a:ln>
          <a:solidFill>
            <a:schemeClr val="accent2"/>
          </a:solidFill>
        </a:ln>
      </dgm:spPr>
      <dgm:t>
        <a:bodyPr/>
        <a:lstStyle/>
        <a:p>
          <a:r>
            <a:rPr lang="en-US" dirty="0"/>
            <a:t>January 2024</a:t>
          </a:r>
        </a:p>
      </dgm:t>
    </dgm:pt>
    <dgm:pt modelId="{066B1235-B865-41BA-8E71-EDF7E4C90AB7}" type="parTrans" cxnId="{7569435B-E231-41E4-85F1-28A50D91189A}">
      <dgm:prSet/>
      <dgm:spPr/>
      <dgm:t>
        <a:bodyPr/>
        <a:lstStyle/>
        <a:p>
          <a:endParaRPr lang="en-US"/>
        </a:p>
      </dgm:t>
    </dgm:pt>
    <dgm:pt modelId="{DAC685DD-929B-4A1C-AF08-96C988DCDB03}" type="sibTrans" cxnId="{7569435B-E231-41E4-85F1-28A50D91189A}">
      <dgm:prSet/>
      <dgm:spPr/>
      <dgm:t>
        <a:bodyPr/>
        <a:lstStyle/>
        <a:p>
          <a:endParaRPr lang="en-US"/>
        </a:p>
      </dgm:t>
    </dgm:pt>
    <dgm:pt modelId="{496E6BC2-BBF6-4492-92D8-EBB56C81D11D}">
      <dgm:prSet/>
      <dgm:spPr/>
      <dgm:t>
        <a:bodyPr/>
        <a:lstStyle/>
        <a:p>
          <a:r>
            <a:rPr lang="en-US" dirty="0"/>
            <a:t>Board reconvenes to tabulate ballots</a:t>
          </a:r>
        </a:p>
      </dgm:t>
    </dgm:pt>
    <dgm:pt modelId="{ABB3C777-F22C-410E-A63A-72DFEBB38895}" type="parTrans" cxnId="{A9E76B52-F92E-4ABE-9878-00B03F903993}">
      <dgm:prSet/>
      <dgm:spPr/>
      <dgm:t>
        <a:bodyPr/>
        <a:lstStyle/>
        <a:p>
          <a:endParaRPr lang="en-US"/>
        </a:p>
      </dgm:t>
    </dgm:pt>
    <dgm:pt modelId="{4BC61A6A-81D1-4344-A7B3-5AADB05672DC}" type="sibTrans" cxnId="{A9E76B52-F92E-4ABE-9878-00B03F903993}">
      <dgm:prSet/>
      <dgm:spPr/>
      <dgm:t>
        <a:bodyPr/>
        <a:lstStyle/>
        <a:p>
          <a:endParaRPr lang="en-US"/>
        </a:p>
      </dgm:t>
    </dgm:pt>
    <dgm:pt modelId="{AFD9E795-AB66-43C3-9318-756248767BB9}">
      <dgm:prSet/>
      <dgm:spPr/>
      <dgm:t>
        <a:bodyPr/>
        <a:lstStyle/>
        <a:p>
          <a:r>
            <a:rPr lang="en-US"/>
            <a:t>If </a:t>
          </a:r>
          <a:r>
            <a:rPr lang="en-US" dirty="0"/>
            <a:t>majority support is achieved, assessment imposed by Board</a:t>
          </a:r>
        </a:p>
      </dgm:t>
    </dgm:pt>
    <dgm:pt modelId="{07B0CD8C-60D1-4138-BC78-8F5B4F581AF6}" type="parTrans" cxnId="{345E7381-1FFE-4328-A3F8-AE2B99DA112E}">
      <dgm:prSet/>
      <dgm:spPr/>
      <dgm:t>
        <a:bodyPr/>
        <a:lstStyle/>
        <a:p>
          <a:endParaRPr lang="en-US"/>
        </a:p>
      </dgm:t>
    </dgm:pt>
    <dgm:pt modelId="{33CB81BC-652C-44BA-85B9-9B1D85E70AA9}" type="sibTrans" cxnId="{345E7381-1FFE-4328-A3F8-AE2B99DA112E}">
      <dgm:prSet/>
      <dgm:spPr/>
      <dgm:t>
        <a:bodyPr/>
        <a:lstStyle/>
        <a:p>
          <a:endParaRPr lang="en-US"/>
        </a:p>
      </dgm:t>
    </dgm:pt>
    <dgm:pt modelId="{55E6E4EF-05E8-46A5-A1BB-AEAF3F6B56DB}" type="pres">
      <dgm:prSet presAssocID="{63D8B2AC-F653-4890-BF1F-25A4C6AD9B90}" presName="Name0" presStyleCnt="0">
        <dgm:presLayoutVars>
          <dgm:dir/>
          <dgm:animLvl val="lvl"/>
          <dgm:resizeHandles val="exact"/>
        </dgm:presLayoutVars>
      </dgm:prSet>
      <dgm:spPr/>
    </dgm:pt>
    <dgm:pt modelId="{1EF6BD16-C1E1-4B6C-849E-4811266EB025}" type="pres">
      <dgm:prSet presAssocID="{63D8B2AC-F653-4890-BF1F-25A4C6AD9B90}" presName="tSp" presStyleCnt="0"/>
      <dgm:spPr/>
    </dgm:pt>
    <dgm:pt modelId="{FD402B79-C40F-47B9-A9FD-EFF29C6DE99B}" type="pres">
      <dgm:prSet presAssocID="{63D8B2AC-F653-4890-BF1F-25A4C6AD9B90}" presName="bSp" presStyleCnt="0"/>
      <dgm:spPr/>
    </dgm:pt>
    <dgm:pt modelId="{158DDCE2-F080-40AE-9BFB-6C67D42D9ADD}" type="pres">
      <dgm:prSet presAssocID="{63D8B2AC-F653-4890-BF1F-25A4C6AD9B90}" presName="process" presStyleCnt="0"/>
      <dgm:spPr/>
    </dgm:pt>
    <dgm:pt modelId="{FB840414-8B10-4C9D-98F5-248AEEDE95E6}" type="pres">
      <dgm:prSet presAssocID="{115A3028-3AD2-4A28-93AD-1FF46E018288}" presName="composite1" presStyleCnt="0"/>
      <dgm:spPr/>
    </dgm:pt>
    <dgm:pt modelId="{D79C0C87-6BA4-4CB7-A668-5C0C13CF49C0}" type="pres">
      <dgm:prSet presAssocID="{115A3028-3AD2-4A28-93AD-1FF46E018288}" presName="dummyNode1" presStyleLbl="node1" presStyleIdx="0" presStyleCnt="5"/>
      <dgm:spPr/>
    </dgm:pt>
    <dgm:pt modelId="{B566743B-BD47-4EF4-BDE4-DF6BA9846143}" type="pres">
      <dgm:prSet presAssocID="{115A3028-3AD2-4A28-93AD-1FF46E018288}" presName="childNode1" presStyleLbl="bgAcc1" presStyleIdx="0" presStyleCnt="5">
        <dgm:presLayoutVars>
          <dgm:bulletEnabled val="1"/>
        </dgm:presLayoutVars>
      </dgm:prSet>
      <dgm:spPr/>
    </dgm:pt>
    <dgm:pt modelId="{6406AC11-20F2-44D5-B5EB-572E32830633}" type="pres">
      <dgm:prSet presAssocID="{115A3028-3AD2-4A28-93AD-1FF46E018288}" presName="childNode1tx" presStyleLbl="bgAcc1" presStyleIdx="0" presStyleCnt="5">
        <dgm:presLayoutVars>
          <dgm:bulletEnabled val="1"/>
        </dgm:presLayoutVars>
      </dgm:prSet>
      <dgm:spPr/>
    </dgm:pt>
    <dgm:pt modelId="{57EEAD41-FC05-4926-93CE-AFCD409F86DD}" type="pres">
      <dgm:prSet presAssocID="{115A3028-3AD2-4A28-93AD-1FF46E018288}" presName="parentNode1" presStyleLbl="node1" presStyleIdx="0" presStyleCnt="5">
        <dgm:presLayoutVars>
          <dgm:chMax val="1"/>
          <dgm:bulletEnabled val="1"/>
        </dgm:presLayoutVars>
      </dgm:prSet>
      <dgm:spPr/>
    </dgm:pt>
    <dgm:pt modelId="{8515D21E-6A1F-4914-93D7-8F47F99820CD}" type="pres">
      <dgm:prSet presAssocID="{115A3028-3AD2-4A28-93AD-1FF46E018288}" presName="connSite1" presStyleCnt="0"/>
      <dgm:spPr/>
    </dgm:pt>
    <dgm:pt modelId="{3E3028DD-C584-4821-8E95-8FA161F34BE3}" type="pres">
      <dgm:prSet presAssocID="{C954DF24-3A8C-4B34-BB20-87D088FDF87C}" presName="Name9" presStyleLbl="sibTrans2D1" presStyleIdx="0" presStyleCnt="4"/>
      <dgm:spPr/>
    </dgm:pt>
    <dgm:pt modelId="{F49C4EF4-D620-4406-948A-A5D72F466DEA}" type="pres">
      <dgm:prSet presAssocID="{45831FB8-AF1A-4791-96A5-A77CC51F908B}" presName="composite2" presStyleCnt="0"/>
      <dgm:spPr/>
    </dgm:pt>
    <dgm:pt modelId="{9E90127A-C4B7-4B51-AA1B-1F06A858F09F}" type="pres">
      <dgm:prSet presAssocID="{45831FB8-AF1A-4791-96A5-A77CC51F908B}" presName="dummyNode2" presStyleLbl="node1" presStyleIdx="0" presStyleCnt="5"/>
      <dgm:spPr/>
    </dgm:pt>
    <dgm:pt modelId="{6DD95930-EDDB-4D59-92CF-DB757CE25712}" type="pres">
      <dgm:prSet presAssocID="{45831FB8-AF1A-4791-96A5-A77CC51F908B}" presName="childNode2" presStyleLbl="bgAcc1" presStyleIdx="1" presStyleCnt="5">
        <dgm:presLayoutVars>
          <dgm:bulletEnabled val="1"/>
        </dgm:presLayoutVars>
      </dgm:prSet>
      <dgm:spPr/>
    </dgm:pt>
    <dgm:pt modelId="{EF1205D6-EBDD-4A7D-8AB2-030F93DD3859}" type="pres">
      <dgm:prSet presAssocID="{45831FB8-AF1A-4791-96A5-A77CC51F908B}" presName="childNode2tx" presStyleLbl="bgAcc1" presStyleIdx="1" presStyleCnt="5">
        <dgm:presLayoutVars>
          <dgm:bulletEnabled val="1"/>
        </dgm:presLayoutVars>
      </dgm:prSet>
      <dgm:spPr/>
    </dgm:pt>
    <dgm:pt modelId="{65F837B9-6893-4D0F-AA1B-C5C4A0EA7793}" type="pres">
      <dgm:prSet presAssocID="{45831FB8-AF1A-4791-96A5-A77CC51F908B}" presName="parentNode2" presStyleLbl="node1" presStyleIdx="1" presStyleCnt="5">
        <dgm:presLayoutVars>
          <dgm:chMax val="0"/>
          <dgm:bulletEnabled val="1"/>
        </dgm:presLayoutVars>
      </dgm:prSet>
      <dgm:spPr/>
    </dgm:pt>
    <dgm:pt modelId="{FA077800-72A3-49F0-AD65-54A7A6D00647}" type="pres">
      <dgm:prSet presAssocID="{45831FB8-AF1A-4791-96A5-A77CC51F908B}" presName="connSite2" presStyleCnt="0"/>
      <dgm:spPr/>
    </dgm:pt>
    <dgm:pt modelId="{BD937574-DFD6-4B3C-A8FB-654C4735FC9C}" type="pres">
      <dgm:prSet presAssocID="{51AC0011-7BF2-4CCD-8335-8CC890151168}" presName="Name18" presStyleLbl="sibTrans2D1" presStyleIdx="1" presStyleCnt="4"/>
      <dgm:spPr/>
    </dgm:pt>
    <dgm:pt modelId="{2A45E202-E8D6-4E1E-BA5D-FE3B547838CA}" type="pres">
      <dgm:prSet presAssocID="{9EA8DC1E-1142-4FC5-B4D5-E5FB70E6DE95}" presName="composite1" presStyleCnt="0"/>
      <dgm:spPr/>
    </dgm:pt>
    <dgm:pt modelId="{65689EB9-CF4C-4F42-A483-E1EF68984A56}" type="pres">
      <dgm:prSet presAssocID="{9EA8DC1E-1142-4FC5-B4D5-E5FB70E6DE95}" presName="dummyNode1" presStyleLbl="node1" presStyleIdx="1" presStyleCnt="5"/>
      <dgm:spPr/>
    </dgm:pt>
    <dgm:pt modelId="{ABB12AED-5DC7-4344-A4F0-95C963D72211}" type="pres">
      <dgm:prSet presAssocID="{9EA8DC1E-1142-4FC5-B4D5-E5FB70E6DE95}" presName="childNode1" presStyleLbl="bgAcc1" presStyleIdx="2" presStyleCnt="5">
        <dgm:presLayoutVars>
          <dgm:bulletEnabled val="1"/>
        </dgm:presLayoutVars>
      </dgm:prSet>
      <dgm:spPr/>
    </dgm:pt>
    <dgm:pt modelId="{5A0A6535-561F-4A66-9409-4F02F62F6911}" type="pres">
      <dgm:prSet presAssocID="{9EA8DC1E-1142-4FC5-B4D5-E5FB70E6DE95}" presName="childNode1tx" presStyleLbl="bgAcc1" presStyleIdx="2" presStyleCnt="5">
        <dgm:presLayoutVars>
          <dgm:bulletEnabled val="1"/>
        </dgm:presLayoutVars>
      </dgm:prSet>
      <dgm:spPr/>
    </dgm:pt>
    <dgm:pt modelId="{D0FD84BD-4F47-4EEA-A4FB-BF2EE0B9FC10}" type="pres">
      <dgm:prSet presAssocID="{9EA8DC1E-1142-4FC5-B4D5-E5FB70E6DE95}" presName="parentNode1" presStyleLbl="node1" presStyleIdx="2" presStyleCnt="5">
        <dgm:presLayoutVars>
          <dgm:chMax val="1"/>
          <dgm:bulletEnabled val="1"/>
        </dgm:presLayoutVars>
      </dgm:prSet>
      <dgm:spPr/>
    </dgm:pt>
    <dgm:pt modelId="{950F378F-783C-4724-B7B7-D78C69425E0D}" type="pres">
      <dgm:prSet presAssocID="{9EA8DC1E-1142-4FC5-B4D5-E5FB70E6DE95}" presName="connSite1" presStyleCnt="0"/>
      <dgm:spPr/>
    </dgm:pt>
    <dgm:pt modelId="{B91D0052-6D90-4A29-8156-E96AAF492EAD}" type="pres">
      <dgm:prSet presAssocID="{DAC685DD-929B-4A1C-AF08-96C988DCDB03}" presName="Name9" presStyleLbl="sibTrans2D1" presStyleIdx="2" presStyleCnt="4"/>
      <dgm:spPr/>
    </dgm:pt>
    <dgm:pt modelId="{961F8B5B-BE98-46BD-9411-F139DF9DC7EA}" type="pres">
      <dgm:prSet presAssocID="{D0C4B226-076C-4CAE-A4DF-7AC6A5FC0028}" presName="composite2" presStyleCnt="0"/>
      <dgm:spPr/>
    </dgm:pt>
    <dgm:pt modelId="{9B56BF78-F7FF-44B5-8DEF-3D4C5F3F91E2}" type="pres">
      <dgm:prSet presAssocID="{D0C4B226-076C-4CAE-A4DF-7AC6A5FC0028}" presName="dummyNode2" presStyleLbl="node1" presStyleIdx="2" presStyleCnt="5"/>
      <dgm:spPr/>
    </dgm:pt>
    <dgm:pt modelId="{6C142AB7-163B-4F1A-9781-2C6C3CFBD45B}" type="pres">
      <dgm:prSet presAssocID="{D0C4B226-076C-4CAE-A4DF-7AC6A5FC0028}" presName="childNode2" presStyleLbl="bgAcc1" presStyleIdx="3" presStyleCnt="5">
        <dgm:presLayoutVars>
          <dgm:bulletEnabled val="1"/>
        </dgm:presLayoutVars>
      </dgm:prSet>
      <dgm:spPr/>
    </dgm:pt>
    <dgm:pt modelId="{518103BD-44B5-4DB0-8CA2-01A3C88720E1}" type="pres">
      <dgm:prSet presAssocID="{D0C4B226-076C-4CAE-A4DF-7AC6A5FC0028}" presName="childNode2tx" presStyleLbl="bgAcc1" presStyleIdx="3" presStyleCnt="5">
        <dgm:presLayoutVars>
          <dgm:bulletEnabled val="1"/>
        </dgm:presLayoutVars>
      </dgm:prSet>
      <dgm:spPr/>
    </dgm:pt>
    <dgm:pt modelId="{AFDF029C-C01D-479D-9BDE-6C356B3A9274}" type="pres">
      <dgm:prSet presAssocID="{D0C4B226-076C-4CAE-A4DF-7AC6A5FC0028}" presName="parentNode2" presStyleLbl="node1" presStyleIdx="3" presStyleCnt="5">
        <dgm:presLayoutVars>
          <dgm:chMax val="0"/>
          <dgm:bulletEnabled val="1"/>
        </dgm:presLayoutVars>
      </dgm:prSet>
      <dgm:spPr/>
    </dgm:pt>
    <dgm:pt modelId="{858B37CE-850C-40BE-8E3C-C4AF60F6B000}" type="pres">
      <dgm:prSet presAssocID="{D0C4B226-076C-4CAE-A4DF-7AC6A5FC0028}" presName="connSite2" presStyleCnt="0"/>
      <dgm:spPr/>
    </dgm:pt>
    <dgm:pt modelId="{CBC1ED9B-30BD-4A75-9481-FB8518D244CD}" type="pres">
      <dgm:prSet presAssocID="{7CD0F304-3CC5-4FD1-BCDD-52F32C914048}" presName="Name18" presStyleLbl="sibTrans2D1" presStyleIdx="3" presStyleCnt="4"/>
      <dgm:spPr/>
    </dgm:pt>
    <dgm:pt modelId="{54E151F5-0EFB-4E65-B5E6-96CFB150C7F3}" type="pres">
      <dgm:prSet presAssocID="{8BBCC514-C68D-4703-AD8A-782AE172FC97}" presName="composite1" presStyleCnt="0"/>
      <dgm:spPr/>
    </dgm:pt>
    <dgm:pt modelId="{397A6D83-3F17-4D51-88EB-05F3602A3642}" type="pres">
      <dgm:prSet presAssocID="{8BBCC514-C68D-4703-AD8A-782AE172FC97}" presName="dummyNode1" presStyleLbl="node1" presStyleIdx="3" presStyleCnt="5"/>
      <dgm:spPr/>
    </dgm:pt>
    <dgm:pt modelId="{15E807A9-08A6-4BC7-8BBF-E65C3F31A3CC}" type="pres">
      <dgm:prSet presAssocID="{8BBCC514-C68D-4703-AD8A-782AE172FC97}" presName="childNode1" presStyleLbl="bgAcc1" presStyleIdx="4" presStyleCnt="5">
        <dgm:presLayoutVars>
          <dgm:bulletEnabled val="1"/>
        </dgm:presLayoutVars>
      </dgm:prSet>
      <dgm:spPr/>
    </dgm:pt>
    <dgm:pt modelId="{2956EB8B-268F-44B6-A4BD-372668F956D4}" type="pres">
      <dgm:prSet presAssocID="{8BBCC514-C68D-4703-AD8A-782AE172FC97}" presName="childNode1tx" presStyleLbl="bgAcc1" presStyleIdx="4" presStyleCnt="5">
        <dgm:presLayoutVars>
          <dgm:bulletEnabled val="1"/>
        </dgm:presLayoutVars>
      </dgm:prSet>
      <dgm:spPr/>
    </dgm:pt>
    <dgm:pt modelId="{BB37E036-7E4D-41AB-878D-F7A4B217DF1A}" type="pres">
      <dgm:prSet presAssocID="{8BBCC514-C68D-4703-AD8A-782AE172FC97}" presName="parentNode1" presStyleLbl="node1" presStyleIdx="4" presStyleCnt="5">
        <dgm:presLayoutVars>
          <dgm:chMax val="1"/>
          <dgm:bulletEnabled val="1"/>
        </dgm:presLayoutVars>
      </dgm:prSet>
      <dgm:spPr/>
    </dgm:pt>
    <dgm:pt modelId="{FB428578-B91A-4F81-AF3B-819833AA3FE5}" type="pres">
      <dgm:prSet presAssocID="{8BBCC514-C68D-4703-AD8A-782AE172FC97}" presName="connSite1" presStyleCnt="0"/>
      <dgm:spPr/>
    </dgm:pt>
  </dgm:ptLst>
  <dgm:cxnLst>
    <dgm:cxn modelId="{8EA9170C-DB7C-428F-9598-B3B57F05F489}" type="presOf" srcId="{496E6BC2-BBF6-4492-92D8-EBB56C81D11D}" destId="{518103BD-44B5-4DB0-8CA2-01A3C88720E1}" srcOrd="1" destOrd="0" presId="urn:microsoft.com/office/officeart/2005/8/layout/hProcess4"/>
    <dgm:cxn modelId="{0903FB14-88A6-4704-AC56-7D63BE535876}" type="presOf" srcId="{115A3028-3AD2-4A28-93AD-1FF46E018288}" destId="{57EEAD41-FC05-4926-93CE-AFCD409F86DD}" srcOrd="0" destOrd="0" presId="urn:microsoft.com/office/officeart/2005/8/layout/hProcess4"/>
    <dgm:cxn modelId="{E9BFBD19-4B0E-4A9E-9A02-7D32F897255A}" type="presOf" srcId="{AFD9E795-AB66-43C3-9318-756248767BB9}" destId="{2956EB8B-268F-44B6-A4BD-372668F956D4}" srcOrd="1" destOrd="0" presId="urn:microsoft.com/office/officeart/2005/8/layout/hProcess4"/>
    <dgm:cxn modelId="{B2134C1B-44A1-4778-98F2-3F3664D39B5A}" type="presOf" srcId="{D0C4B226-076C-4CAE-A4DF-7AC6A5FC0028}" destId="{AFDF029C-C01D-479D-9BDE-6C356B3A9274}" srcOrd="0" destOrd="0" presId="urn:microsoft.com/office/officeart/2005/8/layout/hProcess4"/>
    <dgm:cxn modelId="{66808230-17A6-47CD-A463-B0966709AAC4}" type="presOf" srcId="{8BBCC514-C68D-4703-AD8A-782AE172FC97}" destId="{BB37E036-7E4D-41AB-878D-F7A4B217DF1A}" srcOrd="0" destOrd="0" presId="urn:microsoft.com/office/officeart/2005/8/layout/hProcess4"/>
    <dgm:cxn modelId="{E4D38C33-1B66-4ED6-9550-A4C75B7DFC3F}" srcId="{63D8B2AC-F653-4890-BF1F-25A4C6AD9B90}" destId="{D0C4B226-076C-4CAE-A4DF-7AC6A5FC0028}" srcOrd="3" destOrd="0" parTransId="{F4A2258F-49D8-4222-84AF-41146BEE366E}" sibTransId="{7CD0F304-3CC5-4FD1-BCDD-52F32C914048}"/>
    <dgm:cxn modelId="{1DF96D3F-D400-4A54-9E64-3DD4192C334F}" srcId="{63D8B2AC-F653-4890-BF1F-25A4C6AD9B90}" destId="{45831FB8-AF1A-4791-96A5-A77CC51F908B}" srcOrd="1" destOrd="0" parTransId="{4BC7F7CF-B483-4012-877B-02B0CB83443E}" sibTransId="{51AC0011-7BF2-4CCD-8335-8CC890151168}"/>
    <dgm:cxn modelId="{7569435B-E231-41E4-85F1-28A50D91189A}" srcId="{63D8B2AC-F653-4890-BF1F-25A4C6AD9B90}" destId="{9EA8DC1E-1142-4FC5-B4D5-E5FB70E6DE95}" srcOrd="2" destOrd="0" parTransId="{066B1235-B865-41BA-8E71-EDF7E4C90AB7}" sibTransId="{DAC685DD-929B-4A1C-AF08-96C988DCDB03}"/>
    <dgm:cxn modelId="{B61E7C5D-D04D-4116-AA56-ED909CAC495C}" type="presOf" srcId="{C954DF24-3A8C-4B34-BB20-87D088FDF87C}" destId="{3E3028DD-C584-4821-8E95-8FA161F34BE3}" srcOrd="0" destOrd="0" presId="urn:microsoft.com/office/officeart/2005/8/layout/hProcess4"/>
    <dgm:cxn modelId="{4FA69B63-75F3-4D84-86D5-3C7C6B7D7347}" type="presOf" srcId="{7CD0F304-3CC5-4FD1-BCDD-52F32C914048}" destId="{CBC1ED9B-30BD-4A75-9481-FB8518D244CD}" srcOrd="0" destOrd="0" presId="urn:microsoft.com/office/officeart/2005/8/layout/hProcess4"/>
    <dgm:cxn modelId="{9F512067-5E8E-47B4-92D1-CE24B3937B7A}" srcId="{63D8B2AC-F653-4890-BF1F-25A4C6AD9B90}" destId="{115A3028-3AD2-4A28-93AD-1FF46E018288}" srcOrd="0" destOrd="0" parTransId="{26B88DC6-7A26-4AED-930E-2557AC51B120}" sibTransId="{C954DF24-3A8C-4B34-BB20-87D088FDF87C}"/>
    <dgm:cxn modelId="{7BD0536A-D079-442E-8205-710E8F50337F}" type="presOf" srcId="{51AC0011-7BF2-4CCD-8335-8CC890151168}" destId="{BD937574-DFD6-4B3C-A8FB-654C4735FC9C}" srcOrd="0" destOrd="0" presId="urn:microsoft.com/office/officeart/2005/8/layout/hProcess4"/>
    <dgm:cxn modelId="{C55CA76B-887E-485E-85D7-CAA4F9A24060}" srcId="{63D8B2AC-F653-4890-BF1F-25A4C6AD9B90}" destId="{8BBCC514-C68D-4703-AD8A-782AE172FC97}" srcOrd="4" destOrd="0" parTransId="{91282B3B-E290-4144-8D35-7C9F282CBC9D}" sibTransId="{62583309-5E67-41FA-93A6-1B76F0AEF200}"/>
    <dgm:cxn modelId="{A9E76B52-F92E-4ABE-9878-00B03F903993}" srcId="{D0C4B226-076C-4CAE-A4DF-7AC6A5FC0028}" destId="{496E6BC2-BBF6-4492-92D8-EBB56C81D11D}" srcOrd="0" destOrd="0" parTransId="{ABB3C777-F22C-410E-A63A-72DFEBB38895}" sibTransId="{4BC61A6A-81D1-4344-A7B3-5AADB05672DC}"/>
    <dgm:cxn modelId="{0730F874-203E-4919-AC37-4E210452AEA4}" type="presOf" srcId="{496E6BC2-BBF6-4492-92D8-EBB56C81D11D}" destId="{6C142AB7-163B-4F1A-9781-2C6C3CFBD45B}" srcOrd="0" destOrd="0" presId="urn:microsoft.com/office/officeart/2005/8/layout/hProcess4"/>
    <dgm:cxn modelId="{BB9B6C7F-CF70-44FD-8169-626E3BFBE32F}" srcId="{115A3028-3AD2-4A28-93AD-1FF46E018288}" destId="{EF82415A-4536-4BFA-A3DD-6CECE47FCE9D}" srcOrd="0" destOrd="0" parTransId="{25AB4487-2A51-4F6D-9C96-4E807F5CE651}" sibTransId="{B24C8D32-418E-47F2-9657-E8710165E7F7}"/>
    <dgm:cxn modelId="{345E7381-1FFE-4328-A3F8-AE2B99DA112E}" srcId="{8BBCC514-C68D-4703-AD8A-782AE172FC97}" destId="{AFD9E795-AB66-43C3-9318-756248767BB9}" srcOrd="0" destOrd="0" parTransId="{07B0CD8C-60D1-4138-BC78-8F5B4F581AF6}" sibTransId="{33CB81BC-652C-44BA-85B9-9B1D85E70AA9}"/>
    <dgm:cxn modelId="{0FF60F83-29A0-4D6F-813E-FC78274D8268}" type="presOf" srcId="{6B7282B3-B542-4CCC-80E7-FAD58B63114F}" destId="{6DD95930-EDDB-4D59-92CF-DB757CE25712}" srcOrd="0" destOrd="0" presId="urn:microsoft.com/office/officeart/2005/8/layout/hProcess4"/>
    <dgm:cxn modelId="{AFD4A391-BC74-400E-8A75-F1E1E7CBDCD4}" type="presOf" srcId="{88A9595C-099D-4903-9992-2A7E76F07946}" destId="{ABB12AED-5DC7-4344-A4F0-95C963D72211}" srcOrd="0" destOrd="0" presId="urn:microsoft.com/office/officeart/2005/8/layout/hProcess4"/>
    <dgm:cxn modelId="{F9FFC891-D0FD-417B-91F1-B3419EDD2D8B}" srcId="{9EA8DC1E-1142-4FC5-B4D5-E5FB70E6DE95}" destId="{88A9595C-099D-4903-9992-2A7E76F07946}" srcOrd="0" destOrd="0" parTransId="{F598B34B-D2F7-480E-91F2-46013D79231C}" sibTransId="{489C915B-13EC-4683-95A1-806CA8DA25B4}"/>
    <dgm:cxn modelId="{D6A1EA96-03F7-47AF-9EF8-E1EB199D5B29}" srcId="{45831FB8-AF1A-4791-96A5-A77CC51F908B}" destId="{6B7282B3-B542-4CCC-80E7-FAD58B63114F}" srcOrd="0" destOrd="0" parTransId="{C8EE85A8-1F1F-4D95-8682-C4FFA7A49AA0}" sibTransId="{842D5E41-54FB-446F-B309-08119B02105A}"/>
    <dgm:cxn modelId="{7192289D-F525-4DD0-B618-D13DE9A8A548}" type="presOf" srcId="{63D8B2AC-F653-4890-BF1F-25A4C6AD9B90}" destId="{55E6E4EF-05E8-46A5-A1BB-AEAF3F6B56DB}" srcOrd="0" destOrd="0" presId="urn:microsoft.com/office/officeart/2005/8/layout/hProcess4"/>
    <dgm:cxn modelId="{C49DF0AC-6E88-4A7C-A440-63A7DB969A6B}" type="presOf" srcId="{9EA8DC1E-1142-4FC5-B4D5-E5FB70E6DE95}" destId="{D0FD84BD-4F47-4EEA-A4FB-BF2EE0B9FC10}" srcOrd="0" destOrd="0" presId="urn:microsoft.com/office/officeart/2005/8/layout/hProcess4"/>
    <dgm:cxn modelId="{882E0AC1-2049-4911-912E-970A15C8D33A}" type="presOf" srcId="{6B7282B3-B542-4CCC-80E7-FAD58B63114F}" destId="{EF1205D6-EBDD-4A7D-8AB2-030F93DD3859}" srcOrd="1" destOrd="0" presId="urn:microsoft.com/office/officeart/2005/8/layout/hProcess4"/>
    <dgm:cxn modelId="{ACD1DCC1-C3C1-4242-B86A-92AF48B68E9F}" type="presOf" srcId="{EF82415A-4536-4BFA-A3DD-6CECE47FCE9D}" destId="{B566743B-BD47-4EF4-BDE4-DF6BA9846143}" srcOrd="0" destOrd="0" presId="urn:microsoft.com/office/officeart/2005/8/layout/hProcess4"/>
    <dgm:cxn modelId="{57218ED2-9FA0-4DCA-BBFE-93B40D47D3E3}" type="presOf" srcId="{45831FB8-AF1A-4791-96A5-A77CC51F908B}" destId="{65F837B9-6893-4D0F-AA1B-C5C4A0EA7793}" srcOrd="0" destOrd="0" presId="urn:microsoft.com/office/officeart/2005/8/layout/hProcess4"/>
    <dgm:cxn modelId="{3C67A5FB-F9E7-4E04-A7D4-620EFB2A34BC}" type="presOf" srcId="{AFD9E795-AB66-43C3-9318-756248767BB9}" destId="{15E807A9-08A6-4BC7-8BBF-E65C3F31A3CC}" srcOrd="0" destOrd="0" presId="urn:microsoft.com/office/officeart/2005/8/layout/hProcess4"/>
    <dgm:cxn modelId="{58AB0CFD-5729-434D-9907-BD8C551500D1}" type="presOf" srcId="{88A9595C-099D-4903-9992-2A7E76F07946}" destId="{5A0A6535-561F-4A66-9409-4F02F62F6911}" srcOrd="1" destOrd="0" presId="urn:microsoft.com/office/officeart/2005/8/layout/hProcess4"/>
    <dgm:cxn modelId="{EAC2E2FD-41F9-46E4-A89A-C942084A6D6D}" type="presOf" srcId="{DAC685DD-929B-4A1C-AF08-96C988DCDB03}" destId="{B91D0052-6D90-4A29-8156-E96AAF492EAD}" srcOrd="0" destOrd="0" presId="urn:microsoft.com/office/officeart/2005/8/layout/hProcess4"/>
    <dgm:cxn modelId="{E233EDFE-C902-4B09-944A-67879E3F3D1A}" type="presOf" srcId="{EF82415A-4536-4BFA-A3DD-6CECE47FCE9D}" destId="{6406AC11-20F2-44D5-B5EB-572E32830633}" srcOrd="1" destOrd="0" presId="urn:microsoft.com/office/officeart/2005/8/layout/hProcess4"/>
    <dgm:cxn modelId="{2D9A963D-CE77-4539-BC97-38D7046AEF0B}" type="presParOf" srcId="{55E6E4EF-05E8-46A5-A1BB-AEAF3F6B56DB}" destId="{1EF6BD16-C1E1-4B6C-849E-4811266EB025}" srcOrd="0" destOrd="0" presId="urn:microsoft.com/office/officeart/2005/8/layout/hProcess4"/>
    <dgm:cxn modelId="{F0883C66-87F3-49A5-B4A8-C0A933F17490}" type="presParOf" srcId="{55E6E4EF-05E8-46A5-A1BB-AEAF3F6B56DB}" destId="{FD402B79-C40F-47B9-A9FD-EFF29C6DE99B}" srcOrd="1" destOrd="0" presId="urn:microsoft.com/office/officeart/2005/8/layout/hProcess4"/>
    <dgm:cxn modelId="{C6292322-2991-484C-993B-1698A25CFB74}" type="presParOf" srcId="{55E6E4EF-05E8-46A5-A1BB-AEAF3F6B56DB}" destId="{158DDCE2-F080-40AE-9BFB-6C67D42D9ADD}" srcOrd="2" destOrd="0" presId="urn:microsoft.com/office/officeart/2005/8/layout/hProcess4"/>
    <dgm:cxn modelId="{4CB15862-CB0B-4A63-AB34-3EB12F2C273F}" type="presParOf" srcId="{158DDCE2-F080-40AE-9BFB-6C67D42D9ADD}" destId="{FB840414-8B10-4C9D-98F5-248AEEDE95E6}" srcOrd="0" destOrd="0" presId="urn:microsoft.com/office/officeart/2005/8/layout/hProcess4"/>
    <dgm:cxn modelId="{71152762-319A-40C2-BF61-20CE9B563A04}" type="presParOf" srcId="{FB840414-8B10-4C9D-98F5-248AEEDE95E6}" destId="{D79C0C87-6BA4-4CB7-A668-5C0C13CF49C0}" srcOrd="0" destOrd="0" presId="urn:microsoft.com/office/officeart/2005/8/layout/hProcess4"/>
    <dgm:cxn modelId="{182C5588-D8FB-4E9B-A2FE-52A8FA2F9C69}" type="presParOf" srcId="{FB840414-8B10-4C9D-98F5-248AEEDE95E6}" destId="{B566743B-BD47-4EF4-BDE4-DF6BA9846143}" srcOrd="1" destOrd="0" presId="urn:microsoft.com/office/officeart/2005/8/layout/hProcess4"/>
    <dgm:cxn modelId="{6B15CFDB-2453-4C24-A0E9-6C54796D02C8}" type="presParOf" srcId="{FB840414-8B10-4C9D-98F5-248AEEDE95E6}" destId="{6406AC11-20F2-44D5-B5EB-572E32830633}" srcOrd="2" destOrd="0" presId="urn:microsoft.com/office/officeart/2005/8/layout/hProcess4"/>
    <dgm:cxn modelId="{115E40A5-617D-405F-AE97-95F81F1931A6}" type="presParOf" srcId="{FB840414-8B10-4C9D-98F5-248AEEDE95E6}" destId="{57EEAD41-FC05-4926-93CE-AFCD409F86DD}" srcOrd="3" destOrd="0" presId="urn:microsoft.com/office/officeart/2005/8/layout/hProcess4"/>
    <dgm:cxn modelId="{5A928820-47D2-4C06-9AB1-B9230AE6C5AD}" type="presParOf" srcId="{FB840414-8B10-4C9D-98F5-248AEEDE95E6}" destId="{8515D21E-6A1F-4914-93D7-8F47F99820CD}" srcOrd="4" destOrd="0" presId="urn:microsoft.com/office/officeart/2005/8/layout/hProcess4"/>
    <dgm:cxn modelId="{C9524ED6-263D-4280-A558-AF4AD004E9BD}" type="presParOf" srcId="{158DDCE2-F080-40AE-9BFB-6C67D42D9ADD}" destId="{3E3028DD-C584-4821-8E95-8FA161F34BE3}" srcOrd="1" destOrd="0" presId="urn:microsoft.com/office/officeart/2005/8/layout/hProcess4"/>
    <dgm:cxn modelId="{70B908AA-E414-4669-B49F-FABBF73335E9}" type="presParOf" srcId="{158DDCE2-F080-40AE-9BFB-6C67D42D9ADD}" destId="{F49C4EF4-D620-4406-948A-A5D72F466DEA}" srcOrd="2" destOrd="0" presId="urn:microsoft.com/office/officeart/2005/8/layout/hProcess4"/>
    <dgm:cxn modelId="{C76D12AD-6225-4E3C-B903-3ECD8FD708FB}" type="presParOf" srcId="{F49C4EF4-D620-4406-948A-A5D72F466DEA}" destId="{9E90127A-C4B7-4B51-AA1B-1F06A858F09F}" srcOrd="0" destOrd="0" presId="urn:microsoft.com/office/officeart/2005/8/layout/hProcess4"/>
    <dgm:cxn modelId="{D0F18D99-66D9-4142-B7E7-9F0C7A10AC69}" type="presParOf" srcId="{F49C4EF4-D620-4406-948A-A5D72F466DEA}" destId="{6DD95930-EDDB-4D59-92CF-DB757CE25712}" srcOrd="1" destOrd="0" presId="urn:microsoft.com/office/officeart/2005/8/layout/hProcess4"/>
    <dgm:cxn modelId="{C59F0A6F-58B8-4C08-AF2F-099EC218E1DE}" type="presParOf" srcId="{F49C4EF4-D620-4406-948A-A5D72F466DEA}" destId="{EF1205D6-EBDD-4A7D-8AB2-030F93DD3859}" srcOrd="2" destOrd="0" presId="urn:microsoft.com/office/officeart/2005/8/layout/hProcess4"/>
    <dgm:cxn modelId="{34900A76-7B98-4CCF-897F-3B328E645CE4}" type="presParOf" srcId="{F49C4EF4-D620-4406-948A-A5D72F466DEA}" destId="{65F837B9-6893-4D0F-AA1B-C5C4A0EA7793}" srcOrd="3" destOrd="0" presId="urn:microsoft.com/office/officeart/2005/8/layout/hProcess4"/>
    <dgm:cxn modelId="{9AFC2D96-8BA9-4E69-A35A-9836380FA434}" type="presParOf" srcId="{F49C4EF4-D620-4406-948A-A5D72F466DEA}" destId="{FA077800-72A3-49F0-AD65-54A7A6D00647}" srcOrd="4" destOrd="0" presId="urn:microsoft.com/office/officeart/2005/8/layout/hProcess4"/>
    <dgm:cxn modelId="{22EA907D-8E66-4B1E-A975-05D0F0D48352}" type="presParOf" srcId="{158DDCE2-F080-40AE-9BFB-6C67D42D9ADD}" destId="{BD937574-DFD6-4B3C-A8FB-654C4735FC9C}" srcOrd="3" destOrd="0" presId="urn:microsoft.com/office/officeart/2005/8/layout/hProcess4"/>
    <dgm:cxn modelId="{A7CDB072-170A-43F1-9B42-DF7C134CD495}" type="presParOf" srcId="{158DDCE2-F080-40AE-9BFB-6C67D42D9ADD}" destId="{2A45E202-E8D6-4E1E-BA5D-FE3B547838CA}" srcOrd="4" destOrd="0" presId="urn:microsoft.com/office/officeart/2005/8/layout/hProcess4"/>
    <dgm:cxn modelId="{5620846E-9C35-452D-897A-1C57F53F1900}" type="presParOf" srcId="{2A45E202-E8D6-4E1E-BA5D-FE3B547838CA}" destId="{65689EB9-CF4C-4F42-A483-E1EF68984A56}" srcOrd="0" destOrd="0" presId="urn:microsoft.com/office/officeart/2005/8/layout/hProcess4"/>
    <dgm:cxn modelId="{E5E194AD-B112-4FDD-8CB7-625BD107D49B}" type="presParOf" srcId="{2A45E202-E8D6-4E1E-BA5D-FE3B547838CA}" destId="{ABB12AED-5DC7-4344-A4F0-95C963D72211}" srcOrd="1" destOrd="0" presId="urn:microsoft.com/office/officeart/2005/8/layout/hProcess4"/>
    <dgm:cxn modelId="{57AE520A-B83D-407F-A36D-5031990EE5C5}" type="presParOf" srcId="{2A45E202-E8D6-4E1E-BA5D-FE3B547838CA}" destId="{5A0A6535-561F-4A66-9409-4F02F62F6911}" srcOrd="2" destOrd="0" presId="urn:microsoft.com/office/officeart/2005/8/layout/hProcess4"/>
    <dgm:cxn modelId="{2D5CF4D6-436D-4E44-A3C4-E5215D440560}" type="presParOf" srcId="{2A45E202-E8D6-4E1E-BA5D-FE3B547838CA}" destId="{D0FD84BD-4F47-4EEA-A4FB-BF2EE0B9FC10}" srcOrd="3" destOrd="0" presId="urn:microsoft.com/office/officeart/2005/8/layout/hProcess4"/>
    <dgm:cxn modelId="{97C0C6BB-F28F-4324-AA90-C89799EE350A}" type="presParOf" srcId="{2A45E202-E8D6-4E1E-BA5D-FE3B547838CA}" destId="{950F378F-783C-4724-B7B7-D78C69425E0D}" srcOrd="4" destOrd="0" presId="urn:microsoft.com/office/officeart/2005/8/layout/hProcess4"/>
    <dgm:cxn modelId="{2265CB5D-5C0A-4632-9351-262400F05BEC}" type="presParOf" srcId="{158DDCE2-F080-40AE-9BFB-6C67D42D9ADD}" destId="{B91D0052-6D90-4A29-8156-E96AAF492EAD}" srcOrd="5" destOrd="0" presId="urn:microsoft.com/office/officeart/2005/8/layout/hProcess4"/>
    <dgm:cxn modelId="{6896DFDE-3C57-4AA6-BC8A-F7EF7DCD752C}" type="presParOf" srcId="{158DDCE2-F080-40AE-9BFB-6C67D42D9ADD}" destId="{961F8B5B-BE98-46BD-9411-F139DF9DC7EA}" srcOrd="6" destOrd="0" presId="urn:microsoft.com/office/officeart/2005/8/layout/hProcess4"/>
    <dgm:cxn modelId="{1D860C83-A2E8-4570-8FCF-5FA78CA834A5}" type="presParOf" srcId="{961F8B5B-BE98-46BD-9411-F139DF9DC7EA}" destId="{9B56BF78-F7FF-44B5-8DEF-3D4C5F3F91E2}" srcOrd="0" destOrd="0" presId="urn:microsoft.com/office/officeart/2005/8/layout/hProcess4"/>
    <dgm:cxn modelId="{585EFD67-0C33-451D-9056-DE1786C21D34}" type="presParOf" srcId="{961F8B5B-BE98-46BD-9411-F139DF9DC7EA}" destId="{6C142AB7-163B-4F1A-9781-2C6C3CFBD45B}" srcOrd="1" destOrd="0" presId="urn:microsoft.com/office/officeart/2005/8/layout/hProcess4"/>
    <dgm:cxn modelId="{C362EF68-B89D-4A64-B914-40FD2954F963}" type="presParOf" srcId="{961F8B5B-BE98-46BD-9411-F139DF9DC7EA}" destId="{518103BD-44B5-4DB0-8CA2-01A3C88720E1}" srcOrd="2" destOrd="0" presId="urn:microsoft.com/office/officeart/2005/8/layout/hProcess4"/>
    <dgm:cxn modelId="{434F067D-CBEF-41E3-A2D5-C0744CD2392F}" type="presParOf" srcId="{961F8B5B-BE98-46BD-9411-F139DF9DC7EA}" destId="{AFDF029C-C01D-479D-9BDE-6C356B3A9274}" srcOrd="3" destOrd="0" presId="urn:microsoft.com/office/officeart/2005/8/layout/hProcess4"/>
    <dgm:cxn modelId="{DAFDE750-E28D-4289-91C2-1E3684E0C2F4}" type="presParOf" srcId="{961F8B5B-BE98-46BD-9411-F139DF9DC7EA}" destId="{858B37CE-850C-40BE-8E3C-C4AF60F6B000}" srcOrd="4" destOrd="0" presId="urn:microsoft.com/office/officeart/2005/8/layout/hProcess4"/>
    <dgm:cxn modelId="{555BA38C-EE0D-414E-B73E-EBB0BD9057E7}" type="presParOf" srcId="{158DDCE2-F080-40AE-9BFB-6C67D42D9ADD}" destId="{CBC1ED9B-30BD-4A75-9481-FB8518D244CD}" srcOrd="7" destOrd="0" presId="urn:microsoft.com/office/officeart/2005/8/layout/hProcess4"/>
    <dgm:cxn modelId="{0DFF9066-D0A8-4254-B28F-5EFC4036EC35}" type="presParOf" srcId="{158DDCE2-F080-40AE-9BFB-6C67D42D9ADD}" destId="{54E151F5-0EFB-4E65-B5E6-96CFB150C7F3}" srcOrd="8" destOrd="0" presId="urn:microsoft.com/office/officeart/2005/8/layout/hProcess4"/>
    <dgm:cxn modelId="{321C94C3-9843-4866-A428-29F181B218AC}" type="presParOf" srcId="{54E151F5-0EFB-4E65-B5E6-96CFB150C7F3}" destId="{397A6D83-3F17-4D51-88EB-05F3602A3642}" srcOrd="0" destOrd="0" presId="urn:microsoft.com/office/officeart/2005/8/layout/hProcess4"/>
    <dgm:cxn modelId="{ADEC0398-D76D-449A-839D-9824DC75DE21}" type="presParOf" srcId="{54E151F5-0EFB-4E65-B5E6-96CFB150C7F3}" destId="{15E807A9-08A6-4BC7-8BBF-E65C3F31A3CC}" srcOrd="1" destOrd="0" presId="urn:microsoft.com/office/officeart/2005/8/layout/hProcess4"/>
    <dgm:cxn modelId="{22492DEA-B695-43A2-8C7A-C528D900730B}" type="presParOf" srcId="{54E151F5-0EFB-4E65-B5E6-96CFB150C7F3}" destId="{2956EB8B-268F-44B6-A4BD-372668F956D4}" srcOrd="2" destOrd="0" presId="urn:microsoft.com/office/officeart/2005/8/layout/hProcess4"/>
    <dgm:cxn modelId="{AD163296-487B-4638-AEEB-241D5798A9D7}" type="presParOf" srcId="{54E151F5-0EFB-4E65-B5E6-96CFB150C7F3}" destId="{BB37E036-7E4D-41AB-878D-F7A4B217DF1A}" srcOrd="3" destOrd="0" presId="urn:microsoft.com/office/officeart/2005/8/layout/hProcess4"/>
    <dgm:cxn modelId="{9621D0BC-4660-4E8D-9699-8E461761A584}" type="presParOf" srcId="{54E151F5-0EFB-4E65-B5E6-96CFB150C7F3}" destId="{FB428578-B91A-4F81-AF3B-819833AA3FE5}"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6C8BF2-E6AA-4C6D-8F48-E3C6B2DB8A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02D832-57C9-4EA0-A76C-065E8F317FA0}">
      <dgm:prSet custT="1"/>
      <dgm:spPr>
        <a:ln>
          <a:solidFill>
            <a:schemeClr val="accent2"/>
          </a:solidFill>
        </a:ln>
      </dgm:spPr>
      <dgm:t>
        <a:bodyPr/>
        <a:lstStyle/>
        <a:p>
          <a:r>
            <a:rPr lang="en-US" sz="2800" dirty="0"/>
            <a:t>Acreage</a:t>
          </a:r>
        </a:p>
      </dgm:t>
    </dgm:pt>
    <dgm:pt modelId="{6295EC48-9C47-476C-9290-972ADCE9C84F}" type="parTrans" cxnId="{5FE0F477-4CDA-47E3-996F-961AB5A2EB90}">
      <dgm:prSet/>
      <dgm:spPr/>
      <dgm:t>
        <a:bodyPr/>
        <a:lstStyle/>
        <a:p>
          <a:endParaRPr lang="en-US"/>
        </a:p>
      </dgm:t>
    </dgm:pt>
    <dgm:pt modelId="{74A86743-10D0-49D7-9646-550627E4CC71}" type="sibTrans" cxnId="{5FE0F477-4CDA-47E3-996F-961AB5A2EB90}">
      <dgm:prSet/>
      <dgm:spPr/>
      <dgm:t>
        <a:bodyPr/>
        <a:lstStyle/>
        <a:p>
          <a:endParaRPr lang="en-US"/>
        </a:p>
      </dgm:t>
    </dgm:pt>
    <dgm:pt modelId="{8FFC6215-4131-49F8-8C96-1A15BA070448}">
      <dgm:prSet custT="1"/>
      <dgm:spPr/>
      <dgm:t>
        <a:bodyPr/>
        <a:lstStyle/>
        <a:p>
          <a:r>
            <a:rPr lang="en-US" sz="2000" dirty="0"/>
            <a:t>We are working to refine the total number of irrigated land acres.</a:t>
          </a:r>
        </a:p>
      </dgm:t>
    </dgm:pt>
    <dgm:pt modelId="{9652085B-EB32-44F7-BD21-05E44501DFC2}" type="parTrans" cxnId="{C3E8B715-58F6-436D-BA6E-DF68B8A52D89}">
      <dgm:prSet/>
      <dgm:spPr/>
      <dgm:t>
        <a:bodyPr/>
        <a:lstStyle/>
        <a:p>
          <a:endParaRPr lang="en-US"/>
        </a:p>
      </dgm:t>
    </dgm:pt>
    <dgm:pt modelId="{83C9EBDE-04FE-4CBA-97E2-46C63B9350AE}" type="sibTrans" cxnId="{C3E8B715-58F6-436D-BA6E-DF68B8A52D89}">
      <dgm:prSet/>
      <dgm:spPr/>
      <dgm:t>
        <a:bodyPr/>
        <a:lstStyle/>
        <a:p>
          <a:endParaRPr lang="en-US"/>
        </a:p>
      </dgm:t>
    </dgm:pt>
    <dgm:pt modelId="{D791B577-BE43-401A-BADF-594EB55BAEBA}">
      <dgm:prSet custT="1"/>
      <dgm:spPr>
        <a:ln>
          <a:solidFill>
            <a:schemeClr val="accent2"/>
          </a:solidFill>
        </a:ln>
      </dgm:spPr>
      <dgm:t>
        <a:bodyPr/>
        <a:lstStyle/>
        <a:p>
          <a:r>
            <a:rPr lang="en-US" sz="2800" dirty="0"/>
            <a:t>Debt Service</a:t>
          </a:r>
        </a:p>
      </dgm:t>
    </dgm:pt>
    <dgm:pt modelId="{87AE070F-B699-4832-8C0D-52C63A9E9157}" type="parTrans" cxnId="{BB47D039-40E0-45A7-A7F0-8F54925B4F11}">
      <dgm:prSet/>
      <dgm:spPr/>
      <dgm:t>
        <a:bodyPr/>
        <a:lstStyle/>
        <a:p>
          <a:endParaRPr lang="en-US"/>
        </a:p>
      </dgm:t>
    </dgm:pt>
    <dgm:pt modelId="{54E68AC5-2EB9-4049-B340-9CAA70F638CF}" type="sibTrans" cxnId="{BB47D039-40E0-45A7-A7F0-8F54925B4F11}">
      <dgm:prSet/>
      <dgm:spPr/>
      <dgm:t>
        <a:bodyPr/>
        <a:lstStyle/>
        <a:p>
          <a:endParaRPr lang="en-US"/>
        </a:p>
      </dgm:t>
    </dgm:pt>
    <dgm:pt modelId="{D5427899-60B8-465F-890A-AADE42453E28}">
      <dgm:prSet custT="1"/>
      <dgm:spPr/>
      <dgm:t>
        <a:bodyPr/>
        <a:lstStyle/>
        <a:p>
          <a:r>
            <a:rPr lang="en-US" sz="2000" dirty="0"/>
            <a:t>It is anticipated that parcels within Eastside Water District will not be required to pay into the debt service related to loans received from EWD.</a:t>
          </a:r>
        </a:p>
      </dgm:t>
    </dgm:pt>
    <dgm:pt modelId="{7AF31A40-ED48-4101-90FE-4A3F6947305C}" type="parTrans" cxnId="{D39F2281-77B4-4D7A-909B-3A4686673D50}">
      <dgm:prSet/>
      <dgm:spPr/>
      <dgm:t>
        <a:bodyPr/>
        <a:lstStyle/>
        <a:p>
          <a:endParaRPr lang="en-US"/>
        </a:p>
      </dgm:t>
    </dgm:pt>
    <dgm:pt modelId="{30BED820-6F5D-4F91-AA9E-15309FE87FD3}" type="sibTrans" cxnId="{D39F2281-77B4-4D7A-909B-3A4686673D50}">
      <dgm:prSet/>
      <dgm:spPr/>
      <dgm:t>
        <a:bodyPr/>
        <a:lstStyle/>
        <a:p>
          <a:endParaRPr lang="en-US"/>
        </a:p>
      </dgm:t>
    </dgm:pt>
    <dgm:pt modelId="{D6E76FB4-2C6F-4301-B596-C06EB27A2CE8}">
      <dgm:prSet custT="1"/>
      <dgm:spPr/>
      <dgm:t>
        <a:bodyPr/>
        <a:lstStyle/>
        <a:p>
          <a:r>
            <a:rPr lang="en-US" sz="2000" b="0" dirty="0"/>
            <a:t>Assessment rates may change slightly based on this refinement (likely decrease).</a:t>
          </a:r>
        </a:p>
      </dgm:t>
    </dgm:pt>
    <dgm:pt modelId="{8116F142-5B13-4190-AF6B-CBD69DE15B1F}" type="parTrans" cxnId="{B42750E9-E896-4AC2-AD3D-8F70BD435BAF}">
      <dgm:prSet/>
      <dgm:spPr/>
      <dgm:t>
        <a:bodyPr/>
        <a:lstStyle/>
        <a:p>
          <a:endParaRPr lang="en-US"/>
        </a:p>
      </dgm:t>
    </dgm:pt>
    <dgm:pt modelId="{AD9D3DC1-5D2A-4CD7-BD85-58EB5EDB1BBE}" type="sibTrans" cxnId="{B42750E9-E896-4AC2-AD3D-8F70BD435BAF}">
      <dgm:prSet/>
      <dgm:spPr/>
      <dgm:t>
        <a:bodyPr/>
        <a:lstStyle/>
        <a:p>
          <a:endParaRPr lang="en-US"/>
        </a:p>
      </dgm:t>
    </dgm:pt>
    <dgm:pt modelId="{27042D5B-FBAD-4BF3-9628-666A66EEDC7D}">
      <dgm:prSet custT="1"/>
      <dgm:spPr/>
      <dgm:t>
        <a:bodyPr/>
        <a:lstStyle/>
        <a:p>
          <a:r>
            <a:rPr lang="en-US" sz="2000" dirty="0"/>
            <a:t>For the existing loan from EWD and any potential future loans from EWD, these parcels would see a slightly reduced rate during debt repayment.</a:t>
          </a:r>
        </a:p>
      </dgm:t>
    </dgm:pt>
    <dgm:pt modelId="{D32064E3-0E6F-4B1A-A50E-F09D4331A4BD}" type="parTrans" cxnId="{02BEC17C-6123-434E-8231-BD45532492C2}">
      <dgm:prSet/>
      <dgm:spPr/>
      <dgm:t>
        <a:bodyPr/>
        <a:lstStyle/>
        <a:p>
          <a:endParaRPr lang="en-US"/>
        </a:p>
      </dgm:t>
    </dgm:pt>
    <dgm:pt modelId="{B79E1D55-64F5-4E45-BE65-7E1034902783}" type="sibTrans" cxnId="{02BEC17C-6123-434E-8231-BD45532492C2}">
      <dgm:prSet/>
      <dgm:spPr/>
      <dgm:t>
        <a:bodyPr/>
        <a:lstStyle/>
        <a:p>
          <a:endParaRPr lang="en-US"/>
        </a:p>
      </dgm:t>
    </dgm:pt>
    <dgm:pt modelId="{5EC9259A-9225-40B2-9E1D-D35DAD928849}">
      <dgm:prSet custT="1"/>
      <dgm:spPr/>
      <dgm:t>
        <a:bodyPr/>
        <a:lstStyle/>
        <a:p>
          <a:r>
            <a:rPr lang="en-US" sz="2000" dirty="0"/>
            <a:t>Conversely, parcels within the GSA but outside of EWD would see a slight rate increase during debt repayment.</a:t>
          </a:r>
        </a:p>
      </dgm:t>
    </dgm:pt>
    <dgm:pt modelId="{A3DF9548-5C5A-4BD1-93CF-AFC1255FF385}" type="parTrans" cxnId="{0294790E-12BD-4561-AF17-CAF13EAE9D04}">
      <dgm:prSet/>
      <dgm:spPr/>
      <dgm:t>
        <a:bodyPr/>
        <a:lstStyle/>
        <a:p>
          <a:endParaRPr lang="en-US"/>
        </a:p>
      </dgm:t>
    </dgm:pt>
    <dgm:pt modelId="{86D1D966-B58D-47AC-A9D3-8A7ED4C1059F}" type="sibTrans" cxnId="{0294790E-12BD-4561-AF17-CAF13EAE9D04}">
      <dgm:prSet/>
      <dgm:spPr/>
      <dgm:t>
        <a:bodyPr/>
        <a:lstStyle/>
        <a:p>
          <a:endParaRPr lang="en-US"/>
        </a:p>
      </dgm:t>
    </dgm:pt>
    <dgm:pt modelId="{8BC4A591-DD29-4A57-8ED9-913DCF5BC048}" type="pres">
      <dgm:prSet presAssocID="{AF6C8BF2-E6AA-4C6D-8F48-E3C6B2DB8AFD}" presName="linear" presStyleCnt="0">
        <dgm:presLayoutVars>
          <dgm:animLvl val="lvl"/>
          <dgm:resizeHandles val="exact"/>
        </dgm:presLayoutVars>
      </dgm:prSet>
      <dgm:spPr/>
    </dgm:pt>
    <dgm:pt modelId="{CEF93C06-B4DA-475B-B31D-6BBD820B66F3}" type="pres">
      <dgm:prSet presAssocID="{D602D832-57C9-4EA0-A76C-065E8F317FA0}" presName="parentText" presStyleLbl="node1" presStyleIdx="0" presStyleCnt="2" custScaleY="58107">
        <dgm:presLayoutVars>
          <dgm:chMax val="0"/>
          <dgm:bulletEnabled val="1"/>
        </dgm:presLayoutVars>
      </dgm:prSet>
      <dgm:spPr/>
    </dgm:pt>
    <dgm:pt modelId="{E2C1F5CD-B4C8-443A-99F6-56E2706DB7E9}" type="pres">
      <dgm:prSet presAssocID="{D602D832-57C9-4EA0-A76C-065E8F317FA0}" presName="childText" presStyleLbl="revTx" presStyleIdx="0" presStyleCnt="2">
        <dgm:presLayoutVars>
          <dgm:bulletEnabled val="1"/>
        </dgm:presLayoutVars>
      </dgm:prSet>
      <dgm:spPr/>
    </dgm:pt>
    <dgm:pt modelId="{09FC8325-9B7C-42DD-99EC-4BFC37DB58CF}" type="pres">
      <dgm:prSet presAssocID="{D791B577-BE43-401A-BADF-594EB55BAEBA}" presName="parentText" presStyleLbl="node1" presStyleIdx="1" presStyleCnt="2" custScaleY="58107">
        <dgm:presLayoutVars>
          <dgm:chMax val="0"/>
          <dgm:bulletEnabled val="1"/>
        </dgm:presLayoutVars>
      </dgm:prSet>
      <dgm:spPr/>
    </dgm:pt>
    <dgm:pt modelId="{B1E80856-6ADD-4041-80B5-443E3C992F20}" type="pres">
      <dgm:prSet presAssocID="{D791B577-BE43-401A-BADF-594EB55BAEBA}" presName="childText" presStyleLbl="revTx" presStyleIdx="1" presStyleCnt="2">
        <dgm:presLayoutVars>
          <dgm:bulletEnabled val="1"/>
        </dgm:presLayoutVars>
      </dgm:prSet>
      <dgm:spPr/>
    </dgm:pt>
  </dgm:ptLst>
  <dgm:cxnLst>
    <dgm:cxn modelId="{0294790E-12BD-4561-AF17-CAF13EAE9D04}" srcId="{D791B577-BE43-401A-BADF-594EB55BAEBA}" destId="{5EC9259A-9225-40B2-9E1D-D35DAD928849}" srcOrd="2" destOrd="0" parTransId="{A3DF9548-5C5A-4BD1-93CF-AFC1255FF385}" sibTransId="{86D1D966-B58D-47AC-A9D3-8A7ED4C1059F}"/>
    <dgm:cxn modelId="{BF3F9811-6043-48A1-A855-8D8D7A41AC2B}" type="presOf" srcId="{D6E76FB4-2C6F-4301-B596-C06EB27A2CE8}" destId="{E2C1F5CD-B4C8-443A-99F6-56E2706DB7E9}" srcOrd="0" destOrd="1" presId="urn:microsoft.com/office/officeart/2005/8/layout/vList2"/>
    <dgm:cxn modelId="{C3E8B715-58F6-436D-BA6E-DF68B8A52D89}" srcId="{D602D832-57C9-4EA0-A76C-065E8F317FA0}" destId="{8FFC6215-4131-49F8-8C96-1A15BA070448}" srcOrd="0" destOrd="0" parTransId="{9652085B-EB32-44F7-BD21-05E44501DFC2}" sibTransId="{83C9EBDE-04FE-4CBA-97E2-46C63B9350AE}"/>
    <dgm:cxn modelId="{58DA8F1D-58B7-4E0A-A632-A82E629E840A}" type="presOf" srcId="{D602D832-57C9-4EA0-A76C-065E8F317FA0}" destId="{CEF93C06-B4DA-475B-B31D-6BBD820B66F3}" srcOrd="0" destOrd="0" presId="urn:microsoft.com/office/officeart/2005/8/layout/vList2"/>
    <dgm:cxn modelId="{BB47D039-40E0-45A7-A7F0-8F54925B4F11}" srcId="{AF6C8BF2-E6AA-4C6D-8F48-E3C6B2DB8AFD}" destId="{D791B577-BE43-401A-BADF-594EB55BAEBA}" srcOrd="1" destOrd="0" parTransId="{87AE070F-B699-4832-8C0D-52C63A9E9157}" sibTransId="{54E68AC5-2EB9-4049-B340-9CAA70F638CF}"/>
    <dgm:cxn modelId="{E9E4804B-D4DD-451E-A949-FA274D6DA283}" type="presOf" srcId="{8FFC6215-4131-49F8-8C96-1A15BA070448}" destId="{E2C1F5CD-B4C8-443A-99F6-56E2706DB7E9}" srcOrd="0" destOrd="0" presId="urn:microsoft.com/office/officeart/2005/8/layout/vList2"/>
    <dgm:cxn modelId="{5FE0F477-4CDA-47E3-996F-961AB5A2EB90}" srcId="{AF6C8BF2-E6AA-4C6D-8F48-E3C6B2DB8AFD}" destId="{D602D832-57C9-4EA0-A76C-065E8F317FA0}" srcOrd="0" destOrd="0" parTransId="{6295EC48-9C47-476C-9290-972ADCE9C84F}" sibTransId="{74A86743-10D0-49D7-9646-550627E4CC71}"/>
    <dgm:cxn modelId="{02BEC17C-6123-434E-8231-BD45532492C2}" srcId="{D791B577-BE43-401A-BADF-594EB55BAEBA}" destId="{27042D5B-FBAD-4BF3-9628-666A66EEDC7D}" srcOrd="1" destOrd="0" parTransId="{D32064E3-0E6F-4B1A-A50E-F09D4331A4BD}" sibTransId="{B79E1D55-64F5-4E45-BE65-7E1034902783}"/>
    <dgm:cxn modelId="{D39F2281-77B4-4D7A-909B-3A4686673D50}" srcId="{D791B577-BE43-401A-BADF-594EB55BAEBA}" destId="{D5427899-60B8-465F-890A-AADE42453E28}" srcOrd="0" destOrd="0" parTransId="{7AF31A40-ED48-4101-90FE-4A3F6947305C}" sibTransId="{30BED820-6F5D-4F91-AA9E-15309FE87FD3}"/>
    <dgm:cxn modelId="{CA9721A5-41F0-4FDB-9036-A461AADC9C1F}" type="presOf" srcId="{AF6C8BF2-E6AA-4C6D-8F48-E3C6B2DB8AFD}" destId="{8BC4A591-DD29-4A57-8ED9-913DCF5BC048}" srcOrd="0" destOrd="0" presId="urn:microsoft.com/office/officeart/2005/8/layout/vList2"/>
    <dgm:cxn modelId="{07641FB4-F145-4982-8CEE-097622D0632C}" type="presOf" srcId="{D5427899-60B8-465F-890A-AADE42453E28}" destId="{B1E80856-6ADD-4041-80B5-443E3C992F20}" srcOrd="0" destOrd="0" presId="urn:microsoft.com/office/officeart/2005/8/layout/vList2"/>
    <dgm:cxn modelId="{5319A4C0-DC2D-4853-9DDA-30C0786E82AE}" type="presOf" srcId="{5EC9259A-9225-40B2-9E1D-D35DAD928849}" destId="{B1E80856-6ADD-4041-80B5-443E3C992F20}" srcOrd="0" destOrd="2" presId="urn:microsoft.com/office/officeart/2005/8/layout/vList2"/>
    <dgm:cxn modelId="{BBBC89D1-084F-4A38-B582-DAF3399D7D4C}" type="presOf" srcId="{27042D5B-FBAD-4BF3-9628-666A66EEDC7D}" destId="{B1E80856-6ADD-4041-80B5-443E3C992F20}" srcOrd="0" destOrd="1" presId="urn:microsoft.com/office/officeart/2005/8/layout/vList2"/>
    <dgm:cxn modelId="{B42750E9-E896-4AC2-AD3D-8F70BD435BAF}" srcId="{D602D832-57C9-4EA0-A76C-065E8F317FA0}" destId="{D6E76FB4-2C6F-4301-B596-C06EB27A2CE8}" srcOrd="1" destOrd="0" parTransId="{8116F142-5B13-4190-AF6B-CBD69DE15B1F}" sibTransId="{AD9D3DC1-5D2A-4CD7-BD85-58EB5EDB1BBE}"/>
    <dgm:cxn modelId="{92B6B0FA-371F-410C-B623-B8C9D2A89CEA}" type="presOf" srcId="{D791B577-BE43-401A-BADF-594EB55BAEBA}" destId="{09FC8325-9B7C-42DD-99EC-4BFC37DB58CF}" srcOrd="0" destOrd="0" presId="urn:microsoft.com/office/officeart/2005/8/layout/vList2"/>
    <dgm:cxn modelId="{56C88AA1-5EA1-4A57-A0D8-C3BCB7389537}" type="presParOf" srcId="{8BC4A591-DD29-4A57-8ED9-913DCF5BC048}" destId="{CEF93C06-B4DA-475B-B31D-6BBD820B66F3}" srcOrd="0" destOrd="0" presId="urn:microsoft.com/office/officeart/2005/8/layout/vList2"/>
    <dgm:cxn modelId="{FA2474B5-B125-4FC4-9700-734D83101CB6}" type="presParOf" srcId="{8BC4A591-DD29-4A57-8ED9-913DCF5BC048}" destId="{E2C1F5CD-B4C8-443A-99F6-56E2706DB7E9}" srcOrd="1" destOrd="0" presId="urn:microsoft.com/office/officeart/2005/8/layout/vList2"/>
    <dgm:cxn modelId="{C443AE08-CEE8-4952-B468-0BE064F98620}" type="presParOf" srcId="{8BC4A591-DD29-4A57-8ED9-913DCF5BC048}" destId="{09FC8325-9B7C-42DD-99EC-4BFC37DB58CF}" srcOrd="2" destOrd="0" presId="urn:microsoft.com/office/officeart/2005/8/layout/vList2"/>
    <dgm:cxn modelId="{D2E11A0F-F591-4388-8E85-25BDBEA349AC}" type="presParOf" srcId="{8BC4A591-DD29-4A57-8ED9-913DCF5BC048}" destId="{B1E80856-6ADD-4041-80B5-443E3C992F2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E990A87-F0A3-40F6-BC8A-BF97BE05A295}" type="doc">
      <dgm:prSet loTypeId="urn:microsoft.com/office/officeart/2005/8/layout/lProcess3" loCatId="process" qsTypeId="urn:microsoft.com/office/officeart/2005/8/quickstyle/3d3" qsCatId="3D" csTypeId="urn:microsoft.com/office/officeart/2005/8/colors/colorful2" csCatId="colorful" phldr="1"/>
      <dgm:spPr/>
      <dgm:t>
        <a:bodyPr/>
        <a:lstStyle/>
        <a:p>
          <a:endParaRPr lang="en-US"/>
        </a:p>
      </dgm:t>
    </dgm:pt>
    <dgm:pt modelId="{694E86E0-E635-48CA-895D-94EB2056081F}">
      <dgm:prSet phldrT="[Text]"/>
      <dgm:spPr/>
      <dgm:t>
        <a:bodyPr/>
        <a:lstStyle/>
        <a:p>
          <a:r>
            <a:rPr lang="en-US" b="1" dirty="0"/>
            <a:t>Land-Based Assessment</a:t>
          </a:r>
        </a:p>
      </dgm:t>
    </dgm:pt>
    <dgm:pt modelId="{74BC0D98-D592-438E-BAAE-6DF2D0A837D2}" type="parTrans" cxnId="{E550D0DE-AE93-46EB-A33D-0AE38D5900CB}">
      <dgm:prSet/>
      <dgm:spPr/>
      <dgm:t>
        <a:bodyPr/>
        <a:lstStyle/>
        <a:p>
          <a:endParaRPr lang="en-US"/>
        </a:p>
      </dgm:t>
    </dgm:pt>
    <dgm:pt modelId="{E7D0D295-E021-4752-9C0F-BE0C1EA3C14A}" type="sibTrans" cxnId="{E550D0DE-AE93-46EB-A33D-0AE38D5900CB}">
      <dgm:prSet/>
      <dgm:spPr/>
      <dgm:t>
        <a:bodyPr/>
        <a:lstStyle/>
        <a:p>
          <a:endParaRPr lang="en-US"/>
        </a:p>
      </dgm:t>
    </dgm:pt>
    <dgm:pt modelId="{3D9CB5EA-B14F-47C8-9F4C-4C63D442770B}">
      <dgm:prSet phldrT="[Text]"/>
      <dgm:spPr/>
      <dgm:t>
        <a:bodyPr/>
        <a:lstStyle/>
        <a:p>
          <a:r>
            <a:rPr lang="en-US" b="1" dirty="0"/>
            <a:t>Workshop </a:t>
          </a:r>
          <a:br>
            <a:rPr lang="en-US" b="1" dirty="0"/>
          </a:br>
          <a:r>
            <a:rPr lang="en-US" b="1" dirty="0"/>
            <a:t>(Dec 2023)</a:t>
          </a:r>
        </a:p>
      </dgm:t>
    </dgm:pt>
    <dgm:pt modelId="{BF3A484E-3CF7-40BB-BB6C-11B0E6991B7D}" type="parTrans" cxnId="{4F01CFAB-B1E8-4C02-A32A-8802FF24F79A}">
      <dgm:prSet/>
      <dgm:spPr/>
      <dgm:t>
        <a:bodyPr/>
        <a:lstStyle/>
        <a:p>
          <a:endParaRPr lang="en-US"/>
        </a:p>
      </dgm:t>
    </dgm:pt>
    <dgm:pt modelId="{1105A294-81DE-4201-800D-31B0671C0754}" type="sibTrans" cxnId="{4F01CFAB-B1E8-4C02-A32A-8802FF24F79A}">
      <dgm:prSet/>
      <dgm:spPr/>
      <dgm:t>
        <a:bodyPr/>
        <a:lstStyle/>
        <a:p>
          <a:endParaRPr lang="en-US"/>
        </a:p>
      </dgm:t>
    </dgm:pt>
    <dgm:pt modelId="{A8D4B5AA-D9DB-4B51-8D9C-AAF7CCD3CA58}">
      <dgm:prSet phldrT="[Text]"/>
      <dgm:spPr/>
      <dgm:t>
        <a:bodyPr/>
        <a:lstStyle/>
        <a:p>
          <a:r>
            <a:rPr lang="en-US" b="1" dirty="0"/>
            <a:t>Adopt Report, Send Ballots (Jan 2023)</a:t>
          </a:r>
        </a:p>
      </dgm:t>
    </dgm:pt>
    <dgm:pt modelId="{C2FA1C95-728C-4C5C-9E52-B44FA7131870}" type="parTrans" cxnId="{26566CB7-1B12-43C8-A55C-825E350B41DC}">
      <dgm:prSet/>
      <dgm:spPr/>
      <dgm:t>
        <a:bodyPr/>
        <a:lstStyle/>
        <a:p>
          <a:endParaRPr lang="en-US"/>
        </a:p>
      </dgm:t>
    </dgm:pt>
    <dgm:pt modelId="{945E9E6D-A43D-4EEF-8848-ECD481CFED3D}" type="sibTrans" cxnId="{26566CB7-1B12-43C8-A55C-825E350B41DC}">
      <dgm:prSet/>
      <dgm:spPr/>
      <dgm:t>
        <a:bodyPr/>
        <a:lstStyle/>
        <a:p>
          <a:endParaRPr lang="en-US"/>
        </a:p>
      </dgm:t>
    </dgm:pt>
    <dgm:pt modelId="{0D31B7CC-5877-48D3-B5E9-C0643BDD5E56}">
      <dgm:prSet phldrT="[Text]"/>
      <dgm:spPr/>
      <dgm:t>
        <a:bodyPr/>
        <a:lstStyle/>
        <a:p>
          <a:r>
            <a:rPr lang="en-US" b="1" dirty="0"/>
            <a:t>Volume-Based Fee</a:t>
          </a:r>
        </a:p>
      </dgm:t>
    </dgm:pt>
    <dgm:pt modelId="{4E243C58-3C88-4182-9290-F48481071A8D}" type="parTrans" cxnId="{98A62837-0B62-4675-84E8-B6C05046DCE7}">
      <dgm:prSet/>
      <dgm:spPr/>
      <dgm:t>
        <a:bodyPr/>
        <a:lstStyle/>
        <a:p>
          <a:endParaRPr lang="en-US"/>
        </a:p>
      </dgm:t>
    </dgm:pt>
    <dgm:pt modelId="{3F547935-63D6-4589-8934-EC18CB32C0CD}" type="sibTrans" cxnId="{98A62837-0B62-4675-84E8-B6C05046DCE7}">
      <dgm:prSet/>
      <dgm:spPr/>
      <dgm:t>
        <a:bodyPr/>
        <a:lstStyle/>
        <a:p>
          <a:endParaRPr lang="en-US"/>
        </a:p>
      </dgm:t>
    </dgm:pt>
    <dgm:pt modelId="{C9E41844-B3A6-4FC4-BE68-F661FD943612}">
      <dgm:prSet phldrT="[Text]"/>
      <dgm:spPr/>
      <dgm:t>
        <a:bodyPr/>
        <a:lstStyle/>
        <a:p>
          <a:r>
            <a:rPr lang="en-US" b="1" dirty="0"/>
            <a:t>Workshop </a:t>
          </a:r>
          <a:br>
            <a:rPr lang="en-US" b="1" dirty="0"/>
          </a:br>
          <a:r>
            <a:rPr lang="en-US" b="1" dirty="0"/>
            <a:t>(April 2024)</a:t>
          </a:r>
        </a:p>
      </dgm:t>
    </dgm:pt>
    <dgm:pt modelId="{9156F807-A401-4522-8A6C-0723BC84C03B}" type="parTrans" cxnId="{67E8BB8F-C5DD-45CF-B230-B76E77B12263}">
      <dgm:prSet/>
      <dgm:spPr/>
      <dgm:t>
        <a:bodyPr/>
        <a:lstStyle/>
        <a:p>
          <a:endParaRPr lang="en-US"/>
        </a:p>
      </dgm:t>
    </dgm:pt>
    <dgm:pt modelId="{EE1E9C9D-D9DA-4D5E-AB1A-89C8B57B9782}" type="sibTrans" cxnId="{67E8BB8F-C5DD-45CF-B230-B76E77B12263}">
      <dgm:prSet/>
      <dgm:spPr/>
      <dgm:t>
        <a:bodyPr/>
        <a:lstStyle/>
        <a:p>
          <a:endParaRPr lang="en-US"/>
        </a:p>
      </dgm:t>
    </dgm:pt>
    <dgm:pt modelId="{8AD596A1-F970-4928-BE88-7BBBB7055693}">
      <dgm:prSet phldrT="[Text]"/>
      <dgm:spPr/>
      <dgm:t>
        <a:bodyPr/>
        <a:lstStyle/>
        <a:p>
          <a:r>
            <a:rPr lang="en-US" b="1" dirty="0"/>
            <a:t>Adopt Report, Send Ballots (June 2024)</a:t>
          </a:r>
        </a:p>
      </dgm:t>
    </dgm:pt>
    <dgm:pt modelId="{B680F343-99BE-44F7-8DA9-B8F1D6EE8574}" type="parTrans" cxnId="{0C24BB64-CCF9-49B1-90B5-F5126FBDC898}">
      <dgm:prSet/>
      <dgm:spPr/>
      <dgm:t>
        <a:bodyPr/>
        <a:lstStyle/>
        <a:p>
          <a:endParaRPr lang="en-US"/>
        </a:p>
      </dgm:t>
    </dgm:pt>
    <dgm:pt modelId="{1A341601-AC0F-4327-8B5E-6BA51CF38142}" type="sibTrans" cxnId="{0C24BB64-CCF9-49B1-90B5-F5126FBDC898}">
      <dgm:prSet/>
      <dgm:spPr/>
      <dgm:t>
        <a:bodyPr/>
        <a:lstStyle/>
        <a:p>
          <a:endParaRPr lang="en-US"/>
        </a:p>
      </dgm:t>
    </dgm:pt>
    <dgm:pt modelId="{5B20CDAA-297B-4CFC-A82D-1D5B608C1A1D}">
      <dgm:prSet phldrT="[Text]"/>
      <dgm:spPr/>
      <dgm:t>
        <a:bodyPr/>
        <a:lstStyle/>
        <a:p>
          <a:r>
            <a:rPr lang="en-US" b="1" dirty="0"/>
            <a:t>Policies, Rules &amp; Regulations</a:t>
          </a:r>
        </a:p>
      </dgm:t>
    </dgm:pt>
    <dgm:pt modelId="{29909640-1C8A-4695-AFC6-02DB2AEEDD04}" type="parTrans" cxnId="{8A11F41B-B6F5-4723-A172-E1527F116EA5}">
      <dgm:prSet/>
      <dgm:spPr/>
      <dgm:t>
        <a:bodyPr/>
        <a:lstStyle/>
        <a:p>
          <a:endParaRPr lang="en-US"/>
        </a:p>
      </dgm:t>
    </dgm:pt>
    <dgm:pt modelId="{AF7699B7-003A-4246-B795-DB9D55C2F606}" type="sibTrans" cxnId="{8A11F41B-B6F5-4723-A172-E1527F116EA5}">
      <dgm:prSet/>
      <dgm:spPr/>
      <dgm:t>
        <a:bodyPr/>
        <a:lstStyle/>
        <a:p>
          <a:endParaRPr lang="en-US"/>
        </a:p>
      </dgm:t>
    </dgm:pt>
    <dgm:pt modelId="{76F19B27-8F61-4DE0-82F6-6429C4076ACF}">
      <dgm:prSet phldrT="[Text]"/>
      <dgm:spPr/>
      <dgm:t>
        <a:bodyPr/>
        <a:lstStyle/>
        <a:p>
          <a:r>
            <a:rPr lang="en-US" b="1" dirty="0"/>
            <a:t>Allocation &amp; Measurement (Dec 2023)</a:t>
          </a:r>
        </a:p>
      </dgm:t>
    </dgm:pt>
    <dgm:pt modelId="{8D470C41-619C-4C8B-A298-2063033E35D4}" type="parTrans" cxnId="{94D8D4CA-623E-48A9-9B6F-3CC40EDE9A9B}">
      <dgm:prSet/>
      <dgm:spPr/>
      <dgm:t>
        <a:bodyPr/>
        <a:lstStyle/>
        <a:p>
          <a:endParaRPr lang="en-US"/>
        </a:p>
      </dgm:t>
    </dgm:pt>
    <dgm:pt modelId="{D6D12A23-955E-45F8-8D87-9F3984C1B2A8}" type="sibTrans" cxnId="{94D8D4CA-623E-48A9-9B6F-3CC40EDE9A9B}">
      <dgm:prSet/>
      <dgm:spPr/>
      <dgm:t>
        <a:bodyPr/>
        <a:lstStyle/>
        <a:p>
          <a:endParaRPr lang="en-US"/>
        </a:p>
      </dgm:t>
    </dgm:pt>
    <dgm:pt modelId="{2A2E64F5-328D-4B86-9C7F-197BD1C044E9}">
      <dgm:prSet phldrT="[Text]"/>
      <dgm:spPr/>
      <dgm:t>
        <a:bodyPr/>
        <a:lstStyle/>
        <a:p>
          <a:r>
            <a:rPr lang="en-US" b="1" dirty="0"/>
            <a:t>Workshops (Dec 2023 and Nov 2024)</a:t>
          </a:r>
        </a:p>
      </dgm:t>
    </dgm:pt>
    <dgm:pt modelId="{3830A673-8BFF-4D93-ACFA-544E09388AD6}" type="parTrans" cxnId="{06BFB0ED-5915-439E-A1C6-CF62B325862E}">
      <dgm:prSet/>
      <dgm:spPr/>
      <dgm:t>
        <a:bodyPr/>
        <a:lstStyle/>
        <a:p>
          <a:endParaRPr lang="en-US"/>
        </a:p>
      </dgm:t>
    </dgm:pt>
    <dgm:pt modelId="{43D81111-6808-4BC7-B628-CE4BA2E511C2}" type="sibTrans" cxnId="{06BFB0ED-5915-439E-A1C6-CF62B325862E}">
      <dgm:prSet/>
      <dgm:spPr/>
      <dgm:t>
        <a:bodyPr/>
        <a:lstStyle/>
        <a:p>
          <a:endParaRPr lang="en-US"/>
        </a:p>
      </dgm:t>
    </dgm:pt>
    <dgm:pt modelId="{C20C3B83-0755-4790-9900-27F598748A87}">
      <dgm:prSet phldrT="[Text]"/>
      <dgm:spPr/>
      <dgm:t>
        <a:bodyPr/>
        <a:lstStyle/>
        <a:p>
          <a:r>
            <a:rPr lang="en-US" b="1" dirty="0"/>
            <a:t>Grower Decision Support Portal</a:t>
          </a:r>
        </a:p>
      </dgm:t>
    </dgm:pt>
    <dgm:pt modelId="{E50255F8-0A00-4D07-A478-F483B685A9C8}" type="parTrans" cxnId="{32645FF9-E121-4FE8-AB2F-78AB71567668}">
      <dgm:prSet/>
      <dgm:spPr/>
      <dgm:t>
        <a:bodyPr/>
        <a:lstStyle/>
        <a:p>
          <a:endParaRPr lang="en-US"/>
        </a:p>
      </dgm:t>
    </dgm:pt>
    <dgm:pt modelId="{60BC8019-D0CE-441B-ADFD-6E5E9B3306E5}" type="sibTrans" cxnId="{32645FF9-E121-4FE8-AB2F-78AB71567668}">
      <dgm:prSet/>
      <dgm:spPr/>
      <dgm:t>
        <a:bodyPr/>
        <a:lstStyle/>
        <a:p>
          <a:endParaRPr lang="en-US"/>
        </a:p>
      </dgm:t>
    </dgm:pt>
    <dgm:pt modelId="{4F9B2134-C2A9-4E08-9241-EE2BF4FAF713}">
      <dgm:prSet phldrT="[Text]"/>
      <dgm:spPr/>
      <dgm:t>
        <a:bodyPr/>
        <a:lstStyle/>
        <a:p>
          <a:r>
            <a:rPr lang="en-US" b="1" dirty="0"/>
            <a:t>Pilot Study, Data Discovery (Jan 2025)</a:t>
          </a:r>
        </a:p>
      </dgm:t>
    </dgm:pt>
    <dgm:pt modelId="{ABEFD433-6ECE-4B3D-AF3C-C69E27A1B380}" type="parTrans" cxnId="{7E36EDB0-0F81-4338-8D4C-13E62A329B95}">
      <dgm:prSet/>
      <dgm:spPr/>
      <dgm:t>
        <a:bodyPr/>
        <a:lstStyle/>
        <a:p>
          <a:endParaRPr lang="en-US"/>
        </a:p>
      </dgm:t>
    </dgm:pt>
    <dgm:pt modelId="{ED4E9029-CFA9-4BA1-9097-95909562A601}" type="sibTrans" cxnId="{7E36EDB0-0F81-4338-8D4C-13E62A329B95}">
      <dgm:prSet/>
      <dgm:spPr/>
      <dgm:t>
        <a:bodyPr/>
        <a:lstStyle/>
        <a:p>
          <a:endParaRPr lang="en-US"/>
        </a:p>
      </dgm:t>
    </dgm:pt>
    <dgm:pt modelId="{EA04F9FE-07AF-402C-91D4-05D9224D6DCB}">
      <dgm:prSet phldrT="[Text]"/>
      <dgm:spPr/>
      <dgm:t>
        <a:bodyPr/>
        <a:lstStyle/>
        <a:p>
          <a:r>
            <a:rPr lang="en-US" b="1" dirty="0"/>
            <a:t>RFP </a:t>
          </a:r>
          <a:br>
            <a:rPr lang="en-US" b="1" dirty="0"/>
          </a:br>
          <a:r>
            <a:rPr lang="en-US" b="1" dirty="0"/>
            <a:t>(Q1 2024) </a:t>
          </a:r>
        </a:p>
      </dgm:t>
    </dgm:pt>
    <dgm:pt modelId="{FE5EB1E1-F938-458B-B7C3-97BF5AC785E0}" type="parTrans" cxnId="{8213943B-7250-4CC3-9BCC-7F4926DA613C}">
      <dgm:prSet/>
      <dgm:spPr/>
      <dgm:t>
        <a:bodyPr/>
        <a:lstStyle/>
        <a:p>
          <a:endParaRPr lang="en-US"/>
        </a:p>
      </dgm:t>
    </dgm:pt>
    <dgm:pt modelId="{A8930C12-1544-4068-8D3D-AFF6ED320262}" type="sibTrans" cxnId="{8213943B-7250-4CC3-9BCC-7F4926DA613C}">
      <dgm:prSet/>
      <dgm:spPr/>
      <dgm:t>
        <a:bodyPr/>
        <a:lstStyle/>
        <a:p>
          <a:endParaRPr lang="en-US"/>
        </a:p>
      </dgm:t>
    </dgm:pt>
    <dgm:pt modelId="{ADA60F1C-D7CC-4632-AF43-2D3517DBA347}">
      <dgm:prSet phldrT="[Text]"/>
      <dgm:spPr/>
      <dgm:t>
        <a:bodyPr/>
        <a:lstStyle/>
        <a:p>
          <a:r>
            <a:rPr lang="en-US" b="1" dirty="0"/>
            <a:t>GSA-Wide Trial </a:t>
          </a:r>
          <a:br>
            <a:rPr lang="en-US" b="1" dirty="0"/>
          </a:br>
          <a:r>
            <a:rPr lang="en-US" b="1" dirty="0"/>
            <a:t>(Q2/Q3 2024)</a:t>
          </a:r>
        </a:p>
      </dgm:t>
    </dgm:pt>
    <dgm:pt modelId="{30817AD3-76F8-4858-AF14-CB3B923C9881}" type="parTrans" cxnId="{70846FC4-18EE-41AE-B0DC-39AB987B9880}">
      <dgm:prSet/>
      <dgm:spPr/>
      <dgm:t>
        <a:bodyPr/>
        <a:lstStyle/>
        <a:p>
          <a:endParaRPr lang="en-US"/>
        </a:p>
      </dgm:t>
    </dgm:pt>
    <dgm:pt modelId="{847963F1-C55B-4F70-BB67-44CB5FEC8066}" type="sibTrans" cxnId="{70846FC4-18EE-41AE-B0DC-39AB987B9880}">
      <dgm:prSet/>
      <dgm:spPr/>
      <dgm:t>
        <a:bodyPr/>
        <a:lstStyle/>
        <a:p>
          <a:endParaRPr lang="en-US"/>
        </a:p>
      </dgm:t>
    </dgm:pt>
    <dgm:pt modelId="{256082A5-6E4E-410D-853A-136236E1EBFE}">
      <dgm:prSet phldrT="[Text]"/>
      <dgm:spPr/>
      <dgm:t>
        <a:bodyPr/>
        <a:lstStyle/>
        <a:p>
          <a:r>
            <a:rPr lang="en-US" b="1" dirty="0"/>
            <a:t>Implementation </a:t>
          </a:r>
          <a:br>
            <a:rPr lang="en-US" b="1" dirty="0"/>
          </a:br>
          <a:r>
            <a:rPr lang="en-US" b="1" dirty="0"/>
            <a:t>(April 2024)</a:t>
          </a:r>
        </a:p>
      </dgm:t>
    </dgm:pt>
    <dgm:pt modelId="{13A939C6-C504-4007-8FBD-B351E2E75E2C}" type="parTrans" cxnId="{AFA34E58-E09C-4AB9-A1F9-AAF32D6F21D0}">
      <dgm:prSet/>
      <dgm:spPr/>
      <dgm:t>
        <a:bodyPr/>
        <a:lstStyle/>
        <a:p>
          <a:endParaRPr lang="en-US"/>
        </a:p>
      </dgm:t>
    </dgm:pt>
    <dgm:pt modelId="{518EAA1A-8098-480B-A70E-B58C47538BB0}" type="sibTrans" cxnId="{AFA34E58-E09C-4AB9-A1F9-AAF32D6F21D0}">
      <dgm:prSet/>
      <dgm:spPr/>
      <dgm:t>
        <a:bodyPr/>
        <a:lstStyle/>
        <a:p>
          <a:endParaRPr lang="en-US"/>
        </a:p>
      </dgm:t>
    </dgm:pt>
    <dgm:pt modelId="{1932EED3-CAA8-4E30-8281-48F58DA8B34A}">
      <dgm:prSet phldrT="[Text]"/>
      <dgm:spPr/>
      <dgm:t>
        <a:bodyPr/>
        <a:lstStyle/>
        <a:p>
          <a:r>
            <a:rPr lang="en-US" b="1" dirty="0"/>
            <a:t>Implementation </a:t>
          </a:r>
          <a:br>
            <a:rPr lang="en-US" b="1" dirty="0"/>
          </a:br>
          <a:r>
            <a:rPr lang="en-US" b="1" dirty="0"/>
            <a:t>(2025)</a:t>
          </a:r>
        </a:p>
      </dgm:t>
    </dgm:pt>
    <dgm:pt modelId="{E2062485-B9B2-42F6-991A-7F3CFECB4E19}" type="parTrans" cxnId="{C12A64CF-D8B9-4934-A8E8-A035224F5E3E}">
      <dgm:prSet/>
      <dgm:spPr/>
      <dgm:t>
        <a:bodyPr/>
        <a:lstStyle/>
        <a:p>
          <a:endParaRPr lang="en-US"/>
        </a:p>
      </dgm:t>
    </dgm:pt>
    <dgm:pt modelId="{F27D224A-559E-4CA9-9D06-A3B50B50ECCB}" type="sibTrans" cxnId="{C12A64CF-D8B9-4934-A8E8-A035224F5E3E}">
      <dgm:prSet/>
      <dgm:spPr/>
      <dgm:t>
        <a:bodyPr/>
        <a:lstStyle/>
        <a:p>
          <a:endParaRPr lang="en-US"/>
        </a:p>
      </dgm:t>
    </dgm:pt>
    <dgm:pt modelId="{723C59FE-4597-4D29-BB78-DA2207F5B76B}">
      <dgm:prSet phldrT="[Text]"/>
      <dgm:spPr/>
      <dgm:t>
        <a:bodyPr/>
        <a:lstStyle/>
        <a:p>
          <a:r>
            <a:rPr lang="en-US" b="1" dirty="0"/>
            <a:t>Final Adoption </a:t>
          </a:r>
          <a:br>
            <a:rPr lang="en-US" b="1" dirty="0"/>
          </a:br>
          <a:r>
            <a:rPr lang="en-US" b="1" dirty="0"/>
            <a:t>(Dec 2024)</a:t>
          </a:r>
        </a:p>
      </dgm:t>
    </dgm:pt>
    <dgm:pt modelId="{72CCFCAF-6C2F-47E0-928E-A65A1179C3C7}" type="parTrans" cxnId="{B89E967E-3437-4343-B2BB-96D3CCD617CE}">
      <dgm:prSet/>
      <dgm:spPr/>
      <dgm:t>
        <a:bodyPr/>
        <a:lstStyle/>
        <a:p>
          <a:endParaRPr lang="en-US"/>
        </a:p>
      </dgm:t>
    </dgm:pt>
    <dgm:pt modelId="{A69F1B66-19EF-4173-BF19-59CB96368C94}" type="sibTrans" cxnId="{B89E967E-3437-4343-B2BB-96D3CCD617CE}">
      <dgm:prSet/>
      <dgm:spPr/>
      <dgm:t>
        <a:bodyPr/>
        <a:lstStyle/>
        <a:p>
          <a:endParaRPr lang="en-US"/>
        </a:p>
      </dgm:t>
    </dgm:pt>
    <dgm:pt modelId="{8116FB13-85B0-4CB7-AD20-97A3F8DFDDEF}">
      <dgm:prSet phldrT="[Text]"/>
      <dgm:spPr/>
      <dgm:t>
        <a:bodyPr/>
        <a:lstStyle/>
        <a:p>
          <a:r>
            <a:rPr lang="en-US" b="1" dirty="0"/>
            <a:t>MLRP Implementation</a:t>
          </a:r>
        </a:p>
      </dgm:t>
    </dgm:pt>
    <dgm:pt modelId="{F8ECC5D5-7BC6-4783-A628-5C1319642738}" type="parTrans" cxnId="{0911C9B9-7BC3-498F-B64A-1F7DDF23C830}">
      <dgm:prSet/>
      <dgm:spPr/>
      <dgm:t>
        <a:bodyPr/>
        <a:lstStyle/>
        <a:p>
          <a:endParaRPr lang="en-US"/>
        </a:p>
      </dgm:t>
    </dgm:pt>
    <dgm:pt modelId="{331E3630-3E47-4D82-A072-A34BF36679FA}" type="sibTrans" cxnId="{0911C9B9-7BC3-498F-B64A-1F7DDF23C830}">
      <dgm:prSet/>
      <dgm:spPr/>
      <dgm:t>
        <a:bodyPr/>
        <a:lstStyle/>
        <a:p>
          <a:endParaRPr lang="en-US"/>
        </a:p>
      </dgm:t>
    </dgm:pt>
    <dgm:pt modelId="{AC326DF0-984E-44FE-98E2-7404CB9AD108}">
      <dgm:prSet phldrT="[Text]"/>
      <dgm:spPr/>
      <dgm:t>
        <a:bodyPr/>
        <a:lstStyle/>
        <a:p>
          <a:r>
            <a:rPr lang="en-US" b="1" dirty="0"/>
            <a:t>Plan Development </a:t>
          </a:r>
          <a:br>
            <a:rPr lang="en-US" b="1" dirty="0"/>
          </a:br>
          <a:r>
            <a:rPr lang="en-US" b="1" dirty="0"/>
            <a:t>(Q4 2023 – Q4 2024)</a:t>
          </a:r>
        </a:p>
      </dgm:t>
    </dgm:pt>
    <dgm:pt modelId="{80822863-4034-494C-B8D3-ED898DAAFD1D}" type="parTrans" cxnId="{8296982E-CD62-431C-859F-9EF156D1150B}">
      <dgm:prSet/>
      <dgm:spPr/>
      <dgm:t>
        <a:bodyPr/>
        <a:lstStyle/>
        <a:p>
          <a:endParaRPr lang="en-US"/>
        </a:p>
      </dgm:t>
    </dgm:pt>
    <dgm:pt modelId="{B24894FB-4FF3-4AD0-8DC1-7FCECF0909D4}" type="sibTrans" cxnId="{8296982E-CD62-431C-859F-9EF156D1150B}">
      <dgm:prSet/>
      <dgm:spPr/>
      <dgm:t>
        <a:bodyPr/>
        <a:lstStyle/>
        <a:p>
          <a:endParaRPr lang="en-US"/>
        </a:p>
      </dgm:t>
    </dgm:pt>
    <dgm:pt modelId="{60489461-D561-42E6-BB63-5D7C9F5D72D8}">
      <dgm:prSet phldrT="[Text]"/>
      <dgm:spPr/>
      <dgm:t>
        <a:bodyPr/>
        <a:lstStyle/>
        <a:p>
          <a:r>
            <a:rPr lang="en-US" b="1" dirty="0"/>
            <a:t>MLRP Adoption</a:t>
          </a:r>
          <a:br>
            <a:rPr lang="en-US" b="1" dirty="0"/>
          </a:br>
          <a:r>
            <a:rPr lang="en-US" b="1" dirty="0"/>
            <a:t>(Q1 2025)</a:t>
          </a:r>
        </a:p>
      </dgm:t>
    </dgm:pt>
    <dgm:pt modelId="{B6AF06AE-A4A7-4267-B2BC-D5ED96774132}" type="parTrans" cxnId="{B2A1CCDF-7FA6-488B-BB97-978A452D007E}">
      <dgm:prSet/>
      <dgm:spPr/>
      <dgm:t>
        <a:bodyPr/>
        <a:lstStyle/>
        <a:p>
          <a:endParaRPr lang="en-US"/>
        </a:p>
      </dgm:t>
    </dgm:pt>
    <dgm:pt modelId="{BE5B1920-3AC0-4A65-9D59-78D04DFA3E10}" type="sibTrans" cxnId="{B2A1CCDF-7FA6-488B-BB97-978A452D007E}">
      <dgm:prSet/>
      <dgm:spPr/>
      <dgm:t>
        <a:bodyPr/>
        <a:lstStyle/>
        <a:p>
          <a:endParaRPr lang="en-US"/>
        </a:p>
      </dgm:t>
    </dgm:pt>
    <dgm:pt modelId="{F2EBB863-FEF0-436A-A64B-EFBB0A5E495C}">
      <dgm:prSet phldrT="[Text]"/>
      <dgm:spPr/>
      <dgm:t>
        <a:bodyPr/>
        <a:lstStyle/>
        <a:p>
          <a:r>
            <a:rPr lang="en-US" b="1" dirty="0"/>
            <a:t>Implementation </a:t>
          </a:r>
          <a:br>
            <a:rPr lang="en-US" b="1" dirty="0"/>
          </a:br>
          <a:r>
            <a:rPr lang="en-US" b="1" dirty="0"/>
            <a:t>(Q2 2025 – Q2 2027)</a:t>
          </a:r>
        </a:p>
      </dgm:t>
    </dgm:pt>
    <dgm:pt modelId="{0CF02F93-6B61-44C4-9F6A-156A5545422E}" type="parTrans" cxnId="{ED45890F-B3EE-4566-95C8-304DBA6DF2DD}">
      <dgm:prSet/>
      <dgm:spPr/>
      <dgm:t>
        <a:bodyPr/>
        <a:lstStyle/>
        <a:p>
          <a:endParaRPr lang="en-US"/>
        </a:p>
      </dgm:t>
    </dgm:pt>
    <dgm:pt modelId="{32638883-73C8-4D96-9FAD-CBE8D4BE2742}" type="sibTrans" cxnId="{ED45890F-B3EE-4566-95C8-304DBA6DF2DD}">
      <dgm:prSet/>
      <dgm:spPr/>
      <dgm:t>
        <a:bodyPr/>
        <a:lstStyle/>
        <a:p>
          <a:endParaRPr lang="en-US"/>
        </a:p>
      </dgm:t>
    </dgm:pt>
    <dgm:pt modelId="{071FA487-9ED0-4D96-9615-E5B2330BAEE1}" type="pres">
      <dgm:prSet presAssocID="{3E990A87-F0A3-40F6-BC8A-BF97BE05A295}" presName="Name0" presStyleCnt="0">
        <dgm:presLayoutVars>
          <dgm:chPref val="3"/>
          <dgm:dir/>
          <dgm:animLvl val="lvl"/>
          <dgm:resizeHandles/>
        </dgm:presLayoutVars>
      </dgm:prSet>
      <dgm:spPr/>
    </dgm:pt>
    <dgm:pt modelId="{96A08598-0D12-4F16-9E51-A400E6476295}" type="pres">
      <dgm:prSet presAssocID="{694E86E0-E635-48CA-895D-94EB2056081F}" presName="horFlow" presStyleCnt="0"/>
      <dgm:spPr/>
    </dgm:pt>
    <dgm:pt modelId="{3D12B5B3-005E-428E-B15C-939C5FD151F2}" type="pres">
      <dgm:prSet presAssocID="{694E86E0-E635-48CA-895D-94EB2056081F}" presName="bigChev" presStyleLbl="node1" presStyleIdx="0" presStyleCnt="5" custScaleX="138037" custLinFactNeighborY="-7833"/>
      <dgm:spPr/>
    </dgm:pt>
    <dgm:pt modelId="{DC623D53-9648-46FB-927E-724A8382CC54}" type="pres">
      <dgm:prSet presAssocID="{BF3A484E-3CF7-40BB-BB6C-11B0E6991B7D}" presName="parTrans" presStyleCnt="0"/>
      <dgm:spPr/>
    </dgm:pt>
    <dgm:pt modelId="{F9160B08-DC8A-4F2E-BB62-3E5312295709}" type="pres">
      <dgm:prSet presAssocID="{3D9CB5EA-B14F-47C8-9F4C-4C63D442770B}" presName="node" presStyleLbl="alignAccFollowNode1" presStyleIdx="0" presStyleCnt="15" custScaleX="166310" custLinFactNeighborY="-9438">
        <dgm:presLayoutVars>
          <dgm:bulletEnabled val="1"/>
        </dgm:presLayoutVars>
      </dgm:prSet>
      <dgm:spPr/>
    </dgm:pt>
    <dgm:pt modelId="{824C7B21-5DE3-4842-9635-E1C708675312}" type="pres">
      <dgm:prSet presAssocID="{1105A294-81DE-4201-800D-31B0671C0754}" presName="sibTrans" presStyleCnt="0"/>
      <dgm:spPr/>
    </dgm:pt>
    <dgm:pt modelId="{D86CD964-1952-4E68-BFBB-14ECDDB4F127}" type="pres">
      <dgm:prSet presAssocID="{A8D4B5AA-D9DB-4B51-8D9C-AAF7CCD3CA58}" presName="node" presStyleLbl="alignAccFollowNode1" presStyleIdx="1" presStyleCnt="15" custScaleX="166310" custLinFactNeighborY="-9438">
        <dgm:presLayoutVars>
          <dgm:bulletEnabled val="1"/>
        </dgm:presLayoutVars>
      </dgm:prSet>
      <dgm:spPr/>
    </dgm:pt>
    <dgm:pt modelId="{BADCE311-449A-4462-8CCB-26953E070395}" type="pres">
      <dgm:prSet presAssocID="{945E9E6D-A43D-4EEF-8848-ECD481CFED3D}" presName="sibTrans" presStyleCnt="0"/>
      <dgm:spPr/>
    </dgm:pt>
    <dgm:pt modelId="{E150ACDD-6B9C-4E34-BB19-55BB24ED3BD5}" type="pres">
      <dgm:prSet presAssocID="{256082A5-6E4E-410D-853A-136236E1EBFE}" presName="node" presStyleLbl="alignAccFollowNode1" presStyleIdx="2" presStyleCnt="15" custScaleX="166310" custLinFactNeighborY="-7480">
        <dgm:presLayoutVars>
          <dgm:bulletEnabled val="1"/>
        </dgm:presLayoutVars>
      </dgm:prSet>
      <dgm:spPr/>
    </dgm:pt>
    <dgm:pt modelId="{E6590198-CDED-4E76-9FEA-933B86B6E3C1}" type="pres">
      <dgm:prSet presAssocID="{694E86E0-E635-48CA-895D-94EB2056081F}" presName="vSp" presStyleCnt="0"/>
      <dgm:spPr/>
    </dgm:pt>
    <dgm:pt modelId="{F97C8A77-AF6F-4EEE-A21F-8D76E3D213AE}" type="pres">
      <dgm:prSet presAssocID="{0D31B7CC-5877-48D3-B5E9-C0643BDD5E56}" presName="horFlow" presStyleCnt="0"/>
      <dgm:spPr/>
    </dgm:pt>
    <dgm:pt modelId="{E81A4205-2333-4234-9E63-67B06D6E92C9}" type="pres">
      <dgm:prSet presAssocID="{0D31B7CC-5877-48D3-B5E9-C0643BDD5E56}" presName="bigChev" presStyleLbl="node1" presStyleIdx="1" presStyleCnt="5" custScaleX="138037" custLinFactNeighborY="-7833"/>
      <dgm:spPr/>
    </dgm:pt>
    <dgm:pt modelId="{B0AD2A49-B664-4DF2-82F6-1285AC9D2A79}" type="pres">
      <dgm:prSet presAssocID="{9156F807-A401-4522-8A6C-0723BC84C03B}" presName="parTrans" presStyleCnt="0"/>
      <dgm:spPr/>
    </dgm:pt>
    <dgm:pt modelId="{F72630CD-2FDB-434E-A3FA-CE246151C9A3}" type="pres">
      <dgm:prSet presAssocID="{C9E41844-B3A6-4FC4-BE68-F661FD943612}" presName="node" presStyleLbl="alignAccFollowNode1" presStyleIdx="3" presStyleCnt="15" custScaleX="166310" custLinFactNeighborY="-9438">
        <dgm:presLayoutVars>
          <dgm:bulletEnabled val="1"/>
        </dgm:presLayoutVars>
      </dgm:prSet>
      <dgm:spPr/>
    </dgm:pt>
    <dgm:pt modelId="{D3A44540-9FC6-4522-9A02-9532C90F0D4F}" type="pres">
      <dgm:prSet presAssocID="{EE1E9C9D-D9DA-4D5E-AB1A-89C8B57B9782}" presName="sibTrans" presStyleCnt="0"/>
      <dgm:spPr/>
    </dgm:pt>
    <dgm:pt modelId="{88E10C4F-C70D-4B35-B3BC-601EF290C5A6}" type="pres">
      <dgm:prSet presAssocID="{8AD596A1-F970-4928-BE88-7BBBB7055693}" presName="node" presStyleLbl="alignAccFollowNode1" presStyleIdx="4" presStyleCnt="15" custScaleX="166310" custLinFactNeighborY="-9438">
        <dgm:presLayoutVars>
          <dgm:bulletEnabled val="1"/>
        </dgm:presLayoutVars>
      </dgm:prSet>
      <dgm:spPr/>
    </dgm:pt>
    <dgm:pt modelId="{91B01961-785F-486E-9546-E70FCE072958}" type="pres">
      <dgm:prSet presAssocID="{1A341601-AC0F-4327-8B5E-6BA51CF38142}" presName="sibTrans" presStyleCnt="0"/>
      <dgm:spPr/>
    </dgm:pt>
    <dgm:pt modelId="{E0764AD5-4C8B-4F0C-B850-A0E1D45F44C9}" type="pres">
      <dgm:prSet presAssocID="{1932EED3-CAA8-4E30-8281-48F58DA8B34A}" presName="node" presStyleLbl="alignAccFollowNode1" presStyleIdx="5" presStyleCnt="15" custScaleX="166310" custLinFactNeighborY="-7480">
        <dgm:presLayoutVars>
          <dgm:bulletEnabled val="1"/>
        </dgm:presLayoutVars>
      </dgm:prSet>
      <dgm:spPr/>
    </dgm:pt>
    <dgm:pt modelId="{63EA0EDD-AFBD-4822-8454-D0B5348F5A37}" type="pres">
      <dgm:prSet presAssocID="{0D31B7CC-5877-48D3-B5E9-C0643BDD5E56}" presName="vSp" presStyleCnt="0"/>
      <dgm:spPr/>
    </dgm:pt>
    <dgm:pt modelId="{5479B012-3A97-4DFD-B86C-6F062437F8E9}" type="pres">
      <dgm:prSet presAssocID="{5B20CDAA-297B-4CFC-A82D-1D5B608C1A1D}" presName="horFlow" presStyleCnt="0"/>
      <dgm:spPr/>
    </dgm:pt>
    <dgm:pt modelId="{8A0E62F1-35D1-43D9-A330-BE9059EC1841}" type="pres">
      <dgm:prSet presAssocID="{5B20CDAA-297B-4CFC-A82D-1D5B608C1A1D}" presName="bigChev" presStyleLbl="node1" presStyleIdx="2" presStyleCnt="5" custScaleX="138037" custLinFactNeighborY="-7833"/>
      <dgm:spPr/>
    </dgm:pt>
    <dgm:pt modelId="{E672A01F-D511-4573-94A7-E0F80D244542}" type="pres">
      <dgm:prSet presAssocID="{8D470C41-619C-4C8B-A298-2063033E35D4}" presName="parTrans" presStyleCnt="0"/>
      <dgm:spPr/>
    </dgm:pt>
    <dgm:pt modelId="{C23C951F-6A60-4586-A7F8-9B651A3167E7}" type="pres">
      <dgm:prSet presAssocID="{76F19B27-8F61-4DE0-82F6-6429C4076ACF}" presName="node" presStyleLbl="alignAccFollowNode1" presStyleIdx="6" presStyleCnt="15" custScaleX="166310" custLinFactNeighborY="-9438">
        <dgm:presLayoutVars>
          <dgm:bulletEnabled val="1"/>
        </dgm:presLayoutVars>
      </dgm:prSet>
      <dgm:spPr/>
    </dgm:pt>
    <dgm:pt modelId="{2BF1B85D-1F22-4205-84DB-B7F824F5C95C}" type="pres">
      <dgm:prSet presAssocID="{D6D12A23-955E-45F8-8D87-9F3984C1B2A8}" presName="sibTrans" presStyleCnt="0"/>
      <dgm:spPr/>
    </dgm:pt>
    <dgm:pt modelId="{9032CFF6-AACF-4985-A5AD-FCB75BCE709B}" type="pres">
      <dgm:prSet presAssocID="{2A2E64F5-328D-4B86-9C7F-197BD1C044E9}" presName="node" presStyleLbl="alignAccFollowNode1" presStyleIdx="7" presStyleCnt="15" custScaleX="166310" custLinFactNeighborY="-9438">
        <dgm:presLayoutVars>
          <dgm:bulletEnabled val="1"/>
        </dgm:presLayoutVars>
      </dgm:prSet>
      <dgm:spPr/>
    </dgm:pt>
    <dgm:pt modelId="{FE1D0DBD-13A0-4BC1-AE55-5167C51A6B1E}" type="pres">
      <dgm:prSet presAssocID="{43D81111-6808-4BC7-B628-CE4BA2E511C2}" presName="sibTrans" presStyleCnt="0"/>
      <dgm:spPr/>
    </dgm:pt>
    <dgm:pt modelId="{C577CECE-AB05-4BE5-97B8-A5E22B45B55D}" type="pres">
      <dgm:prSet presAssocID="{723C59FE-4597-4D29-BB78-DA2207F5B76B}" presName="node" presStyleLbl="alignAccFollowNode1" presStyleIdx="8" presStyleCnt="15" custScaleX="166310" custLinFactNeighborY="-7480">
        <dgm:presLayoutVars>
          <dgm:bulletEnabled val="1"/>
        </dgm:presLayoutVars>
      </dgm:prSet>
      <dgm:spPr/>
    </dgm:pt>
    <dgm:pt modelId="{8E1AEB0C-8F13-4041-8A5A-57543AC46C52}" type="pres">
      <dgm:prSet presAssocID="{5B20CDAA-297B-4CFC-A82D-1D5B608C1A1D}" presName="vSp" presStyleCnt="0"/>
      <dgm:spPr/>
    </dgm:pt>
    <dgm:pt modelId="{610D477B-4724-4A40-A262-C1D98AB3BD5A}" type="pres">
      <dgm:prSet presAssocID="{C20C3B83-0755-4790-9900-27F598748A87}" presName="horFlow" presStyleCnt="0"/>
      <dgm:spPr/>
    </dgm:pt>
    <dgm:pt modelId="{84BE4162-0AD3-4BB7-B04C-34CB5178A29D}" type="pres">
      <dgm:prSet presAssocID="{C20C3B83-0755-4790-9900-27F598748A87}" presName="bigChev" presStyleLbl="node1" presStyleIdx="3" presStyleCnt="5" custScaleX="138037" custLinFactNeighborY="-7833"/>
      <dgm:spPr/>
    </dgm:pt>
    <dgm:pt modelId="{FF8F7F38-2ADC-4BBF-87FF-DA978F147C8D}" type="pres">
      <dgm:prSet presAssocID="{ABEFD433-6ECE-4B3D-AF3C-C69E27A1B380}" presName="parTrans" presStyleCnt="0"/>
      <dgm:spPr/>
    </dgm:pt>
    <dgm:pt modelId="{4B8D0D3F-206B-4020-A410-D2915DE53BFA}" type="pres">
      <dgm:prSet presAssocID="{4F9B2134-C2A9-4E08-9241-EE2BF4FAF713}" presName="node" presStyleLbl="alignAccFollowNode1" presStyleIdx="9" presStyleCnt="15" custScaleX="166310" custLinFactNeighborY="-9438">
        <dgm:presLayoutVars>
          <dgm:bulletEnabled val="1"/>
        </dgm:presLayoutVars>
      </dgm:prSet>
      <dgm:spPr/>
    </dgm:pt>
    <dgm:pt modelId="{B8D0F2F6-C348-4800-823D-ECB5DA763044}" type="pres">
      <dgm:prSet presAssocID="{ED4E9029-CFA9-4BA1-9097-95909562A601}" presName="sibTrans" presStyleCnt="0"/>
      <dgm:spPr/>
    </dgm:pt>
    <dgm:pt modelId="{6224A078-3996-4481-874E-0F976F1E5E24}" type="pres">
      <dgm:prSet presAssocID="{EA04F9FE-07AF-402C-91D4-05D9224D6DCB}" presName="node" presStyleLbl="alignAccFollowNode1" presStyleIdx="10" presStyleCnt="15" custScaleX="166310" custLinFactNeighborY="-9438">
        <dgm:presLayoutVars>
          <dgm:bulletEnabled val="1"/>
        </dgm:presLayoutVars>
      </dgm:prSet>
      <dgm:spPr/>
    </dgm:pt>
    <dgm:pt modelId="{2B561E13-0F33-428C-93FA-C7047CC4CB2B}" type="pres">
      <dgm:prSet presAssocID="{A8930C12-1544-4068-8D3D-AFF6ED320262}" presName="sibTrans" presStyleCnt="0"/>
      <dgm:spPr/>
    </dgm:pt>
    <dgm:pt modelId="{285CE5F5-E103-49A3-8FB1-971B6D254A04}" type="pres">
      <dgm:prSet presAssocID="{ADA60F1C-D7CC-4632-AF43-2D3517DBA347}" presName="node" presStyleLbl="alignAccFollowNode1" presStyleIdx="11" presStyleCnt="15" custScaleX="166310" custLinFactNeighborY="-7480">
        <dgm:presLayoutVars>
          <dgm:bulletEnabled val="1"/>
        </dgm:presLayoutVars>
      </dgm:prSet>
      <dgm:spPr/>
    </dgm:pt>
    <dgm:pt modelId="{BD904036-8713-42AC-94E7-46F2EC649DCB}" type="pres">
      <dgm:prSet presAssocID="{C20C3B83-0755-4790-9900-27F598748A87}" presName="vSp" presStyleCnt="0"/>
      <dgm:spPr/>
    </dgm:pt>
    <dgm:pt modelId="{FDD6C74C-EB81-4F50-A92B-6C6AF9189809}" type="pres">
      <dgm:prSet presAssocID="{8116FB13-85B0-4CB7-AD20-97A3F8DFDDEF}" presName="horFlow" presStyleCnt="0"/>
      <dgm:spPr/>
    </dgm:pt>
    <dgm:pt modelId="{D6333F61-FB7E-493B-BAE6-B91B134980D8}" type="pres">
      <dgm:prSet presAssocID="{8116FB13-85B0-4CB7-AD20-97A3F8DFDDEF}" presName="bigChev" presStyleLbl="node1" presStyleIdx="4" presStyleCnt="5" custScaleX="138037" custLinFactNeighborY="-7833"/>
      <dgm:spPr/>
    </dgm:pt>
    <dgm:pt modelId="{C6E3E800-D887-4B3C-9713-9BF1A140FC86}" type="pres">
      <dgm:prSet presAssocID="{80822863-4034-494C-B8D3-ED898DAAFD1D}" presName="parTrans" presStyleCnt="0"/>
      <dgm:spPr/>
    </dgm:pt>
    <dgm:pt modelId="{1EA12BE7-1B31-4BE2-9266-EDE7CBE8187A}" type="pres">
      <dgm:prSet presAssocID="{AC326DF0-984E-44FE-98E2-7404CB9AD108}" presName="node" presStyleLbl="alignAccFollowNode1" presStyleIdx="12" presStyleCnt="15" custScaleX="166310" custLinFactNeighborY="-9438">
        <dgm:presLayoutVars>
          <dgm:bulletEnabled val="1"/>
        </dgm:presLayoutVars>
      </dgm:prSet>
      <dgm:spPr/>
    </dgm:pt>
    <dgm:pt modelId="{0B2A5171-BA23-4397-8311-4746A382AD25}" type="pres">
      <dgm:prSet presAssocID="{B24894FB-4FF3-4AD0-8DC1-7FCECF0909D4}" presName="sibTrans" presStyleCnt="0"/>
      <dgm:spPr/>
    </dgm:pt>
    <dgm:pt modelId="{E86D1C88-48C3-49B5-833B-E074954CE890}" type="pres">
      <dgm:prSet presAssocID="{60489461-D561-42E6-BB63-5D7C9F5D72D8}" presName="node" presStyleLbl="alignAccFollowNode1" presStyleIdx="13" presStyleCnt="15" custScaleX="166310" custLinFactNeighborY="-9438">
        <dgm:presLayoutVars>
          <dgm:bulletEnabled val="1"/>
        </dgm:presLayoutVars>
      </dgm:prSet>
      <dgm:spPr/>
    </dgm:pt>
    <dgm:pt modelId="{EB6EC139-8F93-4F7C-8BE6-DAB54D402DAD}" type="pres">
      <dgm:prSet presAssocID="{BE5B1920-3AC0-4A65-9D59-78D04DFA3E10}" presName="sibTrans" presStyleCnt="0"/>
      <dgm:spPr/>
    </dgm:pt>
    <dgm:pt modelId="{7B34254A-081F-4099-928C-90A007DC3F53}" type="pres">
      <dgm:prSet presAssocID="{F2EBB863-FEF0-436A-A64B-EFBB0A5E495C}" presName="node" presStyleLbl="alignAccFollowNode1" presStyleIdx="14" presStyleCnt="15" custScaleX="166310" custLinFactNeighborY="-7480">
        <dgm:presLayoutVars>
          <dgm:bulletEnabled val="1"/>
        </dgm:presLayoutVars>
      </dgm:prSet>
      <dgm:spPr/>
    </dgm:pt>
  </dgm:ptLst>
  <dgm:cxnLst>
    <dgm:cxn modelId="{677F1005-8B02-4F19-AD29-0FA07E229259}" type="presOf" srcId="{723C59FE-4597-4D29-BB78-DA2207F5B76B}" destId="{C577CECE-AB05-4BE5-97B8-A5E22B45B55D}" srcOrd="0" destOrd="0" presId="urn:microsoft.com/office/officeart/2005/8/layout/lProcess3"/>
    <dgm:cxn modelId="{0891590B-77C7-4D5E-97DE-A26C72AAF3A6}" type="presOf" srcId="{EA04F9FE-07AF-402C-91D4-05D9224D6DCB}" destId="{6224A078-3996-4481-874E-0F976F1E5E24}" srcOrd="0" destOrd="0" presId="urn:microsoft.com/office/officeart/2005/8/layout/lProcess3"/>
    <dgm:cxn modelId="{ED45890F-B3EE-4566-95C8-304DBA6DF2DD}" srcId="{8116FB13-85B0-4CB7-AD20-97A3F8DFDDEF}" destId="{F2EBB863-FEF0-436A-A64B-EFBB0A5E495C}" srcOrd="2" destOrd="0" parTransId="{0CF02F93-6B61-44C4-9F6A-156A5545422E}" sibTransId="{32638883-73C8-4D96-9FAD-CBE8D4BE2742}"/>
    <dgm:cxn modelId="{8382D214-9984-4B2B-ABDC-0126020FBFC3}" type="presOf" srcId="{5B20CDAA-297B-4CFC-A82D-1D5B608C1A1D}" destId="{8A0E62F1-35D1-43D9-A330-BE9059EC1841}" srcOrd="0" destOrd="0" presId="urn:microsoft.com/office/officeart/2005/8/layout/lProcess3"/>
    <dgm:cxn modelId="{953F921A-6666-4D6F-960D-0F9685C300C8}" type="presOf" srcId="{AC326DF0-984E-44FE-98E2-7404CB9AD108}" destId="{1EA12BE7-1B31-4BE2-9266-EDE7CBE8187A}" srcOrd="0" destOrd="0" presId="urn:microsoft.com/office/officeart/2005/8/layout/lProcess3"/>
    <dgm:cxn modelId="{8A11F41B-B6F5-4723-A172-E1527F116EA5}" srcId="{3E990A87-F0A3-40F6-BC8A-BF97BE05A295}" destId="{5B20CDAA-297B-4CFC-A82D-1D5B608C1A1D}" srcOrd="2" destOrd="0" parTransId="{29909640-1C8A-4695-AFC6-02DB2AEEDD04}" sibTransId="{AF7699B7-003A-4246-B795-DB9D55C2F606}"/>
    <dgm:cxn modelId="{6325D51F-1534-4172-852E-276568CEEC3A}" type="presOf" srcId="{3E990A87-F0A3-40F6-BC8A-BF97BE05A295}" destId="{071FA487-9ED0-4D96-9615-E5B2330BAEE1}" srcOrd="0" destOrd="0" presId="urn:microsoft.com/office/officeart/2005/8/layout/lProcess3"/>
    <dgm:cxn modelId="{80ABA223-E185-4A69-8333-CF37C037027A}" type="presOf" srcId="{C20C3B83-0755-4790-9900-27F598748A87}" destId="{84BE4162-0AD3-4BB7-B04C-34CB5178A29D}" srcOrd="0" destOrd="0" presId="urn:microsoft.com/office/officeart/2005/8/layout/lProcess3"/>
    <dgm:cxn modelId="{8296982E-CD62-431C-859F-9EF156D1150B}" srcId="{8116FB13-85B0-4CB7-AD20-97A3F8DFDDEF}" destId="{AC326DF0-984E-44FE-98E2-7404CB9AD108}" srcOrd="0" destOrd="0" parTransId="{80822863-4034-494C-B8D3-ED898DAAFD1D}" sibTransId="{B24894FB-4FF3-4AD0-8DC1-7FCECF0909D4}"/>
    <dgm:cxn modelId="{18879C35-D855-47D1-A093-E4B1E8F352A8}" type="presOf" srcId="{8116FB13-85B0-4CB7-AD20-97A3F8DFDDEF}" destId="{D6333F61-FB7E-493B-BAE6-B91B134980D8}" srcOrd="0" destOrd="0" presId="urn:microsoft.com/office/officeart/2005/8/layout/lProcess3"/>
    <dgm:cxn modelId="{98A62837-0B62-4675-84E8-B6C05046DCE7}" srcId="{3E990A87-F0A3-40F6-BC8A-BF97BE05A295}" destId="{0D31B7CC-5877-48D3-B5E9-C0643BDD5E56}" srcOrd="1" destOrd="0" parTransId="{4E243C58-3C88-4182-9290-F48481071A8D}" sibTransId="{3F547935-63D6-4589-8934-EC18CB32C0CD}"/>
    <dgm:cxn modelId="{8213943B-7250-4CC3-9BCC-7F4926DA613C}" srcId="{C20C3B83-0755-4790-9900-27F598748A87}" destId="{EA04F9FE-07AF-402C-91D4-05D9224D6DCB}" srcOrd="1" destOrd="0" parTransId="{FE5EB1E1-F938-458B-B7C3-97BF5AC785E0}" sibTransId="{A8930C12-1544-4068-8D3D-AFF6ED320262}"/>
    <dgm:cxn modelId="{FB0C3242-5244-492D-B70B-863BA00CD406}" type="presOf" srcId="{8AD596A1-F970-4928-BE88-7BBBB7055693}" destId="{88E10C4F-C70D-4B35-B3BC-601EF290C5A6}" srcOrd="0" destOrd="0" presId="urn:microsoft.com/office/officeart/2005/8/layout/lProcess3"/>
    <dgm:cxn modelId="{0C24BB64-CCF9-49B1-90B5-F5126FBDC898}" srcId="{0D31B7CC-5877-48D3-B5E9-C0643BDD5E56}" destId="{8AD596A1-F970-4928-BE88-7BBBB7055693}" srcOrd="1" destOrd="0" parTransId="{B680F343-99BE-44F7-8DA9-B8F1D6EE8574}" sibTransId="{1A341601-AC0F-4327-8B5E-6BA51CF38142}"/>
    <dgm:cxn modelId="{D62D3568-4C7D-451E-BCD4-53C72F561D1E}" type="presOf" srcId="{76F19B27-8F61-4DE0-82F6-6429C4076ACF}" destId="{C23C951F-6A60-4586-A7F8-9B651A3167E7}" srcOrd="0" destOrd="0" presId="urn:microsoft.com/office/officeart/2005/8/layout/lProcess3"/>
    <dgm:cxn modelId="{0B9C6170-8595-4F18-A06C-FA6178B149F5}" type="presOf" srcId="{694E86E0-E635-48CA-895D-94EB2056081F}" destId="{3D12B5B3-005E-428E-B15C-939C5FD151F2}" srcOrd="0" destOrd="0" presId="urn:microsoft.com/office/officeart/2005/8/layout/lProcess3"/>
    <dgm:cxn modelId="{40ECE755-59B9-48E5-9A52-F793026EE03C}" type="presOf" srcId="{1932EED3-CAA8-4E30-8281-48F58DA8B34A}" destId="{E0764AD5-4C8B-4F0C-B850-A0E1D45F44C9}" srcOrd="0" destOrd="0" presId="urn:microsoft.com/office/officeart/2005/8/layout/lProcess3"/>
    <dgm:cxn modelId="{AFA34E58-E09C-4AB9-A1F9-AAF32D6F21D0}" srcId="{694E86E0-E635-48CA-895D-94EB2056081F}" destId="{256082A5-6E4E-410D-853A-136236E1EBFE}" srcOrd="2" destOrd="0" parTransId="{13A939C6-C504-4007-8FBD-B351E2E75E2C}" sibTransId="{518EAA1A-8098-480B-A70E-B58C47538BB0}"/>
    <dgm:cxn modelId="{1310B279-C9D5-4916-8CD3-46FA2EADA113}" type="presOf" srcId="{4F9B2134-C2A9-4E08-9241-EE2BF4FAF713}" destId="{4B8D0D3F-206B-4020-A410-D2915DE53BFA}" srcOrd="0" destOrd="0" presId="urn:microsoft.com/office/officeart/2005/8/layout/lProcess3"/>
    <dgm:cxn modelId="{3187977D-6CC7-422F-A52B-F7C63748AF61}" type="presOf" srcId="{3D9CB5EA-B14F-47C8-9F4C-4C63D442770B}" destId="{F9160B08-DC8A-4F2E-BB62-3E5312295709}" srcOrd="0" destOrd="0" presId="urn:microsoft.com/office/officeart/2005/8/layout/lProcess3"/>
    <dgm:cxn modelId="{B89E967E-3437-4343-B2BB-96D3CCD617CE}" srcId="{5B20CDAA-297B-4CFC-A82D-1D5B608C1A1D}" destId="{723C59FE-4597-4D29-BB78-DA2207F5B76B}" srcOrd="2" destOrd="0" parTransId="{72CCFCAF-6C2F-47E0-928E-A65A1179C3C7}" sibTransId="{A69F1B66-19EF-4173-BF19-59CB96368C94}"/>
    <dgm:cxn modelId="{CB130B82-E0F0-4CB7-B70D-9AA0128538BD}" type="presOf" srcId="{0D31B7CC-5877-48D3-B5E9-C0643BDD5E56}" destId="{E81A4205-2333-4234-9E63-67B06D6E92C9}" srcOrd="0" destOrd="0" presId="urn:microsoft.com/office/officeart/2005/8/layout/lProcess3"/>
    <dgm:cxn modelId="{67E8BB8F-C5DD-45CF-B230-B76E77B12263}" srcId="{0D31B7CC-5877-48D3-B5E9-C0643BDD5E56}" destId="{C9E41844-B3A6-4FC4-BE68-F661FD943612}" srcOrd="0" destOrd="0" parTransId="{9156F807-A401-4522-8A6C-0723BC84C03B}" sibTransId="{EE1E9C9D-D9DA-4D5E-AB1A-89C8B57B9782}"/>
    <dgm:cxn modelId="{4F01CFAB-B1E8-4C02-A32A-8802FF24F79A}" srcId="{694E86E0-E635-48CA-895D-94EB2056081F}" destId="{3D9CB5EA-B14F-47C8-9F4C-4C63D442770B}" srcOrd="0" destOrd="0" parTransId="{BF3A484E-3CF7-40BB-BB6C-11B0E6991B7D}" sibTransId="{1105A294-81DE-4201-800D-31B0671C0754}"/>
    <dgm:cxn modelId="{B0449CAC-E109-4A9D-A2DD-0BD0ED2B3A24}" type="presOf" srcId="{ADA60F1C-D7CC-4632-AF43-2D3517DBA347}" destId="{285CE5F5-E103-49A3-8FB1-971B6D254A04}" srcOrd="0" destOrd="0" presId="urn:microsoft.com/office/officeart/2005/8/layout/lProcess3"/>
    <dgm:cxn modelId="{D87A24AE-C8DF-419C-A2BC-9507ECDA292A}" type="presOf" srcId="{256082A5-6E4E-410D-853A-136236E1EBFE}" destId="{E150ACDD-6B9C-4E34-BB19-55BB24ED3BD5}" srcOrd="0" destOrd="0" presId="urn:microsoft.com/office/officeart/2005/8/layout/lProcess3"/>
    <dgm:cxn modelId="{7E36EDB0-0F81-4338-8D4C-13E62A329B95}" srcId="{C20C3B83-0755-4790-9900-27F598748A87}" destId="{4F9B2134-C2A9-4E08-9241-EE2BF4FAF713}" srcOrd="0" destOrd="0" parTransId="{ABEFD433-6ECE-4B3D-AF3C-C69E27A1B380}" sibTransId="{ED4E9029-CFA9-4BA1-9097-95909562A601}"/>
    <dgm:cxn modelId="{26566CB7-1B12-43C8-A55C-825E350B41DC}" srcId="{694E86E0-E635-48CA-895D-94EB2056081F}" destId="{A8D4B5AA-D9DB-4B51-8D9C-AAF7CCD3CA58}" srcOrd="1" destOrd="0" parTransId="{C2FA1C95-728C-4C5C-9E52-B44FA7131870}" sibTransId="{945E9E6D-A43D-4EEF-8848-ECD481CFED3D}"/>
    <dgm:cxn modelId="{0911C9B9-7BC3-498F-B64A-1F7DDF23C830}" srcId="{3E990A87-F0A3-40F6-BC8A-BF97BE05A295}" destId="{8116FB13-85B0-4CB7-AD20-97A3F8DFDDEF}" srcOrd="4" destOrd="0" parTransId="{F8ECC5D5-7BC6-4783-A628-5C1319642738}" sibTransId="{331E3630-3E47-4D82-A072-A34BF36679FA}"/>
    <dgm:cxn modelId="{41BE71C2-9981-4F41-B2CA-8F2F00897CD8}" type="presOf" srcId="{A8D4B5AA-D9DB-4B51-8D9C-AAF7CCD3CA58}" destId="{D86CD964-1952-4E68-BFBB-14ECDDB4F127}" srcOrd="0" destOrd="0" presId="urn:microsoft.com/office/officeart/2005/8/layout/lProcess3"/>
    <dgm:cxn modelId="{70846FC4-18EE-41AE-B0DC-39AB987B9880}" srcId="{C20C3B83-0755-4790-9900-27F598748A87}" destId="{ADA60F1C-D7CC-4632-AF43-2D3517DBA347}" srcOrd="2" destOrd="0" parTransId="{30817AD3-76F8-4858-AF14-CB3B923C9881}" sibTransId="{847963F1-C55B-4F70-BB67-44CB5FEC8066}"/>
    <dgm:cxn modelId="{C1D11CC8-5621-4C8F-BB6D-08A3C6AEB84A}" type="presOf" srcId="{C9E41844-B3A6-4FC4-BE68-F661FD943612}" destId="{F72630CD-2FDB-434E-A3FA-CE246151C9A3}" srcOrd="0" destOrd="0" presId="urn:microsoft.com/office/officeart/2005/8/layout/lProcess3"/>
    <dgm:cxn modelId="{94D8D4CA-623E-48A9-9B6F-3CC40EDE9A9B}" srcId="{5B20CDAA-297B-4CFC-A82D-1D5B608C1A1D}" destId="{76F19B27-8F61-4DE0-82F6-6429C4076ACF}" srcOrd="0" destOrd="0" parTransId="{8D470C41-619C-4C8B-A298-2063033E35D4}" sibTransId="{D6D12A23-955E-45F8-8D87-9F3984C1B2A8}"/>
    <dgm:cxn modelId="{C12A64CF-D8B9-4934-A8E8-A035224F5E3E}" srcId="{0D31B7CC-5877-48D3-B5E9-C0643BDD5E56}" destId="{1932EED3-CAA8-4E30-8281-48F58DA8B34A}" srcOrd="2" destOrd="0" parTransId="{E2062485-B9B2-42F6-991A-7F3CFECB4E19}" sibTransId="{F27D224A-559E-4CA9-9D06-A3B50B50ECCB}"/>
    <dgm:cxn modelId="{73405ADE-FF6F-4ECF-9DFF-8E2F1DA072F2}" type="presOf" srcId="{2A2E64F5-328D-4B86-9C7F-197BD1C044E9}" destId="{9032CFF6-AACF-4985-A5AD-FCB75BCE709B}" srcOrd="0" destOrd="0" presId="urn:microsoft.com/office/officeart/2005/8/layout/lProcess3"/>
    <dgm:cxn modelId="{E550D0DE-AE93-46EB-A33D-0AE38D5900CB}" srcId="{3E990A87-F0A3-40F6-BC8A-BF97BE05A295}" destId="{694E86E0-E635-48CA-895D-94EB2056081F}" srcOrd="0" destOrd="0" parTransId="{74BC0D98-D592-438E-BAAE-6DF2D0A837D2}" sibTransId="{E7D0D295-E021-4752-9C0F-BE0C1EA3C14A}"/>
    <dgm:cxn modelId="{B2A1CCDF-7FA6-488B-BB97-978A452D007E}" srcId="{8116FB13-85B0-4CB7-AD20-97A3F8DFDDEF}" destId="{60489461-D561-42E6-BB63-5D7C9F5D72D8}" srcOrd="1" destOrd="0" parTransId="{B6AF06AE-A4A7-4267-B2BC-D5ED96774132}" sibTransId="{BE5B1920-3AC0-4A65-9D59-78D04DFA3E10}"/>
    <dgm:cxn modelId="{D71E5FE9-F733-411B-B256-BA4064A98535}" type="presOf" srcId="{F2EBB863-FEF0-436A-A64B-EFBB0A5E495C}" destId="{7B34254A-081F-4099-928C-90A007DC3F53}" srcOrd="0" destOrd="0" presId="urn:microsoft.com/office/officeart/2005/8/layout/lProcess3"/>
    <dgm:cxn modelId="{06BFB0ED-5915-439E-A1C6-CF62B325862E}" srcId="{5B20CDAA-297B-4CFC-A82D-1D5B608C1A1D}" destId="{2A2E64F5-328D-4B86-9C7F-197BD1C044E9}" srcOrd="1" destOrd="0" parTransId="{3830A673-8BFF-4D93-ACFA-544E09388AD6}" sibTransId="{43D81111-6808-4BC7-B628-CE4BA2E511C2}"/>
    <dgm:cxn modelId="{738F71F1-D322-4374-8D74-0B4A66597355}" type="presOf" srcId="{60489461-D561-42E6-BB63-5D7C9F5D72D8}" destId="{E86D1C88-48C3-49B5-833B-E074954CE890}" srcOrd="0" destOrd="0" presId="urn:microsoft.com/office/officeart/2005/8/layout/lProcess3"/>
    <dgm:cxn modelId="{32645FF9-E121-4FE8-AB2F-78AB71567668}" srcId="{3E990A87-F0A3-40F6-BC8A-BF97BE05A295}" destId="{C20C3B83-0755-4790-9900-27F598748A87}" srcOrd="3" destOrd="0" parTransId="{E50255F8-0A00-4D07-A478-F483B685A9C8}" sibTransId="{60BC8019-D0CE-441B-ADFD-6E5E9B3306E5}"/>
    <dgm:cxn modelId="{AF6E589B-E84D-4F43-AF45-AB5B37D9A39D}" type="presParOf" srcId="{071FA487-9ED0-4D96-9615-E5B2330BAEE1}" destId="{96A08598-0D12-4F16-9E51-A400E6476295}" srcOrd="0" destOrd="0" presId="urn:microsoft.com/office/officeart/2005/8/layout/lProcess3"/>
    <dgm:cxn modelId="{7D4A7323-7E5F-4CC8-8C6E-8D381A64C352}" type="presParOf" srcId="{96A08598-0D12-4F16-9E51-A400E6476295}" destId="{3D12B5B3-005E-428E-B15C-939C5FD151F2}" srcOrd="0" destOrd="0" presId="urn:microsoft.com/office/officeart/2005/8/layout/lProcess3"/>
    <dgm:cxn modelId="{268D549D-0094-4847-8655-FE42C6C5AFAD}" type="presParOf" srcId="{96A08598-0D12-4F16-9E51-A400E6476295}" destId="{DC623D53-9648-46FB-927E-724A8382CC54}" srcOrd="1" destOrd="0" presId="urn:microsoft.com/office/officeart/2005/8/layout/lProcess3"/>
    <dgm:cxn modelId="{DD5EF04F-956B-42D7-96DA-2A6B1A1648D9}" type="presParOf" srcId="{96A08598-0D12-4F16-9E51-A400E6476295}" destId="{F9160B08-DC8A-4F2E-BB62-3E5312295709}" srcOrd="2" destOrd="0" presId="urn:microsoft.com/office/officeart/2005/8/layout/lProcess3"/>
    <dgm:cxn modelId="{906205F9-61B1-4AB6-8443-B69DDEBF1179}" type="presParOf" srcId="{96A08598-0D12-4F16-9E51-A400E6476295}" destId="{824C7B21-5DE3-4842-9635-E1C708675312}" srcOrd="3" destOrd="0" presId="urn:microsoft.com/office/officeart/2005/8/layout/lProcess3"/>
    <dgm:cxn modelId="{B68EF63E-9245-4FA5-A6C2-95A1A5D9898C}" type="presParOf" srcId="{96A08598-0D12-4F16-9E51-A400E6476295}" destId="{D86CD964-1952-4E68-BFBB-14ECDDB4F127}" srcOrd="4" destOrd="0" presId="urn:microsoft.com/office/officeart/2005/8/layout/lProcess3"/>
    <dgm:cxn modelId="{6F180F95-08DB-4A36-B7C5-018B6EF71B20}" type="presParOf" srcId="{96A08598-0D12-4F16-9E51-A400E6476295}" destId="{BADCE311-449A-4462-8CCB-26953E070395}" srcOrd="5" destOrd="0" presId="urn:microsoft.com/office/officeart/2005/8/layout/lProcess3"/>
    <dgm:cxn modelId="{BB67A199-D840-4F6C-9F37-99547478973C}" type="presParOf" srcId="{96A08598-0D12-4F16-9E51-A400E6476295}" destId="{E150ACDD-6B9C-4E34-BB19-55BB24ED3BD5}" srcOrd="6" destOrd="0" presId="urn:microsoft.com/office/officeart/2005/8/layout/lProcess3"/>
    <dgm:cxn modelId="{6BEEAA99-D4FA-481B-B9CD-BCE245E92F4F}" type="presParOf" srcId="{071FA487-9ED0-4D96-9615-E5B2330BAEE1}" destId="{E6590198-CDED-4E76-9FEA-933B86B6E3C1}" srcOrd="1" destOrd="0" presId="urn:microsoft.com/office/officeart/2005/8/layout/lProcess3"/>
    <dgm:cxn modelId="{0E27149D-4F78-4569-A403-FB5B1C03CBD4}" type="presParOf" srcId="{071FA487-9ED0-4D96-9615-E5B2330BAEE1}" destId="{F97C8A77-AF6F-4EEE-A21F-8D76E3D213AE}" srcOrd="2" destOrd="0" presId="urn:microsoft.com/office/officeart/2005/8/layout/lProcess3"/>
    <dgm:cxn modelId="{86CC4D70-B8E9-4C58-B969-BC65A73CD012}" type="presParOf" srcId="{F97C8A77-AF6F-4EEE-A21F-8D76E3D213AE}" destId="{E81A4205-2333-4234-9E63-67B06D6E92C9}" srcOrd="0" destOrd="0" presId="urn:microsoft.com/office/officeart/2005/8/layout/lProcess3"/>
    <dgm:cxn modelId="{4CD5EE08-6205-4DF6-9828-DBBAF5FE7827}" type="presParOf" srcId="{F97C8A77-AF6F-4EEE-A21F-8D76E3D213AE}" destId="{B0AD2A49-B664-4DF2-82F6-1285AC9D2A79}" srcOrd="1" destOrd="0" presId="urn:microsoft.com/office/officeart/2005/8/layout/lProcess3"/>
    <dgm:cxn modelId="{A8AC01D6-4243-4B4A-B239-D656B0758D52}" type="presParOf" srcId="{F97C8A77-AF6F-4EEE-A21F-8D76E3D213AE}" destId="{F72630CD-2FDB-434E-A3FA-CE246151C9A3}" srcOrd="2" destOrd="0" presId="urn:microsoft.com/office/officeart/2005/8/layout/lProcess3"/>
    <dgm:cxn modelId="{D187570A-013F-40B4-B92F-240A30FBB70B}" type="presParOf" srcId="{F97C8A77-AF6F-4EEE-A21F-8D76E3D213AE}" destId="{D3A44540-9FC6-4522-9A02-9532C90F0D4F}" srcOrd="3" destOrd="0" presId="urn:microsoft.com/office/officeart/2005/8/layout/lProcess3"/>
    <dgm:cxn modelId="{D59AC580-5078-477E-9D92-F0A14D18E82C}" type="presParOf" srcId="{F97C8A77-AF6F-4EEE-A21F-8D76E3D213AE}" destId="{88E10C4F-C70D-4B35-B3BC-601EF290C5A6}" srcOrd="4" destOrd="0" presId="urn:microsoft.com/office/officeart/2005/8/layout/lProcess3"/>
    <dgm:cxn modelId="{549C9AF7-5601-436E-A6B4-817A0EA50B37}" type="presParOf" srcId="{F97C8A77-AF6F-4EEE-A21F-8D76E3D213AE}" destId="{91B01961-785F-486E-9546-E70FCE072958}" srcOrd="5" destOrd="0" presId="urn:microsoft.com/office/officeart/2005/8/layout/lProcess3"/>
    <dgm:cxn modelId="{A8323CA1-5E06-435C-8D6E-631628977350}" type="presParOf" srcId="{F97C8A77-AF6F-4EEE-A21F-8D76E3D213AE}" destId="{E0764AD5-4C8B-4F0C-B850-A0E1D45F44C9}" srcOrd="6" destOrd="0" presId="urn:microsoft.com/office/officeart/2005/8/layout/lProcess3"/>
    <dgm:cxn modelId="{66AC2FD5-EC57-4B3D-A2A1-C8BE2C07C557}" type="presParOf" srcId="{071FA487-9ED0-4D96-9615-E5B2330BAEE1}" destId="{63EA0EDD-AFBD-4822-8454-D0B5348F5A37}" srcOrd="3" destOrd="0" presId="urn:microsoft.com/office/officeart/2005/8/layout/lProcess3"/>
    <dgm:cxn modelId="{5E6EC9CC-E225-49CF-AFBD-6FB8BD3A3720}" type="presParOf" srcId="{071FA487-9ED0-4D96-9615-E5B2330BAEE1}" destId="{5479B012-3A97-4DFD-B86C-6F062437F8E9}" srcOrd="4" destOrd="0" presId="urn:microsoft.com/office/officeart/2005/8/layout/lProcess3"/>
    <dgm:cxn modelId="{869D2E58-2568-45C5-9ED8-6B665EC1AC4E}" type="presParOf" srcId="{5479B012-3A97-4DFD-B86C-6F062437F8E9}" destId="{8A0E62F1-35D1-43D9-A330-BE9059EC1841}" srcOrd="0" destOrd="0" presId="urn:microsoft.com/office/officeart/2005/8/layout/lProcess3"/>
    <dgm:cxn modelId="{797241D5-2353-498F-ADE7-4A8C686BBA96}" type="presParOf" srcId="{5479B012-3A97-4DFD-B86C-6F062437F8E9}" destId="{E672A01F-D511-4573-94A7-E0F80D244542}" srcOrd="1" destOrd="0" presId="urn:microsoft.com/office/officeart/2005/8/layout/lProcess3"/>
    <dgm:cxn modelId="{AEAB332E-516E-46FC-8E07-B34896C8A562}" type="presParOf" srcId="{5479B012-3A97-4DFD-B86C-6F062437F8E9}" destId="{C23C951F-6A60-4586-A7F8-9B651A3167E7}" srcOrd="2" destOrd="0" presId="urn:microsoft.com/office/officeart/2005/8/layout/lProcess3"/>
    <dgm:cxn modelId="{DCA24E87-4B00-4F42-97F4-FC30E181C253}" type="presParOf" srcId="{5479B012-3A97-4DFD-B86C-6F062437F8E9}" destId="{2BF1B85D-1F22-4205-84DB-B7F824F5C95C}" srcOrd="3" destOrd="0" presId="urn:microsoft.com/office/officeart/2005/8/layout/lProcess3"/>
    <dgm:cxn modelId="{D6AC4F7B-0118-4FFD-A87A-4A62614D0D9A}" type="presParOf" srcId="{5479B012-3A97-4DFD-B86C-6F062437F8E9}" destId="{9032CFF6-AACF-4985-A5AD-FCB75BCE709B}" srcOrd="4" destOrd="0" presId="urn:microsoft.com/office/officeart/2005/8/layout/lProcess3"/>
    <dgm:cxn modelId="{3E4D4701-8338-44DD-B321-6507306EFCB7}" type="presParOf" srcId="{5479B012-3A97-4DFD-B86C-6F062437F8E9}" destId="{FE1D0DBD-13A0-4BC1-AE55-5167C51A6B1E}" srcOrd="5" destOrd="0" presId="urn:microsoft.com/office/officeart/2005/8/layout/lProcess3"/>
    <dgm:cxn modelId="{434BA45F-EDB0-4ED8-84CF-7C62AC90CB83}" type="presParOf" srcId="{5479B012-3A97-4DFD-B86C-6F062437F8E9}" destId="{C577CECE-AB05-4BE5-97B8-A5E22B45B55D}" srcOrd="6" destOrd="0" presId="urn:microsoft.com/office/officeart/2005/8/layout/lProcess3"/>
    <dgm:cxn modelId="{4186EC3D-9494-4534-98DA-B06951A17404}" type="presParOf" srcId="{071FA487-9ED0-4D96-9615-E5B2330BAEE1}" destId="{8E1AEB0C-8F13-4041-8A5A-57543AC46C52}" srcOrd="5" destOrd="0" presId="urn:microsoft.com/office/officeart/2005/8/layout/lProcess3"/>
    <dgm:cxn modelId="{FBE15F95-937C-4964-B9B9-1D14EB776152}" type="presParOf" srcId="{071FA487-9ED0-4D96-9615-E5B2330BAEE1}" destId="{610D477B-4724-4A40-A262-C1D98AB3BD5A}" srcOrd="6" destOrd="0" presId="urn:microsoft.com/office/officeart/2005/8/layout/lProcess3"/>
    <dgm:cxn modelId="{9D79A80C-FD42-4F0E-A4F3-D9C54507056F}" type="presParOf" srcId="{610D477B-4724-4A40-A262-C1D98AB3BD5A}" destId="{84BE4162-0AD3-4BB7-B04C-34CB5178A29D}" srcOrd="0" destOrd="0" presId="urn:microsoft.com/office/officeart/2005/8/layout/lProcess3"/>
    <dgm:cxn modelId="{9E2EAA4C-53EA-4D4E-8D5B-C14A2E22609E}" type="presParOf" srcId="{610D477B-4724-4A40-A262-C1D98AB3BD5A}" destId="{FF8F7F38-2ADC-4BBF-87FF-DA978F147C8D}" srcOrd="1" destOrd="0" presId="urn:microsoft.com/office/officeart/2005/8/layout/lProcess3"/>
    <dgm:cxn modelId="{BD3C759C-1BFB-4F37-9263-7DE42A538831}" type="presParOf" srcId="{610D477B-4724-4A40-A262-C1D98AB3BD5A}" destId="{4B8D0D3F-206B-4020-A410-D2915DE53BFA}" srcOrd="2" destOrd="0" presId="urn:microsoft.com/office/officeart/2005/8/layout/lProcess3"/>
    <dgm:cxn modelId="{299B99F5-79DD-42D0-93F9-AC471CDC8418}" type="presParOf" srcId="{610D477B-4724-4A40-A262-C1D98AB3BD5A}" destId="{B8D0F2F6-C348-4800-823D-ECB5DA763044}" srcOrd="3" destOrd="0" presId="urn:microsoft.com/office/officeart/2005/8/layout/lProcess3"/>
    <dgm:cxn modelId="{101E9AD1-15A1-41BD-AA19-DC9EDCBCC0DE}" type="presParOf" srcId="{610D477B-4724-4A40-A262-C1D98AB3BD5A}" destId="{6224A078-3996-4481-874E-0F976F1E5E24}" srcOrd="4" destOrd="0" presId="urn:microsoft.com/office/officeart/2005/8/layout/lProcess3"/>
    <dgm:cxn modelId="{5F456EB6-EF5C-4D7D-9B8B-7DFB1310EFAC}" type="presParOf" srcId="{610D477B-4724-4A40-A262-C1D98AB3BD5A}" destId="{2B561E13-0F33-428C-93FA-C7047CC4CB2B}" srcOrd="5" destOrd="0" presId="urn:microsoft.com/office/officeart/2005/8/layout/lProcess3"/>
    <dgm:cxn modelId="{DF8065E0-4479-403A-86F3-F66BAC530BEA}" type="presParOf" srcId="{610D477B-4724-4A40-A262-C1D98AB3BD5A}" destId="{285CE5F5-E103-49A3-8FB1-971B6D254A04}" srcOrd="6" destOrd="0" presId="urn:microsoft.com/office/officeart/2005/8/layout/lProcess3"/>
    <dgm:cxn modelId="{B8A48737-FFAA-4256-A6A2-DABED0B3AB01}" type="presParOf" srcId="{071FA487-9ED0-4D96-9615-E5B2330BAEE1}" destId="{BD904036-8713-42AC-94E7-46F2EC649DCB}" srcOrd="7" destOrd="0" presId="urn:microsoft.com/office/officeart/2005/8/layout/lProcess3"/>
    <dgm:cxn modelId="{DEF6946A-C5B0-4D4C-B248-065416CC301A}" type="presParOf" srcId="{071FA487-9ED0-4D96-9615-E5B2330BAEE1}" destId="{FDD6C74C-EB81-4F50-A92B-6C6AF9189809}" srcOrd="8" destOrd="0" presId="urn:microsoft.com/office/officeart/2005/8/layout/lProcess3"/>
    <dgm:cxn modelId="{36E7F88F-DE72-44BA-A3D6-FB18E3C2DAC2}" type="presParOf" srcId="{FDD6C74C-EB81-4F50-A92B-6C6AF9189809}" destId="{D6333F61-FB7E-493B-BAE6-B91B134980D8}" srcOrd="0" destOrd="0" presId="urn:microsoft.com/office/officeart/2005/8/layout/lProcess3"/>
    <dgm:cxn modelId="{E56C9E94-BEE5-43CC-B985-D7A52BF465CA}" type="presParOf" srcId="{FDD6C74C-EB81-4F50-A92B-6C6AF9189809}" destId="{C6E3E800-D887-4B3C-9713-9BF1A140FC86}" srcOrd="1" destOrd="0" presId="urn:microsoft.com/office/officeart/2005/8/layout/lProcess3"/>
    <dgm:cxn modelId="{28869E39-D927-44FD-ABC4-6AABF6F2E4AD}" type="presParOf" srcId="{FDD6C74C-EB81-4F50-A92B-6C6AF9189809}" destId="{1EA12BE7-1B31-4BE2-9266-EDE7CBE8187A}" srcOrd="2" destOrd="0" presId="urn:microsoft.com/office/officeart/2005/8/layout/lProcess3"/>
    <dgm:cxn modelId="{83B89AE2-1A36-44E0-B90B-743ADC1336D6}" type="presParOf" srcId="{FDD6C74C-EB81-4F50-A92B-6C6AF9189809}" destId="{0B2A5171-BA23-4397-8311-4746A382AD25}" srcOrd="3" destOrd="0" presId="urn:microsoft.com/office/officeart/2005/8/layout/lProcess3"/>
    <dgm:cxn modelId="{0E98545C-79B0-40A2-8561-FE97E98193F0}" type="presParOf" srcId="{FDD6C74C-EB81-4F50-A92B-6C6AF9189809}" destId="{E86D1C88-48C3-49B5-833B-E074954CE890}" srcOrd="4" destOrd="0" presId="urn:microsoft.com/office/officeart/2005/8/layout/lProcess3"/>
    <dgm:cxn modelId="{583832FD-6528-415A-85A3-AFE41ECDAC15}" type="presParOf" srcId="{FDD6C74C-EB81-4F50-A92B-6C6AF9189809}" destId="{EB6EC139-8F93-4F7C-8BE6-DAB54D402DAD}" srcOrd="5" destOrd="0" presId="urn:microsoft.com/office/officeart/2005/8/layout/lProcess3"/>
    <dgm:cxn modelId="{6E8AD58B-7D6F-493A-ABFE-07104C8BB929}" type="presParOf" srcId="{FDD6C74C-EB81-4F50-A92B-6C6AF9189809}" destId="{7B34254A-081F-4099-928C-90A007DC3F53}"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9ECE5B-03F0-47B8-A08F-04600CFBDCCE}" type="doc">
      <dgm:prSet loTypeId="urn:microsoft.com/office/officeart/2005/8/layout/gear1" loCatId="relationship" qsTypeId="urn:microsoft.com/office/officeart/2005/8/quickstyle/3d3" qsCatId="3D" csTypeId="urn:microsoft.com/office/officeart/2005/8/colors/colorful5" csCatId="colorful" phldr="1"/>
      <dgm:spPr/>
      <dgm:t>
        <a:bodyPr/>
        <a:lstStyle/>
        <a:p>
          <a:endParaRPr lang="en-US"/>
        </a:p>
      </dgm:t>
    </dgm:pt>
    <dgm:pt modelId="{D5F0949C-B184-4C69-81AA-A51104350B2D}" type="parTrans" cxnId="{BF5EAA2D-293E-4300-A912-21AB497FC802}">
      <dgm:prSet/>
      <dgm:spPr/>
      <dgm:t>
        <a:bodyPr/>
        <a:lstStyle/>
        <a:p>
          <a:endParaRPr lang="en-US"/>
        </a:p>
      </dgm:t>
    </dgm:pt>
    <dgm:pt modelId="{C92D4CD9-A53D-4D27-AEFB-86C9B73789ED}">
      <dgm:prSet phldrT="[Text]" custT="1"/>
      <dgm:spPr>
        <a:solidFill>
          <a:srgbClr val="63A4E0"/>
        </a:solidFill>
      </dgm:spPr>
      <dgm:t>
        <a:bodyPr/>
        <a:lstStyle/>
        <a:p>
          <a:r>
            <a:rPr lang="en-US" sz="2000" b="1"/>
            <a:t>Projects</a:t>
          </a:r>
        </a:p>
      </dgm:t>
    </dgm:pt>
    <dgm:pt modelId="{6A97162D-7E6B-42D6-8A5D-6BAF9FDF1606}" type="sibTrans" cxnId="{BF5EAA2D-293E-4300-A912-21AB497FC802}">
      <dgm:prSet/>
      <dgm:spPr>
        <a:solidFill>
          <a:srgbClr val="63A4E0"/>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p>
      </dgm:t>
    </dgm:pt>
    <dgm:pt modelId="{78E65A02-36D9-436B-9E6B-90997E0650E6}" type="parTrans" cxnId="{490BF22A-EA57-425D-954D-8B5AB3B66534}">
      <dgm:prSet/>
      <dgm:spPr/>
      <dgm:t>
        <a:bodyPr/>
        <a:lstStyle/>
        <a:p>
          <a:endParaRPr lang="en-US"/>
        </a:p>
      </dgm:t>
    </dgm:pt>
    <dgm:pt modelId="{DD2FF661-C45A-434F-925D-D4BE4C4432C7}">
      <dgm:prSet phldrT="[Text]" custT="1"/>
      <dgm:spPr/>
      <dgm:t>
        <a:bodyPr/>
        <a:lstStyle/>
        <a:p>
          <a:r>
            <a:rPr lang="en-US" sz="1600" b="1"/>
            <a:t>Management </a:t>
          </a:r>
        </a:p>
        <a:p>
          <a:r>
            <a:rPr lang="en-US" sz="1600" b="1"/>
            <a:t>Actions</a:t>
          </a:r>
        </a:p>
      </dgm:t>
    </dgm:pt>
    <dgm:pt modelId="{33CDF3DB-B32F-4279-AC20-69A8E3E7F1D8}" type="sibTrans" cxnId="{490BF22A-EA57-425D-954D-8B5AB3B66534}">
      <dgm:prSet/>
      <dgm:spPr>
        <a:solidFill>
          <a:schemeClr val="accent5">
            <a:hueOff val="3193009"/>
            <a:satOff val="-3062"/>
            <a:lumOff val="-20195"/>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p>
      </dgm:t>
    </dgm:pt>
    <dgm:pt modelId="{4A9EA28E-183F-472B-9229-2A12B84F536A}" type="pres">
      <dgm:prSet presAssocID="{859ECE5B-03F0-47B8-A08F-04600CFBDCCE}" presName="composite" presStyleCnt="0">
        <dgm:presLayoutVars>
          <dgm:chMax val="3"/>
          <dgm:animLvl val="lvl"/>
          <dgm:resizeHandles val="exact"/>
        </dgm:presLayoutVars>
      </dgm:prSet>
      <dgm:spPr/>
    </dgm:pt>
    <dgm:pt modelId="{C523EB7C-6323-41DF-B889-392EBF5A2886}" type="pres">
      <dgm:prSet presAssocID="{C92D4CD9-A53D-4D27-AEFB-86C9B73789ED}" presName="gear1" presStyleLbl="node1" presStyleIdx="0" presStyleCnt="2" custLinFactNeighborX="20421" custLinFactNeighborY="3202">
        <dgm:presLayoutVars>
          <dgm:chMax val="1"/>
          <dgm:bulletEnabled val="1"/>
        </dgm:presLayoutVars>
      </dgm:prSet>
      <dgm:spPr/>
    </dgm:pt>
    <dgm:pt modelId="{3025FFF1-AC6E-4C53-9DFF-B7CA3A105E3A}" type="pres">
      <dgm:prSet presAssocID="{C92D4CD9-A53D-4D27-AEFB-86C9B73789ED}" presName="gear1srcNode" presStyleLbl="node1" presStyleIdx="0" presStyleCnt="2"/>
      <dgm:spPr/>
    </dgm:pt>
    <dgm:pt modelId="{3EC73196-0FDF-4AE1-9F55-4410A32DF920}" type="pres">
      <dgm:prSet presAssocID="{C92D4CD9-A53D-4D27-AEFB-86C9B73789ED}" presName="gear1dstNode" presStyleLbl="node1" presStyleIdx="0" presStyleCnt="2"/>
      <dgm:spPr/>
    </dgm:pt>
    <dgm:pt modelId="{789935C5-8E37-45B3-A660-7D71B57B16E1}" type="pres">
      <dgm:prSet presAssocID="{DD2FF661-C45A-434F-925D-D4BE4C4432C7}" presName="gear2" presStyleLbl="node1" presStyleIdx="1" presStyleCnt="2" custScaleX="163223" custScaleY="157987" custLinFactNeighborX="1971" custLinFactNeighborY="-18540">
        <dgm:presLayoutVars>
          <dgm:chMax val="1"/>
          <dgm:bulletEnabled val="1"/>
        </dgm:presLayoutVars>
      </dgm:prSet>
      <dgm:spPr/>
    </dgm:pt>
    <dgm:pt modelId="{2B2A820D-51D6-4333-8DA0-1CC8AF97FEF9}" type="pres">
      <dgm:prSet presAssocID="{DD2FF661-C45A-434F-925D-D4BE4C4432C7}" presName="gear2srcNode" presStyleLbl="node1" presStyleIdx="1" presStyleCnt="2"/>
      <dgm:spPr/>
    </dgm:pt>
    <dgm:pt modelId="{3A84D2B6-02BD-473E-9700-C16032438A23}" type="pres">
      <dgm:prSet presAssocID="{DD2FF661-C45A-434F-925D-D4BE4C4432C7}" presName="gear2dstNode" presStyleLbl="node1" presStyleIdx="1" presStyleCnt="2"/>
      <dgm:spPr/>
    </dgm:pt>
    <dgm:pt modelId="{A92B093A-B0A7-4582-BD34-680970C8317C}" type="pres">
      <dgm:prSet presAssocID="{6A97162D-7E6B-42D6-8A5D-6BAF9FDF1606}" presName="connector1" presStyleLbl="sibTrans2D1" presStyleIdx="0" presStyleCnt="2" custScaleX="118405" custScaleY="120426" custLinFactNeighborX="4710" custLinFactNeighborY="8592"/>
      <dgm:spPr/>
    </dgm:pt>
    <dgm:pt modelId="{7DC6C308-79A4-40EE-80FD-3E72FADC25BC}" type="pres">
      <dgm:prSet presAssocID="{33CDF3DB-B32F-4279-AC20-69A8E3E7F1D8}" presName="connector2" presStyleLbl="sibTrans2D1" presStyleIdx="1" presStyleCnt="2" custLinFactNeighborX="-22330" custLinFactNeighborY="-23056"/>
      <dgm:spPr/>
    </dgm:pt>
  </dgm:ptLst>
  <dgm:cxnLst>
    <dgm:cxn modelId="{1DA20302-CB2F-45EC-8361-0C1683979168}" type="presOf" srcId="{DD2FF661-C45A-434F-925D-D4BE4C4432C7}" destId="{2B2A820D-51D6-4333-8DA0-1CC8AF97FEF9}" srcOrd="1" destOrd="0" presId="urn:microsoft.com/office/officeart/2005/8/layout/gear1"/>
    <dgm:cxn modelId="{7E8A281D-2438-48D4-8614-8233D9E51A81}" type="presOf" srcId="{859ECE5B-03F0-47B8-A08F-04600CFBDCCE}" destId="{4A9EA28E-183F-472B-9229-2A12B84F536A}" srcOrd="0" destOrd="0" presId="urn:microsoft.com/office/officeart/2005/8/layout/gear1"/>
    <dgm:cxn modelId="{10948124-54EB-4C4F-967B-4DE6263B985F}" type="presOf" srcId="{DD2FF661-C45A-434F-925D-D4BE4C4432C7}" destId="{3A84D2B6-02BD-473E-9700-C16032438A23}" srcOrd="2" destOrd="0" presId="urn:microsoft.com/office/officeart/2005/8/layout/gear1"/>
    <dgm:cxn modelId="{490BF22A-EA57-425D-954D-8B5AB3B66534}" srcId="{859ECE5B-03F0-47B8-A08F-04600CFBDCCE}" destId="{DD2FF661-C45A-434F-925D-D4BE4C4432C7}" srcOrd="1" destOrd="0" parTransId="{78E65A02-36D9-436B-9E6B-90997E0650E6}" sibTransId="{33CDF3DB-B32F-4279-AC20-69A8E3E7F1D8}"/>
    <dgm:cxn modelId="{BF5EAA2D-293E-4300-A912-21AB497FC802}" srcId="{859ECE5B-03F0-47B8-A08F-04600CFBDCCE}" destId="{C92D4CD9-A53D-4D27-AEFB-86C9B73789ED}" srcOrd="0" destOrd="0" parTransId="{D5F0949C-B184-4C69-81AA-A51104350B2D}" sibTransId="{6A97162D-7E6B-42D6-8A5D-6BAF9FDF1606}"/>
    <dgm:cxn modelId="{9C715340-EDCC-4876-B01D-1874A542C87D}" type="presOf" srcId="{DD2FF661-C45A-434F-925D-D4BE4C4432C7}" destId="{789935C5-8E37-45B3-A660-7D71B57B16E1}" srcOrd="0" destOrd="0" presId="urn:microsoft.com/office/officeart/2005/8/layout/gear1"/>
    <dgm:cxn modelId="{92572875-24F0-4179-A0D0-B1C3B4E2C2E9}" type="presOf" srcId="{33CDF3DB-B32F-4279-AC20-69A8E3E7F1D8}" destId="{7DC6C308-79A4-40EE-80FD-3E72FADC25BC}" srcOrd="0" destOrd="0" presId="urn:microsoft.com/office/officeart/2005/8/layout/gear1"/>
    <dgm:cxn modelId="{301D138B-1BBC-4418-AB79-4D059081CC21}" type="presOf" srcId="{C92D4CD9-A53D-4D27-AEFB-86C9B73789ED}" destId="{C523EB7C-6323-41DF-B889-392EBF5A2886}" srcOrd="0" destOrd="0" presId="urn:microsoft.com/office/officeart/2005/8/layout/gear1"/>
    <dgm:cxn modelId="{22D421B2-5936-4C28-8EA8-F94359EEBC99}" type="presOf" srcId="{6A97162D-7E6B-42D6-8A5D-6BAF9FDF1606}" destId="{A92B093A-B0A7-4582-BD34-680970C8317C}" srcOrd="0" destOrd="0" presId="urn:microsoft.com/office/officeart/2005/8/layout/gear1"/>
    <dgm:cxn modelId="{81467AC0-FEA6-4A20-BF33-BA2BA93F9115}" type="presOf" srcId="{C92D4CD9-A53D-4D27-AEFB-86C9B73789ED}" destId="{3025FFF1-AC6E-4C53-9DFF-B7CA3A105E3A}" srcOrd="1" destOrd="0" presId="urn:microsoft.com/office/officeart/2005/8/layout/gear1"/>
    <dgm:cxn modelId="{23F66DF4-98A2-41A3-966C-A77AB60A568E}" type="presOf" srcId="{C92D4CD9-A53D-4D27-AEFB-86C9B73789ED}" destId="{3EC73196-0FDF-4AE1-9F55-4410A32DF920}" srcOrd="2" destOrd="0" presId="urn:microsoft.com/office/officeart/2005/8/layout/gear1"/>
    <dgm:cxn modelId="{CBDC198C-4BCE-4891-A3E3-E3BE31FDD2C0}" type="presParOf" srcId="{4A9EA28E-183F-472B-9229-2A12B84F536A}" destId="{C523EB7C-6323-41DF-B889-392EBF5A2886}" srcOrd="0" destOrd="0" presId="urn:microsoft.com/office/officeart/2005/8/layout/gear1"/>
    <dgm:cxn modelId="{21F851C1-C12D-4A84-8701-91DF73E2E598}" type="presParOf" srcId="{4A9EA28E-183F-472B-9229-2A12B84F536A}" destId="{3025FFF1-AC6E-4C53-9DFF-B7CA3A105E3A}" srcOrd="1" destOrd="0" presId="urn:microsoft.com/office/officeart/2005/8/layout/gear1"/>
    <dgm:cxn modelId="{1A53CA2F-F4DB-4594-9ABD-68AF5AF06A94}" type="presParOf" srcId="{4A9EA28E-183F-472B-9229-2A12B84F536A}" destId="{3EC73196-0FDF-4AE1-9F55-4410A32DF920}" srcOrd="2" destOrd="0" presId="urn:microsoft.com/office/officeart/2005/8/layout/gear1"/>
    <dgm:cxn modelId="{CD7D7220-2EC9-4FF2-BEB5-6D03BDB881D7}" type="presParOf" srcId="{4A9EA28E-183F-472B-9229-2A12B84F536A}" destId="{789935C5-8E37-45B3-A660-7D71B57B16E1}" srcOrd="3" destOrd="0" presId="urn:microsoft.com/office/officeart/2005/8/layout/gear1"/>
    <dgm:cxn modelId="{93CECFD6-B929-40B9-84BA-DB0AE5A7EC08}" type="presParOf" srcId="{4A9EA28E-183F-472B-9229-2A12B84F536A}" destId="{2B2A820D-51D6-4333-8DA0-1CC8AF97FEF9}" srcOrd="4" destOrd="0" presId="urn:microsoft.com/office/officeart/2005/8/layout/gear1"/>
    <dgm:cxn modelId="{7837796E-D41F-4CE8-A64C-D56BA8D09531}" type="presParOf" srcId="{4A9EA28E-183F-472B-9229-2A12B84F536A}" destId="{3A84D2B6-02BD-473E-9700-C16032438A23}" srcOrd="5" destOrd="0" presId="urn:microsoft.com/office/officeart/2005/8/layout/gear1"/>
    <dgm:cxn modelId="{D8C2972C-40EC-4386-9633-B21CA578911D}" type="presParOf" srcId="{4A9EA28E-183F-472B-9229-2A12B84F536A}" destId="{A92B093A-B0A7-4582-BD34-680970C8317C}" srcOrd="6" destOrd="0" presId="urn:microsoft.com/office/officeart/2005/8/layout/gear1"/>
    <dgm:cxn modelId="{06F0B21C-45D5-478C-B225-675CF3EC6190}" type="presParOf" srcId="{4A9EA28E-183F-472B-9229-2A12B84F536A}" destId="{7DC6C308-79A4-40EE-80FD-3E72FADC25BC}"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B4CBBD54-9890-4C98-AF9F-DEF836AEBD64}" type="doc">
      <dgm:prSet loTypeId="urn:microsoft.com/office/officeart/2005/8/layout/bList2" loCatId="list" qsTypeId="urn:microsoft.com/office/officeart/2005/8/quickstyle/simple5" qsCatId="simple" csTypeId="urn:microsoft.com/office/officeart/2005/8/colors/colorful3" csCatId="colorful" phldr="1"/>
      <dgm:spPr/>
    </dgm:pt>
    <dgm:pt modelId="{0A38CF46-CF69-460E-84DC-801ADC7268AE}">
      <dgm:prSet phldrT="[Text]"/>
      <dgm:spPr/>
      <dgm:t>
        <a:bodyPr/>
        <a:lstStyle/>
        <a:p>
          <a:r>
            <a:rPr lang="en-US" dirty="0"/>
            <a:t>Recharge Projects</a:t>
          </a:r>
        </a:p>
      </dgm:t>
    </dgm:pt>
    <dgm:pt modelId="{6FD15357-B6A1-484F-B575-9CE5F535BB1F}" type="parTrans" cxnId="{BCE86273-1453-4326-9AE8-CD6DFFAD9FD3}">
      <dgm:prSet/>
      <dgm:spPr/>
      <dgm:t>
        <a:bodyPr/>
        <a:lstStyle/>
        <a:p>
          <a:endParaRPr lang="en-US"/>
        </a:p>
      </dgm:t>
    </dgm:pt>
    <dgm:pt modelId="{787F3AE8-7B88-4BA5-B2D6-64BC0BF269B7}" type="sibTrans" cxnId="{BCE86273-1453-4326-9AE8-CD6DFFAD9FD3}">
      <dgm:prSet/>
      <dgm:spPr/>
      <dgm:t>
        <a:bodyPr/>
        <a:lstStyle/>
        <a:p>
          <a:endParaRPr lang="en-US"/>
        </a:p>
      </dgm:t>
    </dgm:pt>
    <dgm:pt modelId="{9030F071-AB07-4981-8142-C6EF95B1B6ED}">
      <dgm:prSet phldrT="[Text]"/>
      <dgm:spPr/>
      <dgm:t>
        <a:bodyPr/>
        <a:lstStyle/>
        <a:p>
          <a:r>
            <a:rPr lang="en-US" dirty="0"/>
            <a:t>MLRP Program</a:t>
          </a:r>
        </a:p>
      </dgm:t>
    </dgm:pt>
    <dgm:pt modelId="{D9A34D6C-099B-4204-8234-1A4FC2DD0A3D}" type="parTrans" cxnId="{464A825A-4682-4891-BD0F-8E64C652E199}">
      <dgm:prSet/>
      <dgm:spPr/>
      <dgm:t>
        <a:bodyPr/>
        <a:lstStyle/>
        <a:p>
          <a:endParaRPr lang="en-US"/>
        </a:p>
      </dgm:t>
    </dgm:pt>
    <dgm:pt modelId="{8BE20AE5-5D27-4730-9976-1BAA3B17E9A2}" type="sibTrans" cxnId="{464A825A-4682-4891-BD0F-8E64C652E199}">
      <dgm:prSet/>
      <dgm:spPr/>
      <dgm:t>
        <a:bodyPr/>
        <a:lstStyle/>
        <a:p>
          <a:endParaRPr lang="en-US"/>
        </a:p>
      </dgm:t>
    </dgm:pt>
    <dgm:pt modelId="{00AFFAEC-5053-4E0D-8C04-8A13DA5E928F}">
      <dgm:prSet phldrT="[Text]"/>
      <dgm:spPr/>
      <dgm:t>
        <a:bodyPr/>
        <a:lstStyle/>
        <a:p>
          <a:r>
            <a:rPr lang="en-US" dirty="0"/>
            <a:t>Policies, Rules &amp; Regulations</a:t>
          </a:r>
        </a:p>
      </dgm:t>
    </dgm:pt>
    <dgm:pt modelId="{36BFCC9B-654C-46C4-A7FC-533E7B7A315C}" type="parTrans" cxnId="{3583139F-CEFD-46C5-9D01-7E3E4079D712}">
      <dgm:prSet/>
      <dgm:spPr/>
      <dgm:t>
        <a:bodyPr/>
        <a:lstStyle/>
        <a:p>
          <a:endParaRPr lang="en-US"/>
        </a:p>
      </dgm:t>
    </dgm:pt>
    <dgm:pt modelId="{BF0F77C8-ED84-4CE5-8E66-195106154E9B}" type="sibTrans" cxnId="{3583139F-CEFD-46C5-9D01-7E3E4079D712}">
      <dgm:prSet/>
      <dgm:spPr/>
      <dgm:t>
        <a:bodyPr/>
        <a:lstStyle/>
        <a:p>
          <a:endParaRPr lang="en-US"/>
        </a:p>
      </dgm:t>
    </dgm:pt>
    <dgm:pt modelId="{9BFD626F-0866-4FA2-8EC6-39D0F21E211E}">
      <dgm:prSet phldrT="[Text]" custT="1"/>
      <dgm:spPr/>
      <dgm:t>
        <a:bodyPr/>
        <a:lstStyle/>
        <a:p>
          <a:pPr>
            <a:buFont typeface="Arial" panose="020B0604020202020204" pitchFamily="34" charset="0"/>
            <a:buChar char="•"/>
          </a:pPr>
          <a:r>
            <a:rPr lang="en-US" sz="2000" dirty="0"/>
            <a:t>Replenishment Water Program</a:t>
          </a:r>
        </a:p>
      </dgm:t>
    </dgm:pt>
    <dgm:pt modelId="{13845AEE-1DFA-4149-87E5-DF79BE396BDC}" type="parTrans" cxnId="{8DEB6287-FDF4-41B6-8DC3-D9DBA37E6DC6}">
      <dgm:prSet/>
      <dgm:spPr/>
      <dgm:t>
        <a:bodyPr/>
        <a:lstStyle/>
        <a:p>
          <a:endParaRPr lang="en-US"/>
        </a:p>
      </dgm:t>
    </dgm:pt>
    <dgm:pt modelId="{C27E8636-1A1C-48EC-BC4F-3F2040FFCD3B}" type="sibTrans" cxnId="{8DEB6287-FDF4-41B6-8DC3-D9DBA37E6DC6}">
      <dgm:prSet/>
      <dgm:spPr/>
      <dgm:t>
        <a:bodyPr/>
        <a:lstStyle/>
        <a:p>
          <a:endParaRPr lang="en-US"/>
        </a:p>
      </dgm:t>
    </dgm:pt>
    <dgm:pt modelId="{0136B9D5-A23F-4458-9103-401DDD4AA2E8}">
      <dgm:prSet phldrT="[Text]" custT="1"/>
      <dgm:spPr/>
      <dgm:t>
        <a:bodyPr/>
        <a:lstStyle/>
        <a:p>
          <a:pPr>
            <a:buFont typeface="Arial" panose="020B0604020202020204" pitchFamily="34" charset="0"/>
            <a:buChar char="•"/>
          </a:pPr>
          <a:r>
            <a:rPr lang="en-US" sz="2000" b="0" dirty="0">
              <a:solidFill>
                <a:schemeClr val="tx1"/>
              </a:solidFill>
            </a:rPr>
            <a:t>Land-based Benefit Assessment</a:t>
          </a:r>
        </a:p>
      </dgm:t>
    </dgm:pt>
    <dgm:pt modelId="{05313AC9-F36F-4F0D-B54B-ADC247207C95}" type="parTrans" cxnId="{03881A18-C1EE-4134-82C3-EB60846C8226}">
      <dgm:prSet/>
      <dgm:spPr/>
      <dgm:t>
        <a:bodyPr/>
        <a:lstStyle/>
        <a:p>
          <a:endParaRPr lang="en-US"/>
        </a:p>
      </dgm:t>
    </dgm:pt>
    <dgm:pt modelId="{CD99F295-6783-49B7-A602-F94B1704702F}" type="sibTrans" cxnId="{03881A18-C1EE-4134-82C3-EB60846C8226}">
      <dgm:prSet/>
      <dgm:spPr/>
      <dgm:t>
        <a:bodyPr/>
        <a:lstStyle/>
        <a:p>
          <a:endParaRPr lang="en-US"/>
        </a:p>
      </dgm:t>
    </dgm:pt>
    <dgm:pt modelId="{3795992C-852C-4E1D-A383-73CED987A1E6}">
      <dgm:prSet phldrT="[Text]" custT="1"/>
      <dgm:spPr/>
      <dgm:t>
        <a:bodyPr/>
        <a:lstStyle/>
        <a:p>
          <a:pPr>
            <a:buFont typeface="Arial" panose="020B0604020202020204" pitchFamily="34" charset="0"/>
            <a:buChar char="•"/>
          </a:pPr>
          <a:r>
            <a:rPr lang="en-US" sz="2000" dirty="0"/>
            <a:t>Direct recharge</a:t>
          </a:r>
        </a:p>
      </dgm:t>
    </dgm:pt>
    <dgm:pt modelId="{A68619F1-A2FB-4C8E-BF3F-6D5CAFE25166}" type="parTrans" cxnId="{969926F6-F59F-4233-869B-2D7616D2BAC1}">
      <dgm:prSet/>
      <dgm:spPr/>
      <dgm:t>
        <a:bodyPr/>
        <a:lstStyle/>
        <a:p>
          <a:endParaRPr lang="en-US"/>
        </a:p>
      </dgm:t>
    </dgm:pt>
    <dgm:pt modelId="{699A9F60-89F8-4CB5-8B4A-44373F2908D9}" type="sibTrans" cxnId="{969926F6-F59F-4233-869B-2D7616D2BAC1}">
      <dgm:prSet/>
      <dgm:spPr/>
      <dgm:t>
        <a:bodyPr/>
        <a:lstStyle/>
        <a:p>
          <a:endParaRPr lang="en-US"/>
        </a:p>
      </dgm:t>
    </dgm:pt>
    <dgm:pt modelId="{2BA672C7-6191-46F9-A4FE-1DB7D3A1DDD8}">
      <dgm:prSet phldrT="[Text]" custT="1"/>
      <dgm:spPr/>
      <dgm:t>
        <a:bodyPr/>
        <a:lstStyle/>
        <a:p>
          <a:pPr>
            <a:buFont typeface="Arial" panose="020B0604020202020204" pitchFamily="34" charset="0"/>
            <a:buChar char="•"/>
          </a:pPr>
          <a:r>
            <a:rPr lang="en-US" sz="2000" b="0" dirty="0">
              <a:solidFill>
                <a:schemeClr val="tx1"/>
              </a:solidFill>
            </a:rPr>
            <a:t>Recharge Master Planning</a:t>
          </a:r>
        </a:p>
      </dgm:t>
    </dgm:pt>
    <dgm:pt modelId="{7A9B1672-0BD2-4AE2-A467-E7505E5730C2}" type="parTrans" cxnId="{697B5CBC-E851-4592-8784-D7C85EC9108E}">
      <dgm:prSet/>
      <dgm:spPr/>
      <dgm:t>
        <a:bodyPr/>
        <a:lstStyle/>
        <a:p>
          <a:endParaRPr lang="en-US"/>
        </a:p>
      </dgm:t>
    </dgm:pt>
    <dgm:pt modelId="{E4E0EE62-526B-4ED5-9A82-6EE202DD060D}" type="sibTrans" cxnId="{697B5CBC-E851-4592-8784-D7C85EC9108E}">
      <dgm:prSet/>
      <dgm:spPr/>
      <dgm:t>
        <a:bodyPr/>
        <a:lstStyle/>
        <a:p>
          <a:endParaRPr lang="en-US"/>
        </a:p>
      </dgm:t>
    </dgm:pt>
    <dgm:pt modelId="{E60D5B24-34A2-4BFD-879B-ABD17AE8039A}">
      <dgm:prSet phldrT="[Text]" custT="1"/>
      <dgm:spPr/>
      <dgm:t>
        <a:bodyPr/>
        <a:lstStyle/>
        <a:p>
          <a:r>
            <a:rPr lang="en-US" sz="2000" b="0" dirty="0">
              <a:solidFill>
                <a:schemeClr val="tx1"/>
              </a:solidFill>
            </a:rPr>
            <a:t>MLRP Plan</a:t>
          </a:r>
        </a:p>
      </dgm:t>
    </dgm:pt>
    <dgm:pt modelId="{7C522E79-86AB-45EA-8832-8834E313AF59}" type="parTrans" cxnId="{B4C71914-3573-4DF3-9CF4-B7BD323AD923}">
      <dgm:prSet/>
      <dgm:spPr/>
      <dgm:t>
        <a:bodyPr/>
        <a:lstStyle/>
        <a:p>
          <a:endParaRPr lang="en-US"/>
        </a:p>
      </dgm:t>
    </dgm:pt>
    <dgm:pt modelId="{327BEB73-2A93-4D06-B203-4834E4EA2A59}" type="sibTrans" cxnId="{B4C71914-3573-4DF3-9CF4-B7BD323AD923}">
      <dgm:prSet/>
      <dgm:spPr/>
      <dgm:t>
        <a:bodyPr/>
        <a:lstStyle/>
        <a:p>
          <a:endParaRPr lang="en-US"/>
        </a:p>
      </dgm:t>
    </dgm:pt>
    <dgm:pt modelId="{693E6B69-5AD6-4C78-84F4-61FEB454A5AA}">
      <dgm:prSet phldrT="[Text]" custT="1"/>
      <dgm:spPr/>
      <dgm:t>
        <a:bodyPr/>
        <a:lstStyle/>
        <a:p>
          <a:pPr>
            <a:buFont typeface="Arial" panose="020B0604020202020204" pitchFamily="34" charset="0"/>
            <a:buChar char="•"/>
          </a:pPr>
          <a:r>
            <a:rPr lang="en-US" sz="2000" dirty="0"/>
            <a:t>Dispersed storm-water recharge</a:t>
          </a:r>
        </a:p>
      </dgm:t>
    </dgm:pt>
    <dgm:pt modelId="{0BCD2753-85A4-4459-B7D8-BA6604E80D59}" type="parTrans" cxnId="{436BF555-1AEF-4577-A9BD-A49B15972EE8}">
      <dgm:prSet/>
      <dgm:spPr/>
      <dgm:t>
        <a:bodyPr/>
        <a:lstStyle/>
        <a:p>
          <a:endParaRPr lang="en-US"/>
        </a:p>
      </dgm:t>
    </dgm:pt>
    <dgm:pt modelId="{2E471107-FBB1-4675-A170-DA31A94DDE21}" type="sibTrans" cxnId="{436BF555-1AEF-4577-A9BD-A49B15972EE8}">
      <dgm:prSet/>
      <dgm:spPr/>
      <dgm:t>
        <a:bodyPr/>
        <a:lstStyle/>
        <a:p>
          <a:endParaRPr lang="en-US"/>
        </a:p>
      </dgm:t>
    </dgm:pt>
    <dgm:pt modelId="{901A3C83-2488-4AE5-8803-7F2F3C6EF26D}">
      <dgm:prSet phldrT="[Text]" custT="1"/>
      <dgm:spPr/>
      <dgm:t>
        <a:bodyPr/>
        <a:lstStyle/>
        <a:p>
          <a:pPr>
            <a:buFont typeface="Arial" panose="020B0604020202020204" pitchFamily="34" charset="0"/>
            <a:buChar char="•"/>
          </a:pPr>
          <a:r>
            <a:rPr lang="en-US" sz="2000" b="0" dirty="0">
              <a:solidFill>
                <a:schemeClr val="tx1"/>
              </a:solidFill>
            </a:rPr>
            <a:t>Optimization (GRAT)</a:t>
          </a:r>
        </a:p>
      </dgm:t>
    </dgm:pt>
    <dgm:pt modelId="{76535180-4DA7-4219-97DA-4DEFE53E1A4A}" type="parTrans" cxnId="{7BF9BB40-7D43-494A-ADFC-84D8FA1D4B87}">
      <dgm:prSet/>
      <dgm:spPr/>
      <dgm:t>
        <a:bodyPr/>
        <a:lstStyle/>
        <a:p>
          <a:endParaRPr lang="en-US"/>
        </a:p>
      </dgm:t>
    </dgm:pt>
    <dgm:pt modelId="{2094424A-4BAD-4963-B522-52AA8898B413}" type="sibTrans" cxnId="{7BF9BB40-7D43-494A-ADFC-84D8FA1D4B87}">
      <dgm:prSet/>
      <dgm:spPr/>
      <dgm:t>
        <a:bodyPr/>
        <a:lstStyle/>
        <a:p>
          <a:endParaRPr lang="en-US"/>
        </a:p>
      </dgm:t>
    </dgm:pt>
    <dgm:pt modelId="{BCC83FF0-3481-4A7E-8F94-7A4735945C0F}">
      <dgm:prSet phldrT="[Text]"/>
      <dgm:spPr/>
      <dgm:t>
        <a:bodyPr/>
        <a:lstStyle/>
        <a:p>
          <a:pPr>
            <a:buFont typeface="Arial" panose="020B0604020202020204" pitchFamily="34" charset="0"/>
            <a:buChar char="•"/>
          </a:pPr>
          <a:endParaRPr lang="en-US" sz="2500" b="0" dirty="0">
            <a:solidFill>
              <a:schemeClr val="tx1"/>
            </a:solidFill>
          </a:endParaRPr>
        </a:p>
      </dgm:t>
    </dgm:pt>
    <dgm:pt modelId="{A8C0B080-8C3F-4795-86F5-4A8C505CAFF0}" type="parTrans" cxnId="{62C17D2B-F81A-48AC-A912-647819171727}">
      <dgm:prSet/>
      <dgm:spPr/>
      <dgm:t>
        <a:bodyPr/>
        <a:lstStyle/>
        <a:p>
          <a:endParaRPr lang="en-US"/>
        </a:p>
      </dgm:t>
    </dgm:pt>
    <dgm:pt modelId="{E2A3D07B-A2E7-46BC-B26C-15CD7FB2B561}" type="sibTrans" cxnId="{62C17D2B-F81A-48AC-A912-647819171727}">
      <dgm:prSet/>
      <dgm:spPr/>
      <dgm:t>
        <a:bodyPr/>
        <a:lstStyle/>
        <a:p>
          <a:endParaRPr lang="en-US"/>
        </a:p>
      </dgm:t>
    </dgm:pt>
    <dgm:pt modelId="{B0730BBB-11B0-40B3-9E0E-AB4366A1AE67}">
      <dgm:prSet phldrT="[Text]" custT="1"/>
      <dgm:spPr/>
      <dgm:t>
        <a:bodyPr/>
        <a:lstStyle/>
        <a:p>
          <a:pPr>
            <a:buFont typeface="Arial" panose="020B0604020202020204" pitchFamily="34" charset="0"/>
            <a:buChar char="•"/>
          </a:pPr>
          <a:r>
            <a:rPr lang="en-US" sz="2000" b="0" dirty="0">
              <a:solidFill>
                <a:schemeClr val="tx1"/>
              </a:solidFill>
            </a:rPr>
            <a:t>Allocations and accounting</a:t>
          </a:r>
        </a:p>
      </dgm:t>
    </dgm:pt>
    <dgm:pt modelId="{E9891EBC-4E8E-4340-98A7-266B72091C7C}" type="parTrans" cxnId="{08C60246-4E71-4148-9473-AC86AD43D8FA}">
      <dgm:prSet/>
      <dgm:spPr/>
      <dgm:t>
        <a:bodyPr/>
        <a:lstStyle/>
        <a:p>
          <a:endParaRPr lang="en-US"/>
        </a:p>
      </dgm:t>
    </dgm:pt>
    <dgm:pt modelId="{80C71A0B-4860-481E-BD8F-EE7C83FED4EB}" type="sibTrans" cxnId="{08C60246-4E71-4148-9473-AC86AD43D8FA}">
      <dgm:prSet/>
      <dgm:spPr/>
      <dgm:t>
        <a:bodyPr/>
        <a:lstStyle/>
        <a:p>
          <a:endParaRPr lang="en-US"/>
        </a:p>
      </dgm:t>
    </dgm:pt>
    <dgm:pt modelId="{AA21C0CA-3CAC-41EB-84E2-5491747A0312}">
      <dgm:prSet phldrT="[Text]"/>
      <dgm:spPr/>
      <dgm:t>
        <a:bodyPr/>
        <a:lstStyle/>
        <a:p>
          <a:r>
            <a:rPr lang="en-US"/>
            <a:t>Assessment</a:t>
          </a:r>
          <a:r>
            <a:rPr lang="en-US" dirty="0"/>
            <a:t>/ Fees</a:t>
          </a:r>
        </a:p>
      </dgm:t>
    </dgm:pt>
    <dgm:pt modelId="{57FB87D9-AF86-420F-BBC9-283EBA08CCD9}" type="parTrans" cxnId="{DA72F7A8-6896-4080-BD4C-3AE7AD044622}">
      <dgm:prSet/>
      <dgm:spPr/>
      <dgm:t>
        <a:bodyPr/>
        <a:lstStyle/>
        <a:p>
          <a:endParaRPr lang="en-US"/>
        </a:p>
      </dgm:t>
    </dgm:pt>
    <dgm:pt modelId="{E994F7D1-4855-4755-B9D8-998D81590A7B}" type="sibTrans" cxnId="{DA72F7A8-6896-4080-BD4C-3AE7AD044622}">
      <dgm:prSet/>
      <dgm:spPr/>
      <dgm:t>
        <a:bodyPr/>
        <a:lstStyle/>
        <a:p>
          <a:endParaRPr lang="en-US"/>
        </a:p>
      </dgm:t>
    </dgm:pt>
    <dgm:pt modelId="{6EA7C99D-DD0B-46EA-BEC2-13737BC29932}">
      <dgm:prSet phldrT="[Text]" custT="1"/>
      <dgm:spPr/>
      <dgm:t>
        <a:bodyPr/>
        <a:lstStyle/>
        <a:p>
          <a:r>
            <a:rPr lang="en-US" sz="2000" b="0" dirty="0">
              <a:solidFill>
                <a:schemeClr val="tx1"/>
              </a:solidFill>
            </a:rPr>
            <a:t>Programmatic and site permitting</a:t>
          </a:r>
        </a:p>
      </dgm:t>
    </dgm:pt>
    <dgm:pt modelId="{C926FD04-BF8D-4A86-91E6-95349061FECD}" type="parTrans" cxnId="{87E14CC3-95A8-4A06-9533-CFF59A5EFCE5}">
      <dgm:prSet/>
      <dgm:spPr/>
      <dgm:t>
        <a:bodyPr/>
        <a:lstStyle/>
        <a:p>
          <a:endParaRPr lang="en-US"/>
        </a:p>
      </dgm:t>
    </dgm:pt>
    <dgm:pt modelId="{DA1B5828-8194-4570-9604-8DCBBB13BC31}" type="sibTrans" cxnId="{87E14CC3-95A8-4A06-9533-CFF59A5EFCE5}">
      <dgm:prSet/>
      <dgm:spPr/>
      <dgm:t>
        <a:bodyPr/>
        <a:lstStyle/>
        <a:p>
          <a:endParaRPr lang="en-US"/>
        </a:p>
      </dgm:t>
    </dgm:pt>
    <dgm:pt modelId="{DBF59BDA-61B6-47BF-B186-22594340571B}">
      <dgm:prSet phldrT="[Text]" custT="1"/>
      <dgm:spPr/>
      <dgm:t>
        <a:bodyPr/>
        <a:lstStyle/>
        <a:p>
          <a:r>
            <a:rPr lang="en-US" sz="2000" b="0" dirty="0">
              <a:solidFill>
                <a:schemeClr val="tx1"/>
              </a:solidFill>
            </a:rPr>
            <a:t>Land repurposing</a:t>
          </a:r>
        </a:p>
      </dgm:t>
    </dgm:pt>
    <dgm:pt modelId="{D67D7B49-FCB9-45CE-9B8D-46AA85837F73}" type="parTrans" cxnId="{6FAB36B9-7EA0-4873-A0A8-9F87B45FD19C}">
      <dgm:prSet/>
      <dgm:spPr/>
      <dgm:t>
        <a:bodyPr/>
        <a:lstStyle/>
        <a:p>
          <a:endParaRPr lang="en-US"/>
        </a:p>
      </dgm:t>
    </dgm:pt>
    <dgm:pt modelId="{A27EBB5B-CBC7-4971-A6EE-69034FA1B91A}" type="sibTrans" cxnId="{6FAB36B9-7EA0-4873-A0A8-9F87B45FD19C}">
      <dgm:prSet/>
      <dgm:spPr/>
      <dgm:t>
        <a:bodyPr/>
        <a:lstStyle/>
        <a:p>
          <a:endParaRPr lang="en-US"/>
        </a:p>
      </dgm:t>
    </dgm:pt>
    <dgm:pt modelId="{BF8D3CE3-8F13-4555-B181-71E7134074B9}">
      <dgm:prSet phldrT="[Text]" custT="1"/>
      <dgm:spPr/>
      <dgm:t>
        <a:bodyPr/>
        <a:lstStyle/>
        <a:p>
          <a:r>
            <a:rPr lang="en-US" sz="2000" b="0" dirty="0">
              <a:solidFill>
                <a:schemeClr val="tx1"/>
              </a:solidFill>
            </a:rPr>
            <a:t>Prioritization and optimization (GRAT)</a:t>
          </a:r>
        </a:p>
      </dgm:t>
    </dgm:pt>
    <dgm:pt modelId="{706AD9E6-8DD3-4DF7-932E-BA2AA871B557}" type="parTrans" cxnId="{A738EF17-7BBB-4384-8467-9DAC2C4CD560}">
      <dgm:prSet/>
      <dgm:spPr/>
      <dgm:t>
        <a:bodyPr/>
        <a:lstStyle/>
        <a:p>
          <a:endParaRPr lang="en-US"/>
        </a:p>
      </dgm:t>
    </dgm:pt>
    <dgm:pt modelId="{770BEDC5-0E0A-4579-9AD1-5C26805562A6}" type="sibTrans" cxnId="{A738EF17-7BBB-4384-8467-9DAC2C4CD560}">
      <dgm:prSet/>
      <dgm:spPr/>
      <dgm:t>
        <a:bodyPr/>
        <a:lstStyle/>
        <a:p>
          <a:endParaRPr lang="en-US"/>
        </a:p>
      </dgm:t>
    </dgm:pt>
    <dgm:pt modelId="{73FFE4F9-B079-4F82-BAF6-EBA4AD8E3384}">
      <dgm:prSet phldrT="[Text]" custT="1"/>
      <dgm:spPr/>
      <dgm:t>
        <a:bodyPr/>
        <a:lstStyle/>
        <a:p>
          <a:r>
            <a:rPr lang="en-US" sz="2000" b="0" dirty="0">
              <a:solidFill>
                <a:schemeClr val="tx1"/>
              </a:solidFill>
            </a:rPr>
            <a:t>Incentive Payments</a:t>
          </a:r>
        </a:p>
      </dgm:t>
    </dgm:pt>
    <dgm:pt modelId="{992E1255-702A-4B3A-B6B6-FD91D14218E6}" type="parTrans" cxnId="{A7E7A958-9B48-4504-86E2-15D98CF8F205}">
      <dgm:prSet/>
      <dgm:spPr/>
      <dgm:t>
        <a:bodyPr/>
        <a:lstStyle/>
        <a:p>
          <a:endParaRPr lang="en-US"/>
        </a:p>
      </dgm:t>
    </dgm:pt>
    <dgm:pt modelId="{83511734-51FB-4EF8-BBB3-CC05832FFAAE}" type="sibTrans" cxnId="{A7E7A958-9B48-4504-86E2-15D98CF8F205}">
      <dgm:prSet/>
      <dgm:spPr/>
      <dgm:t>
        <a:bodyPr/>
        <a:lstStyle/>
        <a:p>
          <a:endParaRPr lang="en-US"/>
        </a:p>
      </dgm:t>
    </dgm:pt>
    <dgm:pt modelId="{E871F7F1-7C57-4A3B-AE66-66BA3115FBF4}">
      <dgm:prSet phldrT="[Text]" custT="1"/>
      <dgm:spPr/>
      <dgm:t>
        <a:bodyPr/>
        <a:lstStyle/>
        <a:p>
          <a:pPr>
            <a:buFont typeface="Arial" panose="020B0604020202020204" pitchFamily="34" charset="0"/>
            <a:buChar char="•"/>
          </a:pPr>
          <a:r>
            <a:rPr lang="en-US" sz="2000" b="0" dirty="0">
              <a:solidFill>
                <a:schemeClr val="tx1"/>
              </a:solidFill>
            </a:rPr>
            <a:t>Trading &amp; credits</a:t>
          </a:r>
        </a:p>
      </dgm:t>
    </dgm:pt>
    <dgm:pt modelId="{5C79E37D-7417-49C1-93F5-9F5C563C210F}" type="parTrans" cxnId="{6B7CEF6B-C8FE-4901-8721-0A11BA616C17}">
      <dgm:prSet/>
      <dgm:spPr/>
      <dgm:t>
        <a:bodyPr/>
        <a:lstStyle/>
        <a:p>
          <a:endParaRPr lang="en-US"/>
        </a:p>
      </dgm:t>
    </dgm:pt>
    <dgm:pt modelId="{1B5451E1-7514-4C2F-8142-3AB599EA2AE6}" type="sibTrans" cxnId="{6B7CEF6B-C8FE-4901-8721-0A11BA616C17}">
      <dgm:prSet/>
      <dgm:spPr/>
      <dgm:t>
        <a:bodyPr/>
        <a:lstStyle/>
        <a:p>
          <a:endParaRPr lang="en-US"/>
        </a:p>
      </dgm:t>
    </dgm:pt>
    <dgm:pt modelId="{143AC40A-FB8F-430D-99E8-6A53F34C29F5}">
      <dgm:prSet phldrT="[Text]" custT="1"/>
      <dgm:spPr/>
      <dgm:t>
        <a:bodyPr/>
        <a:lstStyle/>
        <a:p>
          <a:pPr>
            <a:buFont typeface="Arial" panose="020B0604020202020204" pitchFamily="34" charset="0"/>
            <a:buChar char="•"/>
          </a:pPr>
          <a:endParaRPr lang="en-US" sz="2000" b="0" dirty="0">
            <a:solidFill>
              <a:schemeClr val="tx1"/>
            </a:solidFill>
          </a:endParaRPr>
        </a:p>
      </dgm:t>
    </dgm:pt>
    <dgm:pt modelId="{884A20E8-FF6E-4A86-8BE4-74FE86F30FAC}" type="parTrans" cxnId="{1C92B67B-8C15-4A9F-8F32-9C963769A3A2}">
      <dgm:prSet/>
      <dgm:spPr/>
      <dgm:t>
        <a:bodyPr/>
        <a:lstStyle/>
        <a:p>
          <a:endParaRPr lang="en-US"/>
        </a:p>
      </dgm:t>
    </dgm:pt>
    <dgm:pt modelId="{E08E97FD-E1CD-474E-B872-423BF74C6335}" type="sibTrans" cxnId="{1C92B67B-8C15-4A9F-8F32-9C963769A3A2}">
      <dgm:prSet/>
      <dgm:spPr/>
      <dgm:t>
        <a:bodyPr/>
        <a:lstStyle/>
        <a:p>
          <a:endParaRPr lang="en-US"/>
        </a:p>
      </dgm:t>
    </dgm:pt>
    <dgm:pt modelId="{991EA233-BB61-47E2-BE42-FC3B99ECA89E}">
      <dgm:prSet phldrT="[Text]" custT="1"/>
      <dgm:spPr/>
      <dgm:t>
        <a:bodyPr/>
        <a:lstStyle/>
        <a:p>
          <a:pPr>
            <a:buFont typeface="Arial" panose="020B0604020202020204" pitchFamily="34" charset="0"/>
            <a:buChar char="•"/>
          </a:pPr>
          <a:r>
            <a:rPr lang="en-US" sz="2000" b="0" dirty="0">
              <a:solidFill>
                <a:schemeClr val="tx1"/>
              </a:solidFill>
            </a:rPr>
            <a:t>Measurement and monitoring</a:t>
          </a:r>
        </a:p>
      </dgm:t>
    </dgm:pt>
    <dgm:pt modelId="{F6C852FA-BCB5-4CC9-BA6A-E636BB265A1C}" type="parTrans" cxnId="{7F18F9C3-5286-41B1-8727-22FB10F194AA}">
      <dgm:prSet/>
      <dgm:spPr/>
      <dgm:t>
        <a:bodyPr/>
        <a:lstStyle/>
        <a:p>
          <a:endParaRPr lang="en-US"/>
        </a:p>
      </dgm:t>
    </dgm:pt>
    <dgm:pt modelId="{8D9E56C5-354C-4131-B16F-6ECE6E4EEF53}" type="sibTrans" cxnId="{7F18F9C3-5286-41B1-8727-22FB10F194AA}">
      <dgm:prSet/>
      <dgm:spPr/>
      <dgm:t>
        <a:bodyPr/>
        <a:lstStyle/>
        <a:p>
          <a:endParaRPr lang="en-US"/>
        </a:p>
      </dgm:t>
    </dgm:pt>
    <dgm:pt modelId="{F35623B9-1D7F-45DC-85BB-DAF9147D6040}">
      <dgm:prSet phldrT="[Text]" custT="1"/>
      <dgm:spPr/>
      <dgm:t>
        <a:bodyPr/>
        <a:lstStyle/>
        <a:p>
          <a:pPr>
            <a:buFont typeface="Arial" panose="020B0604020202020204" pitchFamily="34" charset="0"/>
            <a:buChar char="•"/>
          </a:pPr>
          <a:r>
            <a:rPr lang="en-US" sz="2000" b="0" dirty="0">
              <a:solidFill>
                <a:schemeClr val="tx1"/>
              </a:solidFill>
            </a:rPr>
            <a:t>Alternatives and appeals</a:t>
          </a:r>
        </a:p>
      </dgm:t>
    </dgm:pt>
    <dgm:pt modelId="{D27F22B8-7998-447E-AB12-C08A42BBFE05}" type="parTrans" cxnId="{89A13141-2685-41BD-A07A-F64A144CCABE}">
      <dgm:prSet/>
      <dgm:spPr/>
      <dgm:t>
        <a:bodyPr/>
        <a:lstStyle/>
        <a:p>
          <a:endParaRPr lang="en-US"/>
        </a:p>
      </dgm:t>
    </dgm:pt>
    <dgm:pt modelId="{1DE36D28-246A-4A1D-A51A-BC5881A0BA24}" type="sibTrans" cxnId="{89A13141-2685-41BD-A07A-F64A144CCABE}">
      <dgm:prSet/>
      <dgm:spPr/>
      <dgm:t>
        <a:bodyPr/>
        <a:lstStyle/>
        <a:p>
          <a:endParaRPr lang="en-US"/>
        </a:p>
      </dgm:t>
    </dgm:pt>
    <dgm:pt modelId="{02409ACF-C46B-42BE-87EB-04FBC0127B72}">
      <dgm:prSet phldrT="[Text]" custT="1"/>
      <dgm:spPr/>
      <dgm:t>
        <a:bodyPr/>
        <a:lstStyle/>
        <a:p>
          <a:pPr>
            <a:buFont typeface="Arial" panose="020B0604020202020204" pitchFamily="34" charset="0"/>
            <a:buChar char="•"/>
          </a:pPr>
          <a:r>
            <a:rPr lang="en-US" sz="2000" b="0" dirty="0">
              <a:solidFill>
                <a:schemeClr val="tx1"/>
              </a:solidFill>
            </a:rPr>
            <a:t>Grower Decision Support Portal</a:t>
          </a:r>
        </a:p>
      </dgm:t>
    </dgm:pt>
    <dgm:pt modelId="{F840C964-B9E2-4177-8663-62C0F424D819}" type="parTrans" cxnId="{EA21CF02-648C-4DC8-89E7-78A91D60B541}">
      <dgm:prSet/>
      <dgm:spPr/>
      <dgm:t>
        <a:bodyPr/>
        <a:lstStyle/>
        <a:p>
          <a:endParaRPr lang="en-US"/>
        </a:p>
      </dgm:t>
    </dgm:pt>
    <dgm:pt modelId="{46AB5E7D-602E-47F7-A2AF-7FE6EFEF41A2}" type="sibTrans" cxnId="{EA21CF02-648C-4DC8-89E7-78A91D60B541}">
      <dgm:prSet/>
      <dgm:spPr/>
      <dgm:t>
        <a:bodyPr/>
        <a:lstStyle/>
        <a:p>
          <a:endParaRPr lang="en-US"/>
        </a:p>
      </dgm:t>
    </dgm:pt>
    <dgm:pt modelId="{52BD4E4B-86FF-4AE0-8A36-F061AA449F18}">
      <dgm:prSet phldrT="[Text]" custT="1"/>
      <dgm:spPr/>
      <dgm:t>
        <a:bodyPr/>
        <a:lstStyle/>
        <a:p>
          <a:pPr>
            <a:buFont typeface="Arial" panose="020B0604020202020204" pitchFamily="34" charset="0"/>
            <a:buChar char="•"/>
          </a:pPr>
          <a:r>
            <a:rPr lang="en-US" sz="2000" b="0" dirty="0">
              <a:solidFill>
                <a:schemeClr val="tx1"/>
              </a:solidFill>
            </a:rPr>
            <a:t>Volume-based Extraction Fee</a:t>
          </a:r>
        </a:p>
      </dgm:t>
    </dgm:pt>
    <dgm:pt modelId="{5579E023-6D71-451A-8B5C-2D650F1896DE}" type="parTrans" cxnId="{981206CE-1B45-44B6-AAB1-F08B9BCC5054}">
      <dgm:prSet/>
      <dgm:spPr/>
      <dgm:t>
        <a:bodyPr/>
        <a:lstStyle/>
        <a:p>
          <a:endParaRPr lang="en-US"/>
        </a:p>
      </dgm:t>
    </dgm:pt>
    <dgm:pt modelId="{E34725F9-2E83-4D5C-93EB-2365B5524C4A}" type="sibTrans" cxnId="{981206CE-1B45-44B6-AAB1-F08B9BCC5054}">
      <dgm:prSet/>
      <dgm:spPr/>
      <dgm:t>
        <a:bodyPr/>
        <a:lstStyle/>
        <a:p>
          <a:endParaRPr lang="en-US"/>
        </a:p>
      </dgm:t>
    </dgm:pt>
    <dgm:pt modelId="{A2E40FC7-880C-44F3-92CE-CCC13A2D7FA0}">
      <dgm:prSet phldrT="[Text]" custT="1"/>
      <dgm:spPr/>
      <dgm:t>
        <a:bodyPr/>
        <a:lstStyle/>
        <a:p>
          <a:pPr>
            <a:buFont typeface="Arial" panose="020B0604020202020204" pitchFamily="34" charset="0"/>
            <a:buChar char="•"/>
          </a:pPr>
          <a:r>
            <a:rPr lang="en-US" sz="2000" b="0" dirty="0">
              <a:solidFill>
                <a:schemeClr val="tx1"/>
              </a:solidFill>
            </a:rPr>
            <a:t>Engineer’s Report and Fee Study</a:t>
          </a:r>
        </a:p>
      </dgm:t>
    </dgm:pt>
    <dgm:pt modelId="{782E1584-FAC6-41BC-B6CC-C6277B08D8D5}" type="parTrans" cxnId="{34AD5263-11D1-4E74-9993-50CF76FD8BA1}">
      <dgm:prSet/>
      <dgm:spPr/>
      <dgm:t>
        <a:bodyPr/>
        <a:lstStyle/>
        <a:p>
          <a:endParaRPr lang="en-US"/>
        </a:p>
      </dgm:t>
    </dgm:pt>
    <dgm:pt modelId="{9BF5A7BB-8BEB-4373-B72C-5FAE5CC74A68}" type="sibTrans" cxnId="{34AD5263-11D1-4E74-9993-50CF76FD8BA1}">
      <dgm:prSet/>
      <dgm:spPr/>
      <dgm:t>
        <a:bodyPr/>
        <a:lstStyle/>
        <a:p>
          <a:endParaRPr lang="en-US"/>
        </a:p>
      </dgm:t>
    </dgm:pt>
    <dgm:pt modelId="{8D319409-5AA8-455F-8C01-C2407562E23B}">
      <dgm:prSet phldrT="[Text]" custT="1"/>
      <dgm:spPr/>
      <dgm:t>
        <a:bodyPr/>
        <a:lstStyle/>
        <a:p>
          <a:pPr>
            <a:buFont typeface="Arial" panose="020B0604020202020204" pitchFamily="34" charset="0"/>
            <a:buChar char="•"/>
          </a:pPr>
          <a:r>
            <a:rPr lang="en-US" sz="2000" b="0" dirty="0">
              <a:solidFill>
                <a:schemeClr val="tx1"/>
              </a:solidFill>
            </a:rPr>
            <a:t>Public Outreach</a:t>
          </a:r>
        </a:p>
      </dgm:t>
    </dgm:pt>
    <dgm:pt modelId="{1AF72D73-F9A0-4293-85F3-54D33AA81D18}" type="parTrans" cxnId="{0A5CCF56-F3C7-4DD3-8AD3-71B9BD8C511B}">
      <dgm:prSet/>
      <dgm:spPr/>
      <dgm:t>
        <a:bodyPr/>
        <a:lstStyle/>
        <a:p>
          <a:endParaRPr lang="en-US"/>
        </a:p>
      </dgm:t>
    </dgm:pt>
    <dgm:pt modelId="{51919F8E-4843-482A-9A8F-110DDE2C4EDF}" type="sibTrans" cxnId="{0A5CCF56-F3C7-4DD3-8AD3-71B9BD8C511B}">
      <dgm:prSet/>
      <dgm:spPr/>
      <dgm:t>
        <a:bodyPr/>
        <a:lstStyle/>
        <a:p>
          <a:endParaRPr lang="en-US"/>
        </a:p>
      </dgm:t>
    </dgm:pt>
    <dgm:pt modelId="{89171458-39CE-49D4-BD1B-639D64D69811}">
      <dgm:prSet phldrT="[Text]" custT="1"/>
      <dgm:spPr/>
      <dgm:t>
        <a:bodyPr/>
        <a:lstStyle/>
        <a:p>
          <a:pPr>
            <a:buFont typeface="Arial" panose="020B0604020202020204" pitchFamily="34" charset="0"/>
            <a:buChar char="•"/>
          </a:pPr>
          <a:r>
            <a:rPr lang="en-US" sz="2000" b="0" dirty="0">
              <a:solidFill>
                <a:schemeClr val="tx1"/>
              </a:solidFill>
            </a:rPr>
            <a:t>Vote/Protest</a:t>
          </a:r>
        </a:p>
      </dgm:t>
    </dgm:pt>
    <dgm:pt modelId="{ADA5D244-8289-4CED-B234-19FAB493BA07}" type="parTrans" cxnId="{7797D444-E4E3-47CE-BA91-BC763D1A2825}">
      <dgm:prSet/>
      <dgm:spPr/>
      <dgm:t>
        <a:bodyPr/>
        <a:lstStyle/>
        <a:p>
          <a:endParaRPr lang="en-US"/>
        </a:p>
      </dgm:t>
    </dgm:pt>
    <dgm:pt modelId="{A1FDC795-DAFE-4657-B84B-63F00D1398F4}" type="sibTrans" cxnId="{7797D444-E4E3-47CE-BA91-BC763D1A2825}">
      <dgm:prSet/>
      <dgm:spPr/>
      <dgm:t>
        <a:bodyPr/>
        <a:lstStyle/>
        <a:p>
          <a:endParaRPr lang="en-US"/>
        </a:p>
      </dgm:t>
    </dgm:pt>
    <dgm:pt modelId="{147D2601-D71B-4B08-9019-F51BAC6BF6E7}">
      <dgm:prSet phldrT="[Text]" custT="1"/>
      <dgm:spPr/>
      <dgm:t>
        <a:bodyPr/>
        <a:lstStyle/>
        <a:p>
          <a:pPr>
            <a:buFont typeface="Arial" panose="020B0604020202020204" pitchFamily="34" charset="0"/>
            <a:buChar char="•"/>
          </a:pPr>
          <a:r>
            <a:rPr lang="en-US" sz="2000" b="0" dirty="0">
              <a:solidFill>
                <a:schemeClr val="tx1"/>
              </a:solidFill>
            </a:rPr>
            <a:t>Management Zones</a:t>
          </a:r>
        </a:p>
      </dgm:t>
    </dgm:pt>
    <dgm:pt modelId="{EF2D5280-A426-457B-9C85-E9DACCB21C8E}" type="parTrans" cxnId="{6EA60648-1B10-4D6B-A366-9B289B9D3E9E}">
      <dgm:prSet/>
      <dgm:spPr/>
      <dgm:t>
        <a:bodyPr/>
        <a:lstStyle/>
        <a:p>
          <a:endParaRPr lang="en-US"/>
        </a:p>
      </dgm:t>
    </dgm:pt>
    <dgm:pt modelId="{785FB68C-4288-44ED-BB82-70FAE3190804}" type="sibTrans" cxnId="{6EA60648-1B10-4D6B-A366-9B289B9D3E9E}">
      <dgm:prSet/>
      <dgm:spPr/>
      <dgm:t>
        <a:bodyPr/>
        <a:lstStyle/>
        <a:p>
          <a:endParaRPr lang="en-US"/>
        </a:p>
      </dgm:t>
    </dgm:pt>
    <dgm:pt modelId="{76FE2C62-6BC8-48EB-B6B1-185F6A709BAA}" type="pres">
      <dgm:prSet presAssocID="{B4CBBD54-9890-4C98-AF9F-DEF836AEBD64}" presName="diagram" presStyleCnt="0">
        <dgm:presLayoutVars>
          <dgm:dir/>
          <dgm:animLvl val="lvl"/>
          <dgm:resizeHandles val="exact"/>
        </dgm:presLayoutVars>
      </dgm:prSet>
      <dgm:spPr/>
    </dgm:pt>
    <dgm:pt modelId="{DBFB35A5-3209-44A3-98D2-229A0FF9409D}" type="pres">
      <dgm:prSet presAssocID="{0A38CF46-CF69-460E-84DC-801ADC7268AE}" presName="compNode" presStyleCnt="0"/>
      <dgm:spPr/>
    </dgm:pt>
    <dgm:pt modelId="{05978781-8FBC-46A0-9694-C59DBBFCB32C}" type="pres">
      <dgm:prSet presAssocID="{0A38CF46-CF69-460E-84DC-801ADC7268AE}" presName="childRect" presStyleLbl="bgAcc1" presStyleIdx="0" presStyleCnt="4" custScaleX="76079" custScaleY="165431" custLinFactNeighborX="42276">
        <dgm:presLayoutVars>
          <dgm:bulletEnabled val="1"/>
        </dgm:presLayoutVars>
      </dgm:prSet>
      <dgm:spPr/>
    </dgm:pt>
    <dgm:pt modelId="{9058027E-14B4-434A-B020-0E98A9F9E28C}" type="pres">
      <dgm:prSet presAssocID="{0A38CF46-CF69-460E-84DC-801ADC7268AE}" presName="parentText" presStyleLbl="node1" presStyleIdx="0" presStyleCnt="0">
        <dgm:presLayoutVars>
          <dgm:chMax val="0"/>
          <dgm:bulletEnabled val="1"/>
        </dgm:presLayoutVars>
      </dgm:prSet>
      <dgm:spPr/>
    </dgm:pt>
    <dgm:pt modelId="{6384F2D2-632B-419E-9CE9-D93B31D86243}" type="pres">
      <dgm:prSet presAssocID="{0A38CF46-CF69-460E-84DC-801ADC7268AE}" presName="parentRect" presStyleLbl="alignNode1" presStyleIdx="0" presStyleCnt="4" custScaleX="76079" custLinFactNeighborX="42276"/>
      <dgm:spPr/>
    </dgm:pt>
    <dgm:pt modelId="{5C06B374-E2D2-4C78-9897-D92A0F95142F}" type="pres">
      <dgm:prSet presAssocID="{0A38CF46-CF69-460E-84DC-801ADC7268AE}" presName="adorn" presStyleLbl="fgAccFollowNode1" presStyleIdx="0" presStyleCnt="4" custLinFactNeighborX="8132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719D9C-19FD-4A9D-A229-74A27091ADA6}" type="pres">
      <dgm:prSet presAssocID="{787F3AE8-7B88-4BA5-B2D6-64BC0BF269B7}" presName="sibTrans" presStyleLbl="sibTrans2D1" presStyleIdx="0" presStyleCnt="0"/>
      <dgm:spPr/>
    </dgm:pt>
    <dgm:pt modelId="{503D22E6-E432-4E48-9E90-FF5E97A26360}" type="pres">
      <dgm:prSet presAssocID="{9030F071-AB07-4981-8142-C6EF95B1B6ED}" presName="compNode" presStyleCnt="0"/>
      <dgm:spPr/>
    </dgm:pt>
    <dgm:pt modelId="{C49ECAC0-83C2-4659-902D-A4329CFB75D2}" type="pres">
      <dgm:prSet presAssocID="{9030F071-AB07-4981-8142-C6EF95B1B6ED}" presName="childRect" presStyleLbl="bgAcc1" presStyleIdx="1" presStyleCnt="4" custScaleX="76079" custScaleY="165431" custLinFactNeighborX="23848">
        <dgm:presLayoutVars>
          <dgm:bulletEnabled val="1"/>
        </dgm:presLayoutVars>
      </dgm:prSet>
      <dgm:spPr/>
    </dgm:pt>
    <dgm:pt modelId="{34018A98-1380-4CED-B7D3-6A1282A3A793}" type="pres">
      <dgm:prSet presAssocID="{9030F071-AB07-4981-8142-C6EF95B1B6ED}" presName="parentText" presStyleLbl="node1" presStyleIdx="0" presStyleCnt="0">
        <dgm:presLayoutVars>
          <dgm:chMax val="0"/>
          <dgm:bulletEnabled val="1"/>
        </dgm:presLayoutVars>
      </dgm:prSet>
      <dgm:spPr/>
    </dgm:pt>
    <dgm:pt modelId="{9385D5DC-7138-4A1C-9B23-E3EC9772BAA1}" type="pres">
      <dgm:prSet presAssocID="{9030F071-AB07-4981-8142-C6EF95B1B6ED}" presName="parentRect" presStyleLbl="alignNode1" presStyleIdx="1" presStyleCnt="4" custScaleX="76079" custLinFactNeighborX="23848"/>
      <dgm:spPr/>
    </dgm:pt>
    <dgm:pt modelId="{3229FF88-F870-48A6-A1B2-E4CD36E28A02}" type="pres">
      <dgm:prSet presAssocID="{9030F071-AB07-4981-8142-C6EF95B1B6ED}" presName="adorn" presStyleLbl="fgAccFollowNode1" presStyleIdx="1" presStyleCnt="4" custLinFactNeighborX="30982"/>
      <dgm:spPr>
        <a:blipFill rotWithShape="1">
          <a:blip xmlns:r="http://schemas.openxmlformats.org/officeDocument/2006/relationships" r:embed="rId2"/>
          <a:srcRect/>
          <a:stretch>
            <a:fillRect l="-22000" r="-22000"/>
          </a:stretch>
        </a:blipFill>
      </dgm:spPr>
    </dgm:pt>
    <dgm:pt modelId="{50FA2B54-FA6D-4354-8D08-A6A77A2C3968}" type="pres">
      <dgm:prSet presAssocID="{8BE20AE5-5D27-4730-9976-1BAA3B17E9A2}" presName="sibTrans" presStyleLbl="sibTrans2D1" presStyleIdx="0" presStyleCnt="0"/>
      <dgm:spPr/>
    </dgm:pt>
    <dgm:pt modelId="{03A60676-FBD8-402A-8894-1F5A8A43A2F9}" type="pres">
      <dgm:prSet presAssocID="{00AFFAEC-5053-4E0D-8C04-8A13DA5E928F}" presName="compNode" presStyleCnt="0"/>
      <dgm:spPr/>
    </dgm:pt>
    <dgm:pt modelId="{FDE5C39D-82C3-4FE6-A087-E167609F4D7B}" type="pres">
      <dgm:prSet presAssocID="{00AFFAEC-5053-4E0D-8C04-8A13DA5E928F}" presName="childRect" presStyleLbl="bgAcc1" presStyleIdx="2" presStyleCnt="4" custScaleX="76079" custScaleY="165431" custLinFactNeighborX="6233">
        <dgm:presLayoutVars>
          <dgm:bulletEnabled val="1"/>
        </dgm:presLayoutVars>
      </dgm:prSet>
      <dgm:spPr/>
    </dgm:pt>
    <dgm:pt modelId="{C72AC612-EB82-442C-9B7A-F41E5B87C2BF}" type="pres">
      <dgm:prSet presAssocID="{00AFFAEC-5053-4E0D-8C04-8A13DA5E928F}" presName="parentText" presStyleLbl="node1" presStyleIdx="0" presStyleCnt="0">
        <dgm:presLayoutVars>
          <dgm:chMax val="0"/>
          <dgm:bulletEnabled val="1"/>
        </dgm:presLayoutVars>
      </dgm:prSet>
      <dgm:spPr/>
    </dgm:pt>
    <dgm:pt modelId="{64AB6BF0-96C0-473A-83DC-4D262D441E98}" type="pres">
      <dgm:prSet presAssocID="{00AFFAEC-5053-4E0D-8C04-8A13DA5E928F}" presName="parentRect" presStyleLbl="alignNode1" presStyleIdx="2" presStyleCnt="4" custScaleX="76079" custLinFactNeighborX="6233"/>
      <dgm:spPr/>
    </dgm:pt>
    <dgm:pt modelId="{C393B685-5011-4C4A-BA74-D905D8EF4185}" type="pres">
      <dgm:prSet presAssocID="{00AFFAEC-5053-4E0D-8C04-8A13DA5E928F}" presName="adorn" presStyleLbl="fgAccFollowNode1" presStyleIdx="2" presStyleCnt="4" custLinFactNeighborX="-19350"/>
      <dgm:spPr>
        <a:blipFill>
          <a:blip xmlns:r="http://schemas.openxmlformats.org/officeDocument/2006/relationships" r:embed="rId3"/>
          <a:srcRect/>
          <a:stretch>
            <a:fillRect l="-54000" r="-54000"/>
          </a:stretch>
        </a:blipFill>
      </dgm:spPr>
    </dgm:pt>
    <dgm:pt modelId="{22B105E0-F7A1-4F4A-95BD-EBFC8AEDD711}" type="pres">
      <dgm:prSet presAssocID="{BF0F77C8-ED84-4CE5-8E66-195106154E9B}" presName="sibTrans" presStyleLbl="sibTrans2D1" presStyleIdx="0" presStyleCnt="0"/>
      <dgm:spPr/>
    </dgm:pt>
    <dgm:pt modelId="{6F76AC79-4FCA-4EB1-B6A3-0D348F7440D0}" type="pres">
      <dgm:prSet presAssocID="{AA21C0CA-3CAC-41EB-84E2-5491747A0312}" presName="compNode" presStyleCnt="0"/>
      <dgm:spPr/>
    </dgm:pt>
    <dgm:pt modelId="{8B5CB876-5DCB-46E5-B68B-406D0233D576}" type="pres">
      <dgm:prSet presAssocID="{AA21C0CA-3CAC-41EB-84E2-5491747A0312}" presName="childRect" presStyleLbl="bgAcc1" presStyleIdx="3" presStyleCnt="4" custScaleX="76079" custScaleY="165431" custLinFactNeighborX="-11382">
        <dgm:presLayoutVars>
          <dgm:bulletEnabled val="1"/>
        </dgm:presLayoutVars>
      </dgm:prSet>
      <dgm:spPr/>
    </dgm:pt>
    <dgm:pt modelId="{7064EFE5-72A2-4985-B637-A3BFC0FF1430}" type="pres">
      <dgm:prSet presAssocID="{AA21C0CA-3CAC-41EB-84E2-5491747A0312}" presName="parentText" presStyleLbl="node1" presStyleIdx="0" presStyleCnt="0">
        <dgm:presLayoutVars>
          <dgm:chMax val="0"/>
          <dgm:bulletEnabled val="1"/>
        </dgm:presLayoutVars>
      </dgm:prSet>
      <dgm:spPr/>
    </dgm:pt>
    <dgm:pt modelId="{CDE5EB1A-A312-4D04-A4BD-070E901E120B}" type="pres">
      <dgm:prSet presAssocID="{AA21C0CA-3CAC-41EB-84E2-5491747A0312}" presName="parentRect" presStyleLbl="alignNode1" presStyleIdx="3" presStyleCnt="4" custScaleX="76079" custLinFactNeighborX="-11653"/>
      <dgm:spPr/>
    </dgm:pt>
    <dgm:pt modelId="{610D2AE6-8772-45F3-A61C-FE75FDA64B81}" type="pres">
      <dgm:prSet presAssocID="{AA21C0CA-3CAC-41EB-84E2-5491747A0312}" presName="adorn" presStyleLbl="fgAccFollowNode1" presStyleIdx="3" presStyleCnt="4" custLinFactNeighborX="-58827"/>
      <dgm:spPr>
        <a:blipFill>
          <a:blip xmlns:r="http://schemas.openxmlformats.org/officeDocument/2006/relationships" r:embed="rId4">
            <a:extLst>
              <a:ext uri="{28A0092B-C50C-407E-A947-70E740481C1C}">
                <a14:useLocalDpi xmlns:a14="http://schemas.microsoft.com/office/drawing/2010/main" val="0"/>
              </a:ext>
            </a:extLst>
          </a:blip>
          <a:srcRect/>
          <a:stretch>
            <a:fillRect l="-54000" r="-54000"/>
          </a:stretch>
        </a:blipFill>
      </dgm:spPr>
    </dgm:pt>
  </dgm:ptLst>
  <dgm:cxnLst>
    <dgm:cxn modelId="{87D50601-EBE5-49E3-B069-3B8633A2661B}" type="presOf" srcId="{3795992C-852C-4E1D-A383-73CED987A1E6}" destId="{05978781-8FBC-46A0-9694-C59DBBFCB32C}" srcOrd="0" destOrd="1" presId="urn:microsoft.com/office/officeart/2005/8/layout/bList2"/>
    <dgm:cxn modelId="{EA21CF02-648C-4DC8-89E7-78A91D60B541}" srcId="{00AFFAEC-5053-4E0D-8C04-8A13DA5E928F}" destId="{02409ACF-C46B-42BE-87EB-04FBC0127B72}" srcOrd="5" destOrd="0" parTransId="{F840C964-B9E2-4177-8663-62C0F424D819}" sibTransId="{46AB5E7D-602E-47F7-A2AF-7FE6EFEF41A2}"/>
    <dgm:cxn modelId="{09863908-7A14-4B23-8A52-BE1626DEFAC6}" type="presOf" srcId="{B0730BBB-11B0-40B3-9E0E-AB4366A1AE67}" destId="{FDE5C39D-82C3-4FE6-A087-E167609F4D7B}" srcOrd="0" destOrd="0" presId="urn:microsoft.com/office/officeart/2005/8/layout/bList2"/>
    <dgm:cxn modelId="{3A9ECB0E-ED82-4AF3-8D20-A48B78FB1042}" type="presOf" srcId="{0136B9D5-A23F-4458-9103-401DDD4AA2E8}" destId="{8B5CB876-5DCB-46E5-B68B-406D0233D576}" srcOrd="0" destOrd="0" presId="urn:microsoft.com/office/officeart/2005/8/layout/bList2"/>
    <dgm:cxn modelId="{3901D20E-68FE-4A20-888C-7A1BEF905F13}" type="presOf" srcId="{147D2601-D71B-4B08-9019-F51BAC6BF6E7}" destId="{FDE5C39D-82C3-4FE6-A087-E167609F4D7B}" srcOrd="0" destOrd="4" presId="urn:microsoft.com/office/officeart/2005/8/layout/bList2"/>
    <dgm:cxn modelId="{7C632F0F-8DAF-438F-B1B7-34FF6FBA7348}" type="presOf" srcId="{02409ACF-C46B-42BE-87EB-04FBC0127B72}" destId="{FDE5C39D-82C3-4FE6-A087-E167609F4D7B}" srcOrd="0" destOrd="5" presId="urn:microsoft.com/office/officeart/2005/8/layout/bList2"/>
    <dgm:cxn modelId="{B4C71914-3573-4DF3-9CF4-B7BD323AD923}" srcId="{9030F071-AB07-4981-8142-C6EF95B1B6ED}" destId="{E60D5B24-34A2-4BFD-879B-ABD17AE8039A}" srcOrd="0" destOrd="0" parTransId="{7C522E79-86AB-45EA-8832-8834E313AF59}" sibTransId="{327BEB73-2A93-4D06-B203-4834E4EA2A59}"/>
    <dgm:cxn modelId="{A738EF17-7BBB-4384-8467-9DAC2C4CD560}" srcId="{9030F071-AB07-4981-8142-C6EF95B1B6ED}" destId="{BF8D3CE3-8F13-4555-B181-71E7134074B9}" srcOrd="3" destOrd="0" parTransId="{706AD9E6-8DD3-4DF7-932E-BA2AA871B557}" sibTransId="{770BEDC5-0E0A-4579-9AD1-5C26805562A6}"/>
    <dgm:cxn modelId="{03881A18-C1EE-4134-82C3-EB60846C8226}" srcId="{AA21C0CA-3CAC-41EB-84E2-5491747A0312}" destId="{0136B9D5-A23F-4458-9103-401DDD4AA2E8}" srcOrd="0" destOrd="0" parTransId="{05313AC9-F36F-4F0D-B54B-ADC247207C95}" sibTransId="{CD99F295-6783-49B7-A602-F94B1704702F}"/>
    <dgm:cxn modelId="{401EBD1A-BD03-457B-A729-723F1A411C39}" type="presOf" srcId="{00AFFAEC-5053-4E0D-8C04-8A13DA5E928F}" destId="{64AB6BF0-96C0-473A-83DC-4D262D441E98}" srcOrd="1" destOrd="0" presId="urn:microsoft.com/office/officeart/2005/8/layout/bList2"/>
    <dgm:cxn modelId="{1D8EC81C-0964-4E19-BF73-60DA28AC569C}" type="presOf" srcId="{A2E40FC7-880C-44F3-92CE-CCC13A2D7FA0}" destId="{8B5CB876-5DCB-46E5-B68B-406D0233D576}" srcOrd="0" destOrd="2" presId="urn:microsoft.com/office/officeart/2005/8/layout/bList2"/>
    <dgm:cxn modelId="{EDCA591F-7AC9-40DC-A1E5-C93C1A6DEACF}" type="presOf" srcId="{B4CBBD54-9890-4C98-AF9F-DEF836AEBD64}" destId="{76FE2C62-6BC8-48EB-B6B1-185F6A709BAA}" srcOrd="0" destOrd="0" presId="urn:microsoft.com/office/officeart/2005/8/layout/bList2"/>
    <dgm:cxn modelId="{1E51CB20-8EB4-4DC8-8108-4E51E2C83A2A}" type="presOf" srcId="{52BD4E4B-86FF-4AE0-8A36-F061AA449F18}" destId="{8B5CB876-5DCB-46E5-B68B-406D0233D576}" srcOrd="0" destOrd="1" presId="urn:microsoft.com/office/officeart/2005/8/layout/bList2"/>
    <dgm:cxn modelId="{62C17D2B-F81A-48AC-A912-647819171727}" srcId="{AA21C0CA-3CAC-41EB-84E2-5491747A0312}" destId="{BCC83FF0-3481-4A7E-8F94-7A4735945C0F}" srcOrd="5" destOrd="0" parTransId="{A8C0B080-8C3F-4795-86F5-4A8C505CAFF0}" sibTransId="{E2A3D07B-A2E7-46BC-B26C-15CD7FB2B561}"/>
    <dgm:cxn modelId="{ADF4D83E-B1E8-409F-A679-542662FF0583}" type="presOf" srcId="{BF0F77C8-ED84-4CE5-8E66-195106154E9B}" destId="{22B105E0-F7A1-4F4A-95BD-EBFC8AEDD711}" srcOrd="0" destOrd="0" presId="urn:microsoft.com/office/officeart/2005/8/layout/bList2"/>
    <dgm:cxn modelId="{7BF9BB40-7D43-494A-ADFC-84D8FA1D4B87}" srcId="{0A38CF46-CF69-460E-84DC-801ADC7268AE}" destId="{901A3C83-2488-4AE5-8803-7F2F3C6EF26D}" srcOrd="4" destOrd="0" parTransId="{76535180-4DA7-4219-97DA-4DEFE53E1A4A}" sibTransId="{2094424A-4BAD-4963-B522-52AA8898B413}"/>
    <dgm:cxn modelId="{8C5F785D-A5A7-4D7B-A8BF-ADCC72FE09EF}" type="presOf" srcId="{9030F071-AB07-4981-8142-C6EF95B1B6ED}" destId="{9385D5DC-7138-4A1C-9B23-E3EC9772BAA1}" srcOrd="1" destOrd="0" presId="urn:microsoft.com/office/officeart/2005/8/layout/bList2"/>
    <dgm:cxn modelId="{E0349C5D-5853-46B6-906E-92E847F46D3B}" type="presOf" srcId="{9BFD626F-0866-4FA2-8EC6-39D0F21E211E}" destId="{05978781-8FBC-46A0-9694-C59DBBFCB32C}" srcOrd="0" destOrd="0" presId="urn:microsoft.com/office/officeart/2005/8/layout/bList2"/>
    <dgm:cxn modelId="{89A13141-2685-41BD-A07A-F64A144CCABE}" srcId="{00AFFAEC-5053-4E0D-8C04-8A13DA5E928F}" destId="{F35623B9-1D7F-45DC-85BB-DAF9147D6040}" srcOrd="3" destOrd="0" parTransId="{D27F22B8-7998-447E-AB12-C08A42BBFE05}" sibTransId="{1DE36D28-246A-4A1D-A51A-BC5881A0BA24}"/>
    <dgm:cxn modelId="{34AD5263-11D1-4E74-9993-50CF76FD8BA1}" srcId="{AA21C0CA-3CAC-41EB-84E2-5491747A0312}" destId="{A2E40FC7-880C-44F3-92CE-CCC13A2D7FA0}" srcOrd="2" destOrd="0" parTransId="{782E1584-FAC6-41BC-B6CC-C6277B08D8D5}" sibTransId="{9BF5A7BB-8BEB-4373-B72C-5FAE5CC74A68}"/>
    <dgm:cxn modelId="{6C1D5A63-A557-417B-8225-151D018FD2B8}" type="presOf" srcId="{F35623B9-1D7F-45DC-85BB-DAF9147D6040}" destId="{FDE5C39D-82C3-4FE6-A087-E167609F4D7B}" srcOrd="0" destOrd="3" presId="urn:microsoft.com/office/officeart/2005/8/layout/bList2"/>
    <dgm:cxn modelId="{7797D444-E4E3-47CE-BA91-BC763D1A2825}" srcId="{AA21C0CA-3CAC-41EB-84E2-5491747A0312}" destId="{89171458-39CE-49D4-BD1B-639D64D69811}" srcOrd="4" destOrd="0" parTransId="{ADA5D244-8289-4CED-B234-19FAB493BA07}" sibTransId="{A1FDC795-DAFE-4657-B84B-63F00D1398F4}"/>
    <dgm:cxn modelId="{08C60246-4E71-4148-9473-AC86AD43D8FA}" srcId="{00AFFAEC-5053-4E0D-8C04-8A13DA5E928F}" destId="{B0730BBB-11B0-40B3-9E0E-AB4366A1AE67}" srcOrd="0" destOrd="0" parTransId="{E9891EBC-4E8E-4340-98A7-266B72091C7C}" sibTransId="{80C71A0B-4860-481E-BD8F-EE7C83FED4EB}"/>
    <dgm:cxn modelId="{2247A566-3C85-4E99-AB3A-EB1A6FE9EA12}" type="presOf" srcId="{BF8D3CE3-8F13-4555-B181-71E7134074B9}" destId="{C49ECAC0-83C2-4659-902D-A4329CFB75D2}" srcOrd="0" destOrd="3" presId="urn:microsoft.com/office/officeart/2005/8/layout/bList2"/>
    <dgm:cxn modelId="{6EA60648-1B10-4D6B-A366-9B289B9D3E9E}" srcId="{00AFFAEC-5053-4E0D-8C04-8A13DA5E928F}" destId="{147D2601-D71B-4B08-9019-F51BAC6BF6E7}" srcOrd="4" destOrd="0" parTransId="{EF2D5280-A426-457B-9C85-E9DACCB21C8E}" sibTransId="{785FB68C-4288-44ED-BB82-70FAE3190804}"/>
    <dgm:cxn modelId="{6B7CEF6B-C8FE-4901-8721-0A11BA616C17}" srcId="{00AFFAEC-5053-4E0D-8C04-8A13DA5E928F}" destId="{E871F7F1-7C57-4A3B-AE66-66BA3115FBF4}" srcOrd="2" destOrd="0" parTransId="{5C79E37D-7417-49C1-93F5-9F5C563C210F}" sibTransId="{1B5451E1-7514-4C2F-8142-3AB599EA2AE6}"/>
    <dgm:cxn modelId="{FDDF9970-10ED-4C22-AAFA-D4D52216D16B}" type="presOf" srcId="{89171458-39CE-49D4-BD1B-639D64D69811}" destId="{8B5CB876-5DCB-46E5-B68B-406D0233D576}" srcOrd="0" destOrd="4" presId="urn:microsoft.com/office/officeart/2005/8/layout/bList2"/>
    <dgm:cxn modelId="{BCE86273-1453-4326-9AE8-CD6DFFAD9FD3}" srcId="{B4CBBD54-9890-4C98-AF9F-DEF836AEBD64}" destId="{0A38CF46-CF69-460E-84DC-801ADC7268AE}" srcOrd="0" destOrd="0" parTransId="{6FD15357-B6A1-484F-B575-9CE5F535BB1F}" sibTransId="{787F3AE8-7B88-4BA5-B2D6-64BC0BF269B7}"/>
    <dgm:cxn modelId="{436BF555-1AEF-4577-A9BD-A49B15972EE8}" srcId="{0A38CF46-CF69-460E-84DC-801ADC7268AE}" destId="{693E6B69-5AD6-4C78-84F4-61FEB454A5AA}" srcOrd="2" destOrd="0" parTransId="{0BCD2753-85A4-4459-B7D8-BA6604E80D59}" sibTransId="{2E471107-FBB1-4675-A170-DA31A94DDE21}"/>
    <dgm:cxn modelId="{0A5CCF56-F3C7-4DD3-8AD3-71B9BD8C511B}" srcId="{AA21C0CA-3CAC-41EB-84E2-5491747A0312}" destId="{8D319409-5AA8-455F-8C01-C2407562E23B}" srcOrd="3" destOrd="0" parTransId="{1AF72D73-F9A0-4293-85F3-54D33AA81D18}" sibTransId="{51919F8E-4843-482A-9A8F-110DDE2C4EDF}"/>
    <dgm:cxn modelId="{BFEEF276-D90A-47AA-AB1C-C40484CE7D14}" type="presOf" srcId="{8D319409-5AA8-455F-8C01-C2407562E23B}" destId="{8B5CB876-5DCB-46E5-B68B-406D0233D576}" srcOrd="0" destOrd="3" presId="urn:microsoft.com/office/officeart/2005/8/layout/bList2"/>
    <dgm:cxn modelId="{A7E7A958-9B48-4504-86E2-15D98CF8F205}" srcId="{9030F071-AB07-4981-8142-C6EF95B1B6ED}" destId="{73FFE4F9-B079-4F82-BAF6-EBA4AD8E3384}" srcOrd="4" destOrd="0" parTransId="{992E1255-702A-4B3A-B6B6-FD91D14218E6}" sibTransId="{83511734-51FB-4EF8-BBB3-CC05832FFAAE}"/>
    <dgm:cxn modelId="{464A825A-4682-4891-BD0F-8E64C652E199}" srcId="{B4CBBD54-9890-4C98-AF9F-DEF836AEBD64}" destId="{9030F071-AB07-4981-8142-C6EF95B1B6ED}" srcOrd="1" destOrd="0" parTransId="{D9A34D6C-099B-4204-8234-1A4FC2DD0A3D}" sibTransId="{8BE20AE5-5D27-4730-9976-1BAA3B17E9A2}"/>
    <dgm:cxn modelId="{1C92B67B-8C15-4A9F-8F32-9C963769A3A2}" srcId="{00AFFAEC-5053-4E0D-8C04-8A13DA5E928F}" destId="{143AC40A-FB8F-430D-99E8-6A53F34C29F5}" srcOrd="6" destOrd="0" parTransId="{884A20E8-FF6E-4A86-8BE4-74FE86F30FAC}" sibTransId="{E08E97FD-E1CD-474E-B872-423BF74C6335}"/>
    <dgm:cxn modelId="{021FC57D-E7A4-4CD2-9C43-FB20BAA1455A}" type="presOf" srcId="{AA21C0CA-3CAC-41EB-84E2-5491747A0312}" destId="{7064EFE5-72A2-4985-B637-A3BFC0FF1430}" srcOrd="0" destOrd="0" presId="urn:microsoft.com/office/officeart/2005/8/layout/bList2"/>
    <dgm:cxn modelId="{F05F0D85-A8DE-4171-AC74-ECC92C036F56}" type="presOf" srcId="{DBF59BDA-61B6-47BF-B186-22594340571B}" destId="{C49ECAC0-83C2-4659-902D-A4329CFB75D2}" srcOrd="0" destOrd="2" presId="urn:microsoft.com/office/officeart/2005/8/layout/bList2"/>
    <dgm:cxn modelId="{8DEB6287-FDF4-41B6-8DC3-D9DBA37E6DC6}" srcId="{0A38CF46-CF69-460E-84DC-801ADC7268AE}" destId="{9BFD626F-0866-4FA2-8EC6-39D0F21E211E}" srcOrd="0" destOrd="0" parTransId="{13845AEE-1DFA-4149-87E5-DF79BE396BDC}" sibTransId="{C27E8636-1A1C-48EC-BC4F-3F2040FFCD3B}"/>
    <dgm:cxn modelId="{6820EC89-3E54-45D2-86A4-72DA0697FB60}" type="presOf" srcId="{0A38CF46-CF69-460E-84DC-801ADC7268AE}" destId="{6384F2D2-632B-419E-9CE9-D93B31D86243}" srcOrd="1" destOrd="0" presId="urn:microsoft.com/office/officeart/2005/8/layout/bList2"/>
    <dgm:cxn modelId="{75C0208E-2718-4911-863F-2D22E31FC830}" type="presOf" srcId="{787F3AE8-7B88-4BA5-B2D6-64BC0BF269B7}" destId="{80719D9C-19FD-4A9D-A229-74A27091ADA6}" srcOrd="0" destOrd="0" presId="urn:microsoft.com/office/officeart/2005/8/layout/bList2"/>
    <dgm:cxn modelId="{2A080E8F-5063-49B4-A6DC-C9C622BC6AF1}" type="presOf" srcId="{0A38CF46-CF69-460E-84DC-801ADC7268AE}" destId="{9058027E-14B4-434A-B020-0E98A9F9E28C}" srcOrd="0" destOrd="0" presId="urn:microsoft.com/office/officeart/2005/8/layout/bList2"/>
    <dgm:cxn modelId="{71242F91-01BA-4E98-ACDE-8A30C84F9F54}" type="presOf" srcId="{901A3C83-2488-4AE5-8803-7F2F3C6EF26D}" destId="{05978781-8FBC-46A0-9694-C59DBBFCB32C}" srcOrd="0" destOrd="4" presId="urn:microsoft.com/office/officeart/2005/8/layout/bList2"/>
    <dgm:cxn modelId="{855A5992-8951-42C9-BC14-08164E3AED44}" type="presOf" srcId="{BCC83FF0-3481-4A7E-8F94-7A4735945C0F}" destId="{8B5CB876-5DCB-46E5-B68B-406D0233D576}" srcOrd="0" destOrd="5" presId="urn:microsoft.com/office/officeart/2005/8/layout/bList2"/>
    <dgm:cxn modelId="{0F98BA98-FCF8-4FBC-8DC6-ABD2AA3B0D4B}" type="presOf" srcId="{E871F7F1-7C57-4A3B-AE66-66BA3115FBF4}" destId="{FDE5C39D-82C3-4FE6-A087-E167609F4D7B}" srcOrd="0" destOrd="2" presId="urn:microsoft.com/office/officeart/2005/8/layout/bList2"/>
    <dgm:cxn modelId="{4092D09C-2E41-47C6-8128-29B5196F6FCB}" type="presOf" srcId="{8BE20AE5-5D27-4730-9976-1BAA3B17E9A2}" destId="{50FA2B54-FA6D-4354-8D08-A6A77A2C3968}" srcOrd="0" destOrd="0" presId="urn:microsoft.com/office/officeart/2005/8/layout/bList2"/>
    <dgm:cxn modelId="{117C039D-D2BF-43C1-88E7-5D5D579F2BA0}" type="presOf" srcId="{73FFE4F9-B079-4F82-BAF6-EBA4AD8E3384}" destId="{C49ECAC0-83C2-4659-902D-A4329CFB75D2}" srcOrd="0" destOrd="4" presId="urn:microsoft.com/office/officeart/2005/8/layout/bList2"/>
    <dgm:cxn modelId="{3583139F-CEFD-46C5-9D01-7E3E4079D712}" srcId="{B4CBBD54-9890-4C98-AF9F-DEF836AEBD64}" destId="{00AFFAEC-5053-4E0D-8C04-8A13DA5E928F}" srcOrd="2" destOrd="0" parTransId="{36BFCC9B-654C-46C4-A7FC-533E7B7A315C}" sibTransId="{BF0F77C8-ED84-4CE5-8E66-195106154E9B}"/>
    <dgm:cxn modelId="{0359A3A8-DAA1-4A25-954A-E0C6D359088E}" type="presOf" srcId="{6EA7C99D-DD0B-46EA-BEC2-13737BC29932}" destId="{C49ECAC0-83C2-4659-902D-A4329CFB75D2}" srcOrd="0" destOrd="1" presId="urn:microsoft.com/office/officeart/2005/8/layout/bList2"/>
    <dgm:cxn modelId="{DA72F7A8-6896-4080-BD4C-3AE7AD044622}" srcId="{B4CBBD54-9890-4C98-AF9F-DEF836AEBD64}" destId="{AA21C0CA-3CAC-41EB-84E2-5491747A0312}" srcOrd="3" destOrd="0" parTransId="{57FB87D9-AF86-420F-BBC9-283EBA08CCD9}" sibTransId="{E994F7D1-4855-4755-B9D8-998D81590A7B}"/>
    <dgm:cxn modelId="{A87E5BB1-FB3C-4894-88BB-C634C12E193F}" type="presOf" srcId="{00AFFAEC-5053-4E0D-8C04-8A13DA5E928F}" destId="{C72AC612-EB82-442C-9B7A-F41E5B87C2BF}" srcOrd="0" destOrd="0" presId="urn:microsoft.com/office/officeart/2005/8/layout/bList2"/>
    <dgm:cxn modelId="{6FAB36B9-7EA0-4873-A0A8-9F87B45FD19C}" srcId="{9030F071-AB07-4981-8142-C6EF95B1B6ED}" destId="{DBF59BDA-61B6-47BF-B186-22594340571B}" srcOrd="2" destOrd="0" parTransId="{D67D7B49-FCB9-45CE-9B8D-46AA85837F73}" sibTransId="{A27EBB5B-CBC7-4971-A6EE-69034FA1B91A}"/>
    <dgm:cxn modelId="{6B209BB9-2696-4D30-854D-16FA38B720C6}" type="presOf" srcId="{991EA233-BB61-47E2-BE42-FC3B99ECA89E}" destId="{FDE5C39D-82C3-4FE6-A087-E167609F4D7B}" srcOrd="0" destOrd="1" presId="urn:microsoft.com/office/officeart/2005/8/layout/bList2"/>
    <dgm:cxn modelId="{697B5CBC-E851-4592-8784-D7C85EC9108E}" srcId="{0A38CF46-CF69-460E-84DC-801ADC7268AE}" destId="{2BA672C7-6191-46F9-A4FE-1DB7D3A1DDD8}" srcOrd="3" destOrd="0" parTransId="{7A9B1672-0BD2-4AE2-A467-E7505E5730C2}" sibTransId="{E4E0EE62-526B-4ED5-9A82-6EE202DD060D}"/>
    <dgm:cxn modelId="{87E14CC3-95A8-4A06-9533-CFF59A5EFCE5}" srcId="{9030F071-AB07-4981-8142-C6EF95B1B6ED}" destId="{6EA7C99D-DD0B-46EA-BEC2-13737BC29932}" srcOrd="1" destOrd="0" parTransId="{C926FD04-BF8D-4A86-91E6-95349061FECD}" sibTransId="{DA1B5828-8194-4570-9604-8DCBBB13BC31}"/>
    <dgm:cxn modelId="{7F18F9C3-5286-41B1-8727-22FB10F194AA}" srcId="{00AFFAEC-5053-4E0D-8C04-8A13DA5E928F}" destId="{991EA233-BB61-47E2-BE42-FC3B99ECA89E}" srcOrd="1" destOrd="0" parTransId="{F6C852FA-BCB5-4CC9-BA6A-E636BB265A1C}" sibTransId="{8D9E56C5-354C-4131-B16F-6ECE6E4EEF53}"/>
    <dgm:cxn modelId="{B99D0EC4-F679-41A5-9B1F-6F13A5ACFB67}" type="presOf" srcId="{2BA672C7-6191-46F9-A4FE-1DB7D3A1DDD8}" destId="{05978781-8FBC-46A0-9694-C59DBBFCB32C}" srcOrd="0" destOrd="3" presId="urn:microsoft.com/office/officeart/2005/8/layout/bList2"/>
    <dgm:cxn modelId="{E9EFC3C6-DABD-47A3-B19F-A7732CFE5466}" type="presOf" srcId="{E60D5B24-34A2-4BFD-879B-ABD17AE8039A}" destId="{C49ECAC0-83C2-4659-902D-A4329CFB75D2}" srcOrd="0" destOrd="0" presId="urn:microsoft.com/office/officeart/2005/8/layout/bList2"/>
    <dgm:cxn modelId="{45C936CB-FEBF-47C2-A18B-6E7E7CD91CB5}" type="presOf" srcId="{AA21C0CA-3CAC-41EB-84E2-5491747A0312}" destId="{CDE5EB1A-A312-4D04-A4BD-070E901E120B}" srcOrd="1" destOrd="0" presId="urn:microsoft.com/office/officeart/2005/8/layout/bList2"/>
    <dgm:cxn modelId="{981206CE-1B45-44B6-AAB1-F08B9BCC5054}" srcId="{AA21C0CA-3CAC-41EB-84E2-5491747A0312}" destId="{52BD4E4B-86FF-4AE0-8A36-F061AA449F18}" srcOrd="1" destOrd="0" parTransId="{5579E023-6D71-451A-8B5C-2D650F1896DE}" sibTransId="{E34725F9-2E83-4D5C-93EB-2365B5524C4A}"/>
    <dgm:cxn modelId="{EEE0A0D3-0255-46C2-9042-FF6F2B490A63}" type="presOf" srcId="{143AC40A-FB8F-430D-99E8-6A53F34C29F5}" destId="{FDE5C39D-82C3-4FE6-A087-E167609F4D7B}" srcOrd="0" destOrd="6" presId="urn:microsoft.com/office/officeart/2005/8/layout/bList2"/>
    <dgm:cxn modelId="{3B8141E8-78AA-4ACE-9554-1010D8F0CE04}" type="presOf" srcId="{693E6B69-5AD6-4C78-84F4-61FEB454A5AA}" destId="{05978781-8FBC-46A0-9694-C59DBBFCB32C}" srcOrd="0" destOrd="2" presId="urn:microsoft.com/office/officeart/2005/8/layout/bList2"/>
    <dgm:cxn modelId="{969926F6-F59F-4233-869B-2D7616D2BAC1}" srcId="{0A38CF46-CF69-460E-84DC-801ADC7268AE}" destId="{3795992C-852C-4E1D-A383-73CED987A1E6}" srcOrd="1" destOrd="0" parTransId="{A68619F1-A2FB-4C8E-BF3F-6D5CAFE25166}" sibTransId="{699A9F60-89F8-4CB5-8B4A-44373F2908D9}"/>
    <dgm:cxn modelId="{B2B78AFD-B74B-4C70-B2C5-B4E932CCB859}" type="presOf" srcId="{9030F071-AB07-4981-8142-C6EF95B1B6ED}" destId="{34018A98-1380-4CED-B7D3-6A1282A3A793}" srcOrd="0" destOrd="0" presId="urn:microsoft.com/office/officeart/2005/8/layout/bList2"/>
    <dgm:cxn modelId="{C78F4EBA-AFB9-48AF-B57C-1006B605DCE5}" type="presParOf" srcId="{76FE2C62-6BC8-48EB-B6B1-185F6A709BAA}" destId="{DBFB35A5-3209-44A3-98D2-229A0FF9409D}" srcOrd="0" destOrd="0" presId="urn:microsoft.com/office/officeart/2005/8/layout/bList2"/>
    <dgm:cxn modelId="{4C116AB1-020E-403D-B819-0E755C91ED5B}" type="presParOf" srcId="{DBFB35A5-3209-44A3-98D2-229A0FF9409D}" destId="{05978781-8FBC-46A0-9694-C59DBBFCB32C}" srcOrd="0" destOrd="0" presId="urn:microsoft.com/office/officeart/2005/8/layout/bList2"/>
    <dgm:cxn modelId="{A08EC82E-C5DF-407D-BC75-99BB08AD39FD}" type="presParOf" srcId="{DBFB35A5-3209-44A3-98D2-229A0FF9409D}" destId="{9058027E-14B4-434A-B020-0E98A9F9E28C}" srcOrd="1" destOrd="0" presId="urn:microsoft.com/office/officeart/2005/8/layout/bList2"/>
    <dgm:cxn modelId="{0799B697-13BD-496D-87C5-B42B1E197407}" type="presParOf" srcId="{DBFB35A5-3209-44A3-98D2-229A0FF9409D}" destId="{6384F2D2-632B-419E-9CE9-D93B31D86243}" srcOrd="2" destOrd="0" presId="urn:microsoft.com/office/officeart/2005/8/layout/bList2"/>
    <dgm:cxn modelId="{C819797A-B1DC-4690-9E70-5FD6025EFB30}" type="presParOf" srcId="{DBFB35A5-3209-44A3-98D2-229A0FF9409D}" destId="{5C06B374-E2D2-4C78-9897-D92A0F95142F}" srcOrd="3" destOrd="0" presId="urn:microsoft.com/office/officeart/2005/8/layout/bList2"/>
    <dgm:cxn modelId="{418E055F-0380-474C-9FB9-1C2D9B75AE25}" type="presParOf" srcId="{76FE2C62-6BC8-48EB-B6B1-185F6A709BAA}" destId="{80719D9C-19FD-4A9D-A229-74A27091ADA6}" srcOrd="1" destOrd="0" presId="urn:microsoft.com/office/officeart/2005/8/layout/bList2"/>
    <dgm:cxn modelId="{B6F45880-6580-4718-BCF8-043A1E5CF8A5}" type="presParOf" srcId="{76FE2C62-6BC8-48EB-B6B1-185F6A709BAA}" destId="{503D22E6-E432-4E48-9E90-FF5E97A26360}" srcOrd="2" destOrd="0" presId="urn:microsoft.com/office/officeart/2005/8/layout/bList2"/>
    <dgm:cxn modelId="{0849BDB3-442F-467E-AD8F-862053D86C02}" type="presParOf" srcId="{503D22E6-E432-4E48-9E90-FF5E97A26360}" destId="{C49ECAC0-83C2-4659-902D-A4329CFB75D2}" srcOrd="0" destOrd="0" presId="urn:microsoft.com/office/officeart/2005/8/layout/bList2"/>
    <dgm:cxn modelId="{50EA808D-0953-4201-93A8-26049C2B37E0}" type="presParOf" srcId="{503D22E6-E432-4E48-9E90-FF5E97A26360}" destId="{34018A98-1380-4CED-B7D3-6A1282A3A793}" srcOrd="1" destOrd="0" presId="urn:microsoft.com/office/officeart/2005/8/layout/bList2"/>
    <dgm:cxn modelId="{AB7808DA-60D9-4E9E-829D-97AAFF13EE98}" type="presParOf" srcId="{503D22E6-E432-4E48-9E90-FF5E97A26360}" destId="{9385D5DC-7138-4A1C-9B23-E3EC9772BAA1}" srcOrd="2" destOrd="0" presId="urn:microsoft.com/office/officeart/2005/8/layout/bList2"/>
    <dgm:cxn modelId="{832468F4-3169-497A-9078-4A2B802A5F8A}" type="presParOf" srcId="{503D22E6-E432-4E48-9E90-FF5E97A26360}" destId="{3229FF88-F870-48A6-A1B2-E4CD36E28A02}" srcOrd="3" destOrd="0" presId="urn:microsoft.com/office/officeart/2005/8/layout/bList2"/>
    <dgm:cxn modelId="{018497B7-C0C4-4845-9017-1DB327FFFEE9}" type="presParOf" srcId="{76FE2C62-6BC8-48EB-B6B1-185F6A709BAA}" destId="{50FA2B54-FA6D-4354-8D08-A6A77A2C3968}" srcOrd="3" destOrd="0" presId="urn:microsoft.com/office/officeart/2005/8/layout/bList2"/>
    <dgm:cxn modelId="{8B0E5E02-9561-4E2F-A474-D3C7FC865B38}" type="presParOf" srcId="{76FE2C62-6BC8-48EB-B6B1-185F6A709BAA}" destId="{03A60676-FBD8-402A-8894-1F5A8A43A2F9}" srcOrd="4" destOrd="0" presId="urn:microsoft.com/office/officeart/2005/8/layout/bList2"/>
    <dgm:cxn modelId="{E310282A-F729-4B60-B51A-8E3961CBC6A4}" type="presParOf" srcId="{03A60676-FBD8-402A-8894-1F5A8A43A2F9}" destId="{FDE5C39D-82C3-4FE6-A087-E167609F4D7B}" srcOrd="0" destOrd="0" presId="urn:microsoft.com/office/officeart/2005/8/layout/bList2"/>
    <dgm:cxn modelId="{5DC473DD-B27B-4977-AD53-09249AD8B528}" type="presParOf" srcId="{03A60676-FBD8-402A-8894-1F5A8A43A2F9}" destId="{C72AC612-EB82-442C-9B7A-F41E5B87C2BF}" srcOrd="1" destOrd="0" presId="urn:microsoft.com/office/officeart/2005/8/layout/bList2"/>
    <dgm:cxn modelId="{8D8D6B26-A308-4079-A9BB-1E671436F7A1}" type="presParOf" srcId="{03A60676-FBD8-402A-8894-1F5A8A43A2F9}" destId="{64AB6BF0-96C0-473A-83DC-4D262D441E98}" srcOrd="2" destOrd="0" presId="urn:microsoft.com/office/officeart/2005/8/layout/bList2"/>
    <dgm:cxn modelId="{3A3956DA-31F7-4A90-AA49-64301FBDCC47}" type="presParOf" srcId="{03A60676-FBD8-402A-8894-1F5A8A43A2F9}" destId="{C393B685-5011-4C4A-BA74-D905D8EF4185}" srcOrd="3" destOrd="0" presId="urn:microsoft.com/office/officeart/2005/8/layout/bList2"/>
    <dgm:cxn modelId="{EA10615E-3D12-4194-A550-BAA7EF90AFF4}" type="presParOf" srcId="{76FE2C62-6BC8-48EB-B6B1-185F6A709BAA}" destId="{22B105E0-F7A1-4F4A-95BD-EBFC8AEDD711}" srcOrd="5" destOrd="0" presId="urn:microsoft.com/office/officeart/2005/8/layout/bList2"/>
    <dgm:cxn modelId="{A63DCF86-2217-44F9-8CE5-E5DEF87D0A23}" type="presParOf" srcId="{76FE2C62-6BC8-48EB-B6B1-185F6A709BAA}" destId="{6F76AC79-4FCA-4EB1-B6A3-0D348F7440D0}" srcOrd="6" destOrd="0" presId="urn:microsoft.com/office/officeart/2005/8/layout/bList2"/>
    <dgm:cxn modelId="{BF37E022-308C-4C28-A260-4B3B57396286}" type="presParOf" srcId="{6F76AC79-4FCA-4EB1-B6A3-0D348F7440D0}" destId="{8B5CB876-5DCB-46E5-B68B-406D0233D576}" srcOrd="0" destOrd="0" presId="urn:microsoft.com/office/officeart/2005/8/layout/bList2"/>
    <dgm:cxn modelId="{059CA008-D3A8-4BE7-BC9B-1CDDCA2B2F9E}" type="presParOf" srcId="{6F76AC79-4FCA-4EB1-B6A3-0D348F7440D0}" destId="{7064EFE5-72A2-4985-B637-A3BFC0FF1430}" srcOrd="1" destOrd="0" presId="urn:microsoft.com/office/officeart/2005/8/layout/bList2"/>
    <dgm:cxn modelId="{B48034AD-6E6C-4627-AD82-B55FC5324BF5}" type="presParOf" srcId="{6F76AC79-4FCA-4EB1-B6A3-0D348F7440D0}" destId="{CDE5EB1A-A312-4D04-A4BD-070E901E120B}" srcOrd="2" destOrd="0" presId="urn:microsoft.com/office/officeart/2005/8/layout/bList2"/>
    <dgm:cxn modelId="{A64DB669-C4E7-4C03-93FD-B3DBA7728F4F}" type="presParOf" srcId="{6F76AC79-4FCA-4EB1-B6A3-0D348F7440D0}" destId="{610D2AE6-8772-45F3-A61C-FE75FDA64B81}"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6C8BF2-E6AA-4C6D-8F48-E3C6B2DB8A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02D832-57C9-4EA0-A76C-065E8F317FA0}">
      <dgm:prSet/>
      <dgm:spPr>
        <a:ln>
          <a:solidFill>
            <a:schemeClr val="accent2"/>
          </a:solidFill>
        </a:ln>
      </dgm:spPr>
      <dgm:t>
        <a:bodyPr/>
        <a:lstStyle/>
        <a:p>
          <a:r>
            <a:rPr lang="en-US" dirty="0"/>
            <a:t>Maintain/adopt incentives that decrease groundwater use</a:t>
          </a:r>
        </a:p>
      </dgm:t>
    </dgm:pt>
    <dgm:pt modelId="{6295EC48-9C47-476C-9290-972ADCE9C84F}" type="parTrans" cxnId="{5FE0F477-4CDA-47E3-996F-961AB5A2EB90}">
      <dgm:prSet/>
      <dgm:spPr/>
      <dgm:t>
        <a:bodyPr/>
        <a:lstStyle/>
        <a:p>
          <a:endParaRPr lang="en-US"/>
        </a:p>
      </dgm:t>
    </dgm:pt>
    <dgm:pt modelId="{74A86743-10D0-49D7-9646-550627E4CC71}" type="sibTrans" cxnId="{5FE0F477-4CDA-47E3-996F-961AB5A2EB90}">
      <dgm:prSet/>
      <dgm:spPr/>
      <dgm:t>
        <a:bodyPr/>
        <a:lstStyle/>
        <a:p>
          <a:endParaRPr lang="en-US"/>
        </a:p>
      </dgm:t>
    </dgm:pt>
    <dgm:pt modelId="{8FFC6215-4131-49F8-8C96-1A15BA070448}">
      <dgm:prSet/>
      <dgm:spPr/>
      <dgm:t>
        <a:bodyPr/>
        <a:lstStyle/>
        <a:p>
          <a:r>
            <a:rPr lang="en-US" dirty="0"/>
            <a:t>Provide incentives to use surface water when available</a:t>
          </a:r>
        </a:p>
      </dgm:t>
    </dgm:pt>
    <dgm:pt modelId="{9652085B-EB32-44F7-BD21-05E44501DFC2}" type="parTrans" cxnId="{C3E8B715-58F6-436D-BA6E-DF68B8A52D89}">
      <dgm:prSet/>
      <dgm:spPr/>
      <dgm:t>
        <a:bodyPr/>
        <a:lstStyle/>
        <a:p>
          <a:endParaRPr lang="en-US"/>
        </a:p>
      </dgm:t>
    </dgm:pt>
    <dgm:pt modelId="{83C9EBDE-04FE-4CBA-97E2-46C63B9350AE}" type="sibTrans" cxnId="{C3E8B715-58F6-436D-BA6E-DF68B8A52D89}">
      <dgm:prSet/>
      <dgm:spPr/>
      <dgm:t>
        <a:bodyPr/>
        <a:lstStyle/>
        <a:p>
          <a:endParaRPr lang="en-US"/>
        </a:p>
      </dgm:t>
    </dgm:pt>
    <dgm:pt modelId="{D42D3E1C-9A06-4E46-B034-AE72295B2CCC}">
      <dgm:prSet/>
      <dgm:spPr>
        <a:ln>
          <a:solidFill>
            <a:schemeClr val="accent2"/>
          </a:solidFill>
        </a:ln>
      </dgm:spPr>
      <dgm:t>
        <a:bodyPr/>
        <a:lstStyle/>
        <a:p>
          <a:r>
            <a:rPr lang="en-US" dirty="0"/>
            <a:t>Maintain equity</a:t>
          </a:r>
        </a:p>
      </dgm:t>
    </dgm:pt>
    <dgm:pt modelId="{B158193B-69C1-4BA8-B948-7623E4705814}" type="parTrans" cxnId="{C3BAB75A-41A9-4DC8-8998-997347D7088E}">
      <dgm:prSet/>
      <dgm:spPr/>
      <dgm:t>
        <a:bodyPr/>
        <a:lstStyle/>
        <a:p>
          <a:endParaRPr lang="en-US"/>
        </a:p>
      </dgm:t>
    </dgm:pt>
    <dgm:pt modelId="{F766FC87-29B0-428D-901F-50B86809F48C}" type="sibTrans" cxnId="{C3BAB75A-41A9-4DC8-8998-997347D7088E}">
      <dgm:prSet/>
      <dgm:spPr/>
      <dgm:t>
        <a:bodyPr/>
        <a:lstStyle/>
        <a:p>
          <a:endParaRPr lang="en-US"/>
        </a:p>
      </dgm:t>
    </dgm:pt>
    <dgm:pt modelId="{AD274F6C-C7CC-42A9-B6F5-32396BA87A72}">
      <dgm:prSet/>
      <dgm:spPr/>
      <dgm:t>
        <a:bodyPr/>
        <a:lstStyle/>
        <a:p>
          <a:r>
            <a:rPr lang="en-US" dirty="0"/>
            <a:t>Recognize when parcels receive less benefit from P&amp;MAs</a:t>
          </a:r>
        </a:p>
      </dgm:t>
    </dgm:pt>
    <dgm:pt modelId="{E0DFDBD2-63E4-48A6-B80B-F6B854C0D4C5}" type="parTrans" cxnId="{27ED889E-C3DF-4DE3-A3A4-804AE41FDBCE}">
      <dgm:prSet/>
      <dgm:spPr/>
      <dgm:t>
        <a:bodyPr/>
        <a:lstStyle/>
        <a:p>
          <a:endParaRPr lang="en-US"/>
        </a:p>
      </dgm:t>
    </dgm:pt>
    <dgm:pt modelId="{996ECA2D-2E23-4B03-A044-6CE0CA869C00}" type="sibTrans" cxnId="{27ED889E-C3DF-4DE3-A3A4-804AE41FDBCE}">
      <dgm:prSet/>
      <dgm:spPr/>
      <dgm:t>
        <a:bodyPr/>
        <a:lstStyle/>
        <a:p>
          <a:endParaRPr lang="en-US"/>
        </a:p>
      </dgm:t>
    </dgm:pt>
    <dgm:pt modelId="{14F829F6-566A-4A73-A795-5006A3E55F64}">
      <dgm:prSet/>
      <dgm:spPr/>
      <dgm:t>
        <a:bodyPr/>
        <a:lstStyle/>
        <a:p>
          <a:r>
            <a:rPr lang="en-US" dirty="0"/>
            <a:t>Use a proportional approach when warranted</a:t>
          </a:r>
        </a:p>
      </dgm:t>
    </dgm:pt>
    <dgm:pt modelId="{AD05A892-590D-4F11-AABC-AB7FC81646EC}" type="parTrans" cxnId="{48CA1B89-F106-4210-81DE-66E0F826570C}">
      <dgm:prSet/>
      <dgm:spPr/>
      <dgm:t>
        <a:bodyPr/>
        <a:lstStyle/>
        <a:p>
          <a:endParaRPr lang="en-US"/>
        </a:p>
      </dgm:t>
    </dgm:pt>
    <dgm:pt modelId="{897F584F-9678-4209-84E3-F70DBEB7BB4F}" type="sibTrans" cxnId="{48CA1B89-F106-4210-81DE-66E0F826570C}">
      <dgm:prSet/>
      <dgm:spPr/>
      <dgm:t>
        <a:bodyPr/>
        <a:lstStyle/>
        <a:p>
          <a:endParaRPr lang="en-US"/>
        </a:p>
      </dgm:t>
    </dgm:pt>
    <dgm:pt modelId="{F294BFB4-60E2-49BB-B9CC-BFB8AF0CB88E}">
      <dgm:prSet/>
      <dgm:spPr/>
      <dgm:t>
        <a:bodyPr/>
        <a:lstStyle/>
        <a:p>
          <a:r>
            <a:rPr lang="en-US" dirty="0"/>
            <a:t>Avoid creating surface water use disincentives such as multiple charges</a:t>
          </a:r>
        </a:p>
      </dgm:t>
    </dgm:pt>
    <dgm:pt modelId="{BFE48C13-7D45-4AB9-870A-FD21978840E7}" type="parTrans" cxnId="{A794C224-AEF1-4F04-AEDB-E0E3E28B5797}">
      <dgm:prSet/>
      <dgm:spPr/>
      <dgm:t>
        <a:bodyPr/>
        <a:lstStyle/>
        <a:p>
          <a:endParaRPr lang="en-US"/>
        </a:p>
      </dgm:t>
    </dgm:pt>
    <dgm:pt modelId="{C4F3867D-E5F5-432C-8248-1AA8636365DA}" type="sibTrans" cxnId="{A794C224-AEF1-4F04-AEDB-E0E3E28B5797}">
      <dgm:prSet/>
      <dgm:spPr/>
      <dgm:t>
        <a:bodyPr/>
        <a:lstStyle/>
        <a:p>
          <a:endParaRPr lang="en-US"/>
        </a:p>
      </dgm:t>
    </dgm:pt>
    <dgm:pt modelId="{D791B577-BE43-401A-BADF-594EB55BAEBA}">
      <dgm:prSet/>
      <dgm:spPr>
        <a:ln>
          <a:solidFill>
            <a:schemeClr val="accent2"/>
          </a:solidFill>
        </a:ln>
      </dgm:spPr>
      <dgm:t>
        <a:bodyPr/>
        <a:lstStyle/>
        <a:p>
          <a:r>
            <a:rPr lang="en-US" dirty="0"/>
            <a:t>Keep it simple</a:t>
          </a:r>
        </a:p>
      </dgm:t>
    </dgm:pt>
    <dgm:pt modelId="{87AE070F-B699-4832-8C0D-52C63A9E9157}" type="parTrans" cxnId="{BB47D039-40E0-45A7-A7F0-8F54925B4F11}">
      <dgm:prSet/>
      <dgm:spPr/>
      <dgm:t>
        <a:bodyPr/>
        <a:lstStyle/>
        <a:p>
          <a:endParaRPr lang="en-US"/>
        </a:p>
      </dgm:t>
    </dgm:pt>
    <dgm:pt modelId="{54E68AC5-2EB9-4049-B340-9CAA70F638CF}" type="sibTrans" cxnId="{BB47D039-40E0-45A7-A7F0-8F54925B4F11}">
      <dgm:prSet/>
      <dgm:spPr/>
      <dgm:t>
        <a:bodyPr/>
        <a:lstStyle/>
        <a:p>
          <a:endParaRPr lang="en-US"/>
        </a:p>
      </dgm:t>
    </dgm:pt>
    <dgm:pt modelId="{ED4CD91E-39FB-43EC-91D8-212DA3A7B05B}">
      <dgm:prSet/>
      <dgm:spPr/>
      <dgm:t>
        <a:bodyPr/>
        <a:lstStyle/>
        <a:p>
          <a:r>
            <a:rPr lang="en-US" dirty="0"/>
            <a:t>Avoid creating special classes or benefits when possible</a:t>
          </a:r>
        </a:p>
      </dgm:t>
    </dgm:pt>
    <dgm:pt modelId="{0FE7BCC4-DD1A-425A-9DD7-A89A6BD2CE3A}" type="parTrans" cxnId="{8373133F-431B-4E7E-BD15-FB2ED18B0F90}">
      <dgm:prSet/>
      <dgm:spPr/>
      <dgm:t>
        <a:bodyPr/>
        <a:lstStyle/>
        <a:p>
          <a:endParaRPr lang="en-US"/>
        </a:p>
      </dgm:t>
    </dgm:pt>
    <dgm:pt modelId="{B70A7CD3-F1E5-4EA5-8675-CFBA9AFB2D2F}" type="sibTrans" cxnId="{8373133F-431B-4E7E-BD15-FB2ED18B0F90}">
      <dgm:prSet/>
      <dgm:spPr/>
      <dgm:t>
        <a:bodyPr/>
        <a:lstStyle/>
        <a:p>
          <a:endParaRPr lang="en-US"/>
        </a:p>
      </dgm:t>
    </dgm:pt>
    <dgm:pt modelId="{D5427899-60B8-465F-890A-AADE42453E28}">
      <dgm:prSet/>
      <dgm:spPr/>
      <dgm:t>
        <a:bodyPr/>
        <a:lstStyle/>
        <a:p>
          <a:r>
            <a:rPr lang="en-US" dirty="0"/>
            <a:t>Avoid creating complex or special rules</a:t>
          </a:r>
        </a:p>
      </dgm:t>
    </dgm:pt>
    <dgm:pt modelId="{7AF31A40-ED48-4101-90FE-4A3F6947305C}" type="parTrans" cxnId="{D39F2281-77B4-4D7A-909B-3A4686673D50}">
      <dgm:prSet/>
      <dgm:spPr/>
      <dgm:t>
        <a:bodyPr/>
        <a:lstStyle/>
        <a:p>
          <a:endParaRPr lang="en-US"/>
        </a:p>
      </dgm:t>
    </dgm:pt>
    <dgm:pt modelId="{30BED820-6F5D-4F91-AA9E-15309FE87FD3}" type="sibTrans" cxnId="{D39F2281-77B4-4D7A-909B-3A4686673D50}">
      <dgm:prSet/>
      <dgm:spPr/>
      <dgm:t>
        <a:bodyPr/>
        <a:lstStyle/>
        <a:p>
          <a:endParaRPr lang="en-US"/>
        </a:p>
      </dgm:t>
    </dgm:pt>
    <dgm:pt modelId="{7410850B-DF9C-4E8B-A725-001096CA369D}">
      <dgm:prSet/>
      <dgm:spPr/>
      <dgm:t>
        <a:bodyPr/>
        <a:lstStyle/>
        <a:p>
          <a:r>
            <a:rPr lang="en-US" dirty="0"/>
            <a:t>Minimize creation of special benefit zones</a:t>
          </a:r>
        </a:p>
      </dgm:t>
    </dgm:pt>
    <dgm:pt modelId="{505FB22D-333A-46A5-B1CC-AD457B08ADDD}" type="parTrans" cxnId="{77E9DA55-459E-41F9-9418-20CD3AD39BA2}">
      <dgm:prSet/>
      <dgm:spPr/>
      <dgm:t>
        <a:bodyPr/>
        <a:lstStyle/>
        <a:p>
          <a:endParaRPr lang="en-US"/>
        </a:p>
      </dgm:t>
    </dgm:pt>
    <dgm:pt modelId="{8675C75E-F366-4407-9E54-16110B8638CC}" type="sibTrans" cxnId="{77E9DA55-459E-41F9-9418-20CD3AD39BA2}">
      <dgm:prSet/>
      <dgm:spPr/>
      <dgm:t>
        <a:bodyPr/>
        <a:lstStyle/>
        <a:p>
          <a:endParaRPr lang="en-US"/>
        </a:p>
      </dgm:t>
    </dgm:pt>
    <dgm:pt modelId="{1F5069D7-94EC-465B-83A7-8A86B1F60888}">
      <dgm:prSet/>
      <dgm:spPr/>
      <dgm:t>
        <a:bodyPr/>
        <a:lstStyle/>
        <a:p>
          <a:r>
            <a:rPr lang="en-US" dirty="0"/>
            <a:t>Provide incentives to decrease groundwater use</a:t>
          </a:r>
        </a:p>
      </dgm:t>
    </dgm:pt>
    <dgm:pt modelId="{2221256D-8061-4E27-ABFE-FABBA5991805}" type="parTrans" cxnId="{F1486F2A-AD1F-44B3-BB80-56DC74BE4ECF}">
      <dgm:prSet/>
      <dgm:spPr/>
      <dgm:t>
        <a:bodyPr/>
        <a:lstStyle/>
        <a:p>
          <a:endParaRPr lang="en-US"/>
        </a:p>
      </dgm:t>
    </dgm:pt>
    <dgm:pt modelId="{0D1BE81A-90FB-408E-9918-391355A2D46B}" type="sibTrans" cxnId="{F1486F2A-AD1F-44B3-BB80-56DC74BE4ECF}">
      <dgm:prSet/>
      <dgm:spPr/>
      <dgm:t>
        <a:bodyPr/>
        <a:lstStyle/>
        <a:p>
          <a:endParaRPr lang="en-US"/>
        </a:p>
      </dgm:t>
    </dgm:pt>
    <dgm:pt modelId="{8BC4A591-DD29-4A57-8ED9-913DCF5BC048}" type="pres">
      <dgm:prSet presAssocID="{AF6C8BF2-E6AA-4C6D-8F48-E3C6B2DB8AFD}" presName="linear" presStyleCnt="0">
        <dgm:presLayoutVars>
          <dgm:animLvl val="lvl"/>
          <dgm:resizeHandles val="exact"/>
        </dgm:presLayoutVars>
      </dgm:prSet>
      <dgm:spPr/>
    </dgm:pt>
    <dgm:pt modelId="{CEF93C06-B4DA-475B-B31D-6BBD820B66F3}" type="pres">
      <dgm:prSet presAssocID="{D602D832-57C9-4EA0-A76C-065E8F317FA0}" presName="parentText" presStyleLbl="node1" presStyleIdx="0" presStyleCnt="3">
        <dgm:presLayoutVars>
          <dgm:chMax val="0"/>
          <dgm:bulletEnabled val="1"/>
        </dgm:presLayoutVars>
      </dgm:prSet>
      <dgm:spPr/>
    </dgm:pt>
    <dgm:pt modelId="{E2C1F5CD-B4C8-443A-99F6-56E2706DB7E9}" type="pres">
      <dgm:prSet presAssocID="{D602D832-57C9-4EA0-A76C-065E8F317FA0}" presName="childText" presStyleLbl="revTx" presStyleIdx="0" presStyleCnt="3">
        <dgm:presLayoutVars>
          <dgm:bulletEnabled val="1"/>
        </dgm:presLayoutVars>
      </dgm:prSet>
      <dgm:spPr/>
    </dgm:pt>
    <dgm:pt modelId="{B81F0CFF-5033-4CDF-A926-6692A6AA2C37}" type="pres">
      <dgm:prSet presAssocID="{D42D3E1C-9A06-4E46-B034-AE72295B2CCC}" presName="parentText" presStyleLbl="node1" presStyleIdx="1" presStyleCnt="3">
        <dgm:presLayoutVars>
          <dgm:chMax val="0"/>
          <dgm:bulletEnabled val="1"/>
        </dgm:presLayoutVars>
      </dgm:prSet>
      <dgm:spPr/>
    </dgm:pt>
    <dgm:pt modelId="{4AD2DFB7-2185-4251-936E-0EF9F978B1D0}" type="pres">
      <dgm:prSet presAssocID="{D42D3E1C-9A06-4E46-B034-AE72295B2CCC}" presName="childText" presStyleLbl="revTx" presStyleIdx="1" presStyleCnt="3">
        <dgm:presLayoutVars>
          <dgm:bulletEnabled val="1"/>
        </dgm:presLayoutVars>
      </dgm:prSet>
      <dgm:spPr/>
    </dgm:pt>
    <dgm:pt modelId="{09FC8325-9B7C-42DD-99EC-4BFC37DB58CF}" type="pres">
      <dgm:prSet presAssocID="{D791B577-BE43-401A-BADF-594EB55BAEBA}" presName="parentText" presStyleLbl="node1" presStyleIdx="2" presStyleCnt="3">
        <dgm:presLayoutVars>
          <dgm:chMax val="0"/>
          <dgm:bulletEnabled val="1"/>
        </dgm:presLayoutVars>
      </dgm:prSet>
      <dgm:spPr/>
    </dgm:pt>
    <dgm:pt modelId="{B0683B4A-1271-4ED4-8E53-822DA4A53833}" type="pres">
      <dgm:prSet presAssocID="{D791B577-BE43-401A-BADF-594EB55BAEBA}" presName="childText" presStyleLbl="revTx" presStyleIdx="2" presStyleCnt="3">
        <dgm:presLayoutVars>
          <dgm:bulletEnabled val="1"/>
        </dgm:presLayoutVars>
      </dgm:prSet>
      <dgm:spPr/>
    </dgm:pt>
  </dgm:ptLst>
  <dgm:cxnLst>
    <dgm:cxn modelId="{FA21DA11-3D8E-4335-9E0D-BD3F72579405}" type="presOf" srcId="{1F5069D7-94EC-465B-83A7-8A86B1F60888}" destId="{E2C1F5CD-B4C8-443A-99F6-56E2706DB7E9}" srcOrd="0" destOrd="1" presId="urn:microsoft.com/office/officeart/2005/8/layout/vList2"/>
    <dgm:cxn modelId="{C3E8B715-58F6-436D-BA6E-DF68B8A52D89}" srcId="{D602D832-57C9-4EA0-A76C-065E8F317FA0}" destId="{8FFC6215-4131-49F8-8C96-1A15BA070448}" srcOrd="0" destOrd="0" parTransId="{9652085B-EB32-44F7-BD21-05E44501DFC2}" sibTransId="{83C9EBDE-04FE-4CBA-97E2-46C63B9350AE}"/>
    <dgm:cxn modelId="{58DA8F1D-58B7-4E0A-A632-A82E629E840A}" type="presOf" srcId="{D602D832-57C9-4EA0-A76C-065E8F317FA0}" destId="{CEF93C06-B4DA-475B-B31D-6BBD820B66F3}" srcOrd="0" destOrd="0" presId="urn:microsoft.com/office/officeart/2005/8/layout/vList2"/>
    <dgm:cxn modelId="{A794C224-AEF1-4F04-AEDB-E0E3E28B5797}" srcId="{D602D832-57C9-4EA0-A76C-065E8F317FA0}" destId="{F294BFB4-60E2-49BB-B9CC-BFB8AF0CB88E}" srcOrd="2" destOrd="0" parTransId="{BFE48C13-7D45-4AB9-870A-FD21978840E7}" sibTransId="{C4F3867D-E5F5-432C-8248-1AA8636365DA}"/>
    <dgm:cxn modelId="{F1486F2A-AD1F-44B3-BB80-56DC74BE4ECF}" srcId="{D602D832-57C9-4EA0-A76C-065E8F317FA0}" destId="{1F5069D7-94EC-465B-83A7-8A86B1F60888}" srcOrd="1" destOrd="0" parTransId="{2221256D-8061-4E27-ABFE-FABBA5991805}" sibTransId="{0D1BE81A-90FB-408E-9918-391355A2D46B}"/>
    <dgm:cxn modelId="{BB47D039-40E0-45A7-A7F0-8F54925B4F11}" srcId="{AF6C8BF2-E6AA-4C6D-8F48-E3C6B2DB8AFD}" destId="{D791B577-BE43-401A-BADF-594EB55BAEBA}" srcOrd="2" destOrd="0" parTransId="{87AE070F-B699-4832-8C0D-52C63A9E9157}" sibTransId="{54E68AC5-2EB9-4049-B340-9CAA70F638CF}"/>
    <dgm:cxn modelId="{8373133F-431B-4E7E-BD15-FB2ED18B0F90}" srcId="{D42D3E1C-9A06-4E46-B034-AE72295B2CCC}" destId="{ED4CD91E-39FB-43EC-91D8-212DA3A7B05B}" srcOrd="2" destOrd="0" parTransId="{0FE7BCC4-DD1A-425A-9DD7-A89A6BD2CE3A}" sibTransId="{B70A7CD3-F1E5-4EA5-8675-CFBA9AFB2D2F}"/>
    <dgm:cxn modelId="{E9E4804B-D4DD-451E-A949-FA274D6DA283}" type="presOf" srcId="{8FFC6215-4131-49F8-8C96-1A15BA070448}" destId="{E2C1F5CD-B4C8-443A-99F6-56E2706DB7E9}" srcOrd="0" destOrd="0" presId="urn:microsoft.com/office/officeart/2005/8/layout/vList2"/>
    <dgm:cxn modelId="{E1064173-2465-4A59-9D96-F7104E4BE5BC}" type="presOf" srcId="{7410850B-DF9C-4E8B-A725-001096CA369D}" destId="{B0683B4A-1271-4ED4-8E53-822DA4A53833}" srcOrd="0" destOrd="1" presId="urn:microsoft.com/office/officeart/2005/8/layout/vList2"/>
    <dgm:cxn modelId="{77E9DA55-459E-41F9-9418-20CD3AD39BA2}" srcId="{D791B577-BE43-401A-BADF-594EB55BAEBA}" destId="{7410850B-DF9C-4E8B-A725-001096CA369D}" srcOrd="1" destOrd="0" parTransId="{505FB22D-333A-46A5-B1CC-AD457B08ADDD}" sibTransId="{8675C75E-F366-4407-9E54-16110B8638CC}"/>
    <dgm:cxn modelId="{5FE0F477-4CDA-47E3-996F-961AB5A2EB90}" srcId="{AF6C8BF2-E6AA-4C6D-8F48-E3C6B2DB8AFD}" destId="{D602D832-57C9-4EA0-A76C-065E8F317FA0}" srcOrd="0" destOrd="0" parTransId="{6295EC48-9C47-476C-9290-972ADCE9C84F}" sibTransId="{74A86743-10D0-49D7-9646-550627E4CC71}"/>
    <dgm:cxn modelId="{C3BAB75A-41A9-4DC8-8998-997347D7088E}" srcId="{AF6C8BF2-E6AA-4C6D-8F48-E3C6B2DB8AFD}" destId="{D42D3E1C-9A06-4E46-B034-AE72295B2CCC}" srcOrd="1" destOrd="0" parTransId="{B158193B-69C1-4BA8-B948-7623E4705814}" sibTransId="{F766FC87-29B0-428D-901F-50B86809F48C}"/>
    <dgm:cxn modelId="{D39F2281-77B4-4D7A-909B-3A4686673D50}" srcId="{D791B577-BE43-401A-BADF-594EB55BAEBA}" destId="{D5427899-60B8-465F-890A-AADE42453E28}" srcOrd="0" destOrd="0" parTransId="{7AF31A40-ED48-4101-90FE-4A3F6947305C}" sibTransId="{30BED820-6F5D-4F91-AA9E-15309FE87FD3}"/>
    <dgm:cxn modelId="{48CA1B89-F106-4210-81DE-66E0F826570C}" srcId="{D42D3E1C-9A06-4E46-B034-AE72295B2CCC}" destId="{14F829F6-566A-4A73-A795-5006A3E55F64}" srcOrd="1" destOrd="0" parTransId="{AD05A892-590D-4F11-AABC-AB7FC81646EC}" sibTransId="{897F584F-9678-4209-84E3-F70DBEB7BB4F}"/>
    <dgm:cxn modelId="{1937519C-F7F3-4896-8F07-BC6DF92E9D18}" type="presOf" srcId="{D42D3E1C-9A06-4E46-B034-AE72295B2CCC}" destId="{B81F0CFF-5033-4CDF-A926-6692A6AA2C37}" srcOrd="0" destOrd="0" presId="urn:microsoft.com/office/officeart/2005/8/layout/vList2"/>
    <dgm:cxn modelId="{27ED889E-C3DF-4DE3-A3A4-804AE41FDBCE}" srcId="{D42D3E1C-9A06-4E46-B034-AE72295B2CCC}" destId="{AD274F6C-C7CC-42A9-B6F5-32396BA87A72}" srcOrd="0" destOrd="0" parTransId="{E0DFDBD2-63E4-48A6-B80B-F6B854C0D4C5}" sibTransId="{996ECA2D-2E23-4B03-A044-6CE0CA869C00}"/>
    <dgm:cxn modelId="{CA9721A5-41F0-4FDB-9036-A461AADC9C1F}" type="presOf" srcId="{AF6C8BF2-E6AA-4C6D-8F48-E3C6B2DB8AFD}" destId="{8BC4A591-DD29-4A57-8ED9-913DCF5BC048}" srcOrd="0" destOrd="0" presId="urn:microsoft.com/office/officeart/2005/8/layout/vList2"/>
    <dgm:cxn modelId="{55346DAB-3AA8-456B-9549-D5B12A75B4B3}" type="presOf" srcId="{ED4CD91E-39FB-43EC-91D8-212DA3A7B05B}" destId="{4AD2DFB7-2185-4251-936E-0EF9F978B1D0}" srcOrd="0" destOrd="2" presId="urn:microsoft.com/office/officeart/2005/8/layout/vList2"/>
    <dgm:cxn modelId="{A7CE91AD-D01F-4823-94D6-371B83BD0BAA}" type="presOf" srcId="{D5427899-60B8-465F-890A-AADE42453E28}" destId="{B0683B4A-1271-4ED4-8E53-822DA4A53833}" srcOrd="0" destOrd="0" presId="urn:microsoft.com/office/officeart/2005/8/layout/vList2"/>
    <dgm:cxn modelId="{25A2A1B3-27D1-4CE5-825A-CA4F44AF1C68}" type="presOf" srcId="{AD274F6C-C7CC-42A9-B6F5-32396BA87A72}" destId="{4AD2DFB7-2185-4251-936E-0EF9F978B1D0}" srcOrd="0" destOrd="0" presId="urn:microsoft.com/office/officeart/2005/8/layout/vList2"/>
    <dgm:cxn modelId="{325082C0-99A5-425C-9E24-E60366E6D550}" type="presOf" srcId="{F294BFB4-60E2-49BB-B9CC-BFB8AF0CB88E}" destId="{E2C1F5CD-B4C8-443A-99F6-56E2706DB7E9}" srcOrd="0" destOrd="2" presId="urn:microsoft.com/office/officeart/2005/8/layout/vList2"/>
    <dgm:cxn modelId="{FAA693DA-38A6-498F-B441-EB7D21418664}" type="presOf" srcId="{14F829F6-566A-4A73-A795-5006A3E55F64}" destId="{4AD2DFB7-2185-4251-936E-0EF9F978B1D0}" srcOrd="0" destOrd="1" presId="urn:microsoft.com/office/officeart/2005/8/layout/vList2"/>
    <dgm:cxn modelId="{92B6B0FA-371F-410C-B623-B8C9D2A89CEA}" type="presOf" srcId="{D791B577-BE43-401A-BADF-594EB55BAEBA}" destId="{09FC8325-9B7C-42DD-99EC-4BFC37DB58CF}" srcOrd="0" destOrd="0" presId="urn:microsoft.com/office/officeart/2005/8/layout/vList2"/>
    <dgm:cxn modelId="{56C88AA1-5EA1-4A57-A0D8-C3BCB7389537}" type="presParOf" srcId="{8BC4A591-DD29-4A57-8ED9-913DCF5BC048}" destId="{CEF93C06-B4DA-475B-B31D-6BBD820B66F3}" srcOrd="0" destOrd="0" presId="urn:microsoft.com/office/officeart/2005/8/layout/vList2"/>
    <dgm:cxn modelId="{FA2474B5-B125-4FC4-9700-734D83101CB6}" type="presParOf" srcId="{8BC4A591-DD29-4A57-8ED9-913DCF5BC048}" destId="{E2C1F5CD-B4C8-443A-99F6-56E2706DB7E9}" srcOrd="1" destOrd="0" presId="urn:microsoft.com/office/officeart/2005/8/layout/vList2"/>
    <dgm:cxn modelId="{226E4543-F55B-417D-A3C5-D451C3736028}" type="presParOf" srcId="{8BC4A591-DD29-4A57-8ED9-913DCF5BC048}" destId="{B81F0CFF-5033-4CDF-A926-6692A6AA2C37}" srcOrd="2" destOrd="0" presId="urn:microsoft.com/office/officeart/2005/8/layout/vList2"/>
    <dgm:cxn modelId="{22EE556E-38E4-49CE-91E8-B065D1DF3ADE}" type="presParOf" srcId="{8BC4A591-DD29-4A57-8ED9-913DCF5BC048}" destId="{4AD2DFB7-2185-4251-936E-0EF9F978B1D0}" srcOrd="3" destOrd="0" presId="urn:microsoft.com/office/officeart/2005/8/layout/vList2"/>
    <dgm:cxn modelId="{C443AE08-CEE8-4952-B468-0BE064F98620}" type="presParOf" srcId="{8BC4A591-DD29-4A57-8ED9-913DCF5BC048}" destId="{09FC8325-9B7C-42DD-99EC-4BFC37DB58CF}" srcOrd="4" destOrd="0" presId="urn:microsoft.com/office/officeart/2005/8/layout/vList2"/>
    <dgm:cxn modelId="{C73C351F-CA80-487D-B3FE-BF1272064D30}" type="presParOf" srcId="{8BC4A591-DD29-4A57-8ED9-913DCF5BC048}" destId="{B0683B4A-1271-4ED4-8E53-822DA4A53833}"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E37D29-A44F-450A-9AD5-3FAF564C42F5}"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US"/>
        </a:p>
      </dgm:t>
    </dgm:pt>
    <dgm:pt modelId="{6EB88140-1A49-4E4C-82E1-CF5C3B4F0C44}">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3600" b="1" u="sng" dirty="0"/>
            <a:t>Eligibility</a:t>
          </a:r>
        </a:p>
      </dgm:t>
    </dgm:pt>
    <dgm:pt modelId="{14F08D35-4331-408C-B98D-0FE879F41933}" type="parTrans" cxnId="{F6E0E4B7-7199-4195-90DD-336982B034B2}">
      <dgm:prSet/>
      <dgm:spPr/>
      <dgm:t>
        <a:bodyPr/>
        <a:lstStyle/>
        <a:p>
          <a:endParaRPr lang="en-US"/>
        </a:p>
      </dgm:t>
    </dgm:pt>
    <dgm:pt modelId="{6FD0376B-0244-4DFB-AF83-E61C29B2F4FF}" type="sibTrans" cxnId="{F6E0E4B7-7199-4195-90DD-336982B034B2}">
      <dgm:prSet/>
      <dgm:spPr/>
      <dgm:t>
        <a:bodyPr/>
        <a:lstStyle/>
        <a:p>
          <a:endParaRPr lang="en-US"/>
        </a:p>
      </dgm:t>
    </dgm:pt>
    <dgm:pt modelId="{63ACA552-BCC6-44D0-9706-13DE7EAA9891}">
      <dgm:prSet phldrT="[Text]"/>
      <dgm:spPr/>
      <dgm:t>
        <a:bodyPr/>
        <a:lstStyle/>
        <a:p>
          <a:r>
            <a:rPr lang="en-US" dirty="0"/>
            <a:t>Parcels classified as irrigated by County Assessor</a:t>
          </a:r>
        </a:p>
      </dgm:t>
    </dgm:pt>
    <dgm:pt modelId="{87DB8EBF-6AB5-4EBE-A5F2-8C6B0F6F5DA3}" type="parTrans" cxnId="{AFF39837-730B-44DF-8CE6-245328163194}">
      <dgm:prSet/>
      <dgm:spPr/>
      <dgm:t>
        <a:bodyPr/>
        <a:lstStyle/>
        <a:p>
          <a:endParaRPr lang="en-US"/>
        </a:p>
      </dgm:t>
    </dgm:pt>
    <dgm:pt modelId="{1366B8DE-C6C2-48BA-A5B3-F4945A73BE01}" type="sibTrans" cxnId="{AFF39837-730B-44DF-8CE6-245328163194}">
      <dgm:prSet/>
      <dgm:spPr/>
      <dgm:t>
        <a:bodyPr/>
        <a:lstStyle/>
        <a:p>
          <a:endParaRPr lang="en-US"/>
        </a:p>
      </dgm:t>
    </dgm:pt>
    <dgm:pt modelId="{56B181A3-E35F-406D-ADE2-AC8AB02BD807}">
      <dgm:prSet phldrT="[Text]"/>
      <dgm:spPr/>
      <dgm:t>
        <a:bodyPr/>
        <a:lstStyle/>
        <a:p>
          <a:r>
            <a:rPr lang="en-US" dirty="0"/>
            <a:t>Determined for each parcel in March 1 of each year</a:t>
          </a:r>
        </a:p>
      </dgm:t>
    </dgm:pt>
    <dgm:pt modelId="{AE917180-BAB1-4E9E-A003-CE433C598D08}" type="parTrans" cxnId="{D29C710F-7D02-440E-AE0A-F5D8A792DEF4}">
      <dgm:prSet/>
      <dgm:spPr/>
      <dgm:t>
        <a:bodyPr/>
        <a:lstStyle/>
        <a:p>
          <a:endParaRPr lang="en-US"/>
        </a:p>
      </dgm:t>
    </dgm:pt>
    <dgm:pt modelId="{54FA5733-7756-466E-8686-8B00F48E6EB2}" type="sibTrans" cxnId="{D29C710F-7D02-440E-AE0A-F5D8A792DEF4}">
      <dgm:prSet/>
      <dgm:spPr/>
      <dgm:t>
        <a:bodyPr/>
        <a:lstStyle/>
        <a:p>
          <a:endParaRPr lang="en-US"/>
        </a:p>
      </dgm:t>
    </dgm:pt>
    <dgm:pt modelId="{BA02AB2C-19F8-4DDB-90E7-00D144A22CD5}">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3600" b="1" u="sng" dirty="0"/>
            <a:t>Basis</a:t>
          </a:r>
        </a:p>
      </dgm:t>
    </dgm:pt>
    <dgm:pt modelId="{D2412C55-9E2D-4B9E-9C28-3E93128FFDE1}" type="parTrans" cxnId="{E78F641F-6808-4052-ADC6-C7D37B1170D7}">
      <dgm:prSet/>
      <dgm:spPr/>
      <dgm:t>
        <a:bodyPr/>
        <a:lstStyle/>
        <a:p>
          <a:endParaRPr lang="en-US"/>
        </a:p>
      </dgm:t>
    </dgm:pt>
    <dgm:pt modelId="{67EBFE2C-CA73-43F4-B733-3896E5F49A6E}" type="sibTrans" cxnId="{E78F641F-6808-4052-ADC6-C7D37B1170D7}">
      <dgm:prSet/>
      <dgm:spPr/>
      <dgm:t>
        <a:bodyPr/>
        <a:lstStyle/>
        <a:p>
          <a:endParaRPr lang="en-US"/>
        </a:p>
      </dgm:t>
    </dgm:pt>
    <dgm:pt modelId="{408691C9-4958-44EB-BF97-895EF87C5262}">
      <dgm:prSet phldrT="[Text]"/>
      <dgm:spPr/>
      <dgm:t>
        <a:bodyPr/>
        <a:lstStyle/>
        <a:p>
          <a:r>
            <a:rPr lang="en-US" dirty="0"/>
            <a:t>Acre-foot/acre of assessed irrigated parcel </a:t>
          </a:r>
        </a:p>
      </dgm:t>
    </dgm:pt>
    <dgm:pt modelId="{033A65CE-66A5-4CFA-A3B8-1CC4187412EE}" type="parTrans" cxnId="{89D00DB5-3BA4-46D6-B6E5-3F5DC9C4D1AD}">
      <dgm:prSet/>
      <dgm:spPr/>
      <dgm:t>
        <a:bodyPr/>
        <a:lstStyle/>
        <a:p>
          <a:endParaRPr lang="en-US"/>
        </a:p>
      </dgm:t>
    </dgm:pt>
    <dgm:pt modelId="{BFCAAAD7-F3D2-41B1-9CB6-1F2F2E0869F5}" type="sibTrans" cxnId="{89D00DB5-3BA4-46D6-B6E5-3F5DC9C4D1AD}">
      <dgm:prSet/>
      <dgm:spPr/>
      <dgm:t>
        <a:bodyPr/>
        <a:lstStyle/>
        <a:p>
          <a:endParaRPr lang="en-US"/>
        </a:p>
      </dgm:t>
    </dgm:pt>
    <dgm:pt modelId="{C62DEFAE-12D0-4C67-814F-EDF4816E8B77}">
      <dgm:prSet phldrT="[Text]"/>
      <dgm:spPr/>
      <dgm:t>
        <a:bodyPr/>
        <a:lstStyle/>
        <a:p>
          <a:r>
            <a:rPr lang="en-US" dirty="0"/>
            <a:t>Annual allocations</a:t>
          </a:r>
        </a:p>
      </dgm:t>
    </dgm:pt>
    <dgm:pt modelId="{4D081275-C38B-4F0F-B181-3710304CDDB3}" type="parTrans" cxnId="{468BD502-12A7-45DC-96A1-40AD905CF783}">
      <dgm:prSet/>
      <dgm:spPr/>
      <dgm:t>
        <a:bodyPr/>
        <a:lstStyle/>
        <a:p>
          <a:endParaRPr lang="en-US"/>
        </a:p>
      </dgm:t>
    </dgm:pt>
    <dgm:pt modelId="{C9B497EF-87D4-4E82-B5FD-797C282FBFB4}" type="sibTrans" cxnId="{468BD502-12A7-45DC-96A1-40AD905CF783}">
      <dgm:prSet/>
      <dgm:spPr/>
      <dgm:t>
        <a:bodyPr/>
        <a:lstStyle/>
        <a:p>
          <a:endParaRPr lang="en-US"/>
        </a:p>
      </dgm:t>
    </dgm:pt>
    <dgm:pt modelId="{C3261E48-5B0F-456D-8208-E0C3700E8AE7}">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3600" b="1" u="sng" dirty="0"/>
            <a:t>Amount</a:t>
          </a:r>
        </a:p>
      </dgm:t>
    </dgm:pt>
    <dgm:pt modelId="{77E16B41-E344-46E0-9698-7D39F8B8F6A9}" type="parTrans" cxnId="{3C6AB58E-E3B7-4D18-81CF-891202598C1B}">
      <dgm:prSet/>
      <dgm:spPr/>
      <dgm:t>
        <a:bodyPr/>
        <a:lstStyle/>
        <a:p>
          <a:endParaRPr lang="en-US"/>
        </a:p>
      </dgm:t>
    </dgm:pt>
    <dgm:pt modelId="{2810F910-4AF1-40EB-82DC-1837E439A4C9}" type="sibTrans" cxnId="{3C6AB58E-E3B7-4D18-81CF-891202598C1B}">
      <dgm:prSet/>
      <dgm:spPr/>
      <dgm:t>
        <a:bodyPr/>
        <a:lstStyle/>
        <a:p>
          <a:endParaRPr lang="en-US"/>
        </a:p>
      </dgm:t>
    </dgm:pt>
    <dgm:pt modelId="{143FA975-5273-4C51-BF4F-005EF5272F9D}">
      <dgm:prSet phldrT="[Text]"/>
      <dgm:spPr/>
      <dgm:t>
        <a:bodyPr/>
        <a:lstStyle/>
        <a:p>
          <a:r>
            <a:rPr lang="en-US" dirty="0"/>
            <a:t>Escalating Reduction Target below average GSA-wide Baseline</a:t>
          </a:r>
        </a:p>
      </dgm:t>
    </dgm:pt>
    <dgm:pt modelId="{28A56F50-9929-4935-9939-D9015FD67970}" type="parTrans" cxnId="{22A7311A-14A2-41C6-A905-B53B2519C99F}">
      <dgm:prSet/>
      <dgm:spPr/>
      <dgm:t>
        <a:bodyPr/>
        <a:lstStyle/>
        <a:p>
          <a:endParaRPr lang="en-US"/>
        </a:p>
      </dgm:t>
    </dgm:pt>
    <dgm:pt modelId="{19BCE802-A2E6-45FD-B7C6-F089C927C98D}" type="sibTrans" cxnId="{22A7311A-14A2-41C6-A905-B53B2519C99F}">
      <dgm:prSet/>
      <dgm:spPr/>
      <dgm:t>
        <a:bodyPr/>
        <a:lstStyle/>
        <a:p>
          <a:endParaRPr lang="en-US"/>
        </a:p>
      </dgm:t>
    </dgm:pt>
    <dgm:pt modelId="{EF882A7B-FFE2-4DA8-B559-74583AE344F1}">
      <dgm:prSet phldrT="[Text]"/>
      <dgm:spPr/>
      <dgm:t>
        <a:bodyPr/>
        <a:lstStyle/>
        <a:p>
          <a:r>
            <a:rPr lang="en-US" dirty="0"/>
            <a:t>Years 1-5 = 10% reduction</a:t>
          </a:r>
          <a:br>
            <a:rPr lang="en-US" dirty="0"/>
          </a:br>
          <a:r>
            <a:rPr lang="en-US" dirty="0"/>
            <a:t>Years 6-10 = 20% reduction</a:t>
          </a:r>
        </a:p>
      </dgm:t>
    </dgm:pt>
    <dgm:pt modelId="{5ECD4B32-5E9E-4289-9551-FD7978D38BC1}" type="parTrans" cxnId="{0AA8AB82-F3BB-478B-8982-3750F9FE0315}">
      <dgm:prSet/>
      <dgm:spPr/>
      <dgm:t>
        <a:bodyPr/>
        <a:lstStyle/>
        <a:p>
          <a:endParaRPr lang="en-US"/>
        </a:p>
      </dgm:t>
    </dgm:pt>
    <dgm:pt modelId="{9287CDE3-B212-44D3-B74D-CE4F6AE0466E}" type="sibTrans" cxnId="{0AA8AB82-F3BB-478B-8982-3750F9FE0315}">
      <dgm:prSet/>
      <dgm:spPr/>
      <dgm:t>
        <a:bodyPr/>
        <a:lstStyle/>
        <a:p>
          <a:endParaRPr lang="en-US"/>
        </a:p>
      </dgm:t>
    </dgm:pt>
    <dgm:pt modelId="{5C98F09A-F81F-4574-A275-C809EB668C23}" type="pres">
      <dgm:prSet presAssocID="{ECE37D29-A44F-450A-9AD5-3FAF564C42F5}" presName="theList" presStyleCnt="0">
        <dgm:presLayoutVars>
          <dgm:dir/>
          <dgm:animLvl val="lvl"/>
          <dgm:resizeHandles val="exact"/>
        </dgm:presLayoutVars>
      </dgm:prSet>
      <dgm:spPr/>
    </dgm:pt>
    <dgm:pt modelId="{62D07EBE-F40B-4EDE-87BC-6E3985B96B8B}" type="pres">
      <dgm:prSet presAssocID="{6EB88140-1A49-4E4C-82E1-CF5C3B4F0C44}" presName="compNode" presStyleCnt="0"/>
      <dgm:spPr/>
    </dgm:pt>
    <dgm:pt modelId="{9A6DE535-0418-4680-91C0-AEE29277ABA1}" type="pres">
      <dgm:prSet presAssocID="{6EB88140-1A49-4E4C-82E1-CF5C3B4F0C44}" presName="aNode" presStyleLbl="bgShp" presStyleIdx="0" presStyleCnt="3"/>
      <dgm:spPr/>
    </dgm:pt>
    <dgm:pt modelId="{2828824C-C744-4D33-BA0B-E35A801DC5EB}" type="pres">
      <dgm:prSet presAssocID="{6EB88140-1A49-4E4C-82E1-CF5C3B4F0C44}" presName="textNode" presStyleLbl="bgShp" presStyleIdx="0" presStyleCnt="3"/>
      <dgm:spPr/>
    </dgm:pt>
    <dgm:pt modelId="{AD7274B3-2F95-4992-A62E-524E3CA9E0C6}" type="pres">
      <dgm:prSet presAssocID="{6EB88140-1A49-4E4C-82E1-CF5C3B4F0C44}" presName="compChildNode" presStyleCnt="0"/>
      <dgm:spPr/>
    </dgm:pt>
    <dgm:pt modelId="{55E0F267-9F07-4F75-BB2B-A45AF3B92B37}" type="pres">
      <dgm:prSet presAssocID="{6EB88140-1A49-4E4C-82E1-CF5C3B4F0C44}" presName="theInnerList" presStyleCnt="0"/>
      <dgm:spPr/>
    </dgm:pt>
    <dgm:pt modelId="{F319C1C0-11FC-40F6-A3EF-9A02D1223065}" type="pres">
      <dgm:prSet presAssocID="{63ACA552-BCC6-44D0-9706-13DE7EAA9891}" presName="childNode" presStyleLbl="node1" presStyleIdx="0" presStyleCnt="6">
        <dgm:presLayoutVars>
          <dgm:bulletEnabled val="1"/>
        </dgm:presLayoutVars>
      </dgm:prSet>
      <dgm:spPr/>
    </dgm:pt>
    <dgm:pt modelId="{623F135A-8A11-4A97-81CD-E4394C49C393}" type="pres">
      <dgm:prSet presAssocID="{63ACA552-BCC6-44D0-9706-13DE7EAA9891}" presName="aSpace2" presStyleCnt="0"/>
      <dgm:spPr/>
    </dgm:pt>
    <dgm:pt modelId="{40B870B5-E75F-4868-9A0B-989C881A96FD}" type="pres">
      <dgm:prSet presAssocID="{56B181A3-E35F-406D-ADE2-AC8AB02BD807}" presName="childNode" presStyleLbl="node1" presStyleIdx="1" presStyleCnt="6">
        <dgm:presLayoutVars>
          <dgm:bulletEnabled val="1"/>
        </dgm:presLayoutVars>
      </dgm:prSet>
      <dgm:spPr/>
    </dgm:pt>
    <dgm:pt modelId="{39D01A23-2EC5-4FEA-86B8-F2BE52AC50D0}" type="pres">
      <dgm:prSet presAssocID="{6EB88140-1A49-4E4C-82E1-CF5C3B4F0C44}" presName="aSpace" presStyleCnt="0"/>
      <dgm:spPr/>
    </dgm:pt>
    <dgm:pt modelId="{76F52109-D549-495E-8288-841C9DD0D920}" type="pres">
      <dgm:prSet presAssocID="{BA02AB2C-19F8-4DDB-90E7-00D144A22CD5}" presName="compNode" presStyleCnt="0"/>
      <dgm:spPr/>
    </dgm:pt>
    <dgm:pt modelId="{71589036-A1E3-49C9-9FBF-990BAC85DF63}" type="pres">
      <dgm:prSet presAssocID="{BA02AB2C-19F8-4DDB-90E7-00D144A22CD5}" presName="aNode" presStyleLbl="bgShp" presStyleIdx="1" presStyleCnt="3"/>
      <dgm:spPr/>
    </dgm:pt>
    <dgm:pt modelId="{AA6A9EF1-EAF6-4D3E-B9A4-03A57DDC5677}" type="pres">
      <dgm:prSet presAssocID="{BA02AB2C-19F8-4DDB-90E7-00D144A22CD5}" presName="textNode" presStyleLbl="bgShp" presStyleIdx="1" presStyleCnt="3"/>
      <dgm:spPr/>
    </dgm:pt>
    <dgm:pt modelId="{66EB43F3-7EE3-463E-B086-B0EABEB0C463}" type="pres">
      <dgm:prSet presAssocID="{BA02AB2C-19F8-4DDB-90E7-00D144A22CD5}" presName="compChildNode" presStyleCnt="0"/>
      <dgm:spPr/>
    </dgm:pt>
    <dgm:pt modelId="{0B09C9D5-396E-4C9C-BA07-D1BB894490B8}" type="pres">
      <dgm:prSet presAssocID="{BA02AB2C-19F8-4DDB-90E7-00D144A22CD5}" presName="theInnerList" presStyleCnt="0"/>
      <dgm:spPr/>
    </dgm:pt>
    <dgm:pt modelId="{8EB20980-A2F9-48B2-9FFC-93B14945FDF4}" type="pres">
      <dgm:prSet presAssocID="{408691C9-4958-44EB-BF97-895EF87C5262}" presName="childNode" presStyleLbl="node1" presStyleIdx="2" presStyleCnt="6">
        <dgm:presLayoutVars>
          <dgm:bulletEnabled val="1"/>
        </dgm:presLayoutVars>
      </dgm:prSet>
      <dgm:spPr/>
    </dgm:pt>
    <dgm:pt modelId="{BFD4E7C7-D937-4BF0-82D7-F1D227E05CB1}" type="pres">
      <dgm:prSet presAssocID="{408691C9-4958-44EB-BF97-895EF87C5262}" presName="aSpace2" presStyleCnt="0"/>
      <dgm:spPr/>
    </dgm:pt>
    <dgm:pt modelId="{5133FAC9-2C45-49D9-9016-21AFF11F4178}" type="pres">
      <dgm:prSet presAssocID="{C62DEFAE-12D0-4C67-814F-EDF4816E8B77}" presName="childNode" presStyleLbl="node1" presStyleIdx="3" presStyleCnt="6">
        <dgm:presLayoutVars>
          <dgm:bulletEnabled val="1"/>
        </dgm:presLayoutVars>
      </dgm:prSet>
      <dgm:spPr/>
    </dgm:pt>
    <dgm:pt modelId="{71475B12-872A-4AC9-97CA-BF669451F783}" type="pres">
      <dgm:prSet presAssocID="{BA02AB2C-19F8-4DDB-90E7-00D144A22CD5}" presName="aSpace" presStyleCnt="0"/>
      <dgm:spPr/>
    </dgm:pt>
    <dgm:pt modelId="{A960D433-82A3-4343-9453-3BCE42EE0F46}" type="pres">
      <dgm:prSet presAssocID="{C3261E48-5B0F-456D-8208-E0C3700E8AE7}" presName="compNode" presStyleCnt="0"/>
      <dgm:spPr/>
    </dgm:pt>
    <dgm:pt modelId="{8462FD4A-7496-45A7-B79B-7F445D8B4985}" type="pres">
      <dgm:prSet presAssocID="{C3261E48-5B0F-456D-8208-E0C3700E8AE7}" presName="aNode" presStyleLbl="bgShp" presStyleIdx="2" presStyleCnt="3"/>
      <dgm:spPr/>
    </dgm:pt>
    <dgm:pt modelId="{2F756D2D-5510-436A-95C9-85B2D8B3F378}" type="pres">
      <dgm:prSet presAssocID="{C3261E48-5B0F-456D-8208-E0C3700E8AE7}" presName="textNode" presStyleLbl="bgShp" presStyleIdx="2" presStyleCnt="3"/>
      <dgm:spPr/>
    </dgm:pt>
    <dgm:pt modelId="{27B82702-2B31-4E2E-A448-5171A933208B}" type="pres">
      <dgm:prSet presAssocID="{C3261E48-5B0F-456D-8208-E0C3700E8AE7}" presName="compChildNode" presStyleCnt="0"/>
      <dgm:spPr/>
    </dgm:pt>
    <dgm:pt modelId="{71504103-7036-43D1-A611-3FC86A32B6CA}" type="pres">
      <dgm:prSet presAssocID="{C3261E48-5B0F-456D-8208-E0C3700E8AE7}" presName="theInnerList" presStyleCnt="0"/>
      <dgm:spPr/>
    </dgm:pt>
    <dgm:pt modelId="{79A56F15-6DE5-48AF-B13B-3A9D9F90E0C2}" type="pres">
      <dgm:prSet presAssocID="{143FA975-5273-4C51-BF4F-005EF5272F9D}" presName="childNode" presStyleLbl="node1" presStyleIdx="4" presStyleCnt="6">
        <dgm:presLayoutVars>
          <dgm:bulletEnabled val="1"/>
        </dgm:presLayoutVars>
      </dgm:prSet>
      <dgm:spPr/>
    </dgm:pt>
    <dgm:pt modelId="{38474879-3550-410F-BC21-AD7BF77F31BF}" type="pres">
      <dgm:prSet presAssocID="{143FA975-5273-4C51-BF4F-005EF5272F9D}" presName="aSpace2" presStyleCnt="0"/>
      <dgm:spPr/>
    </dgm:pt>
    <dgm:pt modelId="{CF5DF70D-4482-45F1-8157-D0E461A27846}" type="pres">
      <dgm:prSet presAssocID="{EF882A7B-FFE2-4DA8-B559-74583AE344F1}" presName="childNode" presStyleLbl="node1" presStyleIdx="5" presStyleCnt="6">
        <dgm:presLayoutVars>
          <dgm:bulletEnabled val="1"/>
        </dgm:presLayoutVars>
      </dgm:prSet>
      <dgm:spPr/>
    </dgm:pt>
  </dgm:ptLst>
  <dgm:cxnLst>
    <dgm:cxn modelId="{468BD502-12A7-45DC-96A1-40AD905CF783}" srcId="{BA02AB2C-19F8-4DDB-90E7-00D144A22CD5}" destId="{C62DEFAE-12D0-4C67-814F-EDF4816E8B77}" srcOrd="1" destOrd="0" parTransId="{4D081275-C38B-4F0F-B181-3710304CDDB3}" sibTransId="{C9B497EF-87D4-4E82-B5FD-797C282FBFB4}"/>
    <dgm:cxn modelId="{FBD13D07-7102-492A-BBD1-1A781AB8BEB3}" type="presOf" srcId="{6EB88140-1A49-4E4C-82E1-CF5C3B4F0C44}" destId="{2828824C-C744-4D33-BA0B-E35A801DC5EB}" srcOrd="1" destOrd="0" presId="urn:microsoft.com/office/officeart/2005/8/layout/lProcess2"/>
    <dgm:cxn modelId="{D29C710F-7D02-440E-AE0A-F5D8A792DEF4}" srcId="{6EB88140-1A49-4E4C-82E1-CF5C3B4F0C44}" destId="{56B181A3-E35F-406D-ADE2-AC8AB02BD807}" srcOrd="1" destOrd="0" parTransId="{AE917180-BAB1-4E9E-A003-CE433C598D08}" sibTransId="{54FA5733-7756-466E-8686-8B00F48E6EB2}"/>
    <dgm:cxn modelId="{22A7311A-14A2-41C6-A905-B53B2519C99F}" srcId="{C3261E48-5B0F-456D-8208-E0C3700E8AE7}" destId="{143FA975-5273-4C51-BF4F-005EF5272F9D}" srcOrd="0" destOrd="0" parTransId="{28A56F50-9929-4935-9939-D9015FD67970}" sibTransId="{19BCE802-A2E6-45FD-B7C6-F089C927C98D}"/>
    <dgm:cxn modelId="{5779541A-305F-42B5-AA59-D2A078EE76BD}" type="presOf" srcId="{56B181A3-E35F-406D-ADE2-AC8AB02BD807}" destId="{40B870B5-E75F-4868-9A0B-989C881A96FD}" srcOrd="0" destOrd="0" presId="urn:microsoft.com/office/officeart/2005/8/layout/lProcess2"/>
    <dgm:cxn modelId="{C14A731D-EBD9-42AA-9A54-A648BBF83972}" type="presOf" srcId="{BA02AB2C-19F8-4DDB-90E7-00D144A22CD5}" destId="{AA6A9EF1-EAF6-4D3E-B9A4-03A57DDC5677}" srcOrd="1" destOrd="0" presId="urn:microsoft.com/office/officeart/2005/8/layout/lProcess2"/>
    <dgm:cxn modelId="{E78F641F-6808-4052-ADC6-C7D37B1170D7}" srcId="{ECE37D29-A44F-450A-9AD5-3FAF564C42F5}" destId="{BA02AB2C-19F8-4DDB-90E7-00D144A22CD5}" srcOrd="1" destOrd="0" parTransId="{D2412C55-9E2D-4B9E-9C28-3E93128FFDE1}" sibTransId="{67EBFE2C-CA73-43F4-B733-3896E5F49A6E}"/>
    <dgm:cxn modelId="{9FD03322-DA17-44E0-AD37-B5E155A3E031}" type="presOf" srcId="{408691C9-4958-44EB-BF97-895EF87C5262}" destId="{8EB20980-A2F9-48B2-9FFC-93B14945FDF4}" srcOrd="0" destOrd="0" presId="urn:microsoft.com/office/officeart/2005/8/layout/lProcess2"/>
    <dgm:cxn modelId="{AFF39837-730B-44DF-8CE6-245328163194}" srcId="{6EB88140-1A49-4E4C-82E1-CF5C3B4F0C44}" destId="{63ACA552-BCC6-44D0-9706-13DE7EAA9891}" srcOrd="0" destOrd="0" parTransId="{87DB8EBF-6AB5-4EBE-A5F2-8C6B0F6F5DA3}" sibTransId="{1366B8DE-C6C2-48BA-A5B3-F4945A73BE01}"/>
    <dgm:cxn modelId="{6992A43A-D3F8-4732-8A05-F2CCA730A5F8}" type="presOf" srcId="{C3261E48-5B0F-456D-8208-E0C3700E8AE7}" destId="{8462FD4A-7496-45A7-B79B-7F445D8B4985}" srcOrd="0" destOrd="0" presId="urn:microsoft.com/office/officeart/2005/8/layout/lProcess2"/>
    <dgm:cxn modelId="{A264D95B-7459-4E58-A6F7-8FD4B5F98EAA}" type="presOf" srcId="{BA02AB2C-19F8-4DDB-90E7-00D144A22CD5}" destId="{71589036-A1E3-49C9-9FBF-990BAC85DF63}" srcOrd="0" destOrd="0" presId="urn:microsoft.com/office/officeart/2005/8/layout/lProcess2"/>
    <dgm:cxn modelId="{9AF22042-267C-4D3B-BA1D-53EFD311190C}" type="presOf" srcId="{63ACA552-BCC6-44D0-9706-13DE7EAA9891}" destId="{F319C1C0-11FC-40F6-A3EF-9A02D1223065}" srcOrd="0" destOrd="0" presId="urn:microsoft.com/office/officeart/2005/8/layout/lProcess2"/>
    <dgm:cxn modelId="{B5F99D4B-A2ED-4E2C-93E1-D5820B15A2BE}" type="presOf" srcId="{C3261E48-5B0F-456D-8208-E0C3700E8AE7}" destId="{2F756D2D-5510-436A-95C9-85B2D8B3F378}" srcOrd="1" destOrd="0" presId="urn:microsoft.com/office/officeart/2005/8/layout/lProcess2"/>
    <dgm:cxn modelId="{70D15D7D-6407-4975-98FA-576F0AC55173}" type="presOf" srcId="{143FA975-5273-4C51-BF4F-005EF5272F9D}" destId="{79A56F15-6DE5-48AF-B13B-3A9D9F90E0C2}" srcOrd="0" destOrd="0" presId="urn:microsoft.com/office/officeart/2005/8/layout/lProcess2"/>
    <dgm:cxn modelId="{0AA8AB82-F3BB-478B-8982-3750F9FE0315}" srcId="{C3261E48-5B0F-456D-8208-E0C3700E8AE7}" destId="{EF882A7B-FFE2-4DA8-B559-74583AE344F1}" srcOrd="1" destOrd="0" parTransId="{5ECD4B32-5E9E-4289-9551-FD7978D38BC1}" sibTransId="{9287CDE3-B212-44D3-B74D-CE4F6AE0466E}"/>
    <dgm:cxn modelId="{F4D62F8A-C70E-46D8-A9BA-95D51FB879F0}" type="presOf" srcId="{ECE37D29-A44F-450A-9AD5-3FAF564C42F5}" destId="{5C98F09A-F81F-4574-A275-C809EB668C23}" srcOrd="0" destOrd="0" presId="urn:microsoft.com/office/officeart/2005/8/layout/lProcess2"/>
    <dgm:cxn modelId="{3C6AB58E-E3B7-4D18-81CF-891202598C1B}" srcId="{ECE37D29-A44F-450A-9AD5-3FAF564C42F5}" destId="{C3261E48-5B0F-456D-8208-E0C3700E8AE7}" srcOrd="2" destOrd="0" parTransId="{77E16B41-E344-46E0-9698-7D39F8B8F6A9}" sibTransId="{2810F910-4AF1-40EB-82DC-1837E439A4C9}"/>
    <dgm:cxn modelId="{9987D898-7D68-4675-86CA-3365B00E958D}" type="presOf" srcId="{6EB88140-1A49-4E4C-82E1-CF5C3B4F0C44}" destId="{9A6DE535-0418-4680-91C0-AEE29277ABA1}" srcOrd="0" destOrd="0" presId="urn:microsoft.com/office/officeart/2005/8/layout/lProcess2"/>
    <dgm:cxn modelId="{2154F4A8-604A-451A-B6B5-08FAFD7E2016}" type="presOf" srcId="{EF882A7B-FFE2-4DA8-B559-74583AE344F1}" destId="{CF5DF70D-4482-45F1-8157-D0E461A27846}" srcOrd="0" destOrd="0" presId="urn:microsoft.com/office/officeart/2005/8/layout/lProcess2"/>
    <dgm:cxn modelId="{89D00DB5-3BA4-46D6-B6E5-3F5DC9C4D1AD}" srcId="{BA02AB2C-19F8-4DDB-90E7-00D144A22CD5}" destId="{408691C9-4958-44EB-BF97-895EF87C5262}" srcOrd="0" destOrd="0" parTransId="{033A65CE-66A5-4CFA-A3B8-1CC4187412EE}" sibTransId="{BFCAAAD7-F3D2-41B1-9CB6-1F2F2E0869F5}"/>
    <dgm:cxn modelId="{F6E0E4B7-7199-4195-90DD-336982B034B2}" srcId="{ECE37D29-A44F-450A-9AD5-3FAF564C42F5}" destId="{6EB88140-1A49-4E4C-82E1-CF5C3B4F0C44}" srcOrd="0" destOrd="0" parTransId="{14F08D35-4331-408C-B98D-0FE879F41933}" sibTransId="{6FD0376B-0244-4DFB-AF83-E61C29B2F4FF}"/>
    <dgm:cxn modelId="{CFB858D9-87C8-49F7-8FE3-E52618FF2DC6}" type="presOf" srcId="{C62DEFAE-12D0-4C67-814F-EDF4816E8B77}" destId="{5133FAC9-2C45-49D9-9016-21AFF11F4178}" srcOrd="0" destOrd="0" presId="urn:microsoft.com/office/officeart/2005/8/layout/lProcess2"/>
    <dgm:cxn modelId="{F9A1EDE9-66C6-4977-A772-B17784DFB1FF}" type="presParOf" srcId="{5C98F09A-F81F-4574-A275-C809EB668C23}" destId="{62D07EBE-F40B-4EDE-87BC-6E3985B96B8B}" srcOrd="0" destOrd="0" presId="urn:microsoft.com/office/officeart/2005/8/layout/lProcess2"/>
    <dgm:cxn modelId="{EDC88625-6E52-4A62-8663-F3AF14376603}" type="presParOf" srcId="{62D07EBE-F40B-4EDE-87BC-6E3985B96B8B}" destId="{9A6DE535-0418-4680-91C0-AEE29277ABA1}" srcOrd="0" destOrd="0" presId="urn:microsoft.com/office/officeart/2005/8/layout/lProcess2"/>
    <dgm:cxn modelId="{6C254BFB-2912-44FD-AE94-FE209639CB95}" type="presParOf" srcId="{62D07EBE-F40B-4EDE-87BC-6E3985B96B8B}" destId="{2828824C-C744-4D33-BA0B-E35A801DC5EB}" srcOrd="1" destOrd="0" presId="urn:microsoft.com/office/officeart/2005/8/layout/lProcess2"/>
    <dgm:cxn modelId="{3FE48F42-C13B-4633-B39D-A4094486E5E8}" type="presParOf" srcId="{62D07EBE-F40B-4EDE-87BC-6E3985B96B8B}" destId="{AD7274B3-2F95-4992-A62E-524E3CA9E0C6}" srcOrd="2" destOrd="0" presId="urn:microsoft.com/office/officeart/2005/8/layout/lProcess2"/>
    <dgm:cxn modelId="{92773947-CBB4-4B87-A5F2-BF448C0C6045}" type="presParOf" srcId="{AD7274B3-2F95-4992-A62E-524E3CA9E0C6}" destId="{55E0F267-9F07-4F75-BB2B-A45AF3B92B37}" srcOrd="0" destOrd="0" presId="urn:microsoft.com/office/officeart/2005/8/layout/lProcess2"/>
    <dgm:cxn modelId="{93BF43F6-4514-43DA-80D0-6D902E910E98}" type="presParOf" srcId="{55E0F267-9F07-4F75-BB2B-A45AF3B92B37}" destId="{F319C1C0-11FC-40F6-A3EF-9A02D1223065}" srcOrd="0" destOrd="0" presId="urn:microsoft.com/office/officeart/2005/8/layout/lProcess2"/>
    <dgm:cxn modelId="{AD7B58BE-7CA7-4156-ACCB-56788E1E5904}" type="presParOf" srcId="{55E0F267-9F07-4F75-BB2B-A45AF3B92B37}" destId="{623F135A-8A11-4A97-81CD-E4394C49C393}" srcOrd="1" destOrd="0" presId="urn:microsoft.com/office/officeart/2005/8/layout/lProcess2"/>
    <dgm:cxn modelId="{A8E59784-EC1F-4E41-867C-9ADB901A22F4}" type="presParOf" srcId="{55E0F267-9F07-4F75-BB2B-A45AF3B92B37}" destId="{40B870B5-E75F-4868-9A0B-989C881A96FD}" srcOrd="2" destOrd="0" presId="urn:microsoft.com/office/officeart/2005/8/layout/lProcess2"/>
    <dgm:cxn modelId="{3FE298AE-5E23-4D10-96C8-492F64CDDECB}" type="presParOf" srcId="{5C98F09A-F81F-4574-A275-C809EB668C23}" destId="{39D01A23-2EC5-4FEA-86B8-F2BE52AC50D0}" srcOrd="1" destOrd="0" presId="urn:microsoft.com/office/officeart/2005/8/layout/lProcess2"/>
    <dgm:cxn modelId="{F99DEE13-DCD1-4C92-83A6-8A2E8ED5590F}" type="presParOf" srcId="{5C98F09A-F81F-4574-A275-C809EB668C23}" destId="{76F52109-D549-495E-8288-841C9DD0D920}" srcOrd="2" destOrd="0" presId="urn:microsoft.com/office/officeart/2005/8/layout/lProcess2"/>
    <dgm:cxn modelId="{E4566DEF-0780-4823-9DB2-C55331986369}" type="presParOf" srcId="{76F52109-D549-495E-8288-841C9DD0D920}" destId="{71589036-A1E3-49C9-9FBF-990BAC85DF63}" srcOrd="0" destOrd="0" presId="urn:microsoft.com/office/officeart/2005/8/layout/lProcess2"/>
    <dgm:cxn modelId="{565489F6-2EFC-43D3-B160-E7B5AB6B8CB6}" type="presParOf" srcId="{76F52109-D549-495E-8288-841C9DD0D920}" destId="{AA6A9EF1-EAF6-4D3E-B9A4-03A57DDC5677}" srcOrd="1" destOrd="0" presId="urn:microsoft.com/office/officeart/2005/8/layout/lProcess2"/>
    <dgm:cxn modelId="{98B1C612-464B-4B19-A900-5A3017378CA7}" type="presParOf" srcId="{76F52109-D549-495E-8288-841C9DD0D920}" destId="{66EB43F3-7EE3-463E-B086-B0EABEB0C463}" srcOrd="2" destOrd="0" presId="urn:microsoft.com/office/officeart/2005/8/layout/lProcess2"/>
    <dgm:cxn modelId="{5E5DE2FE-FEA9-4D15-913E-121FE801E3F7}" type="presParOf" srcId="{66EB43F3-7EE3-463E-B086-B0EABEB0C463}" destId="{0B09C9D5-396E-4C9C-BA07-D1BB894490B8}" srcOrd="0" destOrd="0" presId="urn:microsoft.com/office/officeart/2005/8/layout/lProcess2"/>
    <dgm:cxn modelId="{3C28DE74-D26E-4648-878D-AC7FDBDE7853}" type="presParOf" srcId="{0B09C9D5-396E-4C9C-BA07-D1BB894490B8}" destId="{8EB20980-A2F9-48B2-9FFC-93B14945FDF4}" srcOrd="0" destOrd="0" presId="urn:microsoft.com/office/officeart/2005/8/layout/lProcess2"/>
    <dgm:cxn modelId="{B07337A0-3EBA-4D73-A799-54B0304C8839}" type="presParOf" srcId="{0B09C9D5-396E-4C9C-BA07-D1BB894490B8}" destId="{BFD4E7C7-D937-4BF0-82D7-F1D227E05CB1}" srcOrd="1" destOrd="0" presId="urn:microsoft.com/office/officeart/2005/8/layout/lProcess2"/>
    <dgm:cxn modelId="{76F22E93-0226-42C0-825A-5CB396499BFD}" type="presParOf" srcId="{0B09C9D5-396E-4C9C-BA07-D1BB894490B8}" destId="{5133FAC9-2C45-49D9-9016-21AFF11F4178}" srcOrd="2" destOrd="0" presId="urn:microsoft.com/office/officeart/2005/8/layout/lProcess2"/>
    <dgm:cxn modelId="{C3B89EF7-9852-4E46-BF98-A713000720DA}" type="presParOf" srcId="{5C98F09A-F81F-4574-A275-C809EB668C23}" destId="{71475B12-872A-4AC9-97CA-BF669451F783}" srcOrd="3" destOrd="0" presId="urn:microsoft.com/office/officeart/2005/8/layout/lProcess2"/>
    <dgm:cxn modelId="{732BF48A-082F-4DB0-88C4-72FE17D75F70}" type="presParOf" srcId="{5C98F09A-F81F-4574-A275-C809EB668C23}" destId="{A960D433-82A3-4343-9453-3BCE42EE0F46}" srcOrd="4" destOrd="0" presId="urn:microsoft.com/office/officeart/2005/8/layout/lProcess2"/>
    <dgm:cxn modelId="{F809013C-EDFC-4614-804B-DC025A1BF6D6}" type="presParOf" srcId="{A960D433-82A3-4343-9453-3BCE42EE0F46}" destId="{8462FD4A-7496-45A7-B79B-7F445D8B4985}" srcOrd="0" destOrd="0" presId="urn:microsoft.com/office/officeart/2005/8/layout/lProcess2"/>
    <dgm:cxn modelId="{7C6C80E3-5D4A-468A-A553-CFFADBBF5A63}" type="presParOf" srcId="{A960D433-82A3-4343-9453-3BCE42EE0F46}" destId="{2F756D2D-5510-436A-95C9-85B2D8B3F378}" srcOrd="1" destOrd="0" presId="urn:microsoft.com/office/officeart/2005/8/layout/lProcess2"/>
    <dgm:cxn modelId="{5637649B-D700-4FA2-9784-B070E5533996}" type="presParOf" srcId="{A960D433-82A3-4343-9453-3BCE42EE0F46}" destId="{27B82702-2B31-4E2E-A448-5171A933208B}" srcOrd="2" destOrd="0" presId="urn:microsoft.com/office/officeart/2005/8/layout/lProcess2"/>
    <dgm:cxn modelId="{1DC93625-0846-4C17-A6E5-BF7FE85C5A97}" type="presParOf" srcId="{27B82702-2B31-4E2E-A448-5171A933208B}" destId="{71504103-7036-43D1-A611-3FC86A32B6CA}" srcOrd="0" destOrd="0" presId="urn:microsoft.com/office/officeart/2005/8/layout/lProcess2"/>
    <dgm:cxn modelId="{B495D5C7-AC35-4187-AA8D-490BBDC34CE4}" type="presParOf" srcId="{71504103-7036-43D1-A611-3FC86A32B6CA}" destId="{79A56F15-6DE5-48AF-B13B-3A9D9F90E0C2}" srcOrd="0" destOrd="0" presId="urn:microsoft.com/office/officeart/2005/8/layout/lProcess2"/>
    <dgm:cxn modelId="{E791B1DE-1298-4244-8350-1328C966315F}" type="presParOf" srcId="{71504103-7036-43D1-A611-3FC86A32B6CA}" destId="{38474879-3550-410F-BC21-AD7BF77F31BF}" srcOrd="1" destOrd="0" presId="urn:microsoft.com/office/officeart/2005/8/layout/lProcess2"/>
    <dgm:cxn modelId="{E33381C7-58F7-4EBE-A059-E01B01CF801C}" type="presParOf" srcId="{71504103-7036-43D1-A611-3FC86A32B6CA}" destId="{CF5DF70D-4482-45F1-8157-D0E461A27846}"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E37D29-A44F-450A-9AD5-3FAF564C42F5}"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US"/>
        </a:p>
      </dgm:t>
    </dgm:pt>
    <dgm:pt modelId="{6EB88140-1A49-4E4C-82E1-CF5C3B4F0C44}">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3600" b="1" u="sng" dirty="0"/>
            <a:t>Replenishment Water</a:t>
          </a:r>
        </a:p>
      </dgm:t>
    </dgm:pt>
    <dgm:pt modelId="{14F08D35-4331-408C-B98D-0FE879F41933}" type="parTrans" cxnId="{F6E0E4B7-7199-4195-90DD-336982B034B2}">
      <dgm:prSet/>
      <dgm:spPr/>
      <dgm:t>
        <a:bodyPr/>
        <a:lstStyle/>
        <a:p>
          <a:endParaRPr lang="en-US"/>
        </a:p>
      </dgm:t>
    </dgm:pt>
    <dgm:pt modelId="{6FD0376B-0244-4DFB-AF83-E61C29B2F4FF}" type="sibTrans" cxnId="{F6E0E4B7-7199-4195-90DD-336982B034B2}">
      <dgm:prSet/>
      <dgm:spPr/>
      <dgm:t>
        <a:bodyPr/>
        <a:lstStyle/>
        <a:p>
          <a:endParaRPr lang="en-US"/>
        </a:p>
      </dgm:t>
    </dgm:pt>
    <dgm:pt modelId="{63ACA552-BCC6-44D0-9706-13DE7EAA9891}">
      <dgm:prSet phldrT="[Text]"/>
      <dgm:spPr/>
      <dgm:t>
        <a:bodyPr/>
        <a:lstStyle/>
        <a:p>
          <a:r>
            <a:rPr lang="en-US" dirty="0"/>
            <a:t>Up to 5,000 </a:t>
          </a:r>
          <a:r>
            <a:rPr lang="en-US" dirty="0" err="1"/>
            <a:t>af</a:t>
          </a:r>
          <a:r>
            <a:rPr lang="en-US" dirty="0"/>
            <a:t> in 79/127 years to parcels near Highline and Upper Main Canal</a:t>
          </a:r>
        </a:p>
      </dgm:t>
    </dgm:pt>
    <dgm:pt modelId="{87DB8EBF-6AB5-4EBE-A5F2-8C6B0F6F5DA3}" type="parTrans" cxnId="{AFF39837-730B-44DF-8CE6-245328163194}">
      <dgm:prSet/>
      <dgm:spPr/>
      <dgm:t>
        <a:bodyPr/>
        <a:lstStyle/>
        <a:p>
          <a:endParaRPr lang="en-US"/>
        </a:p>
      </dgm:t>
    </dgm:pt>
    <dgm:pt modelId="{1366B8DE-C6C2-48BA-A5B3-F4945A73BE01}" type="sibTrans" cxnId="{AFF39837-730B-44DF-8CE6-245328163194}">
      <dgm:prSet/>
      <dgm:spPr/>
      <dgm:t>
        <a:bodyPr/>
        <a:lstStyle/>
        <a:p>
          <a:endParaRPr lang="en-US"/>
        </a:p>
      </dgm:t>
    </dgm:pt>
    <dgm:pt modelId="{56B181A3-E35F-406D-ADE2-AC8AB02BD807}">
      <dgm:prSet phldrT="[Text]"/>
      <dgm:spPr/>
      <dgm:t>
        <a:bodyPr/>
        <a:lstStyle/>
        <a:p>
          <a:r>
            <a:rPr lang="en-US" dirty="0"/>
            <a:t>Potential future delivery of up to 20,000 </a:t>
          </a:r>
          <a:r>
            <a:rPr lang="en-US" dirty="0" err="1"/>
            <a:t>afy</a:t>
          </a:r>
          <a:r>
            <a:rPr lang="en-US" dirty="0"/>
            <a:t> in cone of depression in 79/127 years</a:t>
          </a:r>
        </a:p>
      </dgm:t>
    </dgm:pt>
    <dgm:pt modelId="{AE917180-BAB1-4E9E-A003-CE433C598D08}" type="parTrans" cxnId="{D29C710F-7D02-440E-AE0A-F5D8A792DEF4}">
      <dgm:prSet/>
      <dgm:spPr/>
      <dgm:t>
        <a:bodyPr/>
        <a:lstStyle/>
        <a:p>
          <a:endParaRPr lang="en-US"/>
        </a:p>
      </dgm:t>
    </dgm:pt>
    <dgm:pt modelId="{54FA5733-7756-466E-8686-8B00F48E6EB2}" type="sibTrans" cxnId="{D29C710F-7D02-440E-AE0A-F5D8A792DEF4}">
      <dgm:prSet/>
      <dgm:spPr/>
      <dgm:t>
        <a:bodyPr/>
        <a:lstStyle/>
        <a:p>
          <a:endParaRPr lang="en-US"/>
        </a:p>
      </dgm:t>
    </dgm:pt>
    <dgm:pt modelId="{BA02AB2C-19F8-4DDB-90E7-00D144A22CD5}">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3600" b="1" u="sng" dirty="0"/>
            <a:t>Northside Canal Service Area</a:t>
          </a:r>
        </a:p>
      </dgm:t>
    </dgm:pt>
    <dgm:pt modelId="{D2412C55-9E2D-4B9E-9C28-3E93128FFDE1}" type="parTrans" cxnId="{E78F641F-6808-4052-ADC6-C7D37B1170D7}">
      <dgm:prSet/>
      <dgm:spPr/>
      <dgm:t>
        <a:bodyPr/>
        <a:lstStyle/>
        <a:p>
          <a:endParaRPr lang="en-US"/>
        </a:p>
      </dgm:t>
    </dgm:pt>
    <dgm:pt modelId="{67EBFE2C-CA73-43F4-B733-3896E5F49A6E}" type="sibTrans" cxnId="{E78F641F-6808-4052-ADC6-C7D37B1170D7}">
      <dgm:prSet/>
      <dgm:spPr/>
      <dgm:t>
        <a:bodyPr/>
        <a:lstStyle/>
        <a:p>
          <a:endParaRPr lang="en-US"/>
        </a:p>
      </dgm:t>
    </dgm:pt>
    <dgm:pt modelId="{408691C9-4958-44EB-BF97-895EF87C5262}">
      <dgm:prSet phldrT="[Text]"/>
      <dgm:spPr/>
      <dgm:t>
        <a:bodyPr/>
        <a:lstStyle/>
        <a:p>
          <a:r>
            <a:rPr lang="en-US" dirty="0"/>
            <a:t>4,830 acres with water service from MID, supplemented by groundwater</a:t>
          </a:r>
        </a:p>
      </dgm:t>
    </dgm:pt>
    <dgm:pt modelId="{033A65CE-66A5-4CFA-A3B8-1CC4187412EE}" type="parTrans" cxnId="{89D00DB5-3BA4-46D6-B6E5-3F5DC9C4D1AD}">
      <dgm:prSet/>
      <dgm:spPr/>
      <dgm:t>
        <a:bodyPr/>
        <a:lstStyle/>
        <a:p>
          <a:endParaRPr lang="en-US"/>
        </a:p>
      </dgm:t>
    </dgm:pt>
    <dgm:pt modelId="{BFCAAAD7-F3D2-41B1-9CB6-1F2F2E0869F5}" type="sibTrans" cxnId="{89D00DB5-3BA4-46D6-B6E5-3F5DC9C4D1AD}">
      <dgm:prSet/>
      <dgm:spPr/>
      <dgm:t>
        <a:bodyPr/>
        <a:lstStyle/>
        <a:p>
          <a:endParaRPr lang="en-US"/>
        </a:p>
      </dgm:t>
    </dgm:pt>
    <dgm:pt modelId="{C62DEFAE-12D0-4C67-814F-EDF4816E8B77}">
      <dgm:prSet phldrT="[Text]"/>
      <dgm:spPr/>
      <dgm:t>
        <a:bodyPr/>
        <a:lstStyle/>
        <a:p>
          <a:r>
            <a:rPr lang="en-US" dirty="0"/>
            <a:t>Average of 9,831 </a:t>
          </a:r>
          <a:r>
            <a:rPr lang="en-US" dirty="0" err="1"/>
            <a:t>afy</a:t>
          </a:r>
          <a:r>
            <a:rPr lang="en-US" dirty="0"/>
            <a:t> from 2008 to 2022 </a:t>
          </a:r>
        </a:p>
      </dgm:t>
    </dgm:pt>
    <dgm:pt modelId="{4D081275-C38B-4F0F-B181-3710304CDDB3}" type="parTrans" cxnId="{468BD502-12A7-45DC-96A1-40AD905CF783}">
      <dgm:prSet/>
      <dgm:spPr/>
      <dgm:t>
        <a:bodyPr/>
        <a:lstStyle/>
        <a:p>
          <a:endParaRPr lang="en-US"/>
        </a:p>
      </dgm:t>
    </dgm:pt>
    <dgm:pt modelId="{C9B497EF-87D4-4E82-B5FD-797C282FBFB4}" type="sibTrans" cxnId="{468BD502-12A7-45DC-96A1-40AD905CF783}">
      <dgm:prSet/>
      <dgm:spPr/>
      <dgm:t>
        <a:bodyPr/>
        <a:lstStyle/>
        <a:p>
          <a:endParaRPr lang="en-US"/>
        </a:p>
      </dgm:t>
    </dgm:pt>
    <dgm:pt modelId="{C3261E48-5B0F-456D-8208-E0C3700E8AE7}">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3600" b="1" u="sng" dirty="0"/>
            <a:t>Riparian Diversions</a:t>
          </a:r>
        </a:p>
      </dgm:t>
    </dgm:pt>
    <dgm:pt modelId="{77E16B41-E344-46E0-9698-7D39F8B8F6A9}" type="parTrans" cxnId="{3C6AB58E-E3B7-4D18-81CF-891202598C1B}">
      <dgm:prSet/>
      <dgm:spPr/>
      <dgm:t>
        <a:bodyPr/>
        <a:lstStyle/>
        <a:p>
          <a:endParaRPr lang="en-US"/>
        </a:p>
      </dgm:t>
    </dgm:pt>
    <dgm:pt modelId="{2810F910-4AF1-40EB-82DC-1837E439A4C9}" type="sibTrans" cxnId="{3C6AB58E-E3B7-4D18-81CF-891202598C1B}">
      <dgm:prSet/>
      <dgm:spPr/>
      <dgm:t>
        <a:bodyPr/>
        <a:lstStyle/>
        <a:p>
          <a:endParaRPr lang="en-US"/>
        </a:p>
      </dgm:t>
    </dgm:pt>
    <dgm:pt modelId="{143FA975-5273-4C51-BF4F-005EF5272F9D}">
      <dgm:prSet phldrT="[Text]"/>
      <dgm:spPr/>
      <dgm:t>
        <a:bodyPr/>
        <a:lstStyle/>
        <a:p>
          <a:r>
            <a:rPr lang="en-US" dirty="0"/>
            <a:t>44 active non-MID points of diversion with 21 over 1 </a:t>
          </a:r>
          <a:r>
            <a:rPr lang="en-US" dirty="0" err="1"/>
            <a:t>cfs</a:t>
          </a:r>
          <a:r>
            <a:rPr lang="en-US" dirty="0"/>
            <a:t>, primarily along Merced River</a:t>
          </a:r>
        </a:p>
      </dgm:t>
    </dgm:pt>
    <dgm:pt modelId="{28A56F50-9929-4935-9939-D9015FD67970}" type="parTrans" cxnId="{22A7311A-14A2-41C6-A905-B53B2519C99F}">
      <dgm:prSet/>
      <dgm:spPr/>
      <dgm:t>
        <a:bodyPr/>
        <a:lstStyle/>
        <a:p>
          <a:endParaRPr lang="en-US"/>
        </a:p>
      </dgm:t>
    </dgm:pt>
    <dgm:pt modelId="{19BCE802-A2E6-45FD-B7C6-F089C927C98D}" type="sibTrans" cxnId="{22A7311A-14A2-41C6-A905-B53B2519C99F}">
      <dgm:prSet/>
      <dgm:spPr/>
      <dgm:t>
        <a:bodyPr/>
        <a:lstStyle/>
        <a:p>
          <a:endParaRPr lang="en-US"/>
        </a:p>
      </dgm:t>
    </dgm:pt>
    <dgm:pt modelId="{EF882A7B-FFE2-4DA8-B559-74583AE344F1}">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Exclusive water source to a few parcels, supplemental to groundwater on most</a:t>
          </a:r>
        </a:p>
      </dgm:t>
    </dgm:pt>
    <dgm:pt modelId="{5ECD4B32-5E9E-4289-9551-FD7978D38BC1}" type="parTrans" cxnId="{0AA8AB82-F3BB-478B-8982-3750F9FE0315}">
      <dgm:prSet/>
      <dgm:spPr/>
      <dgm:t>
        <a:bodyPr/>
        <a:lstStyle/>
        <a:p>
          <a:endParaRPr lang="en-US"/>
        </a:p>
      </dgm:t>
    </dgm:pt>
    <dgm:pt modelId="{9287CDE3-B212-44D3-B74D-CE4F6AE0466E}" type="sibTrans" cxnId="{0AA8AB82-F3BB-478B-8982-3750F9FE0315}">
      <dgm:prSet/>
      <dgm:spPr/>
      <dgm:t>
        <a:bodyPr/>
        <a:lstStyle/>
        <a:p>
          <a:endParaRPr lang="en-US"/>
        </a:p>
      </dgm:t>
    </dgm:pt>
    <dgm:pt modelId="{5C98F09A-F81F-4574-A275-C809EB668C23}" type="pres">
      <dgm:prSet presAssocID="{ECE37D29-A44F-450A-9AD5-3FAF564C42F5}" presName="theList" presStyleCnt="0">
        <dgm:presLayoutVars>
          <dgm:dir/>
          <dgm:animLvl val="lvl"/>
          <dgm:resizeHandles val="exact"/>
        </dgm:presLayoutVars>
      </dgm:prSet>
      <dgm:spPr/>
    </dgm:pt>
    <dgm:pt modelId="{62D07EBE-F40B-4EDE-87BC-6E3985B96B8B}" type="pres">
      <dgm:prSet presAssocID="{6EB88140-1A49-4E4C-82E1-CF5C3B4F0C44}" presName="compNode" presStyleCnt="0"/>
      <dgm:spPr/>
    </dgm:pt>
    <dgm:pt modelId="{9A6DE535-0418-4680-91C0-AEE29277ABA1}" type="pres">
      <dgm:prSet presAssocID="{6EB88140-1A49-4E4C-82E1-CF5C3B4F0C44}" presName="aNode" presStyleLbl="bgShp" presStyleIdx="0" presStyleCnt="3"/>
      <dgm:spPr/>
    </dgm:pt>
    <dgm:pt modelId="{2828824C-C744-4D33-BA0B-E35A801DC5EB}" type="pres">
      <dgm:prSet presAssocID="{6EB88140-1A49-4E4C-82E1-CF5C3B4F0C44}" presName="textNode" presStyleLbl="bgShp" presStyleIdx="0" presStyleCnt="3"/>
      <dgm:spPr/>
    </dgm:pt>
    <dgm:pt modelId="{AD7274B3-2F95-4992-A62E-524E3CA9E0C6}" type="pres">
      <dgm:prSet presAssocID="{6EB88140-1A49-4E4C-82E1-CF5C3B4F0C44}" presName="compChildNode" presStyleCnt="0"/>
      <dgm:spPr/>
    </dgm:pt>
    <dgm:pt modelId="{55E0F267-9F07-4F75-BB2B-A45AF3B92B37}" type="pres">
      <dgm:prSet presAssocID="{6EB88140-1A49-4E4C-82E1-CF5C3B4F0C44}" presName="theInnerList" presStyleCnt="0"/>
      <dgm:spPr/>
    </dgm:pt>
    <dgm:pt modelId="{F319C1C0-11FC-40F6-A3EF-9A02D1223065}" type="pres">
      <dgm:prSet presAssocID="{63ACA552-BCC6-44D0-9706-13DE7EAA9891}" presName="childNode" presStyleLbl="node1" presStyleIdx="0" presStyleCnt="6">
        <dgm:presLayoutVars>
          <dgm:bulletEnabled val="1"/>
        </dgm:presLayoutVars>
      </dgm:prSet>
      <dgm:spPr/>
    </dgm:pt>
    <dgm:pt modelId="{623F135A-8A11-4A97-81CD-E4394C49C393}" type="pres">
      <dgm:prSet presAssocID="{63ACA552-BCC6-44D0-9706-13DE7EAA9891}" presName="aSpace2" presStyleCnt="0"/>
      <dgm:spPr/>
    </dgm:pt>
    <dgm:pt modelId="{40B870B5-E75F-4868-9A0B-989C881A96FD}" type="pres">
      <dgm:prSet presAssocID="{56B181A3-E35F-406D-ADE2-AC8AB02BD807}" presName="childNode" presStyleLbl="node1" presStyleIdx="1" presStyleCnt="6">
        <dgm:presLayoutVars>
          <dgm:bulletEnabled val="1"/>
        </dgm:presLayoutVars>
      </dgm:prSet>
      <dgm:spPr/>
    </dgm:pt>
    <dgm:pt modelId="{39D01A23-2EC5-4FEA-86B8-F2BE52AC50D0}" type="pres">
      <dgm:prSet presAssocID="{6EB88140-1A49-4E4C-82E1-CF5C3B4F0C44}" presName="aSpace" presStyleCnt="0"/>
      <dgm:spPr/>
    </dgm:pt>
    <dgm:pt modelId="{76F52109-D549-495E-8288-841C9DD0D920}" type="pres">
      <dgm:prSet presAssocID="{BA02AB2C-19F8-4DDB-90E7-00D144A22CD5}" presName="compNode" presStyleCnt="0"/>
      <dgm:spPr/>
    </dgm:pt>
    <dgm:pt modelId="{71589036-A1E3-49C9-9FBF-990BAC85DF63}" type="pres">
      <dgm:prSet presAssocID="{BA02AB2C-19F8-4DDB-90E7-00D144A22CD5}" presName="aNode" presStyleLbl="bgShp" presStyleIdx="1" presStyleCnt="3"/>
      <dgm:spPr/>
    </dgm:pt>
    <dgm:pt modelId="{AA6A9EF1-EAF6-4D3E-B9A4-03A57DDC5677}" type="pres">
      <dgm:prSet presAssocID="{BA02AB2C-19F8-4DDB-90E7-00D144A22CD5}" presName="textNode" presStyleLbl="bgShp" presStyleIdx="1" presStyleCnt="3"/>
      <dgm:spPr/>
    </dgm:pt>
    <dgm:pt modelId="{66EB43F3-7EE3-463E-B086-B0EABEB0C463}" type="pres">
      <dgm:prSet presAssocID="{BA02AB2C-19F8-4DDB-90E7-00D144A22CD5}" presName="compChildNode" presStyleCnt="0"/>
      <dgm:spPr/>
    </dgm:pt>
    <dgm:pt modelId="{0B09C9D5-396E-4C9C-BA07-D1BB894490B8}" type="pres">
      <dgm:prSet presAssocID="{BA02AB2C-19F8-4DDB-90E7-00D144A22CD5}" presName="theInnerList" presStyleCnt="0"/>
      <dgm:spPr/>
    </dgm:pt>
    <dgm:pt modelId="{8EB20980-A2F9-48B2-9FFC-93B14945FDF4}" type="pres">
      <dgm:prSet presAssocID="{408691C9-4958-44EB-BF97-895EF87C5262}" presName="childNode" presStyleLbl="node1" presStyleIdx="2" presStyleCnt="6">
        <dgm:presLayoutVars>
          <dgm:bulletEnabled val="1"/>
        </dgm:presLayoutVars>
      </dgm:prSet>
      <dgm:spPr/>
    </dgm:pt>
    <dgm:pt modelId="{BFD4E7C7-D937-4BF0-82D7-F1D227E05CB1}" type="pres">
      <dgm:prSet presAssocID="{408691C9-4958-44EB-BF97-895EF87C5262}" presName="aSpace2" presStyleCnt="0"/>
      <dgm:spPr/>
    </dgm:pt>
    <dgm:pt modelId="{5133FAC9-2C45-49D9-9016-21AFF11F4178}" type="pres">
      <dgm:prSet presAssocID="{C62DEFAE-12D0-4C67-814F-EDF4816E8B77}" presName="childNode" presStyleLbl="node1" presStyleIdx="3" presStyleCnt="6">
        <dgm:presLayoutVars>
          <dgm:bulletEnabled val="1"/>
        </dgm:presLayoutVars>
      </dgm:prSet>
      <dgm:spPr/>
    </dgm:pt>
    <dgm:pt modelId="{71475B12-872A-4AC9-97CA-BF669451F783}" type="pres">
      <dgm:prSet presAssocID="{BA02AB2C-19F8-4DDB-90E7-00D144A22CD5}" presName="aSpace" presStyleCnt="0"/>
      <dgm:spPr/>
    </dgm:pt>
    <dgm:pt modelId="{A960D433-82A3-4343-9453-3BCE42EE0F46}" type="pres">
      <dgm:prSet presAssocID="{C3261E48-5B0F-456D-8208-E0C3700E8AE7}" presName="compNode" presStyleCnt="0"/>
      <dgm:spPr/>
    </dgm:pt>
    <dgm:pt modelId="{8462FD4A-7496-45A7-B79B-7F445D8B4985}" type="pres">
      <dgm:prSet presAssocID="{C3261E48-5B0F-456D-8208-E0C3700E8AE7}" presName="aNode" presStyleLbl="bgShp" presStyleIdx="2" presStyleCnt="3"/>
      <dgm:spPr/>
    </dgm:pt>
    <dgm:pt modelId="{2F756D2D-5510-436A-95C9-85B2D8B3F378}" type="pres">
      <dgm:prSet presAssocID="{C3261E48-5B0F-456D-8208-E0C3700E8AE7}" presName="textNode" presStyleLbl="bgShp" presStyleIdx="2" presStyleCnt="3"/>
      <dgm:spPr/>
    </dgm:pt>
    <dgm:pt modelId="{27B82702-2B31-4E2E-A448-5171A933208B}" type="pres">
      <dgm:prSet presAssocID="{C3261E48-5B0F-456D-8208-E0C3700E8AE7}" presName="compChildNode" presStyleCnt="0"/>
      <dgm:spPr/>
    </dgm:pt>
    <dgm:pt modelId="{71504103-7036-43D1-A611-3FC86A32B6CA}" type="pres">
      <dgm:prSet presAssocID="{C3261E48-5B0F-456D-8208-E0C3700E8AE7}" presName="theInnerList" presStyleCnt="0"/>
      <dgm:spPr/>
    </dgm:pt>
    <dgm:pt modelId="{79A56F15-6DE5-48AF-B13B-3A9D9F90E0C2}" type="pres">
      <dgm:prSet presAssocID="{143FA975-5273-4C51-BF4F-005EF5272F9D}" presName="childNode" presStyleLbl="node1" presStyleIdx="4" presStyleCnt="6">
        <dgm:presLayoutVars>
          <dgm:bulletEnabled val="1"/>
        </dgm:presLayoutVars>
      </dgm:prSet>
      <dgm:spPr/>
    </dgm:pt>
    <dgm:pt modelId="{38474879-3550-410F-BC21-AD7BF77F31BF}" type="pres">
      <dgm:prSet presAssocID="{143FA975-5273-4C51-BF4F-005EF5272F9D}" presName="aSpace2" presStyleCnt="0"/>
      <dgm:spPr/>
    </dgm:pt>
    <dgm:pt modelId="{CF5DF70D-4482-45F1-8157-D0E461A27846}" type="pres">
      <dgm:prSet presAssocID="{EF882A7B-FFE2-4DA8-B559-74583AE344F1}" presName="childNode" presStyleLbl="node1" presStyleIdx="5" presStyleCnt="6">
        <dgm:presLayoutVars>
          <dgm:bulletEnabled val="1"/>
        </dgm:presLayoutVars>
      </dgm:prSet>
      <dgm:spPr/>
    </dgm:pt>
  </dgm:ptLst>
  <dgm:cxnLst>
    <dgm:cxn modelId="{468BD502-12A7-45DC-96A1-40AD905CF783}" srcId="{BA02AB2C-19F8-4DDB-90E7-00D144A22CD5}" destId="{C62DEFAE-12D0-4C67-814F-EDF4816E8B77}" srcOrd="1" destOrd="0" parTransId="{4D081275-C38B-4F0F-B181-3710304CDDB3}" sibTransId="{C9B497EF-87D4-4E82-B5FD-797C282FBFB4}"/>
    <dgm:cxn modelId="{FBD13D07-7102-492A-BBD1-1A781AB8BEB3}" type="presOf" srcId="{6EB88140-1A49-4E4C-82E1-CF5C3B4F0C44}" destId="{2828824C-C744-4D33-BA0B-E35A801DC5EB}" srcOrd="1" destOrd="0" presId="urn:microsoft.com/office/officeart/2005/8/layout/lProcess2"/>
    <dgm:cxn modelId="{D29C710F-7D02-440E-AE0A-F5D8A792DEF4}" srcId="{6EB88140-1A49-4E4C-82E1-CF5C3B4F0C44}" destId="{56B181A3-E35F-406D-ADE2-AC8AB02BD807}" srcOrd="1" destOrd="0" parTransId="{AE917180-BAB1-4E9E-A003-CE433C598D08}" sibTransId="{54FA5733-7756-466E-8686-8B00F48E6EB2}"/>
    <dgm:cxn modelId="{22A7311A-14A2-41C6-A905-B53B2519C99F}" srcId="{C3261E48-5B0F-456D-8208-E0C3700E8AE7}" destId="{143FA975-5273-4C51-BF4F-005EF5272F9D}" srcOrd="0" destOrd="0" parTransId="{28A56F50-9929-4935-9939-D9015FD67970}" sibTransId="{19BCE802-A2E6-45FD-B7C6-F089C927C98D}"/>
    <dgm:cxn modelId="{5779541A-305F-42B5-AA59-D2A078EE76BD}" type="presOf" srcId="{56B181A3-E35F-406D-ADE2-AC8AB02BD807}" destId="{40B870B5-E75F-4868-9A0B-989C881A96FD}" srcOrd="0" destOrd="0" presId="urn:microsoft.com/office/officeart/2005/8/layout/lProcess2"/>
    <dgm:cxn modelId="{C14A731D-EBD9-42AA-9A54-A648BBF83972}" type="presOf" srcId="{BA02AB2C-19F8-4DDB-90E7-00D144A22CD5}" destId="{AA6A9EF1-EAF6-4D3E-B9A4-03A57DDC5677}" srcOrd="1" destOrd="0" presId="urn:microsoft.com/office/officeart/2005/8/layout/lProcess2"/>
    <dgm:cxn modelId="{E78F641F-6808-4052-ADC6-C7D37B1170D7}" srcId="{ECE37D29-A44F-450A-9AD5-3FAF564C42F5}" destId="{BA02AB2C-19F8-4DDB-90E7-00D144A22CD5}" srcOrd="1" destOrd="0" parTransId="{D2412C55-9E2D-4B9E-9C28-3E93128FFDE1}" sibTransId="{67EBFE2C-CA73-43F4-B733-3896E5F49A6E}"/>
    <dgm:cxn modelId="{9FD03322-DA17-44E0-AD37-B5E155A3E031}" type="presOf" srcId="{408691C9-4958-44EB-BF97-895EF87C5262}" destId="{8EB20980-A2F9-48B2-9FFC-93B14945FDF4}" srcOrd="0" destOrd="0" presId="urn:microsoft.com/office/officeart/2005/8/layout/lProcess2"/>
    <dgm:cxn modelId="{AFF39837-730B-44DF-8CE6-245328163194}" srcId="{6EB88140-1A49-4E4C-82E1-CF5C3B4F0C44}" destId="{63ACA552-BCC6-44D0-9706-13DE7EAA9891}" srcOrd="0" destOrd="0" parTransId="{87DB8EBF-6AB5-4EBE-A5F2-8C6B0F6F5DA3}" sibTransId="{1366B8DE-C6C2-48BA-A5B3-F4945A73BE01}"/>
    <dgm:cxn modelId="{6992A43A-D3F8-4732-8A05-F2CCA730A5F8}" type="presOf" srcId="{C3261E48-5B0F-456D-8208-E0C3700E8AE7}" destId="{8462FD4A-7496-45A7-B79B-7F445D8B4985}" srcOrd="0" destOrd="0" presId="urn:microsoft.com/office/officeart/2005/8/layout/lProcess2"/>
    <dgm:cxn modelId="{A264D95B-7459-4E58-A6F7-8FD4B5F98EAA}" type="presOf" srcId="{BA02AB2C-19F8-4DDB-90E7-00D144A22CD5}" destId="{71589036-A1E3-49C9-9FBF-990BAC85DF63}" srcOrd="0" destOrd="0" presId="urn:microsoft.com/office/officeart/2005/8/layout/lProcess2"/>
    <dgm:cxn modelId="{9AF22042-267C-4D3B-BA1D-53EFD311190C}" type="presOf" srcId="{63ACA552-BCC6-44D0-9706-13DE7EAA9891}" destId="{F319C1C0-11FC-40F6-A3EF-9A02D1223065}" srcOrd="0" destOrd="0" presId="urn:microsoft.com/office/officeart/2005/8/layout/lProcess2"/>
    <dgm:cxn modelId="{B5F99D4B-A2ED-4E2C-93E1-D5820B15A2BE}" type="presOf" srcId="{C3261E48-5B0F-456D-8208-E0C3700E8AE7}" destId="{2F756D2D-5510-436A-95C9-85B2D8B3F378}" srcOrd="1" destOrd="0" presId="urn:microsoft.com/office/officeart/2005/8/layout/lProcess2"/>
    <dgm:cxn modelId="{70D15D7D-6407-4975-98FA-576F0AC55173}" type="presOf" srcId="{143FA975-5273-4C51-BF4F-005EF5272F9D}" destId="{79A56F15-6DE5-48AF-B13B-3A9D9F90E0C2}" srcOrd="0" destOrd="0" presId="urn:microsoft.com/office/officeart/2005/8/layout/lProcess2"/>
    <dgm:cxn modelId="{0AA8AB82-F3BB-478B-8982-3750F9FE0315}" srcId="{C3261E48-5B0F-456D-8208-E0C3700E8AE7}" destId="{EF882A7B-FFE2-4DA8-B559-74583AE344F1}" srcOrd="1" destOrd="0" parTransId="{5ECD4B32-5E9E-4289-9551-FD7978D38BC1}" sibTransId="{9287CDE3-B212-44D3-B74D-CE4F6AE0466E}"/>
    <dgm:cxn modelId="{F4D62F8A-C70E-46D8-A9BA-95D51FB879F0}" type="presOf" srcId="{ECE37D29-A44F-450A-9AD5-3FAF564C42F5}" destId="{5C98F09A-F81F-4574-A275-C809EB668C23}" srcOrd="0" destOrd="0" presId="urn:microsoft.com/office/officeart/2005/8/layout/lProcess2"/>
    <dgm:cxn modelId="{3C6AB58E-E3B7-4D18-81CF-891202598C1B}" srcId="{ECE37D29-A44F-450A-9AD5-3FAF564C42F5}" destId="{C3261E48-5B0F-456D-8208-E0C3700E8AE7}" srcOrd="2" destOrd="0" parTransId="{77E16B41-E344-46E0-9698-7D39F8B8F6A9}" sibTransId="{2810F910-4AF1-40EB-82DC-1837E439A4C9}"/>
    <dgm:cxn modelId="{9987D898-7D68-4675-86CA-3365B00E958D}" type="presOf" srcId="{6EB88140-1A49-4E4C-82E1-CF5C3B4F0C44}" destId="{9A6DE535-0418-4680-91C0-AEE29277ABA1}" srcOrd="0" destOrd="0" presId="urn:microsoft.com/office/officeart/2005/8/layout/lProcess2"/>
    <dgm:cxn modelId="{2154F4A8-604A-451A-B6B5-08FAFD7E2016}" type="presOf" srcId="{EF882A7B-FFE2-4DA8-B559-74583AE344F1}" destId="{CF5DF70D-4482-45F1-8157-D0E461A27846}" srcOrd="0" destOrd="0" presId="urn:microsoft.com/office/officeart/2005/8/layout/lProcess2"/>
    <dgm:cxn modelId="{89D00DB5-3BA4-46D6-B6E5-3F5DC9C4D1AD}" srcId="{BA02AB2C-19F8-4DDB-90E7-00D144A22CD5}" destId="{408691C9-4958-44EB-BF97-895EF87C5262}" srcOrd="0" destOrd="0" parTransId="{033A65CE-66A5-4CFA-A3B8-1CC4187412EE}" sibTransId="{BFCAAAD7-F3D2-41B1-9CB6-1F2F2E0869F5}"/>
    <dgm:cxn modelId="{F6E0E4B7-7199-4195-90DD-336982B034B2}" srcId="{ECE37D29-A44F-450A-9AD5-3FAF564C42F5}" destId="{6EB88140-1A49-4E4C-82E1-CF5C3B4F0C44}" srcOrd="0" destOrd="0" parTransId="{14F08D35-4331-408C-B98D-0FE879F41933}" sibTransId="{6FD0376B-0244-4DFB-AF83-E61C29B2F4FF}"/>
    <dgm:cxn modelId="{CFB858D9-87C8-49F7-8FE3-E52618FF2DC6}" type="presOf" srcId="{C62DEFAE-12D0-4C67-814F-EDF4816E8B77}" destId="{5133FAC9-2C45-49D9-9016-21AFF11F4178}" srcOrd="0" destOrd="0" presId="urn:microsoft.com/office/officeart/2005/8/layout/lProcess2"/>
    <dgm:cxn modelId="{F9A1EDE9-66C6-4977-A772-B17784DFB1FF}" type="presParOf" srcId="{5C98F09A-F81F-4574-A275-C809EB668C23}" destId="{62D07EBE-F40B-4EDE-87BC-6E3985B96B8B}" srcOrd="0" destOrd="0" presId="urn:microsoft.com/office/officeart/2005/8/layout/lProcess2"/>
    <dgm:cxn modelId="{EDC88625-6E52-4A62-8663-F3AF14376603}" type="presParOf" srcId="{62D07EBE-F40B-4EDE-87BC-6E3985B96B8B}" destId="{9A6DE535-0418-4680-91C0-AEE29277ABA1}" srcOrd="0" destOrd="0" presId="urn:microsoft.com/office/officeart/2005/8/layout/lProcess2"/>
    <dgm:cxn modelId="{6C254BFB-2912-44FD-AE94-FE209639CB95}" type="presParOf" srcId="{62D07EBE-F40B-4EDE-87BC-6E3985B96B8B}" destId="{2828824C-C744-4D33-BA0B-E35A801DC5EB}" srcOrd="1" destOrd="0" presId="urn:microsoft.com/office/officeart/2005/8/layout/lProcess2"/>
    <dgm:cxn modelId="{3FE48F42-C13B-4633-B39D-A4094486E5E8}" type="presParOf" srcId="{62D07EBE-F40B-4EDE-87BC-6E3985B96B8B}" destId="{AD7274B3-2F95-4992-A62E-524E3CA9E0C6}" srcOrd="2" destOrd="0" presId="urn:microsoft.com/office/officeart/2005/8/layout/lProcess2"/>
    <dgm:cxn modelId="{92773947-CBB4-4B87-A5F2-BF448C0C6045}" type="presParOf" srcId="{AD7274B3-2F95-4992-A62E-524E3CA9E0C6}" destId="{55E0F267-9F07-4F75-BB2B-A45AF3B92B37}" srcOrd="0" destOrd="0" presId="urn:microsoft.com/office/officeart/2005/8/layout/lProcess2"/>
    <dgm:cxn modelId="{93BF43F6-4514-43DA-80D0-6D902E910E98}" type="presParOf" srcId="{55E0F267-9F07-4F75-BB2B-A45AF3B92B37}" destId="{F319C1C0-11FC-40F6-A3EF-9A02D1223065}" srcOrd="0" destOrd="0" presId="urn:microsoft.com/office/officeart/2005/8/layout/lProcess2"/>
    <dgm:cxn modelId="{AD7B58BE-7CA7-4156-ACCB-56788E1E5904}" type="presParOf" srcId="{55E0F267-9F07-4F75-BB2B-A45AF3B92B37}" destId="{623F135A-8A11-4A97-81CD-E4394C49C393}" srcOrd="1" destOrd="0" presId="urn:microsoft.com/office/officeart/2005/8/layout/lProcess2"/>
    <dgm:cxn modelId="{A8E59784-EC1F-4E41-867C-9ADB901A22F4}" type="presParOf" srcId="{55E0F267-9F07-4F75-BB2B-A45AF3B92B37}" destId="{40B870B5-E75F-4868-9A0B-989C881A96FD}" srcOrd="2" destOrd="0" presId="urn:microsoft.com/office/officeart/2005/8/layout/lProcess2"/>
    <dgm:cxn modelId="{3FE298AE-5E23-4D10-96C8-492F64CDDECB}" type="presParOf" srcId="{5C98F09A-F81F-4574-A275-C809EB668C23}" destId="{39D01A23-2EC5-4FEA-86B8-F2BE52AC50D0}" srcOrd="1" destOrd="0" presId="urn:microsoft.com/office/officeart/2005/8/layout/lProcess2"/>
    <dgm:cxn modelId="{F99DEE13-DCD1-4C92-83A6-8A2E8ED5590F}" type="presParOf" srcId="{5C98F09A-F81F-4574-A275-C809EB668C23}" destId="{76F52109-D549-495E-8288-841C9DD0D920}" srcOrd="2" destOrd="0" presId="urn:microsoft.com/office/officeart/2005/8/layout/lProcess2"/>
    <dgm:cxn modelId="{E4566DEF-0780-4823-9DB2-C55331986369}" type="presParOf" srcId="{76F52109-D549-495E-8288-841C9DD0D920}" destId="{71589036-A1E3-49C9-9FBF-990BAC85DF63}" srcOrd="0" destOrd="0" presId="urn:microsoft.com/office/officeart/2005/8/layout/lProcess2"/>
    <dgm:cxn modelId="{565489F6-2EFC-43D3-B160-E7B5AB6B8CB6}" type="presParOf" srcId="{76F52109-D549-495E-8288-841C9DD0D920}" destId="{AA6A9EF1-EAF6-4D3E-B9A4-03A57DDC5677}" srcOrd="1" destOrd="0" presId="urn:microsoft.com/office/officeart/2005/8/layout/lProcess2"/>
    <dgm:cxn modelId="{98B1C612-464B-4B19-A900-5A3017378CA7}" type="presParOf" srcId="{76F52109-D549-495E-8288-841C9DD0D920}" destId="{66EB43F3-7EE3-463E-B086-B0EABEB0C463}" srcOrd="2" destOrd="0" presId="urn:microsoft.com/office/officeart/2005/8/layout/lProcess2"/>
    <dgm:cxn modelId="{5E5DE2FE-FEA9-4D15-913E-121FE801E3F7}" type="presParOf" srcId="{66EB43F3-7EE3-463E-B086-B0EABEB0C463}" destId="{0B09C9D5-396E-4C9C-BA07-D1BB894490B8}" srcOrd="0" destOrd="0" presId="urn:microsoft.com/office/officeart/2005/8/layout/lProcess2"/>
    <dgm:cxn modelId="{3C28DE74-D26E-4648-878D-AC7FDBDE7853}" type="presParOf" srcId="{0B09C9D5-396E-4C9C-BA07-D1BB894490B8}" destId="{8EB20980-A2F9-48B2-9FFC-93B14945FDF4}" srcOrd="0" destOrd="0" presId="urn:microsoft.com/office/officeart/2005/8/layout/lProcess2"/>
    <dgm:cxn modelId="{B07337A0-3EBA-4D73-A799-54B0304C8839}" type="presParOf" srcId="{0B09C9D5-396E-4C9C-BA07-D1BB894490B8}" destId="{BFD4E7C7-D937-4BF0-82D7-F1D227E05CB1}" srcOrd="1" destOrd="0" presId="urn:microsoft.com/office/officeart/2005/8/layout/lProcess2"/>
    <dgm:cxn modelId="{76F22E93-0226-42C0-825A-5CB396499BFD}" type="presParOf" srcId="{0B09C9D5-396E-4C9C-BA07-D1BB894490B8}" destId="{5133FAC9-2C45-49D9-9016-21AFF11F4178}" srcOrd="2" destOrd="0" presId="urn:microsoft.com/office/officeart/2005/8/layout/lProcess2"/>
    <dgm:cxn modelId="{C3B89EF7-9852-4E46-BF98-A713000720DA}" type="presParOf" srcId="{5C98F09A-F81F-4574-A275-C809EB668C23}" destId="{71475B12-872A-4AC9-97CA-BF669451F783}" srcOrd="3" destOrd="0" presId="urn:microsoft.com/office/officeart/2005/8/layout/lProcess2"/>
    <dgm:cxn modelId="{732BF48A-082F-4DB0-88C4-72FE17D75F70}" type="presParOf" srcId="{5C98F09A-F81F-4574-A275-C809EB668C23}" destId="{A960D433-82A3-4343-9453-3BCE42EE0F46}" srcOrd="4" destOrd="0" presId="urn:microsoft.com/office/officeart/2005/8/layout/lProcess2"/>
    <dgm:cxn modelId="{F809013C-EDFC-4614-804B-DC025A1BF6D6}" type="presParOf" srcId="{A960D433-82A3-4343-9453-3BCE42EE0F46}" destId="{8462FD4A-7496-45A7-B79B-7F445D8B4985}" srcOrd="0" destOrd="0" presId="urn:microsoft.com/office/officeart/2005/8/layout/lProcess2"/>
    <dgm:cxn modelId="{7C6C80E3-5D4A-468A-A553-CFFADBBF5A63}" type="presParOf" srcId="{A960D433-82A3-4343-9453-3BCE42EE0F46}" destId="{2F756D2D-5510-436A-95C9-85B2D8B3F378}" srcOrd="1" destOrd="0" presId="urn:microsoft.com/office/officeart/2005/8/layout/lProcess2"/>
    <dgm:cxn modelId="{5637649B-D700-4FA2-9784-B070E5533996}" type="presParOf" srcId="{A960D433-82A3-4343-9453-3BCE42EE0F46}" destId="{27B82702-2B31-4E2E-A448-5171A933208B}" srcOrd="2" destOrd="0" presId="urn:microsoft.com/office/officeart/2005/8/layout/lProcess2"/>
    <dgm:cxn modelId="{1DC93625-0846-4C17-A6E5-BF7FE85C5A97}" type="presParOf" srcId="{27B82702-2B31-4E2E-A448-5171A933208B}" destId="{71504103-7036-43D1-A611-3FC86A32B6CA}" srcOrd="0" destOrd="0" presId="urn:microsoft.com/office/officeart/2005/8/layout/lProcess2"/>
    <dgm:cxn modelId="{B495D5C7-AC35-4187-AA8D-490BBDC34CE4}" type="presParOf" srcId="{71504103-7036-43D1-A611-3FC86A32B6CA}" destId="{79A56F15-6DE5-48AF-B13B-3A9D9F90E0C2}" srcOrd="0" destOrd="0" presId="urn:microsoft.com/office/officeart/2005/8/layout/lProcess2"/>
    <dgm:cxn modelId="{E791B1DE-1298-4244-8350-1328C966315F}" type="presParOf" srcId="{71504103-7036-43D1-A611-3FC86A32B6CA}" destId="{38474879-3550-410F-BC21-AD7BF77F31BF}" srcOrd="1" destOrd="0" presId="urn:microsoft.com/office/officeart/2005/8/layout/lProcess2"/>
    <dgm:cxn modelId="{E33381C7-58F7-4EBE-A059-E01B01CF801C}" type="presParOf" srcId="{71504103-7036-43D1-A611-3FC86A32B6CA}" destId="{CF5DF70D-4482-45F1-8157-D0E461A27846}"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6C8BF2-E6AA-4C6D-8F48-E3C6B2DB8A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02D832-57C9-4EA0-A76C-065E8F317FA0}">
      <dgm:prSet custT="1"/>
      <dgm:spPr>
        <a:ln>
          <a:solidFill>
            <a:schemeClr val="accent2"/>
          </a:solidFill>
        </a:ln>
      </dgm:spPr>
      <dgm:t>
        <a:bodyPr/>
        <a:lstStyle/>
        <a:p>
          <a:r>
            <a:rPr lang="en-US" sz="3200" dirty="0"/>
            <a:t>Concept</a:t>
          </a:r>
        </a:p>
      </dgm:t>
    </dgm:pt>
    <dgm:pt modelId="{6295EC48-9C47-476C-9290-972ADCE9C84F}" type="parTrans" cxnId="{5FE0F477-4CDA-47E3-996F-961AB5A2EB90}">
      <dgm:prSet/>
      <dgm:spPr/>
      <dgm:t>
        <a:bodyPr/>
        <a:lstStyle/>
        <a:p>
          <a:endParaRPr lang="en-US"/>
        </a:p>
      </dgm:t>
    </dgm:pt>
    <dgm:pt modelId="{74A86743-10D0-49D7-9646-550627E4CC71}" type="sibTrans" cxnId="{5FE0F477-4CDA-47E3-996F-961AB5A2EB90}">
      <dgm:prSet/>
      <dgm:spPr/>
      <dgm:t>
        <a:bodyPr/>
        <a:lstStyle/>
        <a:p>
          <a:endParaRPr lang="en-US"/>
        </a:p>
      </dgm:t>
    </dgm:pt>
    <dgm:pt modelId="{8FFC6215-4131-49F8-8C96-1A15BA070448}">
      <dgm:prSet custT="1"/>
      <dgm:spPr/>
      <dgm:t>
        <a:bodyPr/>
        <a:lstStyle/>
        <a:p>
          <a:r>
            <a:rPr lang="en-US" sz="1800" dirty="0"/>
            <a:t>P&amp;MA Benefit Assessment = (Assessment) x (Proportionality Factor)</a:t>
          </a:r>
        </a:p>
      </dgm:t>
    </dgm:pt>
    <dgm:pt modelId="{9652085B-EB32-44F7-BD21-05E44501DFC2}" type="parTrans" cxnId="{C3E8B715-58F6-436D-BA6E-DF68B8A52D89}">
      <dgm:prSet/>
      <dgm:spPr/>
      <dgm:t>
        <a:bodyPr/>
        <a:lstStyle/>
        <a:p>
          <a:endParaRPr lang="en-US"/>
        </a:p>
      </dgm:t>
    </dgm:pt>
    <dgm:pt modelId="{83C9EBDE-04FE-4CBA-97E2-46C63B9350AE}" type="sibTrans" cxnId="{C3E8B715-58F6-436D-BA6E-DF68B8A52D89}">
      <dgm:prSet/>
      <dgm:spPr/>
      <dgm:t>
        <a:bodyPr/>
        <a:lstStyle/>
        <a:p>
          <a:endParaRPr lang="en-US"/>
        </a:p>
      </dgm:t>
    </dgm:pt>
    <dgm:pt modelId="{D42D3E1C-9A06-4E46-B034-AE72295B2CCC}">
      <dgm:prSet custT="1"/>
      <dgm:spPr>
        <a:ln>
          <a:solidFill>
            <a:schemeClr val="accent2"/>
          </a:solidFill>
        </a:ln>
      </dgm:spPr>
      <dgm:t>
        <a:bodyPr/>
        <a:lstStyle/>
        <a:p>
          <a:r>
            <a:rPr lang="en-US" sz="3200" dirty="0"/>
            <a:t>Implementation: Calculate a proportional assessment share</a:t>
          </a:r>
        </a:p>
      </dgm:t>
    </dgm:pt>
    <dgm:pt modelId="{B158193B-69C1-4BA8-B948-7623E4705814}" type="parTrans" cxnId="{C3BAB75A-41A9-4DC8-8998-997347D7088E}">
      <dgm:prSet/>
      <dgm:spPr/>
      <dgm:t>
        <a:bodyPr/>
        <a:lstStyle/>
        <a:p>
          <a:endParaRPr lang="en-US"/>
        </a:p>
      </dgm:t>
    </dgm:pt>
    <dgm:pt modelId="{F766FC87-29B0-428D-901F-50B86809F48C}" type="sibTrans" cxnId="{C3BAB75A-41A9-4DC8-8998-997347D7088E}">
      <dgm:prSet/>
      <dgm:spPr/>
      <dgm:t>
        <a:bodyPr/>
        <a:lstStyle/>
        <a:p>
          <a:endParaRPr lang="en-US"/>
        </a:p>
      </dgm:t>
    </dgm:pt>
    <dgm:pt modelId="{AD274F6C-C7CC-42A9-B6F5-32396BA87A72}">
      <dgm:prSet custT="1"/>
      <dgm:spPr/>
      <dgm:t>
        <a:bodyPr/>
        <a:lstStyle/>
        <a:p>
          <a:r>
            <a:rPr lang="en-US" sz="1800" dirty="0"/>
            <a:t>Requires adoption of policies for establishment of allocations and for measurement of consumptive use</a:t>
          </a:r>
        </a:p>
      </dgm:t>
    </dgm:pt>
    <dgm:pt modelId="{E0DFDBD2-63E4-48A6-B80B-F6B854C0D4C5}" type="parTrans" cxnId="{27ED889E-C3DF-4DE3-A3A4-804AE41FDBCE}">
      <dgm:prSet/>
      <dgm:spPr/>
      <dgm:t>
        <a:bodyPr/>
        <a:lstStyle/>
        <a:p>
          <a:endParaRPr lang="en-US"/>
        </a:p>
      </dgm:t>
    </dgm:pt>
    <dgm:pt modelId="{996ECA2D-2E23-4B03-A044-6CE0CA869C00}" type="sibTrans" cxnId="{27ED889E-C3DF-4DE3-A3A4-804AE41FDBCE}">
      <dgm:prSet/>
      <dgm:spPr/>
      <dgm:t>
        <a:bodyPr/>
        <a:lstStyle/>
        <a:p>
          <a:endParaRPr lang="en-US"/>
        </a:p>
      </dgm:t>
    </dgm:pt>
    <dgm:pt modelId="{F294BFB4-60E2-49BB-B9CC-BFB8AF0CB88E}">
      <dgm:prSet custT="1"/>
      <dgm:spPr/>
      <dgm:t>
        <a:bodyPr/>
        <a:lstStyle/>
        <a:p>
          <a:r>
            <a:rPr lang="en-US" sz="1800" dirty="0"/>
            <a:t>Proportionality Factor considers the relative stake in/benefit from achievement of the Sustainability Goal</a:t>
          </a:r>
        </a:p>
      </dgm:t>
    </dgm:pt>
    <dgm:pt modelId="{BFE48C13-7D45-4AB9-870A-FD21978840E7}" type="parTrans" cxnId="{A794C224-AEF1-4F04-AEDB-E0E3E28B5797}">
      <dgm:prSet/>
      <dgm:spPr/>
      <dgm:t>
        <a:bodyPr/>
        <a:lstStyle/>
        <a:p>
          <a:endParaRPr lang="en-US"/>
        </a:p>
      </dgm:t>
    </dgm:pt>
    <dgm:pt modelId="{C4F3867D-E5F5-432C-8248-1AA8636365DA}" type="sibTrans" cxnId="{A794C224-AEF1-4F04-AEDB-E0E3E28B5797}">
      <dgm:prSet/>
      <dgm:spPr/>
      <dgm:t>
        <a:bodyPr/>
        <a:lstStyle/>
        <a:p>
          <a:endParaRPr lang="en-US"/>
        </a:p>
      </dgm:t>
    </dgm:pt>
    <dgm:pt modelId="{194D6A7A-EEC3-412C-A19D-19FF8D52C9DC}">
      <dgm:prSet custT="1"/>
      <dgm:spPr/>
      <dgm:t>
        <a:bodyPr/>
        <a:lstStyle/>
        <a:p>
          <a:r>
            <a:rPr lang="en-US" sz="1800" dirty="0"/>
            <a:t>Proportionality Factor = (Volume of Groundwater Pumped) / (Total Consumptive Use)</a:t>
          </a:r>
        </a:p>
      </dgm:t>
    </dgm:pt>
    <dgm:pt modelId="{4C254A0D-3F9B-4077-8CAC-50221EE116F8}" type="parTrans" cxnId="{EDE4E06A-47B6-48BC-A87E-E188086321B6}">
      <dgm:prSet/>
      <dgm:spPr/>
      <dgm:t>
        <a:bodyPr/>
        <a:lstStyle/>
        <a:p>
          <a:endParaRPr lang="en-US"/>
        </a:p>
      </dgm:t>
    </dgm:pt>
    <dgm:pt modelId="{2BE32808-55C6-4631-AF59-E909EF8FC9D1}" type="sibTrans" cxnId="{EDE4E06A-47B6-48BC-A87E-E188086321B6}">
      <dgm:prSet/>
      <dgm:spPr/>
      <dgm:t>
        <a:bodyPr/>
        <a:lstStyle/>
        <a:p>
          <a:endParaRPr lang="en-US"/>
        </a:p>
      </dgm:t>
    </dgm:pt>
    <dgm:pt modelId="{F8F2EA38-1696-474E-95CB-B41CC5686B04}">
      <dgm:prSet custT="1"/>
      <dgm:spPr/>
      <dgm:t>
        <a:bodyPr/>
        <a:lstStyle/>
        <a:p>
          <a:r>
            <a:rPr lang="en-US" sz="1800" dirty="0"/>
            <a:t>Calculate based on available ET and surface water delivery for the already evaluated baseline period</a:t>
          </a:r>
        </a:p>
      </dgm:t>
    </dgm:pt>
    <dgm:pt modelId="{03A1BF77-1669-4262-B3B9-50E11640D1AC}" type="parTrans" cxnId="{E460A93D-3203-446B-B375-89574B0F701C}">
      <dgm:prSet/>
      <dgm:spPr/>
      <dgm:t>
        <a:bodyPr/>
        <a:lstStyle/>
        <a:p>
          <a:endParaRPr lang="en-US"/>
        </a:p>
      </dgm:t>
    </dgm:pt>
    <dgm:pt modelId="{2104798B-D9CF-4DA3-9AF7-D16286446AD3}" type="sibTrans" cxnId="{E460A93D-3203-446B-B375-89574B0F701C}">
      <dgm:prSet/>
      <dgm:spPr/>
      <dgm:t>
        <a:bodyPr/>
        <a:lstStyle/>
        <a:p>
          <a:endParaRPr lang="en-US"/>
        </a:p>
      </dgm:t>
    </dgm:pt>
    <dgm:pt modelId="{92338678-401A-4853-BDAD-DB5A7A25B4A8}">
      <dgm:prSet custT="1"/>
      <dgm:spPr>
        <a:ln>
          <a:noFill/>
        </a:ln>
      </dgm:spPr>
      <dgm:t>
        <a:bodyPr/>
        <a:lstStyle/>
        <a:p>
          <a:r>
            <a:rPr lang="en-US" sz="1800" dirty="0"/>
            <a:t>Use historical ET, surface water delivery and precipitation for the baseline period to calculate historical groundwater consumptive use and total consumptive use of applied water </a:t>
          </a:r>
        </a:p>
      </dgm:t>
    </dgm:pt>
    <dgm:pt modelId="{D191769F-A495-4ADE-9E1E-A2AD048C00F0}" type="parTrans" cxnId="{0D8CD9B2-C03E-41B2-AFEB-420CCFE8C709}">
      <dgm:prSet/>
      <dgm:spPr/>
      <dgm:t>
        <a:bodyPr/>
        <a:lstStyle/>
        <a:p>
          <a:endParaRPr lang="en-US"/>
        </a:p>
      </dgm:t>
    </dgm:pt>
    <dgm:pt modelId="{0BC7A0F7-C8BD-445C-B5DD-549ACC48946A}" type="sibTrans" cxnId="{0D8CD9B2-C03E-41B2-AFEB-420CCFE8C709}">
      <dgm:prSet/>
      <dgm:spPr/>
      <dgm:t>
        <a:bodyPr/>
        <a:lstStyle/>
        <a:p>
          <a:endParaRPr lang="en-US"/>
        </a:p>
      </dgm:t>
    </dgm:pt>
    <dgm:pt modelId="{86870976-7C55-4318-9CA5-C0F639D1BCC2}">
      <dgm:prSet custT="1"/>
      <dgm:spPr>
        <a:ln>
          <a:solidFill>
            <a:schemeClr val="accent2"/>
          </a:solidFill>
        </a:ln>
      </dgm:spPr>
      <dgm:t>
        <a:bodyPr/>
        <a:lstStyle/>
        <a:p>
          <a:r>
            <a:rPr lang="en-US" sz="3200" dirty="0"/>
            <a:t>Advantages and Limitations</a:t>
          </a:r>
        </a:p>
      </dgm:t>
    </dgm:pt>
    <dgm:pt modelId="{99C46764-0E87-47DA-B212-34ABDE329706}" type="parTrans" cxnId="{D9C282D7-899C-4735-8C81-1D1FB51AA2E7}">
      <dgm:prSet/>
      <dgm:spPr/>
      <dgm:t>
        <a:bodyPr/>
        <a:lstStyle/>
        <a:p>
          <a:endParaRPr lang="en-US"/>
        </a:p>
      </dgm:t>
    </dgm:pt>
    <dgm:pt modelId="{397E826C-1EB7-43CE-943F-EBF0EDCEE1FA}" type="sibTrans" cxnId="{D9C282D7-899C-4735-8C81-1D1FB51AA2E7}">
      <dgm:prSet/>
      <dgm:spPr/>
      <dgm:t>
        <a:bodyPr/>
        <a:lstStyle/>
        <a:p>
          <a:endParaRPr lang="en-US"/>
        </a:p>
      </dgm:t>
    </dgm:pt>
    <dgm:pt modelId="{23136A79-B7DA-43C0-9494-A789F6894253}">
      <dgm:prSet custT="1"/>
      <dgm:spPr>
        <a:ln>
          <a:noFill/>
        </a:ln>
      </dgm:spPr>
      <dgm:t>
        <a:bodyPr/>
        <a:lstStyle/>
        <a:p>
          <a:r>
            <a:rPr lang="en-US" sz="1800" dirty="0"/>
            <a:t>Multiply GSA-wide benefit assessment for P&amp;MAs by proportionality factor calculated for each parcel</a:t>
          </a:r>
        </a:p>
      </dgm:t>
    </dgm:pt>
    <dgm:pt modelId="{AA2EE28F-4013-4EC7-8307-619579783D38}" type="parTrans" cxnId="{F9D46312-419F-4995-9231-29152DAECBCF}">
      <dgm:prSet/>
      <dgm:spPr/>
      <dgm:t>
        <a:bodyPr/>
        <a:lstStyle/>
        <a:p>
          <a:endParaRPr lang="en-US"/>
        </a:p>
      </dgm:t>
    </dgm:pt>
    <dgm:pt modelId="{CFA9E78F-02EC-4331-9803-82CA6AF0F9E0}" type="sibTrans" cxnId="{F9D46312-419F-4995-9231-29152DAECBCF}">
      <dgm:prSet/>
      <dgm:spPr/>
      <dgm:t>
        <a:bodyPr/>
        <a:lstStyle/>
        <a:p>
          <a:endParaRPr lang="en-US"/>
        </a:p>
      </dgm:t>
    </dgm:pt>
    <dgm:pt modelId="{90F4EDB3-8EEA-4E34-A218-D7C55AAB6BDD}">
      <dgm:prSet custT="1"/>
      <dgm:spPr/>
      <dgm:t>
        <a:bodyPr/>
        <a:lstStyle/>
        <a:p>
          <a:endParaRPr lang="en-US" sz="1800" dirty="0"/>
        </a:p>
      </dgm:t>
    </dgm:pt>
    <dgm:pt modelId="{F500600A-2D5B-4B26-9DFC-E1DDF3181036}" type="parTrans" cxnId="{80C3F9E5-8CE8-4381-B06F-7D664BAA4423}">
      <dgm:prSet/>
      <dgm:spPr/>
      <dgm:t>
        <a:bodyPr/>
        <a:lstStyle/>
        <a:p>
          <a:endParaRPr lang="en-US"/>
        </a:p>
      </dgm:t>
    </dgm:pt>
    <dgm:pt modelId="{E3330768-1532-417C-971C-58C1CBA198C7}" type="sibTrans" cxnId="{80C3F9E5-8CE8-4381-B06F-7D664BAA4423}">
      <dgm:prSet/>
      <dgm:spPr/>
      <dgm:t>
        <a:bodyPr/>
        <a:lstStyle/>
        <a:p>
          <a:endParaRPr lang="en-US"/>
        </a:p>
      </dgm:t>
    </dgm:pt>
    <dgm:pt modelId="{4CD78885-476D-4F73-99E3-5273DBC28E78}">
      <dgm:prSet custT="1"/>
      <dgm:spPr/>
      <dgm:t>
        <a:bodyPr/>
        <a:lstStyle/>
        <a:p>
          <a:r>
            <a:rPr lang="en-US" sz="1800" dirty="0"/>
            <a:t>Understandable, justifiable, and Uses available data</a:t>
          </a:r>
        </a:p>
      </dgm:t>
    </dgm:pt>
    <dgm:pt modelId="{A2CF6CC6-618F-42FD-824D-B246411E057D}" type="parTrans" cxnId="{2536290C-C2D3-43C6-BF5E-DCBF9BA430B8}">
      <dgm:prSet/>
      <dgm:spPr/>
      <dgm:t>
        <a:bodyPr/>
        <a:lstStyle/>
        <a:p>
          <a:endParaRPr lang="en-US"/>
        </a:p>
      </dgm:t>
    </dgm:pt>
    <dgm:pt modelId="{304D0235-63C2-4248-8E52-32CED50BCF6B}" type="sibTrans" cxnId="{2536290C-C2D3-43C6-BF5E-DCBF9BA430B8}">
      <dgm:prSet/>
      <dgm:spPr/>
      <dgm:t>
        <a:bodyPr/>
        <a:lstStyle/>
        <a:p>
          <a:endParaRPr lang="en-US"/>
        </a:p>
      </dgm:t>
    </dgm:pt>
    <dgm:pt modelId="{76B604AD-5AE6-454B-8F4D-08158535896C}">
      <dgm:prSet custT="1"/>
      <dgm:spPr/>
      <dgm:t>
        <a:bodyPr/>
        <a:lstStyle/>
        <a:p>
          <a:r>
            <a:rPr lang="en-US" sz="1800" dirty="0"/>
            <a:t>Riparian diversions may require specific attention</a:t>
          </a:r>
        </a:p>
      </dgm:t>
    </dgm:pt>
    <dgm:pt modelId="{AFF77048-9ECC-4BA6-A676-931DB807E18A}" type="parTrans" cxnId="{5E197D59-ADA3-48AC-BBB1-847C04C72ED0}">
      <dgm:prSet/>
      <dgm:spPr/>
      <dgm:t>
        <a:bodyPr/>
        <a:lstStyle/>
        <a:p>
          <a:endParaRPr lang="en-US"/>
        </a:p>
      </dgm:t>
    </dgm:pt>
    <dgm:pt modelId="{CF53141F-C032-4E09-A325-148DEC4FF6F2}" type="sibTrans" cxnId="{5E197D59-ADA3-48AC-BBB1-847C04C72ED0}">
      <dgm:prSet/>
      <dgm:spPr/>
      <dgm:t>
        <a:bodyPr/>
        <a:lstStyle/>
        <a:p>
          <a:endParaRPr lang="en-US"/>
        </a:p>
      </dgm:t>
    </dgm:pt>
    <dgm:pt modelId="{8BC4A591-DD29-4A57-8ED9-913DCF5BC048}" type="pres">
      <dgm:prSet presAssocID="{AF6C8BF2-E6AA-4C6D-8F48-E3C6B2DB8AFD}" presName="linear" presStyleCnt="0">
        <dgm:presLayoutVars>
          <dgm:animLvl val="lvl"/>
          <dgm:resizeHandles val="exact"/>
        </dgm:presLayoutVars>
      </dgm:prSet>
      <dgm:spPr/>
    </dgm:pt>
    <dgm:pt modelId="{CEF93C06-B4DA-475B-B31D-6BBD820B66F3}" type="pres">
      <dgm:prSet presAssocID="{D602D832-57C9-4EA0-A76C-065E8F317FA0}" presName="parentText" presStyleLbl="node1" presStyleIdx="0" presStyleCnt="3">
        <dgm:presLayoutVars>
          <dgm:chMax val="0"/>
          <dgm:bulletEnabled val="1"/>
        </dgm:presLayoutVars>
      </dgm:prSet>
      <dgm:spPr/>
    </dgm:pt>
    <dgm:pt modelId="{E2C1F5CD-B4C8-443A-99F6-56E2706DB7E9}" type="pres">
      <dgm:prSet presAssocID="{D602D832-57C9-4EA0-A76C-065E8F317FA0}" presName="childText" presStyleLbl="revTx" presStyleIdx="0" presStyleCnt="3">
        <dgm:presLayoutVars>
          <dgm:bulletEnabled val="1"/>
        </dgm:presLayoutVars>
      </dgm:prSet>
      <dgm:spPr/>
    </dgm:pt>
    <dgm:pt modelId="{B81F0CFF-5033-4CDF-A926-6692A6AA2C37}" type="pres">
      <dgm:prSet presAssocID="{D42D3E1C-9A06-4E46-B034-AE72295B2CCC}" presName="parentText" presStyleLbl="node1" presStyleIdx="1" presStyleCnt="3">
        <dgm:presLayoutVars>
          <dgm:chMax val="0"/>
          <dgm:bulletEnabled val="1"/>
        </dgm:presLayoutVars>
      </dgm:prSet>
      <dgm:spPr/>
    </dgm:pt>
    <dgm:pt modelId="{4AD2DFB7-2185-4251-936E-0EF9F978B1D0}" type="pres">
      <dgm:prSet presAssocID="{D42D3E1C-9A06-4E46-B034-AE72295B2CCC}" presName="childText" presStyleLbl="revTx" presStyleIdx="1" presStyleCnt="3">
        <dgm:presLayoutVars>
          <dgm:bulletEnabled val="1"/>
        </dgm:presLayoutVars>
      </dgm:prSet>
      <dgm:spPr/>
    </dgm:pt>
    <dgm:pt modelId="{B1611629-DE87-463A-9F6A-DA133E84BFBB}" type="pres">
      <dgm:prSet presAssocID="{86870976-7C55-4318-9CA5-C0F639D1BCC2}" presName="parentText" presStyleLbl="node1" presStyleIdx="2" presStyleCnt="3">
        <dgm:presLayoutVars>
          <dgm:chMax val="0"/>
          <dgm:bulletEnabled val="1"/>
        </dgm:presLayoutVars>
      </dgm:prSet>
      <dgm:spPr/>
    </dgm:pt>
    <dgm:pt modelId="{9EA24B0F-E38B-48BD-9895-210FCBFA398A}" type="pres">
      <dgm:prSet presAssocID="{86870976-7C55-4318-9CA5-C0F639D1BCC2}" presName="childText" presStyleLbl="revTx" presStyleIdx="2" presStyleCnt="3" custScaleY="86485">
        <dgm:presLayoutVars>
          <dgm:bulletEnabled val="1"/>
        </dgm:presLayoutVars>
      </dgm:prSet>
      <dgm:spPr/>
    </dgm:pt>
  </dgm:ptLst>
  <dgm:cxnLst>
    <dgm:cxn modelId="{2536290C-C2D3-43C6-BF5E-DCBF9BA430B8}" srcId="{86870976-7C55-4318-9CA5-C0F639D1BCC2}" destId="{4CD78885-476D-4F73-99E3-5273DBC28E78}" srcOrd="1" destOrd="0" parTransId="{A2CF6CC6-618F-42FD-824D-B246411E057D}" sibTransId="{304D0235-63C2-4248-8E52-32CED50BCF6B}"/>
    <dgm:cxn modelId="{F9D46312-419F-4995-9231-29152DAECBCF}" srcId="{D42D3E1C-9A06-4E46-B034-AE72295B2CCC}" destId="{23136A79-B7DA-43C0-9494-A789F6894253}" srcOrd="1" destOrd="0" parTransId="{AA2EE28F-4013-4EC7-8307-619579783D38}" sibTransId="{CFA9E78F-02EC-4331-9803-82CA6AF0F9E0}"/>
    <dgm:cxn modelId="{C3E8B715-58F6-436D-BA6E-DF68B8A52D89}" srcId="{D602D832-57C9-4EA0-A76C-065E8F317FA0}" destId="{8FFC6215-4131-49F8-8C96-1A15BA070448}" srcOrd="0" destOrd="0" parTransId="{9652085B-EB32-44F7-BD21-05E44501DFC2}" sibTransId="{83C9EBDE-04FE-4CBA-97E2-46C63B9350AE}"/>
    <dgm:cxn modelId="{58DA8F1D-58B7-4E0A-A632-A82E629E840A}" type="presOf" srcId="{D602D832-57C9-4EA0-A76C-065E8F317FA0}" destId="{CEF93C06-B4DA-475B-B31D-6BBD820B66F3}" srcOrd="0" destOrd="0" presId="urn:microsoft.com/office/officeart/2005/8/layout/vList2"/>
    <dgm:cxn modelId="{A794C224-AEF1-4F04-AEDB-E0E3E28B5797}" srcId="{D602D832-57C9-4EA0-A76C-065E8F317FA0}" destId="{F294BFB4-60E2-49BB-B9CC-BFB8AF0CB88E}" srcOrd="2" destOrd="0" parTransId="{BFE48C13-7D45-4AB9-870A-FD21978840E7}" sibTransId="{C4F3867D-E5F5-432C-8248-1AA8636365DA}"/>
    <dgm:cxn modelId="{9684832E-57E1-4A67-841B-C07CB2C35023}" type="presOf" srcId="{90F4EDB3-8EEA-4E34-A218-D7C55AAB6BDD}" destId="{9EA24B0F-E38B-48BD-9895-210FCBFA398A}" srcOrd="0" destOrd="3" presId="urn:microsoft.com/office/officeart/2005/8/layout/vList2"/>
    <dgm:cxn modelId="{E460A93D-3203-446B-B375-89574B0F701C}" srcId="{D602D832-57C9-4EA0-A76C-065E8F317FA0}" destId="{F8F2EA38-1696-474E-95CB-B41CC5686B04}" srcOrd="3" destOrd="0" parTransId="{03A1BF77-1669-4262-B3B9-50E11640D1AC}" sibTransId="{2104798B-D9CF-4DA3-9AF7-D16286446AD3}"/>
    <dgm:cxn modelId="{028A9B67-17DB-4055-8B05-E0E41151278A}" type="presOf" srcId="{92338678-401A-4853-BDAD-DB5A7A25B4A8}" destId="{4AD2DFB7-2185-4251-936E-0EF9F978B1D0}" srcOrd="0" destOrd="0" presId="urn:microsoft.com/office/officeart/2005/8/layout/vList2"/>
    <dgm:cxn modelId="{EDE4E06A-47B6-48BC-A87E-E188086321B6}" srcId="{D602D832-57C9-4EA0-A76C-065E8F317FA0}" destId="{194D6A7A-EEC3-412C-A19D-19FF8D52C9DC}" srcOrd="1" destOrd="0" parTransId="{4C254A0D-3F9B-4077-8CAC-50221EE116F8}" sibTransId="{2BE32808-55C6-4631-AF59-E909EF8FC9D1}"/>
    <dgm:cxn modelId="{E9E4804B-D4DD-451E-A949-FA274D6DA283}" type="presOf" srcId="{8FFC6215-4131-49F8-8C96-1A15BA070448}" destId="{E2C1F5CD-B4C8-443A-99F6-56E2706DB7E9}" srcOrd="0" destOrd="0" presId="urn:microsoft.com/office/officeart/2005/8/layout/vList2"/>
    <dgm:cxn modelId="{BC59FE52-C1F3-4532-9DBD-198616A4E696}" type="presOf" srcId="{76B604AD-5AE6-454B-8F4D-08158535896C}" destId="{9EA24B0F-E38B-48BD-9895-210FCBFA398A}" srcOrd="0" destOrd="2" presId="urn:microsoft.com/office/officeart/2005/8/layout/vList2"/>
    <dgm:cxn modelId="{5FE0F477-4CDA-47E3-996F-961AB5A2EB90}" srcId="{AF6C8BF2-E6AA-4C6D-8F48-E3C6B2DB8AFD}" destId="{D602D832-57C9-4EA0-A76C-065E8F317FA0}" srcOrd="0" destOrd="0" parTransId="{6295EC48-9C47-476C-9290-972ADCE9C84F}" sibTransId="{74A86743-10D0-49D7-9646-550627E4CC71}"/>
    <dgm:cxn modelId="{5E197D59-ADA3-48AC-BBB1-847C04C72ED0}" srcId="{86870976-7C55-4318-9CA5-C0F639D1BCC2}" destId="{76B604AD-5AE6-454B-8F4D-08158535896C}" srcOrd="2" destOrd="0" parTransId="{AFF77048-9ECC-4BA6-A676-931DB807E18A}" sibTransId="{CF53141F-C032-4E09-A325-148DEC4FF6F2}"/>
    <dgm:cxn modelId="{9134A47A-73B2-4189-956B-D8ECE5669601}" type="presOf" srcId="{194D6A7A-EEC3-412C-A19D-19FF8D52C9DC}" destId="{E2C1F5CD-B4C8-443A-99F6-56E2706DB7E9}" srcOrd="0" destOrd="1" presId="urn:microsoft.com/office/officeart/2005/8/layout/vList2"/>
    <dgm:cxn modelId="{C3BAB75A-41A9-4DC8-8998-997347D7088E}" srcId="{AF6C8BF2-E6AA-4C6D-8F48-E3C6B2DB8AFD}" destId="{D42D3E1C-9A06-4E46-B034-AE72295B2CCC}" srcOrd="1" destOrd="0" parTransId="{B158193B-69C1-4BA8-B948-7623E4705814}" sibTransId="{F766FC87-29B0-428D-901F-50B86809F48C}"/>
    <dgm:cxn modelId="{C060A893-85CB-49C1-A554-78DEA2669863}" type="presOf" srcId="{AD274F6C-C7CC-42A9-B6F5-32396BA87A72}" destId="{9EA24B0F-E38B-48BD-9895-210FCBFA398A}" srcOrd="0" destOrd="0" presId="urn:microsoft.com/office/officeart/2005/8/layout/vList2"/>
    <dgm:cxn modelId="{1937519C-F7F3-4896-8F07-BC6DF92E9D18}" type="presOf" srcId="{D42D3E1C-9A06-4E46-B034-AE72295B2CCC}" destId="{B81F0CFF-5033-4CDF-A926-6692A6AA2C37}" srcOrd="0" destOrd="0" presId="urn:microsoft.com/office/officeart/2005/8/layout/vList2"/>
    <dgm:cxn modelId="{27ED889E-C3DF-4DE3-A3A4-804AE41FDBCE}" srcId="{86870976-7C55-4318-9CA5-C0F639D1BCC2}" destId="{AD274F6C-C7CC-42A9-B6F5-32396BA87A72}" srcOrd="0" destOrd="0" parTransId="{E0DFDBD2-63E4-48A6-B80B-F6B854C0D4C5}" sibTransId="{996ECA2D-2E23-4B03-A044-6CE0CA869C00}"/>
    <dgm:cxn modelId="{CA9721A5-41F0-4FDB-9036-A461AADC9C1F}" type="presOf" srcId="{AF6C8BF2-E6AA-4C6D-8F48-E3C6B2DB8AFD}" destId="{8BC4A591-DD29-4A57-8ED9-913DCF5BC048}" srcOrd="0" destOrd="0" presId="urn:microsoft.com/office/officeart/2005/8/layout/vList2"/>
    <dgm:cxn modelId="{0D8CD9B2-C03E-41B2-AFEB-420CCFE8C709}" srcId="{D42D3E1C-9A06-4E46-B034-AE72295B2CCC}" destId="{92338678-401A-4853-BDAD-DB5A7A25B4A8}" srcOrd="0" destOrd="0" parTransId="{D191769F-A495-4ADE-9E1E-A2AD048C00F0}" sibTransId="{0BC7A0F7-C8BD-445C-B5DD-549ACC48946A}"/>
    <dgm:cxn modelId="{325082C0-99A5-425C-9E24-E60366E6D550}" type="presOf" srcId="{F294BFB4-60E2-49BB-B9CC-BFB8AF0CB88E}" destId="{E2C1F5CD-B4C8-443A-99F6-56E2706DB7E9}" srcOrd="0" destOrd="2" presId="urn:microsoft.com/office/officeart/2005/8/layout/vList2"/>
    <dgm:cxn modelId="{894ED1C3-1F6E-49B0-8D75-FA1A832C44C9}" type="presOf" srcId="{23136A79-B7DA-43C0-9494-A789F6894253}" destId="{4AD2DFB7-2185-4251-936E-0EF9F978B1D0}" srcOrd="0" destOrd="1" presId="urn:microsoft.com/office/officeart/2005/8/layout/vList2"/>
    <dgm:cxn modelId="{154E18C8-9E3A-4410-934A-67F80BBE9198}" type="presOf" srcId="{F8F2EA38-1696-474E-95CB-B41CC5686B04}" destId="{E2C1F5CD-B4C8-443A-99F6-56E2706DB7E9}" srcOrd="0" destOrd="3" presId="urn:microsoft.com/office/officeart/2005/8/layout/vList2"/>
    <dgm:cxn modelId="{D9C282D7-899C-4735-8C81-1D1FB51AA2E7}" srcId="{AF6C8BF2-E6AA-4C6D-8F48-E3C6B2DB8AFD}" destId="{86870976-7C55-4318-9CA5-C0F639D1BCC2}" srcOrd="2" destOrd="0" parTransId="{99C46764-0E87-47DA-B212-34ABDE329706}" sibTransId="{397E826C-1EB7-43CE-943F-EBF0EDCEE1FA}"/>
    <dgm:cxn modelId="{609618D9-7D1B-44F3-8F17-F33A8BB58D29}" type="presOf" srcId="{4CD78885-476D-4F73-99E3-5273DBC28E78}" destId="{9EA24B0F-E38B-48BD-9895-210FCBFA398A}" srcOrd="0" destOrd="1" presId="urn:microsoft.com/office/officeart/2005/8/layout/vList2"/>
    <dgm:cxn modelId="{80C3F9E5-8CE8-4381-B06F-7D664BAA4423}" srcId="{86870976-7C55-4318-9CA5-C0F639D1BCC2}" destId="{90F4EDB3-8EEA-4E34-A218-D7C55AAB6BDD}" srcOrd="3" destOrd="0" parTransId="{F500600A-2D5B-4B26-9DFC-E1DDF3181036}" sibTransId="{E3330768-1532-417C-971C-58C1CBA198C7}"/>
    <dgm:cxn modelId="{834050F8-A591-43A5-88D4-6AC5626D0EBE}" type="presOf" srcId="{86870976-7C55-4318-9CA5-C0F639D1BCC2}" destId="{B1611629-DE87-463A-9F6A-DA133E84BFBB}" srcOrd="0" destOrd="0" presId="urn:microsoft.com/office/officeart/2005/8/layout/vList2"/>
    <dgm:cxn modelId="{56C88AA1-5EA1-4A57-A0D8-C3BCB7389537}" type="presParOf" srcId="{8BC4A591-DD29-4A57-8ED9-913DCF5BC048}" destId="{CEF93C06-B4DA-475B-B31D-6BBD820B66F3}" srcOrd="0" destOrd="0" presId="urn:microsoft.com/office/officeart/2005/8/layout/vList2"/>
    <dgm:cxn modelId="{FA2474B5-B125-4FC4-9700-734D83101CB6}" type="presParOf" srcId="{8BC4A591-DD29-4A57-8ED9-913DCF5BC048}" destId="{E2C1F5CD-B4C8-443A-99F6-56E2706DB7E9}" srcOrd="1" destOrd="0" presId="urn:microsoft.com/office/officeart/2005/8/layout/vList2"/>
    <dgm:cxn modelId="{226E4543-F55B-417D-A3C5-D451C3736028}" type="presParOf" srcId="{8BC4A591-DD29-4A57-8ED9-913DCF5BC048}" destId="{B81F0CFF-5033-4CDF-A926-6692A6AA2C37}" srcOrd="2" destOrd="0" presId="urn:microsoft.com/office/officeart/2005/8/layout/vList2"/>
    <dgm:cxn modelId="{22EE556E-38E4-49CE-91E8-B065D1DF3ADE}" type="presParOf" srcId="{8BC4A591-DD29-4A57-8ED9-913DCF5BC048}" destId="{4AD2DFB7-2185-4251-936E-0EF9F978B1D0}" srcOrd="3" destOrd="0" presId="urn:microsoft.com/office/officeart/2005/8/layout/vList2"/>
    <dgm:cxn modelId="{5C30CFD3-BFA9-4D7E-B8F1-6D6DB686AE2E}" type="presParOf" srcId="{8BC4A591-DD29-4A57-8ED9-913DCF5BC048}" destId="{B1611629-DE87-463A-9F6A-DA133E84BFBB}" srcOrd="4" destOrd="0" presId="urn:microsoft.com/office/officeart/2005/8/layout/vList2"/>
    <dgm:cxn modelId="{00958A64-17DC-4120-AEF1-59A481D522DF}" type="presParOf" srcId="{8BC4A591-DD29-4A57-8ED9-913DCF5BC048}" destId="{9EA24B0F-E38B-48BD-9895-210FCBFA398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6C8BF2-E6AA-4C6D-8F48-E3C6B2DB8A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02D832-57C9-4EA0-A76C-065E8F317FA0}">
      <dgm:prSet custT="1"/>
      <dgm:spPr>
        <a:ln>
          <a:solidFill>
            <a:schemeClr val="accent2"/>
          </a:solidFill>
        </a:ln>
      </dgm:spPr>
      <dgm:t>
        <a:bodyPr/>
        <a:lstStyle/>
        <a:p>
          <a:r>
            <a:rPr lang="en-US" sz="3200" dirty="0"/>
            <a:t>Background</a:t>
          </a:r>
        </a:p>
      </dgm:t>
    </dgm:pt>
    <dgm:pt modelId="{6295EC48-9C47-476C-9290-972ADCE9C84F}" type="parTrans" cxnId="{5FE0F477-4CDA-47E3-996F-961AB5A2EB90}">
      <dgm:prSet/>
      <dgm:spPr/>
      <dgm:t>
        <a:bodyPr/>
        <a:lstStyle/>
        <a:p>
          <a:endParaRPr lang="en-US"/>
        </a:p>
      </dgm:t>
    </dgm:pt>
    <dgm:pt modelId="{74A86743-10D0-49D7-9646-550627E4CC71}" type="sibTrans" cxnId="{5FE0F477-4CDA-47E3-996F-961AB5A2EB90}">
      <dgm:prSet/>
      <dgm:spPr/>
      <dgm:t>
        <a:bodyPr/>
        <a:lstStyle/>
        <a:p>
          <a:endParaRPr lang="en-US"/>
        </a:p>
      </dgm:t>
    </dgm:pt>
    <dgm:pt modelId="{8FFC6215-4131-49F8-8C96-1A15BA070448}">
      <dgm:prSet custT="1"/>
      <dgm:spPr/>
      <dgm:t>
        <a:bodyPr/>
        <a:lstStyle/>
        <a:p>
          <a:pPr algn="l">
            <a:buSzPct val="125000"/>
            <a:buFont typeface="Arial" panose="020B0604020202020204" pitchFamily="34" charset="0"/>
            <a:buChar char="•"/>
          </a:pPr>
          <a:r>
            <a:rPr lang="en-US" sz="1800" kern="1200" dirty="0">
              <a:solidFill>
                <a:srgbClr val="2D3233">
                  <a:hueOff val="0"/>
                  <a:satOff val="0"/>
                  <a:lumOff val="0"/>
                  <a:alphaOff val="0"/>
                </a:srgbClr>
              </a:solidFill>
              <a:latin typeface="Calibri"/>
              <a:ea typeface="+mn-ea"/>
              <a:cs typeface="+mn-cs"/>
            </a:rPr>
            <a:t>Delivery of replenishment water for in lieu recharge and direct recharge is a Group 2 GSP project that benefits subbasin sustainability when and where surface water can be made available by TID and MID.</a:t>
          </a:r>
        </a:p>
      </dgm:t>
    </dgm:pt>
    <dgm:pt modelId="{9652085B-EB32-44F7-BD21-05E44501DFC2}" type="parTrans" cxnId="{C3E8B715-58F6-436D-BA6E-DF68B8A52D89}">
      <dgm:prSet/>
      <dgm:spPr/>
      <dgm:t>
        <a:bodyPr/>
        <a:lstStyle/>
        <a:p>
          <a:endParaRPr lang="en-US"/>
        </a:p>
      </dgm:t>
    </dgm:pt>
    <dgm:pt modelId="{83C9EBDE-04FE-4CBA-97E2-46C63B9350AE}" type="sibTrans" cxnId="{C3E8B715-58F6-436D-BA6E-DF68B8A52D89}">
      <dgm:prSet/>
      <dgm:spPr/>
      <dgm:t>
        <a:bodyPr/>
        <a:lstStyle/>
        <a:p>
          <a:endParaRPr lang="en-US"/>
        </a:p>
      </dgm:t>
    </dgm:pt>
    <dgm:pt modelId="{D42D3E1C-9A06-4E46-B034-AE72295B2CCC}">
      <dgm:prSet custT="1"/>
      <dgm:spPr>
        <a:ln>
          <a:solidFill>
            <a:schemeClr val="accent2"/>
          </a:solidFill>
        </a:ln>
      </dgm:spPr>
      <dgm:t>
        <a:bodyPr/>
        <a:lstStyle/>
        <a:p>
          <a:r>
            <a:rPr lang="en-US" sz="3200" dirty="0"/>
            <a:t>Proposed Policies</a:t>
          </a:r>
        </a:p>
      </dgm:t>
    </dgm:pt>
    <dgm:pt modelId="{B158193B-69C1-4BA8-B948-7623E4705814}" type="parTrans" cxnId="{C3BAB75A-41A9-4DC8-8998-997347D7088E}">
      <dgm:prSet/>
      <dgm:spPr/>
      <dgm:t>
        <a:bodyPr/>
        <a:lstStyle/>
        <a:p>
          <a:endParaRPr lang="en-US"/>
        </a:p>
      </dgm:t>
    </dgm:pt>
    <dgm:pt modelId="{F766FC87-29B0-428D-901F-50B86809F48C}" type="sibTrans" cxnId="{C3BAB75A-41A9-4DC8-8998-997347D7088E}">
      <dgm:prSet/>
      <dgm:spPr/>
      <dgm:t>
        <a:bodyPr/>
        <a:lstStyle/>
        <a:p>
          <a:endParaRPr lang="en-US"/>
        </a:p>
      </dgm:t>
    </dgm:pt>
    <dgm:pt modelId="{92338678-401A-4853-BDAD-DB5A7A25B4A8}">
      <dgm:prSet custT="1"/>
      <dgm:spPr>
        <a:ln>
          <a:noFill/>
        </a:ln>
      </dgm:spPr>
      <dgm:t>
        <a:bodyPr/>
        <a:lstStyle/>
        <a:p>
          <a:r>
            <a:rPr lang="en-US" sz="1800" dirty="0">
              <a:solidFill>
                <a:srgbClr val="2D3233">
                  <a:hueOff val="0"/>
                  <a:satOff val="0"/>
                  <a:lumOff val="0"/>
                  <a:alphaOff val="0"/>
                </a:srgbClr>
              </a:solidFill>
              <a:latin typeface="Calibri"/>
              <a:ea typeface="+mn-ea"/>
              <a:cs typeface="+mn-cs"/>
            </a:rPr>
            <a:t>The GSA policy would pay for infrastructure improvements to implement and expand the replenishment water program to as many parcels as possible. This use benefits the subbasin as a whole.</a:t>
          </a:r>
          <a:endParaRPr lang="en-US" sz="1800" dirty="0"/>
        </a:p>
      </dgm:t>
    </dgm:pt>
    <dgm:pt modelId="{D191769F-A495-4ADE-9E1E-A2AD048C00F0}" type="parTrans" cxnId="{0D8CD9B2-C03E-41B2-AFEB-420CCFE8C709}">
      <dgm:prSet/>
      <dgm:spPr/>
      <dgm:t>
        <a:bodyPr/>
        <a:lstStyle/>
        <a:p>
          <a:endParaRPr lang="en-US"/>
        </a:p>
      </dgm:t>
    </dgm:pt>
    <dgm:pt modelId="{0BC7A0F7-C8BD-445C-B5DD-549ACC48946A}" type="sibTrans" cxnId="{0D8CD9B2-C03E-41B2-AFEB-420CCFE8C709}">
      <dgm:prSet/>
      <dgm:spPr/>
      <dgm:t>
        <a:bodyPr/>
        <a:lstStyle/>
        <a:p>
          <a:endParaRPr lang="en-US"/>
        </a:p>
      </dgm:t>
    </dgm:pt>
    <dgm:pt modelId="{888EE244-11BB-4B98-B9C5-C49D33DD5D80}">
      <dgm:prSet custT="1"/>
      <dgm:spPr/>
      <dgm:t>
        <a:bodyPr/>
        <a:lstStyle/>
        <a:p>
          <a:pPr algn="l">
            <a:buSzPct val="125000"/>
            <a:buFont typeface="Arial" panose="020B0604020202020204" pitchFamily="34" charset="0"/>
            <a:buChar char="•"/>
          </a:pPr>
          <a:r>
            <a:rPr lang="en-US" sz="1800" kern="1200" dirty="0">
              <a:solidFill>
                <a:srgbClr val="2D3233">
                  <a:hueOff val="0"/>
                  <a:satOff val="0"/>
                  <a:lumOff val="0"/>
                  <a:alphaOff val="0"/>
                </a:srgbClr>
              </a:solidFill>
              <a:latin typeface="Calibri"/>
              <a:ea typeface="+mn-ea"/>
              <a:cs typeface="+mn-cs"/>
            </a:rPr>
            <a:t>EWD and BCWD have adopted policies that recognizes replenishment water programs as benefits to all their constituents, and pay for infrastructure improvements and purchase of replenishment water to promote its use.</a:t>
          </a:r>
        </a:p>
      </dgm:t>
    </dgm:pt>
    <dgm:pt modelId="{15030EBF-BB4B-4BC6-A7BB-DD1B1C5C971D}" type="parTrans" cxnId="{7CBC302A-55F7-4E25-BC38-CEB76DA4F5F2}">
      <dgm:prSet/>
      <dgm:spPr/>
      <dgm:t>
        <a:bodyPr/>
        <a:lstStyle/>
        <a:p>
          <a:endParaRPr lang="en-US"/>
        </a:p>
      </dgm:t>
    </dgm:pt>
    <dgm:pt modelId="{81D29CCF-86AE-408F-BB83-76748D7941FD}" type="sibTrans" cxnId="{7CBC302A-55F7-4E25-BC38-CEB76DA4F5F2}">
      <dgm:prSet/>
      <dgm:spPr/>
      <dgm:t>
        <a:bodyPr/>
        <a:lstStyle/>
        <a:p>
          <a:endParaRPr lang="en-US"/>
        </a:p>
      </dgm:t>
    </dgm:pt>
    <dgm:pt modelId="{D12A340C-5BCC-44A8-AD2C-0AF8214585E0}">
      <dgm:prSet custT="1"/>
      <dgm:spPr>
        <a:ln>
          <a:noFill/>
        </a:ln>
      </dgm:spPr>
      <dgm:t>
        <a:bodyPr/>
        <a:lstStyle/>
        <a:p>
          <a:r>
            <a:rPr lang="en-US" sz="1800" dirty="0"/>
            <a:t>GSA benefit assessment of all irrigated parcels for infrastructure and direct recharge water costs is defensible. Replenishment water parcels would therefore be charged at the full land-based benefit assessment rate.</a:t>
          </a:r>
        </a:p>
      </dgm:t>
    </dgm:pt>
    <dgm:pt modelId="{8E19340F-C3C7-4A91-AB75-0E20254D730A}" type="parTrans" cxnId="{B97AE5C4-5DE5-415E-A70F-6F791A5FC816}">
      <dgm:prSet/>
      <dgm:spPr/>
      <dgm:t>
        <a:bodyPr/>
        <a:lstStyle/>
        <a:p>
          <a:endParaRPr lang="en-US"/>
        </a:p>
      </dgm:t>
    </dgm:pt>
    <dgm:pt modelId="{1D7FE622-7C34-42B5-AE81-E9AB1D50ED68}" type="sibTrans" cxnId="{B97AE5C4-5DE5-415E-A70F-6F791A5FC816}">
      <dgm:prSet/>
      <dgm:spPr/>
      <dgm:t>
        <a:bodyPr/>
        <a:lstStyle/>
        <a:p>
          <a:endParaRPr lang="en-US"/>
        </a:p>
      </dgm:t>
    </dgm:pt>
    <dgm:pt modelId="{9D8C2A2D-F998-430D-B912-A96335561C26}">
      <dgm:prSet custT="1"/>
      <dgm:spPr>
        <a:ln>
          <a:noFill/>
        </a:ln>
      </dgm:spPr>
      <dgm:t>
        <a:bodyPr/>
        <a:lstStyle/>
        <a:p>
          <a:r>
            <a:rPr lang="en-US" sz="1800" dirty="0">
              <a:solidFill>
                <a:srgbClr val="2D3233">
                  <a:hueOff val="0"/>
                  <a:satOff val="0"/>
                  <a:lumOff val="0"/>
                  <a:alphaOff val="0"/>
                </a:srgbClr>
              </a:solidFill>
              <a:latin typeface="Calibri"/>
              <a:ea typeface="+mn-ea"/>
              <a:cs typeface="+mn-cs"/>
            </a:rPr>
            <a:t>The GSA would </a:t>
          </a:r>
          <a:r>
            <a:rPr lang="en-US" sz="1800" u="sng" dirty="0">
              <a:solidFill>
                <a:srgbClr val="2D3233">
                  <a:hueOff val="0"/>
                  <a:satOff val="0"/>
                  <a:lumOff val="0"/>
                  <a:alphaOff val="0"/>
                </a:srgbClr>
              </a:solidFill>
              <a:latin typeface="Calibri"/>
              <a:ea typeface="+mn-ea"/>
              <a:cs typeface="+mn-cs"/>
            </a:rPr>
            <a:t>not</a:t>
          </a:r>
          <a:r>
            <a:rPr lang="en-US" sz="1800" dirty="0">
              <a:solidFill>
                <a:srgbClr val="2D3233">
                  <a:hueOff val="0"/>
                  <a:satOff val="0"/>
                  <a:lumOff val="0"/>
                  <a:alphaOff val="0"/>
                </a:srgbClr>
              </a:solidFill>
              <a:latin typeface="Calibri"/>
              <a:ea typeface="+mn-ea"/>
              <a:cs typeface="+mn-cs"/>
            </a:rPr>
            <a:t> pay for replenishment water used for in lieu recharge because irrigation provides a direct benefit to the parcels irrigation season replenishment water and not to other parcels.</a:t>
          </a:r>
        </a:p>
      </dgm:t>
    </dgm:pt>
    <dgm:pt modelId="{D2B1981B-7959-4A01-BFAD-2C00BA0CB753}" type="parTrans" cxnId="{FB0F80DE-F0AB-4C2E-90F3-5652C693FD8D}">
      <dgm:prSet/>
      <dgm:spPr/>
      <dgm:t>
        <a:bodyPr/>
        <a:lstStyle/>
        <a:p>
          <a:endParaRPr lang="en-US"/>
        </a:p>
      </dgm:t>
    </dgm:pt>
    <dgm:pt modelId="{C3FCCB62-2BCB-435B-83FD-C53C6028BBD0}" type="sibTrans" cxnId="{FB0F80DE-F0AB-4C2E-90F3-5652C693FD8D}">
      <dgm:prSet/>
      <dgm:spPr/>
      <dgm:t>
        <a:bodyPr/>
        <a:lstStyle/>
        <a:p>
          <a:endParaRPr lang="en-US"/>
        </a:p>
      </dgm:t>
    </dgm:pt>
    <dgm:pt modelId="{1A186145-5E7C-4233-8FFA-B0FEAC15DD96}">
      <dgm:prSet custT="1"/>
      <dgm:spPr/>
      <dgm:t>
        <a:bodyPr/>
        <a:lstStyle/>
        <a:p>
          <a:pPr algn="l">
            <a:buSzPct val="125000"/>
            <a:buFont typeface="Arial" panose="020B0604020202020204" pitchFamily="34" charset="0"/>
            <a:buChar char="•"/>
          </a:pPr>
          <a:r>
            <a:rPr lang="en-US" sz="1800" kern="1200" dirty="0">
              <a:solidFill>
                <a:srgbClr val="2D3233">
                  <a:hueOff val="0"/>
                  <a:satOff val="0"/>
                  <a:lumOff val="0"/>
                  <a:alphaOff val="0"/>
                </a:srgbClr>
              </a:solidFill>
              <a:latin typeface="Calibri"/>
              <a:ea typeface="+mn-ea"/>
              <a:cs typeface="+mn-cs"/>
            </a:rPr>
            <a:t>The policy of the GSA is to promote and maximize the use of surface water for direct and in lieu recharge.</a:t>
          </a:r>
        </a:p>
      </dgm:t>
    </dgm:pt>
    <dgm:pt modelId="{AF017B7C-85B5-4960-BAF0-724894380F6A}" type="parTrans" cxnId="{8A3A031C-B19F-43F7-AC2A-7E82CA97347A}">
      <dgm:prSet/>
      <dgm:spPr/>
      <dgm:t>
        <a:bodyPr/>
        <a:lstStyle/>
        <a:p>
          <a:endParaRPr lang="en-US"/>
        </a:p>
      </dgm:t>
    </dgm:pt>
    <dgm:pt modelId="{822A543B-F147-459C-A691-0619B2AA44EA}" type="sibTrans" cxnId="{8A3A031C-B19F-43F7-AC2A-7E82CA97347A}">
      <dgm:prSet/>
      <dgm:spPr/>
      <dgm:t>
        <a:bodyPr/>
        <a:lstStyle/>
        <a:p>
          <a:endParaRPr lang="en-US"/>
        </a:p>
      </dgm:t>
    </dgm:pt>
    <dgm:pt modelId="{E694D461-AB07-400F-B46D-F72E925E2FC7}">
      <dgm:prSet custT="1"/>
      <dgm:spPr>
        <a:ln>
          <a:noFill/>
        </a:ln>
      </dgm:spPr>
      <dgm:t>
        <a:bodyPr/>
        <a:lstStyle/>
        <a:p>
          <a:r>
            <a:rPr lang="en-US" sz="1800" dirty="0">
              <a:solidFill>
                <a:srgbClr val="2D3233">
                  <a:hueOff val="0"/>
                  <a:satOff val="0"/>
                  <a:lumOff val="0"/>
                  <a:alphaOff val="0"/>
                </a:srgbClr>
              </a:solidFill>
              <a:latin typeface="Calibri"/>
              <a:ea typeface="+mn-ea"/>
              <a:cs typeface="+mn-cs"/>
            </a:rPr>
            <a:t>The GSA would pay for water used for direct recharge. This use benefits the subbasin as a whole. </a:t>
          </a:r>
          <a:endParaRPr lang="en-US" sz="1800" dirty="0"/>
        </a:p>
      </dgm:t>
    </dgm:pt>
    <dgm:pt modelId="{23BF421E-A5ED-4237-AB89-1481DD04E5BB}" type="parTrans" cxnId="{2C78B425-154E-4B2B-88E6-2667F51C3360}">
      <dgm:prSet/>
      <dgm:spPr/>
      <dgm:t>
        <a:bodyPr/>
        <a:lstStyle/>
        <a:p>
          <a:endParaRPr lang="en-US"/>
        </a:p>
      </dgm:t>
    </dgm:pt>
    <dgm:pt modelId="{03E62DFF-DCB8-4811-9B84-33EAA0452EA2}" type="sibTrans" cxnId="{2C78B425-154E-4B2B-88E6-2667F51C3360}">
      <dgm:prSet/>
      <dgm:spPr/>
      <dgm:t>
        <a:bodyPr/>
        <a:lstStyle/>
        <a:p>
          <a:endParaRPr lang="en-US"/>
        </a:p>
      </dgm:t>
    </dgm:pt>
    <dgm:pt modelId="{3E91E3DC-1200-4914-8C99-44C114F65A53}">
      <dgm:prSet custT="1"/>
      <dgm:spPr>
        <a:ln>
          <a:noFill/>
        </a:ln>
      </dgm:spPr>
      <dgm:t>
        <a:bodyPr/>
        <a:lstStyle/>
        <a:p>
          <a:r>
            <a:rPr lang="en-US" sz="1800" dirty="0">
              <a:solidFill>
                <a:srgbClr val="2D3233">
                  <a:hueOff val="0"/>
                  <a:satOff val="0"/>
                  <a:lumOff val="0"/>
                  <a:alphaOff val="0"/>
                </a:srgbClr>
              </a:solidFill>
              <a:latin typeface="Calibri"/>
              <a:ea typeface="+mn-ea"/>
              <a:cs typeface="+mn-cs"/>
            </a:rPr>
            <a:t>EWD and BCWD replenishment water purchase may continue as projects implemented by those agencies. </a:t>
          </a:r>
        </a:p>
      </dgm:t>
    </dgm:pt>
    <dgm:pt modelId="{3C9851C8-0B22-4125-AC39-8B2DE0AFAED4}" type="parTrans" cxnId="{520093C5-DA53-414D-8439-7411063E135B}">
      <dgm:prSet/>
      <dgm:spPr/>
      <dgm:t>
        <a:bodyPr/>
        <a:lstStyle/>
        <a:p>
          <a:endParaRPr lang="en-US"/>
        </a:p>
      </dgm:t>
    </dgm:pt>
    <dgm:pt modelId="{4A677766-7736-46ED-AA4B-1FBB696BD07B}" type="sibTrans" cxnId="{520093C5-DA53-414D-8439-7411063E135B}">
      <dgm:prSet/>
      <dgm:spPr/>
      <dgm:t>
        <a:bodyPr/>
        <a:lstStyle/>
        <a:p>
          <a:endParaRPr lang="en-US"/>
        </a:p>
      </dgm:t>
    </dgm:pt>
    <dgm:pt modelId="{8BC4A591-DD29-4A57-8ED9-913DCF5BC048}" type="pres">
      <dgm:prSet presAssocID="{AF6C8BF2-E6AA-4C6D-8F48-E3C6B2DB8AFD}" presName="linear" presStyleCnt="0">
        <dgm:presLayoutVars>
          <dgm:animLvl val="lvl"/>
          <dgm:resizeHandles val="exact"/>
        </dgm:presLayoutVars>
      </dgm:prSet>
      <dgm:spPr/>
    </dgm:pt>
    <dgm:pt modelId="{CEF93C06-B4DA-475B-B31D-6BBD820B66F3}" type="pres">
      <dgm:prSet presAssocID="{D602D832-57C9-4EA0-A76C-065E8F317FA0}" presName="parentText" presStyleLbl="node1" presStyleIdx="0" presStyleCnt="2" custScaleY="58815">
        <dgm:presLayoutVars>
          <dgm:chMax val="0"/>
          <dgm:bulletEnabled val="1"/>
        </dgm:presLayoutVars>
      </dgm:prSet>
      <dgm:spPr/>
    </dgm:pt>
    <dgm:pt modelId="{E2C1F5CD-B4C8-443A-99F6-56E2706DB7E9}" type="pres">
      <dgm:prSet presAssocID="{D602D832-57C9-4EA0-A76C-065E8F317FA0}" presName="childText" presStyleLbl="revTx" presStyleIdx="0" presStyleCnt="2" custScaleY="104356">
        <dgm:presLayoutVars>
          <dgm:bulletEnabled val="1"/>
        </dgm:presLayoutVars>
      </dgm:prSet>
      <dgm:spPr/>
    </dgm:pt>
    <dgm:pt modelId="{B81F0CFF-5033-4CDF-A926-6692A6AA2C37}" type="pres">
      <dgm:prSet presAssocID="{D42D3E1C-9A06-4E46-B034-AE72295B2CCC}" presName="parentText" presStyleLbl="node1" presStyleIdx="1" presStyleCnt="2" custScaleY="52759">
        <dgm:presLayoutVars>
          <dgm:chMax val="0"/>
          <dgm:bulletEnabled val="1"/>
        </dgm:presLayoutVars>
      </dgm:prSet>
      <dgm:spPr/>
    </dgm:pt>
    <dgm:pt modelId="{4AD2DFB7-2185-4251-936E-0EF9F978B1D0}" type="pres">
      <dgm:prSet presAssocID="{D42D3E1C-9A06-4E46-B034-AE72295B2CCC}" presName="childText" presStyleLbl="revTx" presStyleIdx="1" presStyleCnt="2" custScaleY="71040">
        <dgm:presLayoutVars>
          <dgm:bulletEnabled val="1"/>
        </dgm:presLayoutVars>
      </dgm:prSet>
      <dgm:spPr/>
    </dgm:pt>
  </dgm:ptLst>
  <dgm:cxnLst>
    <dgm:cxn modelId="{C3E8B715-58F6-436D-BA6E-DF68B8A52D89}" srcId="{D602D832-57C9-4EA0-A76C-065E8F317FA0}" destId="{8FFC6215-4131-49F8-8C96-1A15BA070448}" srcOrd="0" destOrd="0" parTransId="{9652085B-EB32-44F7-BD21-05E44501DFC2}" sibTransId="{83C9EBDE-04FE-4CBA-97E2-46C63B9350AE}"/>
    <dgm:cxn modelId="{8A3A031C-B19F-43F7-AC2A-7E82CA97347A}" srcId="{D602D832-57C9-4EA0-A76C-065E8F317FA0}" destId="{1A186145-5E7C-4233-8FFA-B0FEAC15DD96}" srcOrd="1" destOrd="0" parTransId="{AF017B7C-85B5-4960-BAF0-724894380F6A}" sibTransId="{822A543B-F147-459C-A691-0619B2AA44EA}"/>
    <dgm:cxn modelId="{58DA8F1D-58B7-4E0A-A632-A82E629E840A}" type="presOf" srcId="{D602D832-57C9-4EA0-A76C-065E8F317FA0}" destId="{CEF93C06-B4DA-475B-B31D-6BBD820B66F3}" srcOrd="0" destOrd="0" presId="urn:microsoft.com/office/officeart/2005/8/layout/vList2"/>
    <dgm:cxn modelId="{2C78B425-154E-4B2B-88E6-2667F51C3360}" srcId="{D42D3E1C-9A06-4E46-B034-AE72295B2CCC}" destId="{E694D461-AB07-400F-B46D-F72E925E2FC7}" srcOrd="1" destOrd="0" parTransId="{23BF421E-A5ED-4237-AB89-1481DD04E5BB}" sibTransId="{03E62DFF-DCB8-4811-9B84-33EAA0452EA2}"/>
    <dgm:cxn modelId="{7CBC302A-55F7-4E25-BC38-CEB76DA4F5F2}" srcId="{D602D832-57C9-4EA0-A76C-065E8F317FA0}" destId="{888EE244-11BB-4B98-B9C5-C49D33DD5D80}" srcOrd="2" destOrd="0" parTransId="{15030EBF-BB4B-4BC6-A7BB-DD1B1C5C971D}" sibTransId="{81D29CCF-86AE-408F-BB83-76748D7941FD}"/>
    <dgm:cxn modelId="{A0DB1A3A-B435-4E7C-83EF-64E954B0A744}" type="presOf" srcId="{888EE244-11BB-4B98-B9C5-C49D33DD5D80}" destId="{E2C1F5CD-B4C8-443A-99F6-56E2706DB7E9}" srcOrd="0" destOrd="2" presId="urn:microsoft.com/office/officeart/2005/8/layout/vList2"/>
    <dgm:cxn modelId="{25C84A5D-BBCF-4A8E-8701-A66F1AADD58C}" type="presOf" srcId="{9D8C2A2D-F998-430D-B912-A96335561C26}" destId="{4AD2DFB7-2185-4251-936E-0EF9F978B1D0}" srcOrd="0" destOrd="2" presId="urn:microsoft.com/office/officeart/2005/8/layout/vList2"/>
    <dgm:cxn modelId="{028A9B67-17DB-4055-8B05-E0E41151278A}" type="presOf" srcId="{92338678-401A-4853-BDAD-DB5A7A25B4A8}" destId="{4AD2DFB7-2185-4251-936E-0EF9F978B1D0}" srcOrd="0" destOrd="0" presId="urn:microsoft.com/office/officeart/2005/8/layout/vList2"/>
    <dgm:cxn modelId="{E9E4804B-D4DD-451E-A949-FA274D6DA283}" type="presOf" srcId="{8FFC6215-4131-49F8-8C96-1A15BA070448}" destId="{E2C1F5CD-B4C8-443A-99F6-56E2706DB7E9}" srcOrd="0" destOrd="0" presId="urn:microsoft.com/office/officeart/2005/8/layout/vList2"/>
    <dgm:cxn modelId="{C442F355-5E88-4051-8FAE-B0A04CDB2ADC}" type="presOf" srcId="{3E91E3DC-1200-4914-8C99-44C114F65A53}" destId="{4AD2DFB7-2185-4251-936E-0EF9F978B1D0}" srcOrd="0" destOrd="3" presId="urn:microsoft.com/office/officeart/2005/8/layout/vList2"/>
    <dgm:cxn modelId="{5FE0F477-4CDA-47E3-996F-961AB5A2EB90}" srcId="{AF6C8BF2-E6AA-4C6D-8F48-E3C6B2DB8AFD}" destId="{D602D832-57C9-4EA0-A76C-065E8F317FA0}" srcOrd="0" destOrd="0" parTransId="{6295EC48-9C47-476C-9290-972ADCE9C84F}" sibTransId="{74A86743-10D0-49D7-9646-550627E4CC71}"/>
    <dgm:cxn modelId="{C3BAB75A-41A9-4DC8-8998-997347D7088E}" srcId="{AF6C8BF2-E6AA-4C6D-8F48-E3C6B2DB8AFD}" destId="{D42D3E1C-9A06-4E46-B034-AE72295B2CCC}" srcOrd="1" destOrd="0" parTransId="{B158193B-69C1-4BA8-B948-7623E4705814}" sibTransId="{F766FC87-29B0-428D-901F-50B86809F48C}"/>
    <dgm:cxn modelId="{90E37083-7E91-4752-B8E0-C1B51B01918E}" type="presOf" srcId="{E694D461-AB07-400F-B46D-F72E925E2FC7}" destId="{4AD2DFB7-2185-4251-936E-0EF9F978B1D0}" srcOrd="0" destOrd="1" presId="urn:microsoft.com/office/officeart/2005/8/layout/vList2"/>
    <dgm:cxn modelId="{1937519C-F7F3-4896-8F07-BC6DF92E9D18}" type="presOf" srcId="{D42D3E1C-9A06-4E46-B034-AE72295B2CCC}" destId="{B81F0CFF-5033-4CDF-A926-6692A6AA2C37}" srcOrd="0" destOrd="0" presId="urn:microsoft.com/office/officeart/2005/8/layout/vList2"/>
    <dgm:cxn modelId="{CA9721A5-41F0-4FDB-9036-A461AADC9C1F}" type="presOf" srcId="{AF6C8BF2-E6AA-4C6D-8F48-E3C6B2DB8AFD}" destId="{8BC4A591-DD29-4A57-8ED9-913DCF5BC048}" srcOrd="0" destOrd="0" presId="urn:microsoft.com/office/officeart/2005/8/layout/vList2"/>
    <dgm:cxn modelId="{0D8CD9B2-C03E-41B2-AFEB-420CCFE8C709}" srcId="{D42D3E1C-9A06-4E46-B034-AE72295B2CCC}" destId="{92338678-401A-4853-BDAD-DB5A7A25B4A8}" srcOrd="0" destOrd="0" parTransId="{D191769F-A495-4ADE-9E1E-A2AD048C00F0}" sibTransId="{0BC7A0F7-C8BD-445C-B5DD-549ACC48946A}"/>
    <dgm:cxn modelId="{B97AE5C4-5DE5-415E-A70F-6F791A5FC816}" srcId="{D42D3E1C-9A06-4E46-B034-AE72295B2CCC}" destId="{D12A340C-5BCC-44A8-AD2C-0AF8214585E0}" srcOrd="4" destOrd="0" parTransId="{8E19340F-C3C7-4A91-AB75-0E20254D730A}" sibTransId="{1D7FE622-7C34-42B5-AE81-E9AB1D50ED68}"/>
    <dgm:cxn modelId="{520093C5-DA53-414D-8439-7411063E135B}" srcId="{D42D3E1C-9A06-4E46-B034-AE72295B2CCC}" destId="{3E91E3DC-1200-4914-8C99-44C114F65A53}" srcOrd="3" destOrd="0" parTransId="{3C9851C8-0B22-4125-AC39-8B2DE0AFAED4}" sibTransId="{4A677766-7736-46ED-AA4B-1FBB696BD07B}"/>
    <dgm:cxn modelId="{78B591DB-06AB-4694-A6E1-C645D627DD71}" type="presOf" srcId="{D12A340C-5BCC-44A8-AD2C-0AF8214585E0}" destId="{4AD2DFB7-2185-4251-936E-0EF9F978B1D0}" srcOrd="0" destOrd="4" presId="urn:microsoft.com/office/officeart/2005/8/layout/vList2"/>
    <dgm:cxn modelId="{FB0F80DE-F0AB-4C2E-90F3-5652C693FD8D}" srcId="{D42D3E1C-9A06-4E46-B034-AE72295B2CCC}" destId="{9D8C2A2D-F998-430D-B912-A96335561C26}" srcOrd="2" destOrd="0" parTransId="{D2B1981B-7959-4A01-BFAD-2C00BA0CB753}" sibTransId="{C3FCCB62-2BCB-435B-83FD-C53C6028BBD0}"/>
    <dgm:cxn modelId="{4E9F03FD-2E9E-44F2-994B-AC222973552A}" type="presOf" srcId="{1A186145-5E7C-4233-8FFA-B0FEAC15DD96}" destId="{E2C1F5CD-B4C8-443A-99F6-56E2706DB7E9}" srcOrd="0" destOrd="1" presId="urn:microsoft.com/office/officeart/2005/8/layout/vList2"/>
    <dgm:cxn modelId="{56C88AA1-5EA1-4A57-A0D8-C3BCB7389537}" type="presParOf" srcId="{8BC4A591-DD29-4A57-8ED9-913DCF5BC048}" destId="{CEF93C06-B4DA-475B-B31D-6BBD820B66F3}" srcOrd="0" destOrd="0" presId="urn:microsoft.com/office/officeart/2005/8/layout/vList2"/>
    <dgm:cxn modelId="{FA2474B5-B125-4FC4-9700-734D83101CB6}" type="presParOf" srcId="{8BC4A591-DD29-4A57-8ED9-913DCF5BC048}" destId="{E2C1F5CD-B4C8-443A-99F6-56E2706DB7E9}" srcOrd="1" destOrd="0" presId="urn:microsoft.com/office/officeart/2005/8/layout/vList2"/>
    <dgm:cxn modelId="{226E4543-F55B-417D-A3C5-D451C3736028}" type="presParOf" srcId="{8BC4A591-DD29-4A57-8ED9-913DCF5BC048}" destId="{B81F0CFF-5033-4CDF-A926-6692A6AA2C37}" srcOrd="2" destOrd="0" presId="urn:microsoft.com/office/officeart/2005/8/layout/vList2"/>
    <dgm:cxn modelId="{22EE556E-38E4-49CE-91E8-B065D1DF3ADE}" type="presParOf" srcId="{8BC4A591-DD29-4A57-8ED9-913DCF5BC048}" destId="{4AD2DFB7-2185-4251-936E-0EF9F978B1D0}" srcOrd="3" destOrd="0" presId="urn:microsoft.com/office/officeart/2005/8/layout/vList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6C8BF2-E6AA-4C6D-8F48-E3C6B2DB8A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02D832-57C9-4EA0-A76C-065E8F317FA0}">
      <dgm:prSet/>
      <dgm:spPr>
        <a:ln>
          <a:solidFill>
            <a:schemeClr val="accent2"/>
          </a:solidFill>
        </a:ln>
      </dgm:spPr>
      <dgm:t>
        <a:bodyPr/>
        <a:lstStyle/>
        <a:p>
          <a:r>
            <a:rPr lang="en-US"/>
            <a:t>Funding Mechanism Organization</a:t>
          </a:r>
        </a:p>
      </dgm:t>
    </dgm:pt>
    <dgm:pt modelId="{6295EC48-9C47-476C-9290-972ADCE9C84F}" type="parTrans" cxnId="{5FE0F477-4CDA-47E3-996F-961AB5A2EB90}">
      <dgm:prSet/>
      <dgm:spPr/>
      <dgm:t>
        <a:bodyPr/>
        <a:lstStyle/>
        <a:p>
          <a:endParaRPr lang="en-US"/>
        </a:p>
      </dgm:t>
    </dgm:pt>
    <dgm:pt modelId="{74A86743-10D0-49D7-9646-550627E4CC71}" type="sibTrans" cxnId="{5FE0F477-4CDA-47E3-996F-961AB5A2EB90}">
      <dgm:prSet/>
      <dgm:spPr/>
      <dgm:t>
        <a:bodyPr/>
        <a:lstStyle/>
        <a:p>
          <a:endParaRPr lang="en-US"/>
        </a:p>
      </dgm:t>
    </dgm:pt>
    <dgm:pt modelId="{8FFC6215-4131-49F8-8C96-1A15BA070448}">
      <dgm:prSet/>
      <dgm:spPr/>
      <dgm:t>
        <a:bodyPr/>
        <a:lstStyle/>
        <a:p>
          <a:r>
            <a:rPr lang="en-US"/>
            <a:t>All land-based charges fulfilled by a Prop 218 </a:t>
          </a:r>
          <a:r>
            <a:rPr lang="en-US" b="1"/>
            <a:t>benefit assessment</a:t>
          </a:r>
          <a:endParaRPr lang="en-US"/>
        </a:p>
      </dgm:t>
    </dgm:pt>
    <dgm:pt modelId="{9652085B-EB32-44F7-BD21-05E44501DFC2}" type="parTrans" cxnId="{C3E8B715-58F6-436D-BA6E-DF68B8A52D89}">
      <dgm:prSet/>
      <dgm:spPr/>
      <dgm:t>
        <a:bodyPr/>
        <a:lstStyle/>
        <a:p>
          <a:endParaRPr lang="en-US"/>
        </a:p>
      </dgm:t>
    </dgm:pt>
    <dgm:pt modelId="{83C9EBDE-04FE-4CBA-97E2-46C63B9350AE}" type="sibTrans" cxnId="{C3E8B715-58F6-436D-BA6E-DF68B8A52D89}">
      <dgm:prSet/>
      <dgm:spPr/>
      <dgm:t>
        <a:bodyPr/>
        <a:lstStyle/>
        <a:p>
          <a:endParaRPr lang="en-US"/>
        </a:p>
      </dgm:t>
    </dgm:pt>
    <dgm:pt modelId="{C181DCC3-9BD8-451A-A3AE-66AABCBE12C9}">
      <dgm:prSet/>
      <dgm:spPr/>
      <dgm:t>
        <a:bodyPr/>
        <a:lstStyle/>
        <a:p>
          <a:r>
            <a:rPr lang="en-US"/>
            <a:t>All extraction-based charges fulfilled by a Prop 218 </a:t>
          </a:r>
          <a:r>
            <a:rPr lang="en-US" b="1"/>
            <a:t>property related fee</a:t>
          </a:r>
          <a:endParaRPr lang="en-US"/>
        </a:p>
      </dgm:t>
    </dgm:pt>
    <dgm:pt modelId="{C785492D-B0DF-439E-897F-0AA6A471437B}" type="parTrans" cxnId="{CEEAE7D4-1F51-4642-ABAD-1F0C908CD66F}">
      <dgm:prSet/>
      <dgm:spPr/>
      <dgm:t>
        <a:bodyPr/>
        <a:lstStyle/>
        <a:p>
          <a:endParaRPr lang="en-US"/>
        </a:p>
      </dgm:t>
    </dgm:pt>
    <dgm:pt modelId="{E21ED312-CD40-459F-9B9A-BC34BC3D7279}" type="sibTrans" cxnId="{CEEAE7D4-1F51-4642-ABAD-1F0C908CD66F}">
      <dgm:prSet/>
      <dgm:spPr/>
      <dgm:t>
        <a:bodyPr/>
        <a:lstStyle/>
        <a:p>
          <a:endParaRPr lang="en-US"/>
        </a:p>
      </dgm:t>
    </dgm:pt>
    <dgm:pt modelId="{D42D3E1C-9A06-4E46-B034-AE72295B2CCC}">
      <dgm:prSet/>
      <dgm:spPr>
        <a:ln>
          <a:solidFill>
            <a:schemeClr val="accent2"/>
          </a:solidFill>
        </a:ln>
      </dgm:spPr>
      <dgm:t>
        <a:bodyPr/>
        <a:lstStyle/>
        <a:p>
          <a:r>
            <a:rPr lang="en-US"/>
            <a:t>Funding Mechanism Implementation Timeline</a:t>
          </a:r>
        </a:p>
      </dgm:t>
    </dgm:pt>
    <dgm:pt modelId="{B158193B-69C1-4BA8-B948-7623E4705814}" type="parTrans" cxnId="{C3BAB75A-41A9-4DC8-8998-997347D7088E}">
      <dgm:prSet/>
      <dgm:spPr/>
      <dgm:t>
        <a:bodyPr/>
        <a:lstStyle/>
        <a:p>
          <a:endParaRPr lang="en-US"/>
        </a:p>
      </dgm:t>
    </dgm:pt>
    <dgm:pt modelId="{F766FC87-29B0-428D-901F-50B86809F48C}" type="sibTrans" cxnId="{C3BAB75A-41A9-4DC8-8998-997347D7088E}">
      <dgm:prSet/>
      <dgm:spPr/>
      <dgm:t>
        <a:bodyPr/>
        <a:lstStyle/>
        <a:p>
          <a:endParaRPr lang="en-US"/>
        </a:p>
      </dgm:t>
    </dgm:pt>
    <dgm:pt modelId="{AD274F6C-C7CC-42A9-B6F5-32396BA87A72}">
      <dgm:prSet/>
      <dgm:spPr/>
      <dgm:t>
        <a:bodyPr/>
        <a:lstStyle/>
        <a:p>
          <a:r>
            <a:rPr lang="en-US" dirty="0"/>
            <a:t>Prop 218 </a:t>
          </a:r>
          <a:r>
            <a:rPr lang="en-US" b="1" dirty="0"/>
            <a:t>benefit assessment </a:t>
          </a:r>
          <a:r>
            <a:rPr lang="en-US" dirty="0"/>
            <a:t>adopted first (Dec-Mar 2023/24)</a:t>
          </a:r>
        </a:p>
      </dgm:t>
    </dgm:pt>
    <dgm:pt modelId="{E0DFDBD2-63E4-48A6-B80B-F6B854C0D4C5}" type="parTrans" cxnId="{27ED889E-C3DF-4DE3-A3A4-804AE41FDBCE}">
      <dgm:prSet/>
      <dgm:spPr/>
      <dgm:t>
        <a:bodyPr/>
        <a:lstStyle/>
        <a:p>
          <a:endParaRPr lang="en-US"/>
        </a:p>
      </dgm:t>
    </dgm:pt>
    <dgm:pt modelId="{996ECA2D-2E23-4B03-A044-6CE0CA869C00}" type="sibTrans" cxnId="{27ED889E-C3DF-4DE3-A3A4-804AE41FDBCE}">
      <dgm:prSet/>
      <dgm:spPr/>
      <dgm:t>
        <a:bodyPr/>
        <a:lstStyle/>
        <a:p>
          <a:endParaRPr lang="en-US"/>
        </a:p>
      </dgm:t>
    </dgm:pt>
    <dgm:pt modelId="{6E3E5A39-2B21-42F2-82C8-09B7541C5C9F}">
      <dgm:prSet/>
      <dgm:spPr/>
      <dgm:t>
        <a:bodyPr/>
        <a:lstStyle/>
        <a:p>
          <a:r>
            <a:rPr lang="en-US" dirty="0"/>
            <a:t>Covers 100% of project and operational budget</a:t>
          </a:r>
        </a:p>
      </dgm:t>
    </dgm:pt>
    <dgm:pt modelId="{0DCDF404-60B1-4AE0-B963-ED076192CC09}" type="parTrans" cxnId="{8609B1E3-603C-4B8C-8E85-916FE02B4E88}">
      <dgm:prSet/>
      <dgm:spPr/>
      <dgm:t>
        <a:bodyPr/>
        <a:lstStyle/>
        <a:p>
          <a:endParaRPr lang="en-US"/>
        </a:p>
      </dgm:t>
    </dgm:pt>
    <dgm:pt modelId="{7CFE4594-6A0F-4305-8F71-BDB5A321599A}" type="sibTrans" cxnId="{8609B1E3-603C-4B8C-8E85-916FE02B4E88}">
      <dgm:prSet/>
      <dgm:spPr/>
      <dgm:t>
        <a:bodyPr/>
        <a:lstStyle/>
        <a:p>
          <a:endParaRPr lang="en-US"/>
        </a:p>
      </dgm:t>
    </dgm:pt>
    <dgm:pt modelId="{121889C9-F79C-438D-8975-4F121F09F483}">
      <dgm:prSet/>
      <dgm:spPr/>
      <dgm:t>
        <a:bodyPr/>
        <a:lstStyle/>
        <a:p>
          <a:r>
            <a:rPr lang="en-US" dirty="0"/>
            <a:t>Prop 218 </a:t>
          </a:r>
          <a:r>
            <a:rPr lang="en-US" b="1" dirty="0"/>
            <a:t>property related fee </a:t>
          </a:r>
          <a:r>
            <a:rPr lang="en-US" dirty="0"/>
            <a:t>adopted second (Spring 2024)</a:t>
          </a:r>
        </a:p>
      </dgm:t>
    </dgm:pt>
    <dgm:pt modelId="{4F214C4B-865F-41D8-9E3C-9C1B2B1325C4}" type="parTrans" cxnId="{6EF5160D-B66C-4777-B815-5374DC1BA6F5}">
      <dgm:prSet/>
      <dgm:spPr/>
      <dgm:t>
        <a:bodyPr/>
        <a:lstStyle/>
        <a:p>
          <a:endParaRPr lang="en-US"/>
        </a:p>
      </dgm:t>
    </dgm:pt>
    <dgm:pt modelId="{A75CE193-7776-47C5-A912-1872EBF30F88}" type="sibTrans" cxnId="{6EF5160D-B66C-4777-B815-5374DC1BA6F5}">
      <dgm:prSet/>
      <dgm:spPr/>
      <dgm:t>
        <a:bodyPr/>
        <a:lstStyle/>
        <a:p>
          <a:endParaRPr lang="en-US"/>
        </a:p>
      </dgm:t>
    </dgm:pt>
    <dgm:pt modelId="{3DBBCBA8-E1DF-421D-9851-6616FCDA6352}">
      <dgm:prSet/>
      <dgm:spPr/>
      <dgm:t>
        <a:bodyPr/>
        <a:lstStyle/>
        <a:p>
          <a:r>
            <a:rPr lang="en-US" dirty="0"/>
            <a:t>Covers additional costs based on pumping beyond allocation (Tiered Overdraft Pumping Rates )</a:t>
          </a:r>
        </a:p>
      </dgm:t>
    </dgm:pt>
    <dgm:pt modelId="{9CE029B7-8137-4924-A474-3C80D71BC87B}" type="parTrans" cxnId="{FDF2CD4D-B3F6-4E49-B48B-AE61CEBFA69D}">
      <dgm:prSet/>
      <dgm:spPr/>
      <dgm:t>
        <a:bodyPr/>
        <a:lstStyle/>
        <a:p>
          <a:endParaRPr lang="en-US"/>
        </a:p>
      </dgm:t>
    </dgm:pt>
    <dgm:pt modelId="{26478CAC-F156-4D3C-A61A-E61AC8DD23D5}" type="sibTrans" cxnId="{FDF2CD4D-B3F6-4E49-B48B-AE61CEBFA69D}">
      <dgm:prSet/>
      <dgm:spPr/>
      <dgm:t>
        <a:bodyPr/>
        <a:lstStyle/>
        <a:p>
          <a:endParaRPr lang="en-US"/>
        </a:p>
      </dgm:t>
    </dgm:pt>
    <dgm:pt modelId="{8BC4A591-DD29-4A57-8ED9-913DCF5BC048}" type="pres">
      <dgm:prSet presAssocID="{AF6C8BF2-E6AA-4C6D-8F48-E3C6B2DB8AFD}" presName="linear" presStyleCnt="0">
        <dgm:presLayoutVars>
          <dgm:animLvl val="lvl"/>
          <dgm:resizeHandles val="exact"/>
        </dgm:presLayoutVars>
      </dgm:prSet>
      <dgm:spPr/>
    </dgm:pt>
    <dgm:pt modelId="{CEF93C06-B4DA-475B-B31D-6BBD820B66F3}" type="pres">
      <dgm:prSet presAssocID="{D602D832-57C9-4EA0-A76C-065E8F317FA0}" presName="parentText" presStyleLbl="node1" presStyleIdx="0" presStyleCnt="2">
        <dgm:presLayoutVars>
          <dgm:chMax val="0"/>
          <dgm:bulletEnabled val="1"/>
        </dgm:presLayoutVars>
      </dgm:prSet>
      <dgm:spPr/>
    </dgm:pt>
    <dgm:pt modelId="{E2C1F5CD-B4C8-443A-99F6-56E2706DB7E9}" type="pres">
      <dgm:prSet presAssocID="{D602D832-57C9-4EA0-A76C-065E8F317FA0}" presName="childText" presStyleLbl="revTx" presStyleIdx="0" presStyleCnt="2">
        <dgm:presLayoutVars>
          <dgm:bulletEnabled val="1"/>
        </dgm:presLayoutVars>
      </dgm:prSet>
      <dgm:spPr/>
    </dgm:pt>
    <dgm:pt modelId="{B81F0CFF-5033-4CDF-A926-6692A6AA2C37}" type="pres">
      <dgm:prSet presAssocID="{D42D3E1C-9A06-4E46-B034-AE72295B2CCC}" presName="parentText" presStyleLbl="node1" presStyleIdx="1" presStyleCnt="2">
        <dgm:presLayoutVars>
          <dgm:chMax val="0"/>
          <dgm:bulletEnabled val="1"/>
        </dgm:presLayoutVars>
      </dgm:prSet>
      <dgm:spPr/>
    </dgm:pt>
    <dgm:pt modelId="{4AD2DFB7-2185-4251-936E-0EF9F978B1D0}" type="pres">
      <dgm:prSet presAssocID="{D42D3E1C-9A06-4E46-B034-AE72295B2CCC}" presName="childText" presStyleLbl="revTx" presStyleIdx="1" presStyleCnt="2">
        <dgm:presLayoutVars>
          <dgm:bulletEnabled val="1"/>
        </dgm:presLayoutVars>
      </dgm:prSet>
      <dgm:spPr/>
    </dgm:pt>
  </dgm:ptLst>
  <dgm:cxnLst>
    <dgm:cxn modelId="{6EF5160D-B66C-4777-B815-5374DC1BA6F5}" srcId="{D42D3E1C-9A06-4E46-B034-AE72295B2CCC}" destId="{121889C9-F79C-438D-8975-4F121F09F483}" srcOrd="1" destOrd="0" parTransId="{4F214C4B-865F-41D8-9E3C-9C1B2B1325C4}" sibTransId="{A75CE193-7776-47C5-A912-1872EBF30F88}"/>
    <dgm:cxn modelId="{C3E8B715-58F6-436D-BA6E-DF68B8A52D89}" srcId="{D602D832-57C9-4EA0-A76C-065E8F317FA0}" destId="{8FFC6215-4131-49F8-8C96-1A15BA070448}" srcOrd="0" destOrd="0" parTransId="{9652085B-EB32-44F7-BD21-05E44501DFC2}" sibTransId="{83C9EBDE-04FE-4CBA-97E2-46C63B9350AE}"/>
    <dgm:cxn modelId="{58DA8F1D-58B7-4E0A-A632-A82E629E840A}" type="presOf" srcId="{D602D832-57C9-4EA0-A76C-065E8F317FA0}" destId="{CEF93C06-B4DA-475B-B31D-6BBD820B66F3}" srcOrd="0" destOrd="0" presId="urn:microsoft.com/office/officeart/2005/8/layout/vList2"/>
    <dgm:cxn modelId="{67890A1F-C625-47A0-B7CE-62492DD77025}" type="presOf" srcId="{3DBBCBA8-E1DF-421D-9851-6616FCDA6352}" destId="{4AD2DFB7-2185-4251-936E-0EF9F978B1D0}" srcOrd="0" destOrd="3" presId="urn:microsoft.com/office/officeart/2005/8/layout/vList2"/>
    <dgm:cxn modelId="{9A6D9C30-9DF7-4FC3-A4B5-35A03B9DEA58}" type="presOf" srcId="{121889C9-F79C-438D-8975-4F121F09F483}" destId="{4AD2DFB7-2185-4251-936E-0EF9F978B1D0}" srcOrd="0" destOrd="2" presId="urn:microsoft.com/office/officeart/2005/8/layout/vList2"/>
    <dgm:cxn modelId="{CCF08B42-DE5B-4F1C-A543-3CF3F4235847}" type="presOf" srcId="{C181DCC3-9BD8-451A-A3AE-66AABCBE12C9}" destId="{E2C1F5CD-B4C8-443A-99F6-56E2706DB7E9}" srcOrd="0" destOrd="1" presId="urn:microsoft.com/office/officeart/2005/8/layout/vList2"/>
    <dgm:cxn modelId="{943C7368-F025-4E92-9371-D86FED6C5CD8}" type="presOf" srcId="{6E3E5A39-2B21-42F2-82C8-09B7541C5C9F}" destId="{4AD2DFB7-2185-4251-936E-0EF9F978B1D0}" srcOrd="0" destOrd="1" presId="urn:microsoft.com/office/officeart/2005/8/layout/vList2"/>
    <dgm:cxn modelId="{E9E4804B-D4DD-451E-A949-FA274D6DA283}" type="presOf" srcId="{8FFC6215-4131-49F8-8C96-1A15BA070448}" destId="{E2C1F5CD-B4C8-443A-99F6-56E2706DB7E9}" srcOrd="0" destOrd="0" presId="urn:microsoft.com/office/officeart/2005/8/layout/vList2"/>
    <dgm:cxn modelId="{FDF2CD4D-B3F6-4E49-B48B-AE61CEBFA69D}" srcId="{121889C9-F79C-438D-8975-4F121F09F483}" destId="{3DBBCBA8-E1DF-421D-9851-6616FCDA6352}" srcOrd="0" destOrd="0" parTransId="{9CE029B7-8137-4924-A474-3C80D71BC87B}" sibTransId="{26478CAC-F156-4D3C-A61A-E61AC8DD23D5}"/>
    <dgm:cxn modelId="{5FE0F477-4CDA-47E3-996F-961AB5A2EB90}" srcId="{AF6C8BF2-E6AA-4C6D-8F48-E3C6B2DB8AFD}" destId="{D602D832-57C9-4EA0-A76C-065E8F317FA0}" srcOrd="0" destOrd="0" parTransId="{6295EC48-9C47-476C-9290-972ADCE9C84F}" sibTransId="{74A86743-10D0-49D7-9646-550627E4CC71}"/>
    <dgm:cxn modelId="{C3BAB75A-41A9-4DC8-8998-997347D7088E}" srcId="{AF6C8BF2-E6AA-4C6D-8F48-E3C6B2DB8AFD}" destId="{D42D3E1C-9A06-4E46-B034-AE72295B2CCC}" srcOrd="1" destOrd="0" parTransId="{B158193B-69C1-4BA8-B948-7623E4705814}" sibTransId="{F766FC87-29B0-428D-901F-50B86809F48C}"/>
    <dgm:cxn modelId="{1937519C-F7F3-4896-8F07-BC6DF92E9D18}" type="presOf" srcId="{D42D3E1C-9A06-4E46-B034-AE72295B2CCC}" destId="{B81F0CFF-5033-4CDF-A926-6692A6AA2C37}" srcOrd="0" destOrd="0" presId="urn:microsoft.com/office/officeart/2005/8/layout/vList2"/>
    <dgm:cxn modelId="{27ED889E-C3DF-4DE3-A3A4-804AE41FDBCE}" srcId="{D42D3E1C-9A06-4E46-B034-AE72295B2CCC}" destId="{AD274F6C-C7CC-42A9-B6F5-32396BA87A72}" srcOrd="0" destOrd="0" parTransId="{E0DFDBD2-63E4-48A6-B80B-F6B854C0D4C5}" sibTransId="{996ECA2D-2E23-4B03-A044-6CE0CA869C00}"/>
    <dgm:cxn modelId="{CA9721A5-41F0-4FDB-9036-A461AADC9C1F}" type="presOf" srcId="{AF6C8BF2-E6AA-4C6D-8F48-E3C6B2DB8AFD}" destId="{8BC4A591-DD29-4A57-8ED9-913DCF5BC048}" srcOrd="0" destOrd="0" presId="urn:microsoft.com/office/officeart/2005/8/layout/vList2"/>
    <dgm:cxn modelId="{25A2A1B3-27D1-4CE5-825A-CA4F44AF1C68}" type="presOf" srcId="{AD274F6C-C7CC-42A9-B6F5-32396BA87A72}" destId="{4AD2DFB7-2185-4251-936E-0EF9F978B1D0}" srcOrd="0" destOrd="0" presId="urn:microsoft.com/office/officeart/2005/8/layout/vList2"/>
    <dgm:cxn modelId="{CEEAE7D4-1F51-4642-ABAD-1F0C908CD66F}" srcId="{D602D832-57C9-4EA0-A76C-065E8F317FA0}" destId="{C181DCC3-9BD8-451A-A3AE-66AABCBE12C9}" srcOrd="1" destOrd="0" parTransId="{C785492D-B0DF-439E-897F-0AA6A471437B}" sibTransId="{E21ED312-CD40-459F-9B9A-BC34BC3D7279}"/>
    <dgm:cxn modelId="{8609B1E3-603C-4B8C-8E85-916FE02B4E88}" srcId="{AD274F6C-C7CC-42A9-B6F5-32396BA87A72}" destId="{6E3E5A39-2B21-42F2-82C8-09B7541C5C9F}" srcOrd="0" destOrd="0" parTransId="{0DCDF404-60B1-4AE0-B963-ED076192CC09}" sibTransId="{7CFE4594-6A0F-4305-8F71-BDB5A321599A}"/>
    <dgm:cxn modelId="{56C88AA1-5EA1-4A57-A0D8-C3BCB7389537}" type="presParOf" srcId="{8BC4A591-DD29-4A57-8ED9-913DCF5BC048}" destId="{CEF93C06-B4DA-475B-B31D-6BBD820B66F3}" srcOrd="0" destOrd="0" presId="urn:microsoft.com/office/officeart/2005/8/layout/vList2"/>
    <dgm:cxn modelId="{FA2474B5-B125-4FC4-9700-734D83101CB6}" type="presParOf" srcId="{8BC4A591-DD29-4A57-8ED9-913DCF5BC048}" destId="{E2C1F5CD-B4C8-443A-99F6-56E2706DB7E9}" srcOrd="1" destOrd="0" presId="urn:microsoft.com/office/officeart/2005/8/layout/vList2"/>
    <dgm:cxn modelId="{226E4543-F55B-417D-A3C5-D451C3736028}" type="presParOf" srcId="{8BC4A591-DD29-4A57-8ED9-913DCF5BC048}" destId="{B81F0CFF-5033-4CDF-A926-6692A6AA2C37}" srcOrd="2" destOrd="0" presId="urn:microsoft.com/office/officeart/2005/8/layout/vList2"/>
    <dgm:cxn modelId="{22EE556E-38E4-49CE-91E8-B065D1DF3ADE}" type="presParOf" srcId="{8BC4A591-DD29-4A57-8ED9-913DCF5BC048}" destId="{4AD2DFB7-2185-4251-936E-0EF9F978B1D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0205E-7149-45BB-9376-F1B6735E2545}">
      <dsp:nvSpPr>
        <dsp:cNvPr id="0" name=""/>
        <dsp:cNvSpPr/>
      </dsp:nvSpPr>
      <dsp:spPr>
        <a:xfrm>
          <a:off x="0" y="0"/>
          <a:ext cx="7565687" cy="1141920"/>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2800" kern="1200" dirty="0">
              <a:effectLst/>
            </a:rPr>
            <a:t>Introduction and Background</a:t>
          </a:r>
        </a:p>
      </dsp:txBody>
      <dsp:txXfrm>
        <a:off x="55744" y="55744"/>
        <a:ext cx="7454199" cy="1030432"/>
      </dsp:txXfrm>
    </dsp:sp>
    <dsp:sp modelId="{94CB614A-A59E-45B2-AC97-D8842946DB51}">
      <dsp:nvSpPr>
        <dsp:cNvPr id="0" name=""/>
        <dsp:cNvSpPr/>
      </dsp:nvSpPr>
      <dsp:spPr>
        <a:xfrm>
          <a:off x="0" y="1327174"/>
          <a:ext cx="7565687" cy="1141920"/>
        </a:xfrm>
        <a:prstGeom prst="roundRect">
          <a:avLst/>
        </a:prstGeom>
        <a:solidFill>
          <a:schemeClr val="accent2">
            <a:hueOff val="1476556"/>
            <a:satOff val="-1922"/>
            <a:lumOff val="-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2800" kern="1200" dirty="0">
              <a:effectLst/>
            </a:rPr>
            <a:t>Supporting Policies, Rules &amp; Regulations</a:t>
          </a:r>
        </a:p>
      </dsp:txBody>
      <dsp:txXfrm>
        <a:off x="55744" y="1382918"/>
        <a:ext cx="7454199" cy="1030432"/>
      </dsp:txXfrm>
    </dsp:sp>
    <dsp:sp modelId="{C6A36BEA-F7EA-4983-B534-4C24F9B05819}">
      <dsp:nvSpPr>
        <dsp:cNvPr id="0" name=""/>
        <dsp:cNvSpPr/>
      </dsp:nvSpPr>
      <dsp:spPr>
        <a:xfrm>
          <a:off x="0" y="2644774"/>
          <a:ext cx="7565687" cy="1141920"/>
        </a:xfrm>
        <a:prstGeom prst="roundRect">
          <a:avLst/>
        </a:prstGeom>
        <a:solidFill>
          <a:schemeClr val="accent2">
            <a:hueOff val="2953112"/>
            <a:satOff val="-3845"/>
            <a:lumOff val="-1490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effectLst/>
            </a:rPr>
            <a:t>Proposed Benefit Assessments and Fees</a:t>
          </a:r>
        </a:p>
      </dsp:txBody>
      <dsp:txXfrm>
        <a:off x="55744" y="2700518"/>
        <a:ext cx="7454199" cy="1030432"/>
      </dsp:txXfrm>
    </dsp:sp>
    <dsp:sp modelId="{EF026D90-95A7-4B22-859C-586470296497}">
      <dsp:nvSpPr>
        <dsp:cNvPr id="0" name=""/>
        <dsp:cNvSpPr/>
      </dsp:nvSpPr>
      <dsp:spPr>
        <a:xfrm>
          <a:off x="0" y="3962374"/>
          <a:ext cx="7565687" cy="1141920"/>
        </a:xfrm>
        <a:prstGeom prst="roundRect">
          <a:avLst/>
        </a:prstGeom>
        <a:solidFill>
          <a:schemeClr val="accent2">
            <a:hueOff val="4429667"/>
            <a:satOff val="-5767"/>
            <a:lumOff val="-223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effectLst/>
            </a:rPr>
            <a:t>Example Application to a Theoretical Site</a:t>
          </a:r>
        </a:p>
      </dsp:txBody>
      <dsp:txXfrm>
        <a:off x="55744" y="4018118"/>
        <a:ext cx="7454199" cy="10304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6743B-BD47-4EF4-BDE4-DF6BA9846143}">
      <dsp:nvSpPr>
        <dsp:cNvPr id="0" name=""/>
        <dsp:cNvSpPr/>
      </dsp:nvSpPr>
      <dsp:spPr>
        <a:xfrm>
          <a:off x="5152" y="1850308"/>
          <a:ext cx="1748392" cy="1442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Draft Engineer’s Report Reviewed</a:t>
          </a:r>
        </a:p>
      </dsp:txBody>
      <dsp:txXfrm>
        <a:off x="38338" y="1883494"/>
        <a:ext cx="1682020" cy="1066673"/>
      </dsp:txXfrm>
    </dsp:sp>
    <dsp:sp modelId="{3E3028DD-C584-4821-8E95-8FA161F34BE3}">
      <dsp:nvSpPr>
        <dsp:cNvPr id="0" name=""/>
        <dsp:cNvSpPr/>
      </dsp:nvSpPr>
      <dsp:spPr>
        <a:xfrm>
          <a:off x="980274" y="2167078"/>
          <a:ext cx="1967571" cy="1967571"/>
        </a:xfrm>
        <a:prstGeom prst="leftCircularArrow">
          <a:avLst>
            <a:gd name="adj1" fmla="val 3353"/>
            <a:gd name="adj2" fmla="val 414616"/>
            <a:gd name="adj3" fmla="val 2190127"/>
            <a:gd name="adj4" fmla="val 9024489"/>
            <a:gd name="adj5" fmla="val 39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EEAD41-FC05-4926-93CE-AFCD409F86DD}">
      <dsp:nvSpPr>
        <dsp:cNvPr id="0" name=""/>
        <dsp:cNvSpPr/>
      </dsp:nvSpPr>
      <dsp:spPr>
        <a:xfrm>
          <a:off x="393684" y="2983354"/>
          <a:ext cx="1554126" cy="618024"/>
        </a:xfrm>
        <a:prstGeom prst="roundRect">
          <a:avLst>
            <a:gd name="adj" fmla="val 1000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December 2023 </a:t>
          </a:r>
        </a:p>
      </dsp:txBody>
      <dsp:txXfrm>
        <a:off x="411785" y="3001455"/>
        <a:ext cx="1517924" cy="581822"/>
      </dsp:txXfrm>
    </dsp:sp>
    <dsp:sp modelId="{6DD95930-EDDB-4D59-92CF-DB757CE25712}">
      <dsp:nvSpPr>
        <dsp:cNvPr id="0" name=""/>
        <dsp:cNvSpPr/>
      </dsp:nvSpPr>
      <dsp:spPr>
        <a:xfrm>
          <a:off x="2261994" y="1850308"/>
          <a:ext cx="1748392" cy="1442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Final Engineer’s Report adopted</a:t>
          </a:r>
        </a:p>
      </dsp:txBody>
      <dsp:txXfrm>
        <a:off x="2295180" y="2192506"/>
        <a:ext cx="1682020" cy="1066673"/>
      </dsp:txXfrm>
    </dsp:sp>
    <dsp:sp modelId="{BD937574-DFD6-4B3C-A8FB-654C4735FC9C}">
      <dsp:nvSpPr>
        <dsp:cNvPr id="0" name=""/>
        <dsp:cNvSpPr/>
      </dsp:nvSpPr>
      <dsp:spPr>
        <a:xfrm>
          <a:off x="3222546" y="951482"/>
          <a:ext cx="2190977" cy="2190977"/>
        </a:xfrm>
        <a:prstGeom prst="circularArrow">
          <a:avLst>
            <a:gd name="adj1" fmla="val 3011"/>
            <a:gd name="adj2" fmla="val 369342"/>
            <a:gd name="adj3" fmla="val 19455147"/>
            <a:gd name="adj4" fmla="val 12575511"/>
            <a:gd name="adj5" fmla="val 351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837B9-6893-4D0F-AA1B-C5C4A0EA7793}">
      <dsp:nvSpPr>
        <dsp:cNvPr id="0" name=""/>
        <dsp:cNvSpPr/>
      </dsp:nvSpPr>
      <dsp:spPr>
        <a:xfrm>
          <a:off x="2650526" y="1541295"/>
          <a:ext cx="1554126" cy="618024"/>
        </a:xfrm>
        <a:prstGeom prst="roundRect">
          <a:avLst>
            <a:gd name="adj" fmla="val 1000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January 2024</a:t>
          </a:r>
        </a:p>
      </dsp:txBody>
      <dsp:txXfrm>
        <a:off x="2668627" y="1559396"/>
        <a:ext cx="1517924" cy="581822"/>
      </dsp:txXfrm>
    </dsp:sp>
    <dsp:sp modelId="{ABB12AED-5DC7-4344-A4F0-95C963D72211}">
      <dsp:nvSpPr>
        <dsp:cNvPr id="0" name=""/>
        <dsp:cNvSpPr/>
      </dsp:nvSpPr>
      <dsp:spPr>
        <a:xfrm>
          <a:off x="4518836" y="1850308"/>
          <a:ext cx="1748392" cy="1442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Assessment ballots mailed to property owners (60-day balloting period)</a:t>
          </a:r>
        </a:p>
      </dsp:txBody>
      <dsp:txXfrm>
        <a:off x="4552022" y="1883494"/>
        <a:ext cx="1682020" cy="1066673"/>
      </dsp:txXfrm>
    </dsp:sp>
    <dsp:sp modelId="{B91D0052-6D90-4A29-8156-E96AAF492EAD}">
      <dsp:nvSpPr>
        <dsp:cNvPr id="0" name=""/>
        <dsp:cNvSpPr/>
      </dsp:nvSpPr>
      <dsp:spPr>
        <a:xfrm>
          <a:off x="5493957" y="2167078"/>
          <a:ext cx="1967571" cy="1967571"/>
        </a:xfrm>
        <a:prstGeom prst="leftCircularArrow">
          <a:avLst>
            <a:gd name="adj1" fmla="val 3353"/>
            <a:gd name="adj2" fmla="val 414616"/>
            <a:gd name="adj3" fmla="val 2190127"/>
            <a:gd name="adj4" fmla="val 9024489"/>
            <a:gd name="adj5" fmla="val 39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FD84BD-4F47-4EEA-A4FB-BF2EE0B9FC10}">
      <dsp:nvSpPr>
        <dsp:cNvPr id="0" name=""/>
        <dsp:cNvSpPr/>
      </dsp:nvSpPr>
      <dsp:spPr>
        <a:xfrm>
          <a:off x="4907367" y="2983354"/>
          <a:ext cx="1554126" cy="618024"/>
        </a:xfrm>
        <a:prstGeom prst="roundRect">
          <a:avLst>
            <a:gd name="adj" fmla="val 1000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January 2024</a:t>
          </a:r>
        </a:p>
      </dsp:txBody>
      <dsp:txXfrm>
        <a:off x="4925468" y="3001455"/>
        <a:ext cx="1517924" cy="581822"/>
      </dsp:txXfrm>
    </dsp:sp>
    <dsp:sp modelId="{6C142AB7-163B-4F1A-9781-2C6C3CFBD45B}">
      <dsp:nvSpPr>
        <dsp:cNvPr id="0" name=""/>
        <dsp:cNvSpPr/>
      </dsp:nvSpPr>
      <dsp:spPr>
        <a:xfrm>
          <a:off x="6775678" y="1850308"/>
          <a:ext cx="1748392" cy="1442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Board reconvenes to tabulate ballots</a:t>
          </a:r>
        </a:p>
      </dsp:txBody>
      <dsp:txXfrm>
        <a:off x="6808864" y="2192506"/>
        <a:ext cx="1682020" cy="1066673"/>
      </dsp:txXfrm>
    </dsp:sp>
    <dsp:sp modelId="{CBC1ED9B-30BD-4A75-9481-FB8518D244CD}">
      <dsp:nvSpPr>
        <dsp:cNvPr id="0" name=""/>
        <dsp:cNvSpPr/>
      </dsp:nvSpPr>
      <dsp:spPr>
        <a:xfrm>
          <a:off x="7736229" y="951482"/>
          <a:ext cx="2190977" cy="2190977"/>
        </a:xfrm>
        <a:prstGeom prst="circularArrow">
          <a:avLst>
            <a:gd name="adj1" fmla="val 3011"/>
            <a:gd name="adj2" fmla="val 369342"/>
            <a:gd name="adj3" fmla="val 19455147"/>
            <a:gd name="adj4" fmla="val 12575511"/>
            <a:gd name="adj5" fmla="val 351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DF029C-C01D-479D-9BDE-6C356B3A9274}">
      <dsp:nvSpPr>
        <dsp:cNvPr id="0" name=""/>
        <dsp:cNvSpPr/>
      </dsp:nvSpPr>
      <dsp:spPr>
        <a:xfrm>
          <a:off x="7164209" y="1541295"/>
          <a:ext cx="1554126" cy="618024"/>
        </a:xfrm>
        <a:prstGeom prst="roundRect">
          <a:avLst>
            <a:gd name="adj" fmla="val 1000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March 2024</a:t>
          </a:r>
        </a:p>
      </dsp:txBody>
      <dsp:txXfrm>
        <a:off x="7182310" y="1559396"/>
        <a:ext cx="1517924" cy="581822"/>
      </dsp:txXfrm>
    </dsp:sp>
    <dsp:sp modelId="{15E807A9-08A6-4BC7-8BBF-E65C3F31A3CC}">
      <dsp:nvSpPr>
        <dsp:cNvPr id="0" name=""/>
        <dsp:cNvSpPr/>
      </dsp:nvSpPr>
      <dsp:spPr>
        <a:xfrm>
          <a:off x="9032519" y="1850308"/>
          <a:ext cx="1748392" cy="1442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a:t>If </a:t>
          </a:r>
          <a:r>
            <a:rPr lang="en-US" sz="1500" kern="1200" dirty="0"/>
            <a:t>majority support is achieved, assessment imposed by Board</a:t>
          </a:r>
        </a:p>
      </dsp:txBody>
      <dsp:txXfrm>
        <a:off x="9065705" y="1883494"/>
        <a:ext cx="1682020" cy="1066673"/>
      </dsp:txXfrm>
    </dsp:sp>
    <dsp:sp modelId="{BB37E036-7E4D-41AB-878D-F7A4B217DF1A}">
      <dsp:nvSpPr>
        <dsp:cNvPr id="0" name=""/>
        <dsp:cNvSpPr/>
      </dsp:nvSpPr>
      <dsp:spPr>
        <a:xfrm>
          <a:off x="9421051" y="2983354"/>
          <a:ext cx="1554126" cy="618024"/>
        </a:xfrm>
        <a:prstGeom prst="roundRect">
          <a:avLst>
            <a:gd name="adj" fmla="val 1000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April 2024</a:t>
          </a:r>
        </a:p>
      </dsp:txBody>
      <dsp:txXfrm>
        <a:off x="9439152" y="3001455"/>
        <a:ext cx="1517924" cy="5818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93C06-B4DA-475B-B31D-6BBD820B66F3}">
      <dsp:nvSpPr>
        <dsp:cNvPr id="0" name=""/>
        <dsp:cNvSpPr/>
      </dsp:nvSpPr>
      <dsp:spPr>
        <a:xfrm>
          <a:off x="0" y="347579"/>
          <a:ext cx="11507666" cy="707045"/>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Acreage</a:t>
          </a:r>
        </a:p>
      </dsp:txBody>
      <dsp:txXfrm>
        <a:off x="34515" y="382094"/>
        <a:ext cx="11438636" cy="638015"/>
      </dsp:txXfrm>
    </dsp:sp>
    <dsp:sp modelId="{E2C1F5CD-B4C8-443A-99F6-56E2706DB7E9}">
      <dsp:nvSpPr>
        <dsp:cNvPr id="0" name=""/>
        <dsp:cNvSpPr/>
      </dsp:nvSpPr>
      <dsp:spPr>
        <a:xfrm>
          <a:off x="0" y="1054625"/>
          <a:ext cx="1150766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36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We are working to refine the total number of irrigated land acres.</a:t>
          </a:r>
        </a:p>
        <a:p>
          <a:pPr marL="228600" lvl="1" indent="-228600" algn="l" defTabSz="889000">
            <a:lnSpc>
              <a:spcPct val="90000"/>
            </a:lnSpc>
            <a:spcBef>
              <a:spcPct val="0"/>
            </a:spcBef>
            <a:spcAft>
              <a:spcPct val="20000"/>
            </a:spcAft>
            <a:buChar char="•"/>
          </a:pPr>
          <a:r>
            <a:rPr lang="en-US" sz="2000" b="0" kern="1200" dirty="0"/>
            <a:t>Assessment rates may change slightly based on this refinement (likely decrease).</a:t>
          </a:r>
        </a:p>
      </dsp:txBody>
      <dsp:txXfrm>
        <a:off x="0" y="1054625"/>
        <a:ext cx="11507666" cy="1076400"/>
      </dsp:txXfrm>
    </dsp:sp>
    <dsp:sp modelId="{09FC8325-9B7C-42DD-99EC-4BFC37DB58CF}">
      <dsp:nvSpPr>
        <dsp:cNvPr id="0" name=""/>
        <dsp:cNvSpPr/>
      </dsp:nvSpPr>
      <dsp:spPr>
        <a:xfrm>
          <a:off x="0" y="2131025"/>
          <a:ext cx="11507666" cy="707045"/>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Debt Service</a:t>
          </a:r>
        </a:p>
      </dsp:txBody>
      <dsp:txXfrm>
        <a:off x="34515" y="2165540"/>
        <a:ext cx="11438636" cy="638015"/>
      </dsp:txXfrm>
    </dsp:sp>
    <dsp:sp modelId="{B1E80856-6ADD-4041-80B5-443E3C992F20}">
      <dsp:nvSpPr>
        <dsp:cNvPr id="0" name=""/>
        <dsp:cNvSpPr/>
      </dsp:nvSpPr>
      <dsp:spPr>
        <a:xfrm>
          <a:off x="0" y="2838071"/>
          <a:ext cx="11507666" cy="185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36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It is anticipated that parcels within Eastside Water District will not be required to pay into the debt service related to loans received from EWD.</a:t>
          </a:r>
        </a:p>
        <a:p>
          <a:pPr marL="228600" lvl="1" indent="-228600" algn="l" defTabSz="889000">
            <a:lnSpc>
              <a:spcPct val="90000"/>
            </a:lnSpc>
            <a:spcBef>
              <a:spcPct val="0"/>
            </a:spcBef>
            <a:spcAft>
              <a:spcPct val="20000"/>
            </a:spcAft>
            <a:buChar char="•"/>
          </a:pPr>
          <a:r>
            <a:rPr lang="en-US" sz="2000" kern="1200" dirty="0"/>
            <a:t>For the existing loan from EWD and any potential future loans from EWD, these parcels would see a slightly reduced rate during debt repayment.</a:t>
          </a:r>
        </a:p>
        <a:p>
          <a:pPr marL="228600" lvl="1" indent="-228600" algn="l" defTabSz="889000">
            <a:lnSpc>
              <a:spcPct val="90000"/>
            </a:lnSpc>
            <a:spcBef>
              <a:spcPct val="0"/>
            </a:spcBef>
            <a:spcAft>
              <a:spcPct val="20000"/>
            </a:spcAft>
            <a:buChar char="•"/>
          </a:pPr>
          <a:r>
            <a:rPr lang="en-US" sz="2000" kern="1200" dirty="0"/>
            <a:t>Conversely, parcels within the GSA but outside of EWD would see a slight rate increase during debt repayment.</a:t>
          </a:r>
        </a:p>
      </dsp:txBody>
      <dsp:txXfrm>
        <a:off x="0" y="2838071"/>
        <a:ext cx="11507666" cy="18500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2B5B3-005E-428E-B15C-939C5FD151F2}">
      <dsp:nvSpPr>
        <dsp:cNvPr id="0" name=""/>
        <dsp:cNvSpPr/>
      </dsp:nvSpPr>
      <dsp:spPr>
        <a:xfrm>
          <a:off x="411071" y="0"/>
          <a:ext cx="2743199" cy="794917"/>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Land-Based Assessment</a:t>
          </a:r>
        </a:p>
      </dsp:txBody>
      <dsp:txXfrm>
        <a:off x="808530" y="0"/>
        <a:ext cx="1948282" cy="794917"/>
      </dsp:txXfrm>
    </dsp:sp>
    <dsp:sp modelId="{F9160B08-DC8A-4F2E-BB62-3E5312295709}">
      <dsp:nvSpPr>
        <dsp:cNvPr id="0" name=""/>
        <dsp:cNvSpPr/>
      </dsp:nvSpPr>
      <dsp:spPr>
        <a:xfrm>
          <a:off x="2895923" y="6209"/>
          <a:ext cx="2743205" cy="659781"/>
        </a:xfrm>
        <a:prstGeom prst="chevron">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Workshop </a:t>
          </a:r>
          <a:br>
            <a:rPr lang="en-US" sz="1500" b="1" kern="1200" dirty="0"/>
          </a:br>
          <a:r>
            <a:rPr lang="en-US" sz="1500" b="1" kern="1200" dirty="0"/>
            <a:t>(Dec 2023)</a:t>
          </a:r>
        </a:p>
      </dsp:txBody>
      <dsp:txXfrm>
        <a:off x="3225814" y="6209"/>
        <a:ext cx="2083424" cy="659781"/>
      </dsp:txXfrm>
    </dsp:sp>
    <dsp:sp modelId="{D86CD964-1952-4E68-BFBB-14ECDDB4F127}">
      <dsp:nvSpPr>
        <dsp:cNvPr id="0" name=""/>
        <dsp:cNvSpPr/>
      </dsp:nvSpPr>
      <dsp:spPr>
        <a:xfrm>
          <a:off x="5408205" y="6209"/>
          <a:ext cx="2743205" cy="659781"/>
        </a:xfrm>
        <a:prstGeom prst="chevron">
          <a:avLst/>
        </a:prstGeom>
        <a:solidFill>
          <a:schemeClr val="accent2">
            <a:tint val="40000"/>
            <a:alpha val="90000"/>
            <a:hueOff val="342512"/>
            <a:satOff val="-950"/>
            <a:lumOff val="-27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Adopt Report, Send Ballots (Jan 2023)</a:t>
          </a:r>
        </a:p>
      </dsp:txBody>
      <dsp:txXfrm>
        <a:off x="5738096" y="6209"/>
        <a:ext cx="2083424" cy="659781"/>
      </dsp:txXfrm>
    </dsp:sp>
    <dsp:sp modelId="{E150ACDD-6B9C-4E34-BB19-55BB24ED3BD5}">
      <dsp:nvSpPr>
        <dsp:cNvPr id="0" name=""/>
        <dsp:cNvSpPr/>
      </dsp:nvSpPr>
      <dsp:spPr>
        <a:xfrm>
          <a:off x="7920488" y="19127"/>
          <a:ext cx="2743205" cy="659781"/>
        </a:xfrm>
        <a:prstGeom prst="chevron">
          <a:avLst/>
        </a:prstGeom>
        <a:solidFill>
          <a:schemeClr val="accent2">
            <a:tint val="40000"/>
            <a:alpha val="90000"/>
            <a:hueOff val="685025"/>
            <a:satOff val="-1900"/>
            <a:lumOff val="-54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Implementation </a:t>
          </a:r>
          <a:br>
            <a:rPr lang="en-US" sz="1500" b="1" kern="1200" dirty="0"/>
          </a:br>
          <a:r>
            <a:rPr lang="en-US" sz="1500" b="1" kern="1200" dirty="0"/>
            <a:t>(April 2024)</a:t>
          </a:r>
        </a:p>
      </dsp:txBody>
      <dsp:txXfrm>
        <a:off x="8250379" y="19127"/>
        <a:ext cx="2083424" cy="659781"/>
      </dsp:txXfrm>
    </dsp:sp>
    <dsp:sp modelId="{E81A4205-2333-4234-9E63-67B06D6E92C9}">
      <dsp:nvSpPr>
        <dsp:cNvPr id="0" name=""/>
        <dsp:cNvSpPr/>
      </dsp:nvSpPr>
      <dsp:spPr>
        <a:xfrm>
          <a:off x="411071" y="844851"/>
          <a:ext cx="2743199" cy="794917"/>
        </a:xfrm>
        <a:prstGeom prst="chevron">
          <a:avLst/>
        </a:prstGeom>
        <a:solidFill>
          <a:schemeClr val="accent2">
            <a:hueOff val="1107417"/>
            <a:satOff val="-1442"/>
            <a:lumOff val="-5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Volume-Based Fee</a:t>
          </a:r>
        </a:p>
      </dsp:txBody>
      <dsp:txXfrm>
        <a:off x="808530" y="844851"/>
        <a:ext cx="1948282" cy="794917"/>
      </dsp:txXfrm>
    </dsp:sp>
    <dsp:sp modelId="{F72630CD-2FDB-434E-A3FA-CE246151C9A3}">
      <dsp:nvSpPr>
        <dsp:cNvPr id="0" name=""/>
        <dsp:cNvSpPr/>
      </dsp:nvSpPr>
      <dsp:spPr>
        <a:xfrm>
          <a:off x="2895923" y="912414"/>
          <a:ext cx="2743205" cy="659781"/>
        </a:xfrm>
        <a:prstGeom prst="chevron">
          <a:avLst/>
        </a:prstGeom>
        <a:solidFill>
          <a:schemeClr val="accent2">
            <a:tint val="40000"/>
            <a:alpha val="90000"/>
            <a:hueOff val="1027537"/>
            <a:satOff val="-2850"/>
            <a:lumOff val="-81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Workshop </a:t>
          </a:r>
          <a:br>
            <a:rPr lang="en-US" sz="1500" b="1" kern="1200" dirty="0"/>
          </a:br>
          <a:r>
            <a:rPr lang="en-US" sz="1500" b="1" kern="1200" dirty="0"/>
            <a:t>(April 2024)</a:t>
          </a:r>
        </a:p>
      </dsp:txBody>
      <dsp:txXfrm>
        <a:off x="3225814" y="912414"/>
        <a:ext cx="2083424" cy="659781"/>
      </dsp:txXfrm>
    </dsp:sp>
    <dsp:sp modelId="{88E10C4F-C70D-4B35-B3BC-601EF290C5A6}">
      <dsp:nvSpPr>
        <dsp:cNvPr id="0" name=""/>
        <dsp:cNvSpPr/>
      </dsp:nvSpPr>
      <dsp:spPr>
        <a:xfrm>
          <a:off x="5408205" y="912414"/>
          <a:ext cx="2743205" cy="659781"/>
        </a:xfrm>
        <a:prstGeom prst="chevron">
          <a:avLst/>
        </a:prstGeom>
        <a:solidFill>
          <a:schemeClr val="accent2">
            <a:tint val="40000"/>
            <a:alpha val="90000"/>
            <a:hueOff val="1370050"/>
            <a:satOff val="-3800"/>
            <a:lumOff val="-108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Adopt Report, Send Ballots (June 2024)</a:t>
          </a:r>
        </a:p>
      </dsp:txBody>
      <dsp:txXfrm>
        <a:off x="5738096" y="912414"/>
        <a:ext cx="2083424" cy="659781"/>
      </dsp:txXfrm>
    </dsp:sp>
    <dsp:sp modelId="{E0764AD5-4C8B-4F0C-B850-A0E1D45F44C9}">
      <dsp:nvSpPr>
        <dsp:cNvPr id="0" name=""/>
        <dsp:cNvSpPr/>
      </dsp:nvSpPr>
      <dsp:spPr>
        <a:xfrm>
          <a:off x="7920488" y="925333"/>
          <a:ext cx="2743205" cy="659781"/>
        </a:xfrm>
        <a:prstGeom prst="chevron">
          <a:avLst/>
        </a:prstGeom>
        <a:solidFill>
          <a:schemeClr val="accent2">
            <a:tint val="40000"/>
            <a:alpha val="90000"/>
            <a:hueOff val="1712562"/>
            <a:satOff val="-4750"/>
            <a:lumOff val="-136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Implementation </a:t>
          </a:r>
          <a:br>
            <a:rPr lang="en-US" sz="1500" b="1" kern="1200" dirty="0"/>
          </a:br>
          <a:r>
            <a:rPr lang="en-US" sz="1500" b="1" kern="1200" dirty="0"/>
            <a:t>(2025)</a:t>
          </a:r>
        </a:p>
      </dsp:txBody>
      <dsp:txXfrm>
        <a:off x="8250379" y="925333"/>
        <a:ext cx="2083424" cy="659781"/>
      </dsp:txXfrm>
    </dsp:sp>
    <dsp:sp modelId="{8A0E62F1-35D1-43D9-A330-BE9059EC1841}">
      <dsp:nvSpPr>
        <dsp:cNvPr id="0" name=""/>
        <dsp:cNvSpPr/>
      </dsp:nvSpPr>
      <dsp:spPr>
        <a:xfrm>
          <a:off x="411071" y="1751056"/>
          <a:ext cx="2743199" cy="794917"/>
        </a:xfrm>
        <a:prstGeom prst="chevron">
          <a:avLst/>
        </a:prstGeom>
        <a:solidFill>
          <a:schemeClr val="accent2">
            <a:hueOff val="2214834"/>
            <a:satOff val="-2883"/>
            <a:lumOff val="-111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Policies, Rules &amp; Regulations</a:t>
          </a:r>
        </a:p>
      </dsp:txBody>
      <dsp:txXfrm>
        <a:off x="808530" y="1751056"/>
        <a:ext cx="1948282" cy="794917"/>
      </dsp:txXfrm>
    </dsp:sp>
    <dsp:sp modelId="{C23C951F-6A60-4586-A7F8-9B651A3167E7}">
      <dsp:nvSpPr>
        <dsp:cNvPr id="0" name=""/>
        <dsp:cNvSpPr/>
      </dsp:nvSpPr>
      <dsp:spPr>
        <a:xfrm>
          <a:off x="2895923" y="1818620"/>
          <a:ext cx="2743205" cy="659781"/>
        </a:xfrm>
        <a:prstGeom prst="chevron">
          <a:avLst/>
        </a:prstGeom>
        <a:solidFill>
          <a:schemeClr val="accent2">
            <a:tint val="40000"/>
            <a:alpha val="90000"/>
            <a:hueOff val="2055074"/>
            <a:satOff val="-5700"/>
            <a:lumOff val="-163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Allocation &amp; Measurement (Dec 2023)</a:t>
          </a:r>
        </a:p>
      </dsp:txBody>
      <dsp:txXfrm>
        <a:off x="3225814" y="1818620"/>
        <a:ext cx="2083424" cy="659781"/>
      </dsp:txXfrm>
    </dsp:sp>
    <dsp:sp modelId="{9032CFF6-AACF-4985-A5AD-FCB75BCE709B}">
      <dsp:nvSpPr>
        <dsp:cNvPr id="0" name=""/>
        <dsp:cNvSpPr/>
      </dsp:nvSpPr>
      <dsp:spPr>
        <a:xfrm>
          <a:off x="5408205" y="1818620"/>
          <a:ext cx="2743205" cy="659781"/>
        </a:xfrm>
        <a:prstGeom prst="chevron">
          <a:avLst/>
        </a:prstGeom>
        <a:solidFill>
          <a:schemeClr val="accent2">
            <a:tint val="40000"/>
            <a:alpha val="90000"/>
            <a:hueOff val="2397587"/>
            <a:satOff val="-6650"/>
            <a:lumOff val="-19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Workshops (Dec 2023 and Nov 2024)</a:t>
          </a:r>
        </a:p>
      </dsp:txBody>
      <dsp:txXfrm>
        <a:off x="5738096" y="1818620"/>
        <a:ext cx="2083424" cy="659781"/>
      </dsp:txXfrm>
    </dsp:sp>
    <dsp:sp modelId="{C577CECE-AB05-4BE5-97B8-A5E22B45B55D}">
      <dsp:nvSpPr>
        <dsp:cNvPr id="0" name=""/>
        <dsp:cNvSpPr/>
      </dsp:nvSpPr>
      <dsp:spPr>
        <a:xfrm>
          <a:off x="7920488" y="1831539"/>
          <a:ext cx="2743205" cy="659781"/>
        </a:xfrm>
        <a:prstGeom prst="chevron">
          <a:avLst/>
        </a:prstGeom>
        <a:solidFill>
          <a:schemeClr val="accent2">
            <a:tint val="40000"/>
            <a:alpha val="90000"/>
            <a:hueOff val="2740099"/>
            <a:satOff val="-7601"/>
            <a:lumOff val="-217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Final Adoption </a:t>
          </a:r>
          <a:br>
            <a:rPr lang="en-US" sz="1500" b="1" kern="1200" dirty="0"/>
          </a:br>
          <a:r>
            <a:rPr lang="en-US" sz="1500" b="1" kern="1200" dirty="0"/>
            <a:t>(Dec 2024)</a:t>
          </a:r>
        </a:p>
      </dsp:txBody>
      <dsp:txXfrm>
        <a:off x="8250379" y="1831539"/>
        <a:ext cx="2083424" cy="659781"/>
      </dsp:txXfrm>
    </dsp:sp>
    <dsp:sp modelId="{84BE4162-0AD3-4BB7-B04C-34CB5178A29D}">
      <dsp:nvSpPr>
        <dsp:cNvPr id="0" name=""/>
        <dsp:cNvSpPr/>
      </dsp:nvSpPr>
      <dsp:spPr>
        <a:xfrm>
          <a:off x="411071" y="2657262"/>
          <a:ext cx="2743199" cy="794917"/>
        </a:xfrm>
        <a:prstGeom prst="chevron">
          <a:avLst/>
        </a:prstGeom>
        <a:solidFill>
          <a:schemeClr val="accent2">
            <a:hueOff val="3322251"/>
            <a:satOff val="-4325"/>
            <a:lumOff val="-1676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Grower Decision Support Portal</a:t>
          </a:r>
        </a:p>
      </dsp:txBody>
      <dsp:txXfrm>
        <a:off x="808530" y="2657262"/>
        <a:ext cx="1948282" cy="794917"/>
      </dsp:txXfrm>
    </dsp:sp>
    <dsp:sp modelId="{4B8D0D3F-206B-4020-A410-D2915DE53BFA}">
      <dsp:nvSpPr>
        <dsp:cNvPr id="0" name=""/>
        <dsp:cNvSpPr/>
      </dsp:nvSpPr>
      <dsp:spPr>
        <a:xfrm>
          <a:off x="2895923" y="2724826"/>
          <a:ext cx="2743205" cy="659781"/>
        </a:xfrm>
        <a:prstGeom prst="chevron">
          <a:avLst/>
        </a:prstGeom>
        <a:solidFill>
          <a:schemeClr val="accent2">
            <a:tint val="40000"/>
            <a:alpha val="90000"/>
            <a:hueOff val="3082611"/>
            <a:satOff val="-8551"/>
            <a:lumOff val="-2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Pilot Study, Data Discovery (Jan 2025)</a:t>
          </a:r>
        </a:p>
      </dsp:txBody>
      <dsp:txXfrm>
        <a:off x="3225814" y="2724826"/>
        <a:ext cx="2083424" cy="659781"/>
      </dsp:txXfrm>
    </dsp:sp>
    <dsp:sp modelId="{6224A078-3996-4481-874E-0F976F1E5E24}">
      <dsp:nvSpPr>
        <dsp:cNvPr id="0" name=""/>
        <dsp:cNvSpPr/>
      </dsp:nvSpPr>
      <dsp:spPr>
        <a:xfrm>
          <a:off x="5408205" y="2724826"/>
          <a:ext cx="2743205" cy="659781"/>
        </a:xfrm>
        <a:prstGeom prst="chevron">
          <a:avLst/>
        </a:prstGeom>
        <a:solidFill>
          <a:schemeClr val="accent2">
            <a:tint val="40000"/>
            <a:alpha val="90000"/>
            <a:hueOff val="3425124"/>
            <a:satOff val="-9501"/>
            <a:lumOff val="-27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RFP </a:t>
          </a:r>
          <a:br>
            <a:rPr lang="en-US" sz="1500" b="1" kern="1200" dirty="0"/>
          </a:br>
          <a:r>
            <a:rPr lang="en-US" sz="1500" b="1" kern="1200" dirty="0"/>
            <a:t>(Q1 2024) </a:t>
          </a:r>
        </a:p>
      </dsp:txBody>
      <dsp:txXfrm>
        <a:off x="5738096" y="2724826"/>
        <a:ext cx="2083424" cy="659781"/>
      </dsp:txXfrm>
    </dsp:sp>
    <dsp:sp modelId="{285CE5F5-E103-49A3-8FB1-971B6D254A04}">
      <dsp:nvSpPr>
        <dsp:cNvPr id="0" name=""/>
        <dsp:cNvSpPr/>
      </dsp:nvSpPr>
      <dsp:spPr>
        <a:xfrm>
          <a:off x="7920488" y="2737744"/>
          <a:ext cx="2743205" cy="659781"/>
        </a:xfrm>
        <a:prstGeom prst="chevron">
          <a:avLst/>
        </a:prstGeom>
        <a:solidFill>
          <a:schemeClr val="accent2">
            <a:tint val="40000"/>
            <a:alpha val="90000"/>
            <a:hueOff val="3767636"/>
            <a:satOff val="-10451"/>
            <a:lumOff val="-299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GSA-Wide Trial </a:t>
          </a:r>
          <a:br>
            <a:rPr lang="en-US" sz="1500" b="1" kern="1200" dirty="0"/>
          </a:br>
          <a:r>
            <a:rPr lang="en-US" sz="1500" b="1" kern="1200" dirty="0"/>
            <a:t>(Q2/Q3 2024)</a:t>
          </a:r>
        </a:p>
      </dsp:txBody>
      <dsp:txXfrm>
        <a:off x="8250379" y="2737744"/>
        <a:ext cx="2083424" cy="659781"/>
      </dsp:txXfrm>
    </dsp:sp>
    <dsp:sp modelId="{D6333F61-FB7E-493B-BAE6-B91B134980D8}">
      <dsp:nvSpPr>
        <dsp:cNvPr id="0" name=""/>
        <dsp:cNvSpPr/>
      </dsp:nvSpPr>
      <dsp:spPr>
        <a:xfrm>
          <a:off x="411071" y="3563468"/>
          <a:ext cx="2743199" cy="794917"/>
        </a:xfrm>
        <a:prstGeom prst="chevron">
          <a:avLst/>
        </a:prstGeom>
        <a:solidFill>
          <a:schemeClr val="accent2">
            <a:hueOff val="4429667"/>
            <a:satOff val="-5767"/>
            <a:lumOff val="-223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MLRP Implementation</a:t>
          </a:r>
        </a:p>
      </dsp:txBody>
      <dsp:txXfrm>
        <a:off x="808530" y="3563468"/>
        <a:ext cx="1948282" cy="794917"/>
      </dsp:txXfrm>
    </dsp:sp>
    <dsp:sp modelId="{1EA12BE7-1B31-4BE2-9266-EDE7CBE8187A}">
      <dsp:nvSpPr>
        <dsp:cNvPr id="0" name=""/>
        <dsp:cNvSpPr/>
      </dsp:nvSpPr>
      <dsp:spPr>
        <a:xfrm>
          <a:off x="2895923" y="3631032"/>
          <a:ext cx="2743205" cy="659781"/>
        </a:xfrm>
        <a:prstGeom prst="chevron">
          <a:avLst/>
        </a:prstGeom>
        <a:solidFill>
          <a:schemeClr val="accent2">
            <a:tint val="40000"/>
            <a:alpha val="90000"/>
            <a:hueOff val="4110149"/>
            <a:satOff val="-11401"/>
            <a:lumOff val="-32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Plan Development </a:t>
          </a:r>
          <a:br>
            <a:rPr lang="en-US" sz="1500" b="1" kern="1200" dirty="0"/>
          </a:br>
          <a:r>
            <a:rPr lang="en-US" sz="1500" b="1" kern="1200" dirty="0"/>
            <a:t>(Q4 2023 – Q4 2024)</a:t>
          </a:r>
        </a:p>
      </dsp:txBody>
      <dsp:txXfrm>
        <a:off x="3225814" y="3631032"/>
        <a:ext cx="2083424" cy="659781"/>
      </dsp:txXfrm>
    </dsp:sp>
    <dsp:sp modelId="{E86D1C88-48C3-49B5-833B-E074954CE890}">
      <dsp:nvSpPr>
        <dsp:cNvPr id="0" name=""/>
        <dsp:cNvSpPr/>
      </dsp:nvSpPr>
      <dsp:spPr>
        <a:xfrm>
          <a:off x="5408205" y="3631032"/>
          <a:ext cx="2743205" cy="659781"/>
        </a:xfrm>
        <a:prstGeom prst="chevron">
          <a:avLst/>
        </a:prstGeom>
        <a:solidFill>
          <a:schemeClr val="accent2">
            <a:tint val="40000"/>
            <a:alpha val="90000"/>
            <a:hueOff val="4452661"/>
            <a:satOff val="-12351"/>
            <a:lumOff val="-35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MLRP Adoption</a:t>
          </a:r>
          <a:br>
            <a:rPr lang="en-US" sz="1500" b="1" kern="1200" dirty="0"/>
          </a:br>
          <a:r>
            <a:rPr lang="en-US" sz="1500" b="1" kern="1200" dirty="0"/>
            <a:t>(Q1 2025)</a:t>
          </a:r>
        </a:p>
      </dsp:txBody>
      <dsp:txXfrm>
        <a:off x="5738096" y="3631032"/>
        <a:ext cx="2083424" cy="659781"/>
      </dsp:txXfrm>
    </dsp:sp>
    <dsp:sp modelId="{7B34254A-081F-4099-928C-90A007DC3F53}">
      <dsp:nvSpPr>
        <dsp:cNvPr id="0" name=""/>
        <dsp:cNvSpPr/>
      </dsp:nvSpPr>
      <dsp:spPr>
        <a:xfrm>
          <a:off x="7920488" y="3643950"/>
          <a:ext cx="2743205" cy="659781"/>
        </a:xfrm>
        <a:prstGeom prst="chevron">
          <a:avLst/>
        </a:prstGeom>
        <a:solidFill>
          <a:schemeClr val="accent2">
            <a:tint val="40000"/>
            <a:alpha val="90000"/>
            <a:hueOff val="4795173"/>
            <a:satOff val="-13301"/>
            <a:lumOff val="-381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Implementation </a:t>
          </a:r>
          <a:br>
            <a:rPr lang="en-US" sz="1500" b="1" kern="1200" dirty="0"/>
          </a:br>
          <a:r>
            <a:rPr lang="en-US" sz="1500" b="1" kern="1200" dirty="0"/>
            <a:t>(Q2 2025 – Q2 2027)</a:t>
          </a:r>
        </a:p>
      </dsp:txBody>
      <dsp:txXfrm>
        <a:off x="8250379" y="3643950"/>
        <a:ext cx="2083424" cy="659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3EB7C-6323-41DF-B889-392EBF5A2886}">
      <dsp:nvSpPr>
        <dsp:cNvPr id="0" name=""/>
        <dsp:cNvSpPr/>
      </dsp:nvSpPr>
      <dsp:spPr>
        <a:xfrm>
          <a:off x="4392941" y="1514378"/>
          <a:ext cx="2265732" cy="2265732"/>
        </a:xfrm>
        <a:prstGeom prst="gear9">
          <a:avLst/>
        </a:prstGeom>
        <a:solidFill>
          <a:srgbClr val="63A4E0"/>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Projects</a:t>
          </a:r>
        </a:p>
      </dsp:txBody>
      <dsp:txXfrm>
        <a:off x="4848454" y="2045115"/>
        <a:ext cx="1354706" cy="1164633"/>
      </dsp:txXfrm>
    </dsp:sp>
    <dsp:sp modelId="{789935C5-8E37-45B3-A660-7D71B57B16E1}">
      <dsp:nvSpPr>
        <dsp:cNvPr id="0" name=""/>
        <dsp:cNvSpPr/>
      </dsp:nvSpPr>
      <dsp:spPr>
        <a:xfrm>
          <a:off x="2123593" y="123033"/>
          <a:ext cx="2689597" cy="2603318"/>
        </a:xfrm>
        <a:prstGeom prst="gear6">
          <a:avLst/>
        </a:prstGeom>
        <a:solidFill>
          <a:schemeClr val="accent5">
            <a:hueOff val="3193009"/>
            <a:satOff val="-3062"/>
            <a:lumOff val="-20195"/>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Management </a:t>
          </a:r>
        </a:p>
        <a:p>
          <a:pPr marL="0" lvl="0" indent="0" algn="ctr" defTabSz="711200">
            <a:lnSpc>
              <a:spcPct val="90000"/>
            </a:lnSpc>
            <a:spcBef>
              <a:spcPct val="0"/>
            </a:spcBef>
            <a:spcAft>
              <a:spcPct val="35000"/>
            </a:spcAft>
            <a:buNone/>
          </a:pPr>
          <a:r>
            <a:rPr lang="en-US" sz="1600" b="1" kern="1200"/>
            <a:t>Actions</a:t>
          </a:r>
        </a:p>
      </dsp:txBody>
      <dsp:txXfrm>
        <a:off x="2791528" y="782387"/>
        <a:ext cx="1353727" cy="1284610"/>
      </dsp:txXfrm>
    </dsp:sp>
    <dsp:sp modelId="{A92B093A-B0A7-4582-BD34-680970C8317C}">
      <dsp:nvSpPr>
        <dsp:cNvPr id="0" name=""/>
        <dsp:cNvSpPr/>
      </dsp:nvSpPr>
      <dsp:spPr>
        <a:xfrm>
          <a:off x="3907478" y="1011951"/>
          <a:ext cx="3299770" cy="3356092"/>
        </a:xfrm>
        <a:prstGeom prst="circularArrow">
          <a:avLst>
            <a:gd name="adj1" fmla="val 4878"/>
            <a:gd name="adj2" fmla="val 312630"/>
            <a:gd name="adj3" fmla="val 3137574"/>
            <a:gd name="adj4" fmla="val 15228250"/>
            <a:gd name="adj5" fmla="val 5691"/>
          </a:avLst>
        </a:prstGeom>
        <a:solidFill>
          <a:srgbClr val="63A4E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DC6C308-79A4-40EE-80FD-3E72FADC25BC}">
      <dsp:nvSpPr>
        <dsp:cNvPr id="0" name=""/>
        <dsp:cNvSpPr/>
      </dsp:nvSpPr>
      <dsp:spPr>
        <a:xfrm>
          <a:off x="1849666" y="56196"/>
          <a:ext cx="2107130" cy="2107130"/>
        </a:xfrm>
        <a:prstGeom prst="leftCircularArrow">
          <a:avLst>
            <a:gd name="adj1" fmla="val 6452"/>
            <a:gd name="adj2" fmla="val 429999"/>
            <a:gd name="adj3" fmla="val 10489124"/>
            <a:gd name="adj4" fmla="val 14837806"/>
            <a:gd name="adj5" fmla="val 7527"/>
          </a:avLst>
        </a:prstGeom>
        <a:solidFill>
          <a:schemeClr val="accent5">
            <a:hueOff val="3193009"/>
            <a:satOff val="-3062"/>
            <a:lumOff val="-2019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78781-8FBC-46A0-9694-C59DBBFCB32C}">
      <dsp:nvSpPr>
        <dsp:cNvPr id="0" name=""/>
        <dsp:cNvSpPr/>
      </dsp:nvSpPr>
      <dsp:spPr>
        <a:xfrm>
          <a:off x="1409367" y="1346207"/>
          <a:ext cx="2516707" cy="4085097"/>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innerShdw blurRad="50800" dist="25400" dir="10800000">
            <a:srgbClr val="808080">
              <a:alpha val="75000"/>
            </a:srgbClr>
          </a:innerShdw>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Replenishment Water Program</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Direct recharge</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Dispersed storm-water recharge</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Recharge Master Planning</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Optimization (GRAT)</a:t>
          </a:r>
        </a:p>
      </dsp:txBody>
      <dsp:txXfrm>
        <a:off x="1468336" y="1405176"/>
        <a:ext cx="2398769" cy="4026128"/>
      </dsp:txXfrm>
    </dsp:sp>
    <dsp:sp modelId="{6384F2D2-632B-419E-9CE9-D93B31D86243}">
      <dsp:nvSpPr>
        <dsp:cNvPr id="0" name=""/>
        <dsp:cNvSpPr/>
      </dsp:nvSpPr>
      <dsp:spPr>
        <a:xfrm>
          <a:off x="1409367" y="4623439"/>
          <a:ext cx="2516707" cy="106182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3">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dirty="0"/>
            <a:t>Recharge Projects</a:t>
          </a:r>
        </a:p>
      </dsp:txBody>
      <dsp:txXfrm>
        <a:off x="1409367" y="4623439"/>
        <a:ext cx="1772329" cy="1061827"/>
      </dsp:txXfrm>
    </dsp:sp>
    <dsp:sp modelId="{5C06B374-E2D2-4C78-9897-D92A0F95142F}">
      <dsp:nvSpPr>
        <dsp:cNvPr id="0" name=""/>
        <dsp:cNvSpPr/>
      </dsp:nvSpPr>
      <dsp:spPr>
        <a:xfrm>
          <a:off x="2979934" y="4792100"/>
          <a:ext cx="1157806" cy="115780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9525" cap="flat" cmpd="sng" algn="ctr">
          <a:solidFill>
            <a:schemeClr val="accent3">
              <a:tint val="40000"/>
              <a:alpha val="90000"/>
              <a:hueOff val="0"/>
              <a:satOff val="0"/>
              <a:lumOff val="0"/>
              <a:alphaOff val="0"/>
            </a:schemeClr>
          </a:solidFill>
          <a:prstDash val="solid"/>
        </a:ln>
        <a:effectLst>
          <a:innerShdw blurRad="50800" dist="25400" dir="10800000">
            <a:srgbClr val="808080">
              <a:alpha val="75000"/>
            </a:srgbClr>
          </a:innerShdw>
        </a:effectLst>
      </dsp:spPr>
      <dsp:style>
        <a:lnRef idx="1">
          <a:scrgbClr r="0" g="0" b="0"/>
        </a:lnRef>
        <a:fillRef idx="1">
          <a:scrgbClr r="0" g="0" b="0"/>
        </a:fillRef>
        <a:effectRef idx="2">
          <a:scrgbClr r="0" g="0" b="0"/>
        </a:effectRef>
        <a:fontRef idx="minor"/>
      </dsp:style>
    </dsp:sp>
    <dsp:sp modelId="{C49ECAC0-83C2-4659-902D-A4329CFB75D2}">
      <dsp:nvSpPr>
        <dsp:cNvPr id="0" name=""/>
        <dsp:cNvSpPr/>
      </dsp:nvSpPr>
      <dsp:spPr>
        <a:xfrm>
          <a:off x="4271925" y="1346207"/>
          <a:ext cx="2516707" cy="4085097"/>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3">
              <a:hueOff val="-1133216"/>
              <a:satOff val="4164"/>
              <a:lumOff val="3072"/>
              <a:alphaOff val="0"/>
            </a:schemeClr>
          </a:solidFill>
          <a:prstDash val="solid"/>
        </a:ln>
        <a:effectLst>
          <a:innerShdw blurRad="50800" dist="25400" dir="10800000">
            <a:srgbClr val="808080">
              <a:alpha val="75000"/>
            </a:srgbClr>
          </a:innerShdw>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solidFill>
                <a:schemeClr val="tx1"/>
              </a:solidFill>
            </a:rPr>
            <a:t>MLRP Plan</a:t>
          </a:r>
        </a:p>
        <a:p>
          <a:pPr marL="228600" lvl="1" indent="-228600" algn="l" defTabSz="889000">
            <a:lnSpc>
              <a:spcPct val="90000"/>
            </a:lnSpc>
            <a:spcBef>
              <a:spcPct val="0"/>
            </a:spcBef>
            <a:spcAft>
              <a:spcPct val="15000"/>
            </a:spcAft>
            <a:buChar char="•"/>
          </a:pPr>
          <a:r>
            <a:rPr lang="en-US" sz="2000" b="0" kern="1200" dirty="0">
              <a:solidFill>
                <a:schemeClr val="tx1"/>
              </a:solidFill>
            </a:rPr>
            <a:t>Programmatic and site permitting</a:t>
          </a:r>
        </a:p>
        <a:p>
          <a:pPr marL="228600" lvl="1" indent="-228600" algn="l" defTabSz="889000">
            <a:lnSpc>
              <a:spcPct val="90000"/>
            </a:lnSpc>
            <a:spcBef>
              <a:spcPct val="0"/>
            </a:spcBef>
            <a:spcAft>
              <a:spcPct val="15000"/>
            </a:spcAft>
            <a:buChar char="•"/>
          </a:pPr>
          <a:r>
            <a:rPr lang="en-US" sz="2000" b="0" kern="1200" dirty="0">
              <a:solidFill>
                <a:schemeClr val="tx1"/>
              </a:solidFill>
            </a:rPr>
            <a:t>Land repurposing</a:t>
          </a:r>
        </a:p>
        <a:p>
          <a:pPr marL="228600" lvl="1" indent="-228600" algn="l" defTabSz="889000">
            <a:lnSpc>
              <a:spcPct val="90000"/>
            </a:lnSpc>
            <a:spcBef>
              <a:spcPct val="0"/>
            </a:spcBef>
            <a:spcAft>
              <a:spcPct val="15000"/>
            </a:spcAft>
            <a:buChar char="•"/>
          </a:pPr>
          <a:r>
            <a:rPr lang="en-US" sz="2000" b="0" kern="1200" dirty="0">
              <a:solidFill>
                <a:schemeClr val="tx1"/>
              </a:solidFill>
            </a:rPr>
            <a:t>Prioritization and optimization (GRAT)</a:t>
          </a:r>
        </a:p>
        <a:p>
          <a:pPr marL="228600" lvl="1" indent="-228600" algn="l" defTabSz="889000">
            <a:lnSpc>
              <a:spcPct val="90000"/>
            </a:lnSpc>
            <a:spcBef>
              <a:spcPct val="0"/>
            </a:spcBef>
            <a:spcAft>
              <a:spcPct val="15000"/>
            </a:spcAft>
            <a:buChar char="•"/>
          </a:pPr>
          <a:r>
            <a:rPr lang="en-US" sz="2000" b="0" kern="1200" dirty="0">
              <a:solidFill>
                <a:schemeClr val="tx1"/>
              </a:solidFill>
            </a:rPr>
            <a:t>Incentive Payments</a:t>
          </a:r>
        </a:p>
      </dsp:txBody>
      <dsp:txXfrm>
        <a:off x="4330894" y="1405176"/>
        <a:ext cx="2398769" cy="4026128"/>
      </dsp:txXfrm>
    </dsp:sp>
    <dsp:sp modelId="{9385D5DC-7138-4A1C-9B23-E3EC9772BAA1}">
      <dsp:nvSpPr>
        <dsp:cNvPr id="0" name=""/>
        <dsp:cNvSpPr/>
      </dsp:nvSpPr>
      <dsp:spPr>
        <a:xfrm>
          <a:off x="4271925" y="4623439"/>
          <a:ext cx="2516707" cy="1061827"/>
        </a:xfrm>
        <a:prstGeom prst="rect">
          <a:avLst/>
        </a:prstGeom>
        <a:gradFill rotWithShape="0">
          <a:gsLst>
            <a:gs pos="0">
              <a:schemeClr val="accent3">
                <a:hueOff val="-1133216"/>
                <a:satOff val="4164"/>
                <a:lumOff val="3072"/>
                <a:alphaOff val="0"/>
                <a:shade val="51000"/>
                <a:satMod val="130000"/>
              </a:schemeClr>
            </a:gs>
            <a:gs pos="80000">
              <a:schemeClr val="accent3">
                <a:hueOff val="-1133216"/>
                <a:satOff val="4164"/>
                <a:lumOff val="3072"/>
                <a:alphaOff val="0"/>
                <a:shade val="93000"/>
                <a:satMod val="130000"/>
              </a:schemeClr>
            </a:gs>
            <a:gs pos="100000">
              <a:schemeClr val="accent3">
                <a:hueOff val="-1133216"/>
                <a:satOff val="4164"/>
                <a:lumOff val="3072"/>
                <a:alphaOff val="0"/>
                <a:shade val="94000"/>
                <a:satMod val="135000"/>
              </a:schemeClr>
            </a:gs>
          </a:gsLst>
          <a:lin ang="16200000" scaled="0"/>
        </a:gradFill>
        <a:ln w="9525" cap="flat" cmpd="sng" algn="ctr">
          <a:solidFill>
            <a:schemeClr val="accent3">
              <a:hueOff val="-1133216"/>
              <a:satOff val="4164"/>
              <a:lumOff val="3072"/>
              <a:alphaOff val="0"/>
            </a:schemeClr>
          </a:solidFill>
          <a:prstDash val="solid"/>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3">
              <a:hueOff val="-1133216"/>
              <a:satOff val="4164"/>
              <a:lumOff val="3072"/>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dirty="0"/>
            <a:t>MLRP Program</a:t>
          </a:r>
        </a:p>
      </dsp:txBody>
      <dsp:txXfrm>
        <a:off x="4271925" y="4623439"/>
        <a:ext cx="1772329" cy="1061827"/>
      </dsp:txXfrm>
    </dsp:sp>
    <dsp:sp modelId="{3229FF88-F870-48A6-A1B2-E4CD36E28A02}">
      <dsp:nvSpPr>
        <dsp:cNvPr id="0" name=""/>
        <dsp:cNvSpPr/>
      </dsp:nvSpPr>
      <dsp:spPr>
        <a:xfrm>
          <a:off x="5869254" y="4792100"/>
          <a:ext cx="1157806" cy="1157806"/>
        </a:xfrm>
        <a:prstGeom prst="ellipse">
          <a:avLst/>
        </a:prstGeom>
        <a:blipFill rotWithShape="1">
          <a:blip xmlns:r="http://schemas.openxmlformats.org/officeDocument/2006/relationships" r:embed="rId2"/>
          <a:srcRect/>
          <a:stretch>
            <a:fillRect l="-22000" r="-22000"/>
          </a:stretch>
        </a:blipFill>
        <a:ln w="9525" cap="flat" cmpd="sng" algn="ctr">
          <a:solidFill>
            <a:schemeClr val="accent3">
              <a:tint val="40000"/>
              <a:alpha val="90000"/>
              <a:hueOff val="-1724127"/>
              <a:satOff val="7705"/>
              <a:lumOff val="954"/>
              <a:alphaOff val="0"/>
            </a:schemeClr>
          </a:solidFill>
          <a:prstDash val="solid"/>
        </a:ln>
        <a:effectLst>
          <a:innerShdw blurRad="50800" dist="25400" dir="10800000">
            <a:srgbClr val="808080">
              <a:alpha val="75000"/>
            </a:srgbClr>
          </a:innerShdw>
        </a:effectLst>
      </dsp:spPr>
      <dsp:style>
        <a:lnRef idx="1">
          <a:scrgbClr r="0" g="0" b="0"/>
        </a:lnRef>
        <a:fillRef idx="1">
          <a:scrgbClr r="0" g="0" b="0"/>
        </a:fillRef>
        <a:effectRef idx="2">
          <a:scrgbClr r="0" g="0" b="0"/>
        </a:effectRef>
        <a:fontRef idx="minor"/>
      </dsp:style>
    </dsp:sp>
    <dsp:sp modelId="{FDE5C39D-82C3-4FE6-A087-E167609F4D7B}">
      <dsp:nvSpPr>
        <dsp:cNvPr id="0" name=""/>
        <dsp:cNvSpPr/>
      </dsp:nvSpPr>
      <dsp:spPr>
        <a:xfrm>
          <a:off x="7161377" y="1346207"/>
          <a:ext cx="2516707" cy="4085097"/>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3">
              <a:hueOff val="-2266431"/>
              <a:satOff val="8329"/>
              <a:lumOff val="6145"/>
              <a:alphaOff val="0"/>
            </a:schemeClr>
          </a:solidFill>
          <a:prstDash val="solid"/>
        </a:ln>
        <a:effectLst>
          <a:innerShdw blurRad="50800" dist="25400" dir="10800000">
            <a:srgbClr val="808080">
              <a:alpha val="75000"/>
            </a:srgbClr>
          </a:innerShdw>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Allocations and accounting</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Measurement and monitoring</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Trading &amp; credits</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Alternatives and appeals</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Management Zones</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Grower Decision Support Portal</a:t>
          </a:r>
        </a:p>
        <a:p>
          <a:pPr marL="228600" lvl="1" indent="-228600" algn="l" defTabSz="889000">
            <a:lnSpc>
              <a:spcPct val="90000"/>
            </a:lnSpc>
            <a:spcBef>
              <a:spcPct val="0"/>
            </a:spcBef>
            <a:spcAft>
              <a:spcPct val="15000"/>
            </a:spcAft>
            <a:buFont typeface="Arial" panose="020B0604020202020204" pitchFamily="34" charset="0"/>
            <a:buChar char="•"/>
          </a:pPr>
          <a:endParaRPr lang="en-US" sz="2000" b="0" kern="1200" dirty="0">
            <a:solidFill>
              <a:schemeClr val="tx1"/>
            </a:solidFill>
          </a:endParaRPr>
        </a:p>
      </dsp:txBody>
      <dsp:txXfrm>
        <a:off x="7220346" y="1405176"/>
        <a:ext cx="2398769" cy="4026128"/>
      </dsp:txXfrm>
    </dsp:sp>
    <dsp:sp modelId="{64AB6BF0-96C0-473A-83DC-4D262D441E98}">
      <dsp:nvSpPr>
        <dsp:cNvPr id="0" name=""/>
        <dsp:cNvSpPr/>
      </dsp:nvSpPr>
      <dsp:spPr>
        <a:xfrm>
          <a:off x="7161377" y="4623439"/>
          <a:ext cx="2516707" cy="1061827"/>
        </a:xfrm>
        <a:prstGeom prst="rect">
          <a:avLst/>
        </a:prstGeom>
        <a:gradFill rotWithShape="0">
          <a:gsLst>
            <a:gs pos="0">
              <a:schemeClr val="accent3">
                <a:hueOff val="-2266431"/>
                <a:satOff val="8329"/>
                <a:lumOff val="6145"/>
                <a:alphaOff val="0"/>
                <a:shade val="51000"/>
                <a:satMod val="130000"/>
              </a:schemeClr>
            </a:gs>
            <a:gs pos="80000">
              <a:schemeClr val="accent3">
                <a:hueOff val="-2266431"/>
                <a:satOff val="8329"/>
                <a:lumOff val="6145"/>
                <a:alphaOff val="0"/>
                <a:shade val="93000"/>
                <a:satMod val="130000"/>
              </a:schemeClr>
            </a:gs>
            <a:gs pos="100000">
              <a:schemeClr val="accent3">
                <a:hueOff val="-2266431"/>
                <a:satOff val="8329"/>
                <a:lumOff val="6145"/>
                <a:alphaOff val="0"/>
                <a:shade val="94000"/>
                <a:satMod val="135000"/>
              </a:schemeClr>
            </a:gs>
          </a:gsLst>
          <a:lin ang="16200000" scaled="0"/>
        </a:gradFill>
        <a:ln w="9525" cap="flat" cmpd="sng" algn="ctr">
          <a:solidFill>
            <a:schemeClr val="accent3">
              <a:hueOff val="-2266431"/>
              <a:satOff val="8329"/>
              <a:lumOff val="6145"/>
              <a:alphaOff val="0"/>
            </a:schemeClr>
          </a:solidFill>
          <a:prstDash val="solid"/>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3">
              <a:hueOff val="-2266431"/>
              <a:satOff val="8329"/>
              <a:lumOff val="6145"/>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dirty="0"/>
            <a:t>Policies, Rules &amp; Regulations</a:t>
          </a:r>
        </a:p>
      </dsp:txBody>
      <dsp:txXfrm>
        <a:off x="7161377" y="4623439"/>
        <a:ext cx="1772329" cy="1061827"/>
      </dsp:txXfrm>
    </dsp:sp>
    <dsp:sp modelId="{C393B685-5011-4C4A-BA74-D905D8EF4185}">
      <dsp:nvSpPr>
        <dsp:cNvPr id="0" name=""/>
        <dsp:cNvSpPr/>
      </dsp:nvSpPr>
      <dsp:spPr>
        <a:xfrm>
          <a:off x="8758666" y="4792100"/>
          <a:ext cx="1157806" cy="1157806"/>
        </a:xfrm>
        <a:prstGeom prst="ellipse">
          <a:avLst/>
        </a:prstGeom>
        <a:blipFill>
          <a:blip xmlns:r="http://schemas.openxmlformats.org/officeDocument/2006/relationships" r:embed="rId3"/>
          <a:srcRect/>
          <a:stretch>
            <a:fillRect l="-54000" r="-54000"/>
          </a:stretch>
        </a:blipFill>
        <a:ln w="9525" cap="flat" cmpd="sng" algn="ctr">
          <a:solidFill>
            <a:schemeClr val="accent3">
              <a:tint val="40000"/>
              <a:alpha val="90000"/>
              <a:hueOff val="-3448254"/>
              <a:satOff val="15410"/>
              <a:lumOff val="1908"/>
              <a:alphaOff val="0"/>
            </a:schemeClr>
          </a:solidFill>
          <a:prstDash val="solid"/>
        </a:ln>
        <a:effectLst>
          <a:innerShdw blurRad="50800" dist="25400" dir="10800000">
            <a:srgbClr val="808080">
              <a:alpha val="75000"/>
            </a:srgbClr>
          </a:innerShdw>
        </a:effectLst>
      </dsp:spPr>
      <dsp:style>
        <a:lnRef idx="1">
          <a:scrgbClr r="0" g="0" b="0"/>
        </a:lnRef>
        <a:fillRef idx="1">
          <a:scrgbClr r="0" g="0" b="0"/>
        </a:fillRef>
        <a:effectRef idx="2">
          <a:scrgbClr r="0" g="0" b="0"/>
        </a:effectRef>
        <a:fontRef idx="minor"/>
      </dsp:style>
    </dsp:sp>
    <dsp:sp modelId="{8B5CB876-5DCB-46E5-B68B-406D0233D576}">
      <dsp:nvSpPr>
        <dsp:cNvPr id="0" name=""/>
        <dsp:cNvSpPr/>
      </dsp:nvSpPr>
      <dsp:spPr>
        <a:xfrm>
          <a:off x="10050829" y="1346207"/>
          <a:ext cx="2516707" cy="4085097"/>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3">
              <a:hueOff val="-3399647"/>
              <a:satOff val="12493"/>
              <a:lumOff val="9217"/>
              <a:alphaOff val="0"/>
            </a:schemeClr>
          </a:solidFill>
          <a:prstDash val="solid"/>
        </a:ln>
        <a:effectLst>
          <a:innerShdw blurRad="50800" dist="25400" dir="10800000">
            <a:srgbClr val="808080">
              <a:alpha val="75000"/>
            </a:srgbClr>
          </a:innerShdw>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Land-based Benefit Assessment</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Volume-based Extraction Fee</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Engineer’s Report and Fee Study</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Public Outreach</a:t>
          </a:r>
        </a:p>
        <a:p>
          <a:pPr marL="228600" lvl="1" indent="-228600" algn="l" defTabSz="889000">
            <a:lnSpc>
              <a:spcPct val="90000"/>
            </a:lnSpc>
            <a:spcBef>
              <a:spcPct val="0"/>
            </a:spcBef>
            <a:spcAft>
              <a:spcPct val="15000"/>
            </a:spcAft>
            <a:buFont typeface="Arial" panose="020B0604020202020204" pitchFamily="34" charset="0"/>
            <a:buChar char="•"/>
          </a:pPr>
          <a:r>
            <a:rPr lang="en-US" sz="2000" b="0" kern="1200" dirty="0">
              <a:solidFill>
                <a:schemeClr val="tx1"/>
              </a:solidFill>
            </a:rPr>
            <a:t>Vote/Protest</a:t>
          </a:r>
        </a:p>
        <a:p>
          <a:pPr marL="228600" lvl="1" indent="-228600" algn="l" defTabSz="1111250">
            <a:lnSpc>
              <a:spcPct val="90000"/>
            </a:lnSpc>
            <a:spcBef>
              <a:spcPct val="0"/>
            </a:spcBef>
            <a:spcAft>
              <a:spcPct val="15000"/>
            </a:spcAft>
            <a:buFont typeface="Arial" panose="020B0604020202020204" pitchFamily="34" charset="0"/>
            <a:buChar char="•"/>
          </a:pPr>
          <a:endParaRPr lang="en-US" sz="2500" b="0" kern="1200" dirty="0">
            <a:solidFill>
              <a:schemeClr val="tx1"/>
            </a:solidFill>
          </a:endParaRPr>
        </a:p>
      </dsp:txBody>
      <dsp:txXfrm>
        <a:off x="10109798" y="1405176"/>
        <a:ext cx="2398769" cy="4026128"/>
      </dsp:txXfrm>
    </dsp:sp>
    <dsp:sp modelId="{CDE5EB1A-A312-4D04-A4BD-070E901E120B}">
      <dsp:nvSpPr>
        <dsp:cNvPr id="0" name=""/>
        <dsp:cNvSpPr/>
      </dsp:nvSpPr>
      <dsp:spPr>
        <a:xfrm>
          <a:off x="10041864" y="4623439"/>
          <a:ext cx="2516707" cy="1061827"/>
        </a:xfrm>
        <a:prstGeom prst="rect">
          <a:avLst/>
        </a:prstGeom>
        <a:gradFill rotWithShape="0">
          <a:gsLst>
            <a:gs pos="0">
              <a:schemeClr val="accent3">
                <a:hueOff val="-3399647"/>
                <a:satOff val="12493"/>
                <a:lumOff val="9217"/>
                <a:alphaOff val="0"/>
                <a:shade val="51000"/>
                <a:satMod val="130000"/>
              </a:schemeClr>
            </a:gs>
            <a:gs pos="80000">
              <a:schemeClr val="accent3">
                <a:hueOff val="-3399647"/>
                <a:satOff val="12493"/>
                <a:lumOff val="9217"/>
                <a:alphaOff val="0"/>
                <a:shade val="93000"/>
                <a:satMod val="130000"/>
              </a:schemeClr>
            </a:gs>
            <a:gs pos="100000">
              <a:schemeClr val="accent3">
                <a:hueOff val="-3399647"/>
                <a:satOff val="12493"/>
                <a:lumOff val="9217"/>
                <a:alphaOff val="0"/>
                <a:shade val="94000"/>
                <a:satMod val="135000"/>
              </a:schemeClr>
            </a:gs>
          </a:gsLst>
          <a:lin ang="16200000" scaled="0"/>
        </a:gradFill>
        <a:ln w="9525" cap="flat" cmpd="sng" algn="ctr">
          <a:solidFill>
            <a:schemeClr val="accent3">
              <a:hueOff val="-3399647"/>
              <a:satOff val="12493"/>
              <a:lumOff val="9217"/>
              <a:alphaOff val="0"/>
            </a:schemeClr>
          </a:solidFill>
          <a:prstDash val="solid"/>
        </a:ln>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accent3">
              <a:hueOff val="-3399647"/>
              <a:satOff val="12493"/>
              <a:lumOff val="9217"/>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a:t>Assessment</a:t>
          </a:r>
          <a:r>
            <a:rPr lang="en-US" sz="2300" kern="1200" dirty="0"/>
            <a:t>/ Fees</a:t>
          </a:r>
        </a:p>
      </dsp:txBody>
      <dsp:txXfrm>
        <a:off x="10041864" y="4623439"/>
        <a:ext cx="1772329" cy="1061827"/>
      </dsp:txXfrm>
    </dsp:sp>
    <dsp:sp modelId="{610D2AE6-8772-45F3-A61C-FE75FDA64B81}">
      <dsp:nvSpPr>
        <dsp:cNvPr id="0" name=""/>
        <dsp:cNvSpPr/>
      </dsp:nvSpPr>
      <dsp:spPr>
        <a:xfrm>
          <a:off x="11773759" y="4792100"/>
          <a:ext cx="1157806" cy="115780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4000" r="-54000"/>
          </a:stretch>
        </a:blipFill>
        <a:ln w="9525" cap="flat" cmpd="sng" algn="ctr">
          <a:solidFill>
            <a:schemeClr val="accent3">
              <a:tint val="40000"/>
              <a:alpha val="90000"/>
              <a:hueOff val="-5172380"/>
              <a:satOff val="23115"/>
              <a:lumOff val="2862"/>
              <a:alphaOff val="0"/>
            </a:schemeClr>
          </a:solidFill>
          <a:prstDash val="solid"/>
        </a:ln>
        <a:effectLst>
          <a:innerShdw blurRad="50800" dist="25400" dir="10800000">
            <a:srgbClr val="808080">
              <a:alpha val="75000"/>
            </a:srgbClr>
          </a:innerShdw>
        </a:effectLst>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93C06-B4DA-475B-B31D-6BBD820B66F3}">
      <dsp:nvSpPr>
        <dsp:cNvPr id="0" name=""/>
        <dsp:cNvSpPr/>
      </dsp:nvSpPr>
      <dsp:spPr>
        <a:xfrm>
          <a:off x="0" y="15425"/>
          <a:ext cx="10311716" cy="647595"/>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Maintain/adopt incentives that decrease groundwater use</a:t>
          </a:r>
        </a:p>
      </dsp:txBody>
      <dsp:txXfrm>
        <a:off x="31613" y="47038"/>
        <a:ext cx="10248490" cy="584369"/>
      </dsp:txXfrm>
    </dsp:sp>
    <dsp:sp modelId="{E2C1F5CD-B4C8-443A-99F6-56E2706DB7E9}">
      <dsp:nvSpPr>
        <dsp:cNvPr id="0" name=""/>
        <dsp:cNvSpPr/>
      </dsp:nvSpPr>
      <dsp:spPr>
        <a:xfrm>
          <a:off x="0" y="663020"/>
          <a:ext cx="10311716"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39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Provide incentives to use surface water when available</a:t>
          </a:r>
        </a:p>
        <a:p>
          <a:pPr marL="228600" lvl="1" indent="-228600" algn="l" defTabSz="933450">
            <a:lnSpc>
              <a:spcPct val="90000"/>
            </a:lnSpc>
            <a:spcBef>
              <a:spcPct val="0"/>
            </a:spcBef>
            <a:spcAft>
              <a:spcPct val="20000"/>
            </a:spcAft>
            <a:buChar char="•"/>
          </a:pPr>
          <a:r>
            <a:rPr lang="en-US" sz="2100" kern="1200" dirty="0"/>
            <a:t>Provide incentives to decrease groundwater use</a:t>
          </a:r>
        </a:p>
        <a:p>
          <a:pPr marL="228600" lvl="1" indent="-228600" algn="l" defTabSz="933450">
            <a:lnSpc>
              <a:spcPct val="90000"/>
            </a:lnSpc>
            <a:spcBef>
              <a:spcPct val="0"/>
            </a:spcBef>
            <a:spcAft>
              <a:spcPct val="20000"/>
            </a:spcAft>
            <a:buChar char="•"/>
          </a:pPr>
          <a:r>
            <a:rPr lang="en-US" sz="2100" kern="1200" dirty="0"/>
            <a:t>Avoid creating surface water use disincentives such as multiple charges</a:t>
          </a:r>
        </a:p>
      </dsp:txBody>
      <dsp:txXfrm>
        <a:off x="0" y="663020"/>
        <a:ext cx="10311716" cy="1089854"/>
      </dsp:txXfrm>
    </dsp:sp>
    <dsp:sp modelId="{B81F0CFF-5033-4CDF-A926-6692A6AA2C37}">
      <dsp:nvSpPr>
        <dsp:cNvPr id="0" name=""/>
        <dsp:cNvSpPr/>
      </dsp:nvSpPr>
      <dsp:spPr>
        <a:xfrm>
          <a:off x="0" y="1752875"/>
          <a:ext cx="10311716" cy="647595"/>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Maintain equity</a:t>
          </a:r>
        </a:p>
      </dsp:txBody>
      <dsp:txXfrm>
        <a:off x="31613" y="1784488"/>
        <a:ext cx="10248490" cy="584369"/>
      </dsp:txXfrm>
    </dsp:sp>
    <dsp:sp modelId="{4AD2DFB7-2185-4251-936E-0EF9F978B1D0}">
      <dsp:nvSpPr>
        <dsp:cNvPr id="0" name=""/>
        <dsp:cNvSpPr/>
      </dsp:nvSpPr>
      <dsp:spPr>
        <a:xfrm>
          <a:off x="0" y="2400470"/>
          <a:ext cx="10311716"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39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Recognize when parcels receive less benefit from P&amp;MAs</a:t>
          </a:r>
        </a:p>
        <a:p>
          <a:pPr marL="228600" lvl="1" indent="-228600" algn="l" defTabSz="933450">
            <a:lnSpc>
              <a:spcPct val="90000"/>
            </a:lnSpc>
            <a:spcBef>
              <a:spcPct val="0"/>
            </a:spcBef>
            <a:spcAft>
              <a:spcPct val="20000"/>
            </a:spcAft>
            <a:buChar char="•"/>
          </a:pPr>
          <a:r>
            <a:rPr lang="en-US" sz="2100" kern="1200" dirty="0"/>
            <a:t>Use a proportional approach when warranted</a:t>
          </a:r>
        </a:p>
        <a:p>
          <a:pPr marL="228600" lvl="1" indent="-228600" algn="l" defTabSz="933450">
            <a:lnSpc>
              <a:spcPct val="90000"/>
            </a:lnSpc>
            <a:spcBef>
              <a:spcPct val="0"/>
            </a:spcBef>
            <a:spcAft>
              <a:spcPct val="20000"/>
            </a:spcAft>
            <a:buChar char="•"/>
          </a:pPr>
          <a:r>
            <a:rPr lang="en-US" sz="2100" kern="1200" dirty="0"/>
            <a:t>Avoid creating special classes or benefits when possible</a:t>
          </a:r>
        </a:p>
      </dsp:txBody>
      <dsp:txXfrm>
        <a:off x="0" y="2400470"/>
        <a:ext cx="10311716" cy="1089854"/>
      </dsp:txXfrm>
    </dsp:sp>
    <dsp:sp modelId="{09FC8325-9B7C-42DD-99EC-4BFC37DB58CF}">
      <dsp:nvSpPr>
        <dsp:cNvPr id="0" name=""/>
        <dsp:cNvSpPr/>
      </dsp:nvSpPr>
      <dsp:spPr>
        <a:xfrm>
          <a:off x="0" y="3490325"/>
          <a:ext cx="10311716" cy="647595"/>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Keep it simple</a:t>
          </a:r>
        </a:p>
      </dsp:txBody>
      <dsp:txXfrm>
        <a:off x="31613" y="3521938"/>
        <a:ext cx="10248490" cy="584369"/>
      </dsp:txXfrm>
    </dsp:sp>
    <dsp:sp modelId="{B0683B4A-1271-4ED4-8E53-822DA4A53833}">
      <dsp:nvSpPr>
        <dsp:cNvPr id="0" name=""/>
        <dsp:cNvSpPr/>
      </dsp:nvSpPr>
      <dsp:spPr>
        <a:xfrm>
          <a:off x="0" y="4137920"/>
          <a:ext cx="10311716"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39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Avoid creating complex or special rules</a:t>
          </a:r>
        </a:p>
        <a:p>
          <a:pPr marL="228600" lvl="1" indent="-228600" algn="l" defTabSz="933450">
            <a:lnSpc>
              <a:spcPct val="90000"/>
            </a:lnSpc>
            <a:spcBef>
              <a:spcPct val="0"/>
            </a:spcBef>
            <a:spcAft>
              <a:spcPct val="20000"/>
            </a:spcAft>
            <a:buChar char="•"/>
          </a:pPr>
          <a:r>
            <a:rPr lang="en-US" sz="2100" kern="1200" dirty="0"/>
            <a:t>Minimize creation of special benefit zones</a:t>
          </a:r>
        </a:p>
      </dsp:txBody>
      <dsp:txXfrm>
        <a:off x="0" y="4137920"/>
        <a:ext cx="10311716" cy="7265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DE535-0418-4680-91C0-AEE29277ABA1}">
      <dsp:nvSpPr>
        <dsp:cNvPr id="0" name=""/>
        <dsp:cNvSpPr/>
      </dsp:nvSpPr>
      <dsp:spPr>
        <a:xfrm>
          <a:off x="1353" y="0"/>
          <a:ext cx="3519030" cy="5045030"/>
        </a:xfrm>
        <a:prstGeom prst="roundRect">
          <a:avLst>
            <a:gd name="adj" fmla="val 10000"/>
          </a:avLst>
        </a:prstGeom>
        <a:solidFill>
          <a:schemeClr val="accent5">
            <a:tint val="4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u="sng" kern="1200" dirty="0"/>
            <a:t>Eligibility</a:t>
          </a:r>
        </a:p>
      </dsp:txBody>
      <dsp:txXfrm>
        <a:off x="1353" y="0"/>
        <a:ext cx="3519030" cy="1513509"/>
      </dsp:txXfrm>
    </dsp:sp>
    <dsp:sp modelId="{F319C1C0-11FC-40F6-A3EF-9A02D1223065}">
      <dsp:nvSpPr>
        <dsp:cNvPr id="0" name=""/>
        <dsp:cNvSpPr/>
      </dsp:nvSpPr>
      <dsp:spPr>
        <a:xfrm>
          <a:off x="353256" y="1514987"/>
          <a:ext cx="2815224" cy="152114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Parcels classified as irrigated by County Assessor</a:t>
          </a:r>
        </a:p>
      </dsp:txBody>
      <dsp:txXfrm>
        <a:off x="397809" y="1559540"/>
        <a:ext cx="2726118" cy="1432039"/>
      </dsp:txXfrm>
    </dsp:sp>
    <dsp:sp modelId="{40B870B5-E75F-4868-9A0B-989C881A96FD}">
      <dsp:nvSpPr>
        <dsp:cNvPr id="0" name=""/>
        <dsp:cNvSpPr/>
      </dsp:nvSpPr>
      <dsp:spPr>
        <a:xfrm>
          <a:off x="353256" y="3270154"/>
          <a:ext cx="2815224" cy="1521145"/>
        </a:xfrm>
        <a:prstGeom prst="roundRect">
          <a:avLst>
            <a:gd name="adj" fmla="val 10000"/>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Determined for each parcel in March 1 of each year</a:t>
          </a:r>
        </a:p>
      </dsp:txBody>
      <dsp:txXfrm>
        <a:off x="397809" y="3314707"/>
        <a:ext cx="2726118" cy="1432039"/>
      </dsp:txXfrm>
    </dsp:sp>
    <dsp:sp modelId="{71589036-A1E3-49C9-9FBF-990BAC85DF63}">
      <dsp:nvSpPr>
        <dsp:cNvPr id="0" name=""/>
        <dsp:cNvSpPr/>
      </dsp:nvSpPr>
      <dsp:spPr>
        <a:xfrm>
          <a:off x="3784310" y="0"/>
          <a:ext cx="3519030" cy="5045030"/>
        </a:xfrm>
        <a:prstGeom prst="roundRect">
          <a:avLst>
            <a:gd name="adj" fmla="val 10000"/>
          </a:avLst>
        </a:prstGeom>
        <a:solidFill>
          <a:schemeClr val="accent5">
            <a:tint val="4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u="sng" kern="1200" dirty="0"/>
            <a:t>Basis</a:t>
          </a:r>
        </a:p>
      </dsp:txBody>
      <dsp:txXfrm>
        <a:off x="3784310" y="0"/>
        <a:ext cx="3519030" cy="1513509"/>
      </dsp:txXfrm>
    </dsp:sp>
    <dsp:sp modelId="{8EB20980-A2F9-48B2-9FFC-93B14945FDF4}">
      <dsp:nvSpPr>
        <dsp:cNvPr id="0" name=""/>
        <dsp:cNvSpPr/>
      </dsp:nvSpPr>
      <dsp:spPr>
        <a:xfrm>
          <a:off x="4136213" y="1514987"/>
          <a:ext cx="2815224" cy="1521145"/>
        </a:xfrm>
        <a:prstGeom prst="roundRect">
          <a:avLst>
            <a:gd name="adj" fmla="val 10000"/>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Acre-foot/acre of assessed irrigated parcel </a:t>
          </a:r>
        </a:p>
      </dsp:txBody>
      <dsp:txXfrm>
        <a:off x="4180766" y="1559540"/>
        <a:ext cx="2726118" cy="1432039"/>
      </dsp:txXfrm>
    </dsp:sp>
    <dsp:sp modelId="{5133FAC9-2C45-49D9-9016-21AFF11F4178}">
      <dsp:nvSpPr>
        <dsp:cNvPr id="0" name=""/>
        <dsp:cNvSpPr/>
      </dsp:nvSpPr>
      <dsp:spPr>
        <a:xfrm>
          <a:off x="4136213" y="3270154"/>
          <a:ext cx="2815224" cy="1521145"/>
        </a:xfrm>
        <a:prstGeom prst="roundRect">
          <a:avLst>
            <a:gd name="adj" fmla="val 10000"/>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Annual allocations</a:t>
          </a:r>
        </a:p>
      </dsp:txBody>
      <dsp:txXfrm>
        <a:off x="4180766" y="3314707"/>
        <a:ext cx="2726118" cy="1432039"/>
      </dsp:txXfrm>
    </dsp:sp>
    <dsp:sp modelId="{8462FD4A-7496-45A7-B79B-7F445D8B4985}">
      <dsp:nvSpPr>
        <dsp:cNvPr id="0" name=""/>
        <dsp:cNvSpPr/>
      </dsp:nvSpPr>
      <dsp:spPr>
        <a:xfrm>
          <a:off x="7567268" y="0"/>
          <a:ext cx="3519030" cy="5045030"/>
        </a:xfrm>
        <a:prstGeom prst="roundRect">
          <a:avLst>
            <a:gd name="adj" fmla="val 10000"/>
          </a:avLst>
        </a:prstGeom>
        <a:solidFill>
          <a:schemeClr val="accent5">
            <a:tint val="4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u="sng" kern="1200" dirty="0"/>
            <a:t>Amount</a:t>
          </a:r>
        </a:p>
      </dsp:txBody>
      <dsp:txXfrm>
        <a:off x="7567268" y="0"/>
        <a:ext cx="3519030" cy="1513509"/>
      </dsp:txXfrm>
    </dsp:sp>
    <dsp:sp modelId="{79A56F15-6DE5-48AF-B13B-3A9D9F90E0C2}">
      <dsp:nvSpPr>
        <dsp:cNvPr id="0" name=""/>
        <dsp:cNvSpPr/>
      </dsp:nvSpPr>
      <dsp:spPr>
        <a:xfrm>
          <a:off x="7919171" y="1514987"/>
          <a:ext cx="2815224" cy="1521145"/>
        </a:xfrm>
        <a:prstGeom prst="roundRect">
          <a:avLst>
            <a:gd name="adj" fmla="val 10000"/>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Escalating Reduction Target below average GSA-wide Baseline</a:t>
          </a:r>
        </a:p>
      </dsp:txBody>
      <dsp:txXfrm>
        <a:off x="7963724" y="1559540"/>
        <a:ext cx="2726118" cy="1432039"/>
      </dsp:txXfrm>
    </dsp:sp>
    <dsp:sp modelId="{CF5DF70D-4482-45F1-8157-D0E461A27846}">
      <dsp:nvSpPr>
        <dsp:cNvPr id="0" name=""/>
        <dsp:cNvSpPr/>
      </dsp:nvSpPr>
      <dsp:spPr>
        <a:xfrm>
          <a:off x="7919171" y="3270154"/>
          <a:ext cx="2815224" cy="152114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Years 1-5 = 10% reduction</a:t>
          </a:r>
          <a:br>
            <a:rPr lang="en-US" sz="2400" kern="1200" dirty="0"/>
          </a:br>
          <a:r>
            <a:rPr lang="en-US" sz="2400" kern="1200" dirty="0"/>
            <a:t>Years 6-10 = 20% reduction</a:t>
          </a:r>
        </a:p>
      </dsp:txBody>
      <dsp:txXfrm>
        <a:off x="7963724" y="3314707"/>
        <a:ext cx="2726118" cy="14320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DE535-0418-4680-91C0-AEE29277ABA1}">
      <dsp:nvSpPr>
        <dsp:cNvPr id="0" name=""/>
        <dsp:cNvSpPr/>
      </dsp:nvSpPr>
      <dsp:spPr>
        <a:xfrm>
          <a:off x="1353" y="0"/>
          <a:ext cx="3519030" cy="5045030"/>
        </a:xfrm>
        <a:prstGeom prst="roundRect">
          <a:avLst>
            <a:gd name="adj" fmla="val 10000"/>
          </a:avLst>
        </a:prstGeom>
        <a:solidFill>
          <a:schemeClr val="accent5">
            <a:tint val="4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u="sng" kern="1200" dirty="0"/>
            <a:t>Replenishment Water</a:t>
          </a:r>
        </a:p>
      </dsp:txBody>
      <dsp:txXfrm>
        <a:off x="1353" y="0"/>
        <a:ext cx="3519030" cy="1513509"/>
      </dsp:txXfrm>
    </dsp:sp>
    <dsp:sp modelId="{F319C1C0-11FC-40F6-A3EF-9A02D1223065}">
      <dsp:nvSpPr>
        <dsp:cNvPr id="0" name=""/>
        <dsp:cNvSpPr/>
      </dsp:nvSpPr>
      <dsp:spPr>
        <a:xfrm>
          <a:off x="353256" y="1514987"/>
          <a:ext cx="2815224" cy="152114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Up to 5,000 </a:t>
          </a:r>
          <a:r>
            <a:rPr lang="en-US" sz="2000" kern="1200" dirty="0" err="1"/>
            <a:t>af</a:t>
          </a:r>
          <a:r>
            <a:rPr lang="en-US" sz="2000" kern="1200" dirty="0"/>
            <a:t> in 79/127 years to parcels near Highline and Upper Main Canal</a:t>
          </a:r>
        </a:p>
      </dsp:txBody>
      <dsp:txXfrm>
        <a:off x="397809" y="1559540"/>
        <a:ext cx="2726118" cy="1432039"/>
      </dsp:txXfrm>
    </dsp:sp>
    <dsp:sp modelId="{40B870B5-E75F-4868-9A0B-989C881A96FD}">
      <dsp:nvSpPr>
        <dsp:cNvPr id="0" name=""/>
        <dsp:cNvSpPr/>
      </dsp:nvSpPr>
      <dsp:spPr>
        <a:xfrm>
          <a:off x="353256" y="3270154"/>
          <a:ext cx="2815224" cy="1521145"/>
        </a:xfrm>
        <a:prstGeom prst="roundRect">
          <a:avLst>
            <a:gd name="adj" fmla="val 10000"/>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Potential future delivery of up to 20,000 </a:t>
          </a:r>
          <a:r>
            <a:rPr lang="en-US" sz="2000" kern="1200" dirty="0" err="1"/>
            <a:t>afy</a:t>
          </a:r>
          <a:r>
            <a:rPr lang="en-US" sz="2000" kern="1200" dirty="0"/>
            <a:t> in cone of depression in 79/127 years</a:t>
          </a:r>
        </a:p>
      </dsp:txBody>
      <dsp:txXfrm>
        <a:off x="397809" y="3314707"/>
        <a:ext cx="2726118" cy="1432039"/>
      </dsp:txXfrm>
    </dsp:sp>
    <dsp:sp modelId="{71589036-A1E3-49C9-9FBF-990BAC85DF63}">
      <dsp:nvSpPr>
        <dsp:cNvPr id="0" name=""/>
        <dsp:cNvSpPr/>
      </dsp:nvSpPr>
      <dsp:spPr>
        <a:xfrm>
          <a:off x="3784310" y="0"/>
          <a:ext cx="3519030" cy="5045030"/>
        </a:xfrm>
        <a:prstGeom prst="roundRect">
          <a:avLst>
            <a:gd name="adj" fmla="val 10000"/>
          </a:avLst>
        </a:prstGeom>
        <a:solidFill>
          <a:schemeClr val="accent5">
            <a:tint val="4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u="sng" kern="1200" dirty="0"/>
            <a:t>Northside Canal Service Area</a:t>
          </a:r>
        </a:p>
      </dsp:txBody>
      <dsp:txXfrm>
        <a:off x="3784310" y="0"/>
        <a:ext cx="3519030" cy="1513509"/>
      </dsp:txXfrm>
    </dsp:sp>
    <dsp:sp modelId="{8EB20980-A2F9-48B2-9FFC-93B14945FDF4}">
      <dsp:nvSpPr>
        <dsp:cNvPr id="0" name=""/>
        <dsp:cNvSpPr/>
      </dsp:nvSpPr>
      <dsp:spPr>
        <a:xfrm>
          <a:off x="4136213" y="1514987"/>
          <a:ext cx="2815224" cy="1521145"/>
        </a:xfrm>
        <a:prstGeom prst="roundRect">
          <a:avLst>
            <a:gd name="adj" fmla="val 10000"/>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4,830 acres with water service from MID, supplemented by groundwater</a:t>
          </a:r>
        </a:p>
      </dsp:txBody>
      <dsp:txXfrm>
        <a:off x="4180766" y="1559540"/>
        <a:ext cx="2726118" cy="1432039"/>
      </dsp:txXfrm>
    </dsp:sp>
    <dsp:sp modelId="{5133FAC9-2C45-49D9-9016-21AFF11F4178}">
      <dsp:nvSpPr>
        <dsp:cNvPr id="0" name=""/>
        <dsp:cNvSpPr/>
      </dsp:nvSpPr>
      <dsp:spPr>
        <a:xfrm>
          <a:off x="4136213" y="3270154"/>
          <a:ext cx="2815224" cy="1521145"/>
        </a:xfrm>
        <a:prstGeom prst="roundRect">
          <a:avLst>
            <a:gd name="adj" fmla="val 10000"/>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Average of 9,831 </a:t>
          </a:r>
          <a:r>
            <a:rPr lang="en-US" sz="2000" kern="1200" dirty="0" err="1"/>
            <a:t>afy</a:t>
          </a:r>
          <a:r>
            <a:rPr lang="en-US" sz="2000" kern="1200" dirty="0"/>
            <a:t> from 2008 to 2022 </a:t>
          </a:r>
        </a:p>
      </dsp:txBody>
      <dsp:txXfrm>
        <a:off x="4180766" y="3314707"/>
        <a:ext cx="2726118" cy="1432039"/>
      </dsp:txXfrm>
    </dsp:sp>
    <dsp:sp modelId="{8462FD4A-7496-45A7-B79B-7F445D8B4985}">
      <dsp:nvSpPr>
        <dsp:cNvPr id="0" name=""/>
        <dsp:cNvSpPr/>
      </dsp:nvSpPr>
      <dsp:spPr>
        <a:xfrm>
          <a:off x="7567268" y="0"/>
          <a:ext cx="3519030" cy="5045030"/>
        </a:xfrm>
        <a:prstGeom prst="roundRect">
          <a:avLst>
            <a:gd name="adj" fmla="val 10000"/>
          </a:avLst>
        </a:prstGeom>
        <a:solidFill>
          <a:schemeClr val="accent5">
            <a:tint val="4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u="sng" kern="1200" dirty="0"/>
            <a:t>Riparian Diversions</a:t>
          </a:r>
        </a:p>
      </dsp:txBody>
      <dsp:txXfrm>
        <a:off x="7567268" y="0"/>
        <a:ext cx="3519030" cy="1513509"/>
      </dsp:txXfrm>
    </dsp:sp>
    <dsp:sp modelId="{79A56F15-6DE5-48AF-B13B-3A9D9F90E0C2}">
      <dsp:nvSpPr>
        <dsp:cNvPr id="0" name=""/>
        <dsp:cNvSpPr/>
      </dsp:nvSpPr>
      <dsp:spPr>
        <a:xfrm>
          <a:off x="7919171" y="1514987"/>
          <a:ext cx="2815224" cy="1521145"/>
        </a:xfrm>
        <a:prstGeom prst="roundRect">
          <a:avLst>
            <a:gd name="adj" fmla="val 10000"/>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44 active non-MID points of diversion with 21 over 1 </a:t>
          </a:r>
          <a:r>
            <a:rPr lang="en-US" sz="2000" kern="1200" dirty="0" err="1"/>
            <a:t>cfs</a:t>
          </a:r>
          <a:r>
            <a:rPr lang="en-US" sz="2000" kern="1200" dirty="0"/>
            <a:t>, primarily along Merced River</a:t>
          </a:r>
        </a:p>
      </dsp:txBody>
      <dsp:txXfrm>
        <a:off x="7963724" y="1559540"/>
        <a:ext cx="2726118" cy="1432039"/>
      </dsp:txXfrm>
    </dsp:sp>
    <dsp:sp modelId="{CF5DF70D-4482-45F1-8157-D0E461A27846}">
      <dsp:nvSpPr>
        <dsp:cNvPr id="0" name=""/>
        <dsp:cNvSpPr/>
      </dsp:nvSpPr>
      <dsp:spPr>
        <a:xfrm>
          <a:off x="7919171" y="3270154"/>
          <a:ext cx="2815224" cy="152114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kern="1200" dirty="0"/>
            <a:t>Exclusive water source to a few parcels, supplemental to groundwater on most</a:t>
          </a:r>
        </a:p>
      </dsp:txBody>
      <dsp:txXfrm>
        <a:off x="7963724" y="3314707"/>
        <a:ext cx="2726118" cy="14320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93C06-B4DA-475B-B31D-6BBD820B66F3}">
      <dsp:nvSpPr>
        <dsp:cNvPr id="0" name=""/>
        <dsp:cNvSpPr/>
      </dsp:nvSpPr>
      <dsp:spPr>
        <a:xfrm>
          <a:off x="0" y="19909"/>
          <a:ext cx="11269724" cy="766770"/>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Concept</a:t>
          </a:r>
        </a:p>
      </dsp:txBody>
      <dsp:txXfrm>
        <a:off x="37431" y="57340"/>
        <a:ext cx="11194862" cy="691908"/>
      </dsp:txXfrm>
    </dsp:sp>
    <dsp:sp modelId="{E2C1F5CD-B4C8-443A-99F6-56E2706DB7E9}">
      <dsp:nvSpPr>
        <dsp:cNvPr id="0" name=""/>
        <dsp:cNvSpPr/>
      </dsp:nvSpPr>
      <dsp:spPr>
        <a:xfrm>
          <a:off x="0" y="786680"/>
          <a:ext cx="11269724" cy="1229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8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P&amp;MA Benefit Assessment = (Assessment) x (Proportionality Factor)</a:t>
          </a:r>
        </a:p>
        <a:p>
          <a:pPr marL="171450" lvl="1" indent="-171450" algn="l" defTabSz="800100">
            <a:lnSpc>
              <a:spcPct val="90000"/>
            </a:lnSpc>
            <a:spcBef>
              <a:spcPct val="0"/>
            </a:spcBef>
            <a:spcAft>
              <a:spcPct val="20000"/>
            </a:spcAft>
            <a:buChar char="•"/>
          </a:pPr>
          <a:r>
            <a:rPr lang="en-US" sz="1800" kern="1200" dirty="0"/>
            <a:t>Proportionality Factor = (Volume of Groundwater Pumped) / (Total Consumptive Use)</a:t>
          </a:r>
        </a:p>
        <a:p>
          <a:pPr marL="171450" lvl="1" indent="-171450" algn="l" defTabSz="800100">
            <a:lnSpc>
              <a:spcPct val="90000"/>
            </a:lnSpc>
            <a:spcBef>
              <a:spcPct val="0"/>
            </a:spcBef>
            <a:spcAft>
              <a:spcPct val="20000"/>
            </a:spcAft>
            <a:buChar char="•"/>
          </a:pPr>
          <a:r>
            <a:rPr lang="en-US" sz="1800" kern="1200" dirty="0"/>
            <a:t>Proportionality Factor considers the relative stake in/benefit from achievement of the Sustainability Goal</a:t>
          </a:r>
        </a:p>
        <a:p>
          <a:pPr marL="171450" lvl="1" indent="-171450" algn="l" defTabSz="800100">
            <a:lnSpc>
              <a:spcPct val="90000"/>
            </a:lnSpc>
            <a:spcBef>
              <a:spcPct val="0"/>
            </a:spcBef>
            <a:spcAft>
              <a:spcPct val="20000"/>
            </a:spcAft>
            <a:buChar char="•"/>
          </a:pPr>
          <a:r>
            <a:rPr lang="en-US" sz="1800" kern="1200" dirty="0"/>
            <a:t>Calculate based on available ET and surface water delivery for the already evaluated baseline period</a:t>
          </a:r>
        </a:p>
      </dsp:txBody>
      <dsp:txXfrm>
        <a:off x="0" y="786680"/>
        <a:ext cx="11269724" cy="1229413"/>
      </dsp:txXfrm>
    </dsp:sp>
    <dsp:sp modelId="{B81F0CFF-5033-4CDF-A926-6692A6AA2C37}">
      <dsp:nvSpPr>
        <dsp:cNvPr id="0" name=""/>
        <dsp:cNvSpPr/>
      </dsp:nvSpPr>
      <dsp:spPr>
        <a:xfrm>
          <a:off x="0" y="2016093"/>
          <a:ext cx="11269724" cy="766770"/>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Implementation: Calculate a proportional assessment share</a:t>
          </a:r>
        </a:p>
      </dsp:txBody>
      <dsp:txXfrm>
        <a:off x="37431" y="2053524"/>
        <a:ext cx="11194862" cy="691908"/>
      </dsp:txXfrm>
    </dsp:sp>
    <dsp:sp modelId="{4AD2DFB7-2185-4251-936E-0EF9F978B1D0}">
      <dsp:nvSpPr>
        <dsp:cNvPr id="0" name=""/>
        <dsp:cNvSpPr/>
      </dsp:nvSpPr>
      <dsp:spPr>
        <a:xfrm>
          <a:off x="0" y="2782863"/>
          <a:ext cx="11269724" cy="869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8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Use historical ET, surface water delivery and precipitation for the baseline period to calculate historical groundwater consumptive use and total consumptive use of applied water </a:t>
          </a:r>
        </a:p>
        <a:p>
          <a:pPr marL="171450" lvl="1" indent="-171450" algn="l" defTabSz="800100">
            <a:lnSpc>
              <a:spcPct val="90000"/>
            </a:lnSpc>
            <a:spcBef>
              <a:spcPct val="0"/>
            </a:spcBef>
            <a:spcAft>
              <a:spcPct val="20000"/>
            </a:spcAft>
            <a:buChar char="•"/>
          </a:pPr>
          <a:r>
            <a:rPr lang="en-US" sz="1800" kern="1200" dirty="0"/>
            <a:t>Multiply GSA-wide benefit assessment for P&amp;MAs by proportionality factor calculated for each parcel</a:t>
          </a:r>
        </a:p>
      </dsp:txBody>
      <dsp:txXfrm>
        <a:off x="0" y="2782863"/>
        <a:ext cx="11269724" cy="869067"/>
      </dsp:txXfrm>
    </dsp:sp>
    <dsp:sp modelId="{B1611629-DE87-463A-9F6A-DA133E84BFBB}">
      <dsp:nvSpPr>
        <dsp:cNvPr id="0" name=""/>
        <dsp:cNvSpPr/>
      </dsp:nvSpPr>
      <dsp:spPr>
        <a:xfrm>
          <a:off x="0" y="3651931"/>
          <a:ext cx="11269724" cy="766770"/>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Advantages and Limitations</a:t>
          </a:r>
        </a:p>
      </dsp:txBody>
      <dsp:txXfrm>
        <a:off x="37431" y="3689362"/>
        <a:ext cx="11194862" cy="691908"/>
      </dsp:txXfrm>
    </dsp:sp>
    <dsp:sp modelId="{9EA24B0F-E38B-48BD-9895-210FCBFA398A}">
      <dsp:nvSpPr>
        <dsp:cNvPr id="0" name=""/>
        <dsp:cNvSpPr/>
      </dsp:nvSpPr>
      <dsp:spPr>
        <a:xfrm>
          <a:off x="0" y="4418702"/>
          <a:ext cx="11269724" cy="106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8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Requires adoption of policies for establishment of allocations and for measurement of consumptive use</a:t>
          </a:r>
        </a:p>
        <a:p>
          <a:pPr marL="171450" lvl="1" indent="-171450" algn="l" defTabSz="800100">
            <a:lnSpc>
              <a:spcPct val="90000"/>
            </a:lnSpc>
            <a:spcBef>
              <a:spcPct val="0"/>
            </a:spcBef>
            <a:spcAft>
              <a:spcPct val="20000"/>
            </a:spcAft>
            <a:buChar char="•"/>
          </a:pPr>
          <a:r>
            <a:rPr lang="en-US" sz="1800" kern="1200" dirty="0"/>
            <a:t>Understandable, justifiable, and Uses available data</a:t>
          </a:r>
        </a:p>
        <a:p>
          <a:pPr marL="171450" lvl="1" indent="-171450" algn="l" defTabSz="800100">
            <a:lnSpc>
              <a:spcPct val="90000"/>
            </a:lnSpc>
            <a:spcBef>
              <a:spcPct val="0"/>
            </a:spcBef>
            <a:spcAft>
              <a:spcPct val="20000"/>
            </a:spcAft>
            <a:buChar char="•"/>
          </a:pPr>
          <a:r>
            <a:rPr lang="en-US" sz="1800" kern="1200" dirty="0"/>
            <a:t>Riparian diversions may require specific attention</a:t>
          </a:r>
        </a:p>
        <a:p>
          <a:pPr marL="171450" lvl="1" indent="-171450" algn="l" defTabSz="800100">
            <a:lnSpc>
              <a:spcPct val="90000"/>
            </a:lnSpc>
            <a:spcBef>
              <a:spcPct val="0"/>
            </a:spcBef>
            <a:spcAft>
              <a:spcPct val="20000"/>
            </a:spcAft>
            <a:buChar char="•"/>
          </a:pPr>
          <a:endParaRPr lang="en-US" sz="1800" kern="1200" dirty="0"/>
        </a:p>
      </dsp:txBody>
      <dsp:txXfrm>
        <a:off x="0" y="4418702"/>
        <a:ext cx="11269724" cy="10632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93C06-B4DA-475B-B31D-6BBD820B66F3}">
      <dsp:nvSpPr>
        <dsp:cNvPr id="0" name=""/>
        <dsp:cNvSpPr/>
      </dsp:nvSpPr>
      <dsp:spPr>
        <a:xfrm>
          <a:off x="0" y="518150"/>
          <a:ext cx="11269724" cy="703962"/>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Background</a:t>
          </a:r>
        </a:p>
      </dsp:txBody>
      <dsp:txXfrm>
        <a:off x="34365" y="552515"/>
        <a:ext cx="11200994" cy="635232"/>
      </dsp:txXfrm>
    </dsp:sp>
    <dsp:sp modelId="{E2C1F5CD-B4C8-443A-99F6-56E2706DB7E9}">
      <dsp:nvSpPr>
        <dsp:cNvPr id="0" name=""/>
        <dsp:cNvSpPr/>
      </dsp:nvSpPr>
      <dsp:spPr>
        <a:xfrm>
          <a:off x="0" y="1222113"/>
          <a:ext cx="11269724" cy="1484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814" tIns="22860" rIns="128016" bIns="22860" numCol="1" spcCol="1270" anchor="t" anchorCtr="0">
          <a:noAutofit/>
        </a:bodyPr>
        <a:lstStyle/>
        <a:p>
          <a:pPr marL="171450" lvl="1" indent="-171450" algn="l" defTabSz="800100">
            <a:lnSpc>
              <a:spcPct val="90000"/>
            </a:lnSpc>
            <a:spcBef>
              <a:spcPct val="0"/>
            </a:spcBef>
            <a:spcAft>
              <a:spcPct val="20000"/>
            </a:spcAft>
            <a:buSzPct val="125000"/>
            <a:buFont typeface="Arial" panose="020B0604020202020204" pitchFamily="34" charset="0"/>
            <a:buChar char="•"/>
          </a:pPr>
          <a:r>
            <a:rPr lang="en-US" sz="1800" kern="1200" dirty="0">
              <a:solidFill>
                <a:srgbClr val="2D3233">
                  <a:hueOff val="0"/>
                  <a:satOff val="0"/>
                  <a:lumOff val="0"/>
                  <a:alphaOff val="0"/>
                </a:srgbClr>
              </a:solidFill>
              <a:latin typeface="Calibri"/>
              <a:ea typeface="+mn-ea"/>
              <a:cs typeface="+mn-cs"/>
            </a:rPr>
            <a:t>Delivery of replenishment water for in lieu recharge and direct recharge is a Group 2 GSP project that benefits subbasin sustainability when and where surface water can be made available by TID and MID.</a:t>
          </a:r>
        </a:p>
        <a:p>
          <a:pPr marL="171450" lvl="1" indent="-171450" algn="l" defTabSz="800100">
            <a:lnSpc>
              <a:spcPct val="90000"/>
            </a:lnSpc>
            <a:spcBef>
              <a:spcPct val="0"/>
            </a:spcBef>
            <a:spcAft>
              <a:spcPct val="20000"/>
            </a:spcAft>
            <a:buSzPct val="125000"/>
            <a:buFont typeface="Arial" panose="020B0604020202020204" pitchFamily="34" charset="0"/>
            <a:buChar char="•"/>
          </a:pPr>
          <a:r>
            <a:rPr lang="en-US" sz="1800" kern="1200" dirty="0">
              <a:solidFill>
                <a:srgbClr val="2D3233">
                  <a:hueOff val="0"/>
                  <a:satOff val="0"/>
                  <a:lumOff val="0"/>
                  <a:alphaOff val="0"/>
                </a:srgbClr>
              </a:solidFill>
              <a:latin typeface="Calibri"/>
              <a:ea typeface="+mn-ea"/>
              <a:cs typeface="+mn-cs"/>
            </a:rPr>
            <a:t>The policy of the GSA is to promote and maximize the use of surface water for direct and in lieu recharge.</a:t>
          </a:r>
        </a:p>
        <a:p>
          <a:pPr marL="171450" lvl="1" indent="-171450" algn="l" defTabSz="800100">
            <a:lnSpc>
              <a:spcPct val="90000"/>
            </a:lnSpc>
            <a:spcBef>
              <a:spcPct val="0"/>
            </a:spcBef>
            <a:spcAft>
              <a:spcPct val="20000"/>
            </a:spcAft>
            <a:buSzPct val="125000"/>
            <a:buFont typeface="Arial" panose="020B0604020202020204" pitchFamily="34" charset="0"/>
            <a:buChar char="•"/>
          </a:pPr>
          <a:r>
            <a:rPr lang="en-US" sz="1800" kern="1200" dirty="0">
              <a:solidFill>
                <a:srgbClr val="2D3233">
                  <a:hueOff val="0"/>
                  <a:satOff val="0"/>
                  <a:lumOff val="0"/>
                  <a:alphaOff val="0"/>
                </a:srgbClr>
              </a:solidFill>
              <a:latin typeface="Calibri"/>
              <a:ea typeface="+mn-ea"/>
              <a:cs typeface="+mn-cs"/>
            </a:rPr>
            <a:t>EWD and BCWD have adopted policies that recognizes replenishment water programs as benefits to all their constituents, and pay for infrastructure improvements and purchase of replenishment water to promote its use.</a:t>
          </a:r>
        </a:p>
      </dsp:txBody>
      <dsp:txXfrm>
        <a:off x="0" y="1222113"/>
        <a:ext cx="11269724" cy="1484745"/>
      </dsp:txXfrm>
    </dsp:sp>
    <dsp:sp modelId="{B81F0CFF-5033-4CDF-A926-6692A6AA2C37}">
      <dsp:nvSpPr>
        <dsp:cNvPr id="0" name=""/>
        <dsp:cNvSpPr/>
      </dsp:nvSpPr>
      <dsp:spPr>
        <a:xfrm>
          <a:off x="0" y="2706858"/>
          <a:ext cx="11269724" cy="631477"/>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Proposed Policies</a:t>
          </a:r>
        </a:p>
      </dsp:txBody>
      <dsp:txXfrm>
        <a:off x="30826" y="2737684"/>
        <a:ext cx="11208072" cy="569825"/>
      </dsp:txXfrm>
    </dsp:sp>
    <dsp:sp modelId="{4AD2DFB7-2185-4251-936E-0EF9F978B1D0}">
      <dsp:nvSpPr>
        <dsp:cNvPr id="0" name=""/>
        <dsp:cNvSpPr/>
      </dsp:nvSpPr>
      <dsp:spPr>
        <a:xfrm>
          <a:off x="0" y="3338336"/>
          <a:ext cx="11269724" cy="1645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8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solidFill>
                <a:srgbClr val="2D3233">
                  <a:hueOff val="0"/>
                  <a:satOff val="0"/>
                  <a:lumOff val="0"/>
                  <a:alphaOff val="0"/>
                </a:srgbClr>
              </a:solidFill>
              <a:latin typeface="Calibri"/>
              <a:ea typeface="+mn-ea"/>
              <a:cs typeface="+mn-cs"/>
            </a:rPr>
            <a:t>The GSA policy would pay for infrastructure improvements to implement and expand the replenishment water program to as many parcels as possible. This use benefits the subbasin as a whole.</a:t>
          </a:r>
          <a:endParaRPr lang="en-US" sz="1800" kern="1200" dirty="0"/>
        </a:p>
        <a:p>
          <a:pPr marL="171450" lvl="1" indent="-171450" algn="l" defTabSz="800100">
            <a:lnSpc>
              <a:spcPct val="90000"/>
            </a:lnSpc>
            <a:spcBef>
              <a:spcPct val="0"/>
            </a:spcBef>
            <a:spcAft>
              <a:spcPct val="20000"/>
            </a:spcAft>
            <a:buChar char="•"/>
          </a:pPr>
          <a:r>
            <a:rPr lang="en-US" sz="1800" kern="1200" dirty="0">
              <a:solidFill>
                <a:srgbClr val="2D3233">
                  <a:hueOff val="0"/>
                  <a:satOff val="0"/>
                  <a:lumOff val="0"/>
                  <a:alphaOff val="0"/>
                </a:srgbClr>
              </a:solidFill>
              <a:latin typeface="Calibri"/>
              <a:ea typeface="+mn-ea"/>
              <a:cs typeface="+mn-cs"/>
            </a:rPr>
            <a:t>The GSA would pay for water used for direct recharge. This use benefits the subbasin as a whole. </a:t>
          </a:r>
          <a:endParaRPr lang="en-US" sz="1800" kern="1200" dirty="0"/>
        </a:p>
        <a:p>
          <a:pPr marL="171450" lvl="1" indent="-171450" algn="l" defTabSz="800100">
            <a:lnSpc>
              <a:spcPct val="90000"/>
            </a:lnSpc>
            <a:spcBef>
              <a:spcPct val="0"/>
            </a:spcBef>
            <a:spcAft>
              <a:spcPct val="20000"/>
            </a:spcAft>
            <a:buChar char="•"/>
          </a:pPr>
          <a:r>
            <a:rPr lang="en-US" sz="1800" kern="1200" dirty="0">
              <a:solidFill>
                <a:srgbClr val="2D3233">
                  <a:hueOff val="0"/>
                  <a:satOff val="0"/>
                  <a:lumOff val="0"/>
                  <a:alphaOff val="0"/>
                </a:srgbClr>
              </a:solidFill>
              <a:latin typeface="Calibri"/>
              <a:ea typeface="+mn-ea"/>
              <a:cs typeface="+mn-cs"/>
            </a:rPr>
            <a:t>The GSA would </a:t>
          </a:r>
          <a:r>
            <a:rPr lang="en-US" sz="1800" u="sng" kern="1200" dirty="0">
              <a:solidFill>
                <a:srgbClr val="2D3233">
                  <a:hueOff val="0"/>
                  <a:satOff val="0"/>
                  <a:lumOff val="0"/>
                  <a:alphaOff val="0"/>
                </a:srgbClr>
              </a:solidFill>
              <a:latin typeface="Calibri"/>
              <a:ea typeface="+mn-ea"/>
              <a:cs typeface="+mn-cs"/>
            </a:rPr>
            <a:t>not</a:t>
          </a:r>
          <a:r>
            <a:rPr lang="en-US" sz="1800" kern="1200" dirty="0">
              <a:solidFill>
                <a:srgbClr val="2D3233">
                  <a:hueOff val="0"/>
                  <a:satOff val="0"/>
                  <a:lumOff val="0"/>
                  <a:alphaOff val="0"/>
                </a:srgbClr>
              </a:solidFill>
              <a:latin typeface="Calibri"/>
              <a:ea typeface="+mn-ea"/>
              <a:cs typeface="+mn-cs"/>
            </a:rPr>
            <a:t> pay for replenishment water used for in lieu recharge because irrigation provides a direct benefit to the parcels irrigation season replenishment water and not to other parcels.</a:t>
          </a:r>
        </a:p>
        <a:p>
          <a:pPr marL="171450" lvl="1" indent="-171450" algn="l" defTabSz="800100">
            <a:lnSpc>
              <a:spcPct val="90000"/>
            </a:lnSpc>
            <a:spcBef>
              <a:spcPct val="0"/>
            </a:spcBef>
            <a:spcAft>
              <a:spcPct val="20000"/>
            </a:spcAft>
            <a:buChar char="•"/>
          </a:pPr>
          <a:r>
            <a:rPr lang="en-US" sz="1800" kern="1200" dirty="0">
              <a:solidFill>
                <a:srgbClr val="2D3233">
                  <a:hueOff val="0"/>
                  <a:satOff val="0"/>
                  <a:lumOff val="0"/>
                  <a:alphaOff val="0"/>
                </a:srgbClr>
              </a:solidFill>
              <a:latin typeface="Calibri"/>
              <a:ea typeface="+mn-ea"/>
              <a:cs typeface="+mn-cs"/>
            </a:rPr>
            <a:t>EWD and BCWD replenishment water purchase may continue as projects implemented by those agencies. </a:t>
          </a:r>
        </a:p>
        <a:p>
          <a:pPr marL="171450" lvl="1" indent="-171450" algn="l" defTabSz="800100">
            <a:lnSpc>
              <a:spcPct val="90000"/>
            </a:lnSpc>
            <a:spcBef>
              <a:spcPct val="0"/>
            </a:spcBef>
            <a:spcAft>
              <a:spcPct val="20000"/>
            </a:spcAft>
            <a:buChar char="•"/>
          </a:pPr>
          <a:r>
            <a:rPr lang="en-US" sz="1800" kern="1200" dirty="0"/>
            <a:t>GSA benefit assessment of all irrigated parcels for infrastructure and direct recharge water costs is defensible. Replenishment water parcels would therefore be charged at the full land-based benefit assessment rate.</a:t>
          </a:r>
        </a:p>
      </dsp:txBody>
      <dsp:txXfrm>
        <a:off x="0" y="3338336"/>
        <a:ext cx="11269724" cy="16453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93C06-B4DA-475B-B31D-6BBD820B66F3}">
      <dsp:nvSpPr>
        <dsp:cNvPr id="0" name=""/>
        <dsp:cNvSpPr/>
      </dsp:nvSpPr>
      <dsp:spPr>
        <a:xfrm>
          <a:off x="0" y="199607"/>
          <a:ext cx="10373541" cy="767520"/>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Funding Mechanism Organization</a:t>
          </a:r>
        </a:p>
      </dsp:txBody>
      <dsp:txXfrm>
        <a:off x="37467" y="237074"/>
        <a:ext cx="10298607" cy="692586"/>
      </dsp:txXfrm>
    </dsp:sp>
    <dsp:sp modelId="{E2C1F5CD-B4C8-443A-99F6-56E2706DB7E9}">
      <dsp:nvSpPr>
        <dsp:cNvPr id="0" name=""/>
        <dsp:cNvSpPr/>
      </dsp:nvSpPr>
      <dsp:spPr>
        <a:xfrm>
          <a:off x="0" y="967127"/>
          <a:ext cx="10373541"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36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All land-based charges fulfilled by a Prop 218 </a:t>
          </a:r>
          <a:r>
            <a:rPr lang="en-US" sz="2500" b="1" kern="1200"/>
            <a:t>benefit assessment</a:t>
          </a:r>
          <a:endParaRPr lang="en-US" sz="2500" kern="1200"/>
        </a:p>
        <a:p>
          <a:pPr marL="228600" lvl="1" indent="-228600" algn="l" defTabSz="1111250">
            <a:lnSpc>
              <a:spcPct val="90000"/>
            </a:lnSpc>
            <a:spcBef>
              <a:spcPct val="0"/>
            </a:spcBef>
            <a:spcAft>
              <a:spcPct val="20000"/>
            </a:spcAft>
            <a:buChar char="•"/>
          </a:pPr>
          <a:r>
            <a:rPr lang="en-US" sz="2500" kern="1200"/>
            <a:t>All extraction-based charges fulfilled by a Prop 218 </a:t>
          </a:r>
          <a:r>
            <a:rPr lang="en-US" sz="2500" b="1" kern="1200"/>
            <a:t>property related fee</a:t>
          </a:r>
          <a:endParaRPr lang="en-US" sz="2500" kern="1200"/>
        </a:p>
      </dsp:txBody>
      <dsp:txXfrm>
        <a:off x="0" y="967127"/>
        <a:ext cx="10373541" cy="861120"/>
      </dsp:txXfrm>
    </dsp:sp>
    <dsp:sp modelId="{B81F0CFF-5033-4CDF-A926-6692A6AA2C37}">
      <dsp:nvSpPr>
        <dsp:cNvPr id="0" name=""/>
        <dsp:cNvSpPr/>
      </dsp:nvSpPr>
      <dsp:spPr>
        <a:xfrm>
          <a:off x="0" y="1828247"/>
          <a:ext cx="10373541" cy="767520"/>
        </a:xfrm>
        <a:prstGeom prst="roundRect">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Funding Mechanism Implementation Timeline</a:t>
          </a:r>
        </a:p>
      </dsp:txBody>
      <dsp:txXfrm>
        <a:off x="37467" y="1865714"/>
        <a:ext cx="10298607" cy="692586"/>
      </dsp:txXfrm>
    </dsp:sp>
    <dsp:sp modelId="{4AD2DFB7-2185-4251-936E-0EF9F978B1D0}">
      <dsp:nvSpPr>
        <dsp:cNvPr id="0" name=""/>
        <dsp:cNvSpPr/>
      </dsp:nvSpPr>
      <dsp:spPr>
        <a:xfrm>
          <a:off x="0" y="2595768"/>
          <a:ext cx="10373541"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36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Prop 218 </a:t>
          </a:r>
          <a:r>
            <a:rPr lang="en-US" sz="2500" b="1" kern="1200" dirty="0"/>
            <a:t>benefit assessment </a:t>
          </a:r>
          <a:r>
            <a:rPr lang="en-US" sz="2500" kern="1200" dirty="0"/>
            <a:t>adopted first (Dec-Mar 2023/24)</a:t>
          </a:r>
        </a:p>
        <a:p>
          <a:pPr marL="457200" lvl="2" indent="-228600" algn="l" defTabSz="1111250">
            <a:lnSpc>
              <a:spcPct val="90000"/>
            </a:lnSpc>
            <a:spcBef>
              <a:spcPct val="0"/>
            </a:spcBef>
            <a:spcAft>
              <a:spcPct val="20000"/>
            </a:spcAft>
            <a:buChar char="•"/>
          </a:pPr>
          <a:r>
            <a:rPr lang="en-US" sz="2500" kern="1200" dirty="0"/>
            <a:t>Covers 100% of project and operational budget</a:t>
          </a:r>
        </a:p>
        <a:p>
          <a:pPr marL="228600" lvl="1" indent="-228600" algn="l" defTabSz="1111250">
            <a:lnSpc>
              <a:spcPct val="90000"/>
            </a:lnSpc>
            <a:spcBef>
              <a:spcPct val="0"/>
            </a:spcBef>
            <a:spcAft>
              <a:spcPct val="20000"/>
            </a:spcAft>
            <a:buChar char="•"/>
          </a:pPr>
          <a:r>
            <a:rPr lang="en-US" sz="2500" kern="1200" dirty="0"/>
            <a:t>Prop 218 </a:t>
          </a:r>
          <a:r>
            <a:rPr lang="en-US" sz="2500" b="1" kern="1200" dirty="0"/>
            <a:t>property related fee </a:t>
          </a:r>
          <a:r>
            <a:rPr lang="en-US" sz="2500" kern="1200" dirty="0"/>
            <a:t>adopted second (Spring 2024)</a:t>
          </a:r>
        </a:p>
        <a:p>
          <a:pPr marL="457200" lvl="2" indent="-228600" algn="l" defTabSz="1111250">
            <a:lnSpc>
              <a:spcPct val="90000"/>
            </a:lnSpc>
            <a:spcBef>
              <a:spcPct val="0"/>
            </a:spcBef>
            <a:spcAft>
              <a:spcPct val="20000"/>
            </a:spcAft>
            <a:buChar char="•"/>
          </a:pPr>
          <a:r>
            <a:rPr lang="en-US" sz="2500" kern="1200" dirty="0"/>
            <a:t>Covers additional costs based on pumping beyond allocation (Tiered Overdraft Pumping Rates )</a:t>
          </a:r>
        </a:p>
      </dsp:txBody>
      <dsp:txXfrm>
        <a:off x="0" y="2595768"/>
        <a:ext cx="10373541" cy="2086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0.59219</cdr:x>
      <cdr:y>0.74703</cdr:y>
    </cdr:from>
    <cdr:to>
      <cdr:x>0.66719</cdr:x>
      <cdr:y>0.88036</cdr:y>
    </cdr:to>
    <cdr:sp macro="" textlink="">
      <cdr:nvSpPr>
        <cdr:cNvPr id="2" name="TextBox 1">
          <a:extLst xmlns:a="http://schemas.openxmlformats.org/drawingml/2006/main">
            <a:ext uri="{FF2B5EF4-FFF2-40B4-BE49-F238E27FC236}">
              <a16:creationId xmlns:a16="http://schemas.microsoft.com/office/drawing/2014/main" id="{418F0450-7B36-7185-C797-37F6FD90A516}"/>
            </a:ext>
          </a:extLst>
        </cdr:cNvPr>
        <cdr:cNvSpPr txBox="1"/>
      </cdr:nvSpPr>
      <cdr:spPr>
        <a:xfrm xmlns:a="http://schemas.openxmlformats.org/drawingml/2006/main">
          <a:off x="7219950" y="512310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t>Total Preliminary Planning </a:t>
          </a:r>
        </a:p>
        <a:p xmlns:a="http://schemas.openxmlformats.org/drawingml/2006/main">
          <a:r>
            <a:rPr lang="en-US" sz="2400" b="1" dirty="0"/>
            <a:t>Estimate = 20,964 acres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1DE1A-AB09-4D43-9F8B-79C3A7DF5EBE}"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18A2-4537-4C31-AC6A-DE714AD5D32C}" type="slidenum">
              <a:rPr lang="en-US" smtClean="0"/>
              <a:t>‹#›</a:t>
            </a:fld>
            <a:endParaRPr lang="en-US"/>
          </a:p>
        </p:txBody>
      </p:sp>
    </p:spTree>
    <p:extLst>
      <p:ext uri="{BB962C8B-B14F-4D97-AF65-F5344CB8AC3E}">
        <p14:creationId xmlns:p14="http://schemas.microsoft.com/office/powerpoint/2010/main" val="511939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remarks and introductions.</a:t>
            </a:r>
          </a:p>
        </p:txBody>
      </p:sp>
      <p:sp>
        <p:nvSpPr>
          <p:cNvPr id="4" name="Date Placeholder 3">
            <a:extLst>
              <a:ext uri="{FF2B5EF4-FFF2-40B4-BE49-F238E27FC236}">
                <a16:creationId xmlns:a16="http://schemas.microsoft.com/office/drawing/2014/main" id="{874590D8-E9B8-9E5C-B9F8-C3ACA863354F}"/>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57B20C56-89A1-83A5-8582-0C7272EA27E3}"/>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2933409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49BE714E-90D5-B167-6DFC-00F1AB3AFC16}"/>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E64F3468-5AB5-72F0-B96C-5081DE61F3EB}"/>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4285495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12/13/2022</a:t>
            </a:r>
          </a:p>
        </p:txBody>
      </p:sp>
    </p:spTree>
    <p:extLst>
      <p:ext uri="{BB962C8B-B14F-4D97-AF65-F5344CB8AC3E}">
        <p14:creationId xmlns:p14="http://schemas.microsoft.com/office/powerpoint/2010/main" val="389308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rely on ET to establish a baseline because it is the most robust way to analyze historical trends. Metering is the preferred approach for long term measurement, but will need to be implemented over time. So for the initial period, allocations and usage will be tracked in ET units. There will be an option to use metering during this time for those that have data that meets minimum standards. After the first five years, metering will be used with ET as a fallback</a:t>
            </a:r>
          </a:p>
        </p:txBody>
      </p:sp>
      <p:sp>
        <p:nvSpPr>
          <p:cNvPr id="4" name="Date Placeholder 3">
            <a:extLst>
              <a:ext uri="{FF2B5EF4-FFF2-40B4-BE49-F238E27FC236}">
                <a16:creationId xmlns:a16="http://schemas.microsoft.com/office/drawing/2014/main" id="{EA82A863-F1D4-906D-17D9-9EE39AF7EC70}"/>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12/13/2022</a:t>
            </a:r>
          </a:p>
        </p:txBody>
      </p:sp>
    </p:spTree>
    <p:extLst>
      <p:ext uri="{BB962C8B-B14F-4D97-AF65-F5344CB8AC3E}">
        <p14:creationId xmlns:p14="http://schemas.microsoft.com/office/powerpoint/2010/main" val="397171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49BE714E-90D5-B167-6DFC-00F1AB3AFC16}"/>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Arial"/>
              </a:rPr>
              <a:t>06/27/2023</a:t>
            </a:r>
          </a:p>
        </p:txBody>
      </p:sp>
      <p:sp>
        <p:nvSpPr>
          <p:cNvPr id="5" name="Header Placeholder 4">
            <a:extLst>
              <a:ext uri="{FF2B5EF4-FFF2-40B4-BE49-F238E27FC236}">
                <a16:creationId xmlns:a16="http://schemas.microsoft.com/office/drawing/2014/main" id="{E64F3468-5AB5-72F0-B96C-5081DE61F3EB}"/>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Arial"/>
              </a:rPr>
              <a:t>Pumping Management Framework Workshop #4</a:t>
            </a:r>
          </a:p>
        </p:txBody>
      </p:sp>
    </p:spTree>
    <p:extLst>
      <p:ext uri="{BB962C8B-B14F-4D97-AF65-F5344CB8AC3E}">
        <p14:creationId xmlns:p14="http://schemas.microsoft.com/office/powerpoint/2010/main" val="3540536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49BE714E-90D5-B167-6DFC-00F1AB3AFC16}"/>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Arial"/>
              </a:rPr>
              <a:t>06/27/2023</a:t>
            </a:r>
          </a:p>
        </p:txBody>
      </p:sp>
      <p:sp>
        <p:nvSpPr>
          <p:cNvPr id="5" name="Header Placeholder 4">
            <a:extLst>
              <a:ext uri="{FF2B5EF4-FFF2-40B4-BE49-F238E27FC236}">
                <a16:creationId xmlns:a16="http://schemas.microsoft.com/office/drawing/2014/main" id="{E64F3468-5AB5-72F0-B96C-5081DE61F3EB}"/>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Arial"/>
              </a:rPr>
              <a:t>Pumping Management Framework Workshop #4</a:t>
            </a:r>
          </a:p>
        </p:txBody>
      </p:sp>
    </p:spTree>
    <p:extLst>
      <p:ext uri="{BB962C8B-B14F-4D97-AF65-F5344CB8AC3E}">
        <p14:creationId xmlns:p14="http://schemas.microsoft.com/office/powerpoint/2010/main" val="3385550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George</a:t>
            </a:r>
          </a:p>
        </p:txBody>
      </p:sp>
      <p:sp>
        <p:nvSpPr>
          <p:cNvPr id="4" name="Date Placeholder 3">
            <a:extLst>
              <a:ext uri="{FF2B5EF4-FFF2-40B4-BE49-F238E27FC236}">
                <a16:creationId xmlns:a16="http://schemas.microsoft.com/office/drawing/2014/main" id="{5C33FAB9-C834-78CE-43F3-23800AE9FD36}"/>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DDD13A35-8BE9-AB8D-2CFF-290D07B67A47}"/>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222766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Recognize people on line. Review the agenda.  This presentation includes recommendations. Nothing has been adopted at this time. We want feedback and questions, so feel free to interrupt.  If we get a lot of questions or comments or run short on time, we’ll ask people to hold them until the end of each section.  People on line can post questions or raise their hand.  We will monitor.</a:t>
            </a:r>
          </a:p>
          <a:p>
            <a:endParaRPr lang="en-US" dirty="0"/>
          </a:p>
        </p:txBody>
      </p:sp>
      <p:sp>
        <p:nvSpPr>
          <p:cNvPr id="4" name="Date Placeholder 3">
            <a:extLst>
              <a:ext uri="{FF2B5EF4-FFF2-40B4-BE49-F238E27FC236}">
                <a16:creationId xmlns:a16="http://schemas.microsoft.com/office/drawing/2014/main" id="{DA3C818D-9848-0E66-B8D8-398815B57F47}"/>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571F3323-778B-1992-D128-1850F55A5FFE}"/>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54960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366B48D-C614-3655-EFB9-15AA5E113621}"/>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6D232A04-AA2B-1F8B-FCC8-75A9100A8A0A}"/>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3391413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Overview of SGMA.  Dates represent </a:t>
            </a:r>
            <a:r>
              <a:rPr lang="en-US"/>
              <a:t>deadlines. Signed </a:t>
            </a:r>
            <a:r>
              <a:rPr lang="en-US" dirty="0"/>
              <a:t>into law late in 2014. Four main requirements with time deadlines. Critically overdrafted basins two years ahead of than us.  Local control with state intervention is possible if GSPs or their implementation are deemed insufficient.</a:t>
            </a:r>
          </a:p>
          <a:p>
            <a:endParaRPr lang="en-US" dirty="0"/>
          </a:p>
        </p:txBody>
      </p:sp>
      <p:sp>
        <p:nvSpPr>
          <p:cNvPr id="4" name="Date Placeholder 3">
            <a:extLst>
              <a:ext uri="{FF2B5EF4-FFF2-40B4-BE49-F238E27FC236}">
                <a16:creationId xmlns:a16="http://schemas.microsoft.com/office/drawing/2014/main" id="{2A0C9401-91ED-82F1-7244-BCC618120591}"/>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E93FB1EF-A4F6-FC17-AD85-7C2AF24AD3AE}"/>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4285302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This is a graphic view of the problem we are trying to solve, which is a long term imbalance between groundwater extraction and recharge, leading to drawdown on the east side of the subbasin. The graph shows model groundwater pumping for the entire subbasin, with historical conditions left of the vertical line, and forecast conditions on the right. Precipitation is on the top in blue, and groundwater pumping is on the bottom in green and yellow. The estimated sustainable yield is the red line, and the bars show it has been exceeded historically and is expected to be exceeded during dry periods in the future.  Sustainable yield is estimated at ~314,000 AFY. The map shows groundwater level contours around a cone of depression that has formed on the east side of the subbasin.</a:t>
            </a:r>
            <a:br>
              <a:rPr lang="en-US" dirty="0"/>
            </a:br>
            <a:br>
              <a:rPr lang="en-US" dirty="0"/>
            </a:br>
            <a:r>
              <a:rPr lang="en-US" dirty="0"/>
              <a:t>The map shows a “cone of depression” that has formed as a result of groundwater pumping in ETSGSA. Deeper </a:t>
            </a:r>
            <a:r>
              <a:rPr lang="en-US" dirty="0" err="1"/>
              <a:t>groundwtaer</a:t>
            </a:r>
            <a:r>
              <a:rPr lang="en-US" dirty="0"/>
              <a:t> levels can cause groundwater pumping to be more expensive, can dry up wells, and result in other undesirable results. Water flows from the rivers toward this depressed area. </a:t>
            </a:r>
          </a:p>
          <a:p>
            <a:endParaRPr lang="en-US" dirty="0"/>
          </a:p>
        </p:txBody>
      </p:sp>
      <p:sp>
        <p:nvSpPr>
          <p:cNvPr id="4" name="Date Placeholder 3">
            <a:extLst>
              <a:ext uri="{FF2B5EF4-FFF2-40B4-BE49-F238E27FC236}">
                <a16:creationId xmlns:a16="http://schemas.microsoft.com/office/drawing/2014/main" id="{63F1E1BD-3A6E-732A-BAFB-5472AD2EB1CA}"/>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E42AFA67-D24C-85EE-2366-876C6430C944}"/>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295654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We will address overdraft through a combination of projects and management actions. Projects are capital improvements constructed to increase recharge. Management actions are programs and requirements that decrease groundwater demand or help prevent undesirable results. They will work together – the more we accomplish through projects, the less we will have to do through management actions.  There is an optimal balance.</a:t>
            </a:r>
          </a:p>
          <a:p>
            <a:endParaRPr lang="en-US" dirty="0"/>
          </a:p>
        </p:txBody>
      </p:sp>
      <p:sp>
        <p:nvSpPr>
          <p:cNvPr id="4" name="Date Placeholder 3">
            <a:extLst>
              <a:ext uri="{FF2B5EF4-FFF2-40B4-BE49-F238E27FC236}">
                <a16:creationId xmlns:a16="http://schemas.microsoft.com/office/drawing/2014/main" id="{3790BEDE-1FD9-1466-7565-461705FC4DAE}"/>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B7F57C24-9730-92EF-3061-268961CFE088}"/>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1897125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dirty="0"/>
          </a:p>
          <a:p>
            <a:endParaRPr lang="en-US" dirty="0"/>
          </a:p>
        </p:txBody>
      </p:sp>
      <p:sp>
        <p:nvSpPr>
          <p:cNvPr id="4" name="Date Placeholder 3">
            <a:extLst>
              <a:ext uri="{FF2B5EF4-FFF2-40B4-BE49-F238E27FC236}">
                <a16:creationId xmlns:a16="http://schemas.microsoft.com/office/drawing/2014/main" id="{2ED33266-13FF-E1EA-0037-53D28D3DE272}"/>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F69ED1D0-54AC-2508-F08B-F88984B6C148}"/>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104726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slide shows the “glide path” to reach sustainability over 20 years. We are near the beginning of the process</a:t>
            </a:r>
          </a:p>
        </p:txBody>
      </p:sp>
      <p:sp>
        <p:nvSpPr>
          <p:cNvPr id="4" name="Date Placeholder 3">
            <a:extLst>
              <a:ext uri="{FF2B5EF4-FFF2-40B4-BE49-F238E27FC236}">
                <a16:creationId xmlns:a16="http://schemas.microsoft.com/office/drawing/2014/main" id="{EDD0E7C2-ECBC-DD27-4709-7FE4EC8EFBCA}"/>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C5229388-6A49-46D9-BFF6-B7396869A30E}"/>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382609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caveat that this is simplified and doesn’t reflect year to year variability.  Does not account for the possibility that adjustments that may be needed depending on the observed outcomes, variability and whether we achieve our measurable objectives </a:t>
            </a:r>
          </a:p>
          <a:p>
            <a:endParaRPr lang="en-US" dirty="0"/>
          </a:p>
        </p:txBody>
      </p:sp>
      <p:sp>
        <p:nvSpPr>
          <p:cNvPr id="4" name="Date Placeholder 3">
            <a:extLst>
              <a:ext uri="{FF2B5EF4-FFF2-40B4-BE49-F238E27FC236}">
                <a16:creationId xmlns:a16="http://schemas.microsoft.com/office/drawing/2014/main" id="{BEFC780B-C56A-E450-5883-1A1F78C9B758}"/>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06/27/2023</a:t>
            </a:r>
          </a:p>
        </p:txBody>
      </p:sp>
      <p:sp>
        <p:nvSpPr>
          <p:cNvPr id="5" name="Header Placeholder 4">
            <a:extLst>
              <a:ext uri="{FF2B5EF4-FFF2-40B4-BE49-F238E27FC236}">
                <a16:creationId xmlns:a16="http://schemas.microsoft.com/office/drawing/2014/main" id="{BFD1F1B0-AE90-0806-BE49-B0345ACDE6C4}"/>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cs typeface="Arial"/>
              </a:rPr>
              <a:t>Pumping Management Framework Workshop #4</a:t>
            </a:r>
          </a:p>
        </p:txBody>
      </p:sp>
    </p:spTree>
    <p:extLst>
      <p:ext uri="{BB962C8B-B14F-4D97-AF65-F5344CB8AC3E}">
        <p14:creationId xmlns:p14="http://schemas.microsoft.com/office/powerpoint/2010/main" val="108876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2838546" y="4036"/>
            <a:ext cx="8234000" cy="6853964"/>
          </a:xfrm>
          <a:prstGeom prst="parallelogram">
            <a:avLst>
              <a:gd name="adj" fmla="val 42938"/>
            </a:avLst>
          </a:prstGeom>
        </p:spPr>
        <p:txBody>
          <a:bodyPr/>
          <a:lstStyle>
            <a:lvl1pPr>
              <a:defRPr>
                <a:noFill/>
              </a:defRPr>
            </a:lvl1pPr>
          </a:lstStyle>
          <a:p>
            <a:endParaRPr lang="en-US" dirty="0"/>
          </a:p>
        </p:txBody>
      </p:sp>
    </p:spTree>
    <p:extLst>
      <p:ext uri="{BB962C8B-B14F-4D97-AF65-F5344CB8AC3E}">
        <p14:creationId xmlns:p14="http://schemas.microsoft.com/office/powerpoint/2010/main" val="2347077222"/>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1429" fill="hold" grpId="0" nodeType="withEffect" nodePh="1">
                                  <p:stCondLst>
                                    <p:cond delay="50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598858"/>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26274"/>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204373"/>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4799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6600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421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50594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00001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4570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164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0" y="0"/>
            <a:ext cx="12192000" cy="3068960"/>
          </a:xfrm>
          <a:prstGeom prst="rect">
            <a:avLst/>
          </a:prstGeom>
          <a:solidFill>
            <a:schemeClr val="bg1"/>
          </a:solidFill>
        </p:spPr>
        <p:txBody>
          <a:bodyPr/>
          <a:lstStyle>
            <a:lvl1pPr>
              <a:defRPr>
                <a:noFill/>
              </a:defRPr>
            </a:lvl1pPr>
          </a:lstStyle>
          <a:p>
            <a:endParaRPr lang="en-US" dirty="0"/>
          </a:p>
        </p:txBody>
      </p:sp>
    </p:spTree>
    <p:extLst>
      <p:ext uri="{BB962C8B-B14F-4D97-AF65-F5344CB8AC3E}">
        <p14:creationId xmlns:p14="http://schemas.microsoft.com/office/powerpoint/2010/main" val="3568998495"/>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5000" fill="hold" grpId="0" nodeType="withEffect">
                                  <p:stCondLst>
                                    <p:cond delay="4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72083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29160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14297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115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 name="Title 1"/>
          <p:cNvSpPr>
            <a:spLocks noGrp="1"/>
          </p:cNvSpPr>
          <p:nvPr>
            <p:ph type="title"/>
          </p:nvPr>
        </p:nvSpPr>
        <p:spPr>
          <a:xfrm>
            <a:off x="581192" y="702156"/>
            <a:ext cx="11029616" cy="1013800"/>
          </a:xfrm>
        </p:spPr>
        <p:txBody>
          <a:bodyPr anchor="ctr">
            <a:normAutofit/>
          </a:bodyPr>
          <a:lstStyle>
            <a:lvl1pPr>
              <a:defRPr sz="4400" cap="small" baseline="0"/>
            </a:lvl1pPr>
          </a:lstStyle>
          <a:p>
            <a:r>
              <a:rPr lang="en-US"/>
              <a:t>Click to edit Master title style</a:t>
            </a:r>
          </a:p>
        </p:txBody>
      </p:sp>
      <p:sp>
        <p:nvSpPr>
          <p:cNvPr id="8" name="Content Placeholder 2">
            <a:extLst>
              <a:ext uri="{FF2B5EF4-FFF2-40B4-BE49-F238E27FC236}">
                <a16:creationId xmlns:a16="http://schemas.microsoft.com/office/drawing/2014/main" id="{37883262-E898-48D2-97F5-78B6F7CCCAA1}"/>
              </a:ext>
            </a:extLst>
          </p:cNvPr>
          <p:cNvSpPr>
            <a:spLocks noGrp="1"/>
          </p:cNvSpPr>
          <p:nvPr>
            <p:ph idx="11"/>
          </p:nvPr>
        </p:nvSpPr>
        <p:spPr>
          <a:xfrm>
            <a:off x="581192" y="2180496"/>
            <a:ext cx="11029616" cy="4351338"/>
          </a:xfrm>
        </p:spPr>
        <p:txBody>
          <a:bodyPr anchor="t" anchorCtr="0"/>
          <a:lstStyle>
            <a:lvl1pPr>
              <a:spcBef>
                <a:spcPct val="0"/>
              </a:spcBef>
              <a:spcAft>
                <a:spcPct val="0"/>
              </a:spcAft>
              <a:defRPr sz="2800">
                <a:solidFill>
                  <a:schemeClr val="accent1"/>
                </a:solidFill>
              </a:defRPr>
            </a:lvl1pPr>
            <a:lvl2pPr>
              <a:spcBef>
                <a:spcPct val="0"/>
              </a:spcBef>
              <a:spcAft>
                <a:spcPct val="0"/>
              </a:spcAft>
              <a:defRPr sz="2400"/>
            </a:lvl2pPr>
            <a:lvl3pPr>
              <a:spcBef>
                <a:spcPct val="0"/>
              </a:spcBef>
              <a:spcAft>
                <a:spcPct val="0"/>
              </a:spcAft>
              <a:defRPr sz="2000"/>
            </a:lvl3pPr>
            <a:lvl4pPr>
              <a:spcBef>
                <a:spcPct val="0"/>
              </a:spcBef>
              <a:spcAft>
                <a:spcPct val="0"/>
              </a:spcAft>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8756799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CF93EEC-74FB-4D6C-80F1-D2B15AFA02B1}"/>
              </a:ext>
            </a:extLst>
          </p:cNvPr>
          <p:cNvSpPr>
            <a:spLocks noGrp="1"/>
          </p:cNvSpPr>
          <p:nvPr>
            <p:ph idx="11"/>
          </p:nvPr>
        </p:nvSpPr>
        <p:spPr>
          <a:xfrm>
            <a:off x="581192" y="2180496"/>
            <a:ext cx="6729984" cy="4351338"/>
          </a:xfrm>
        </p:spPr>
        <p:txBody>
          <a:bodyPr anchor="t" anchorCtr="0"/>
          <a:lstStyle>
            <a:lvl1pPr>
              <a:spcBef>
                <a:spcPct val="0"/>
              </a:spcBef>
              <a:spcAft>
                <a:spcPct val="0"/>
              </a:spcAft>
              <a:defRPr sz="2800">
                <a:solidFill>
                  <a:schemeClr val="accent1"/>
                </a:solidFill>
              </a:defRPr>
            </a:lvl1pPr>
            <a:lvl2pPr>
              <a:spcBef>
                <a:spcPct val="0"/>
              </a:spcBef>
              <a:spcAft>
                <a:spcPct val="0"/>
              </a:spcAft>
              <a:defRPr sz="2400"/>
            </a:lvl2pPr>
            <a:lvl3pPr>
              <a:spcBef>
                <a:spcPct val="0"/>
              </a:spcBef>
              <a:spcAft>
                <a:spcPct val="0"/>
              </a:spcAft>
              <a:defRPr sz="2000"/>
            </a:lvl3pPr>
            <a:lvl4pPr>
              <a:spcBef>
                <a:spcPct val="0"/>
              </a:spcBef>
              <a:spcAft>
                <a:spcPct val="0"/>
              </a:spcAft>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 name="Content Placeholder 2"/>
          <p:cNvSpPr>
            <a:spLocks noGrp="1"/>
          </p:cNvSpPr>
          <p:nvPr>
            <p:ph idx="1"/>
          </p:nvPr>
        </p:nvSpPr>
        <p:spPr>
          <a:xfrm>
            <a:off x="7523018" y="2180496"/>
            <a:ext cx="4087789" cy="4351338"/>
          </a:xfrm>
        </p:spPr>
        <p:txBody>
          <a:bodyPr anchor="t" anchorCtr="0"/>
          <a:lstStyle>
            <a:lvl1pPr>
              <a:spcBef>
                <a:spcPct val="0"/>
              </a:spcBef>
              <a:spcAft>
                <a:spcPct val="0"/>
              </a:spcAft>
              <a:defRPr sz="2800">
                <a:solidFill>
                  <a:schemeClr val="accent1"/>
                </a:solidFill>
              </a:defRPr>
            </a:lvl1pPr>
            <a:lvl2pPr>
              <a:spcBef>
                <a:spcPct val="0"/>
              </a:spcBef>
              <a:spcAft>
                <a:spcPct val="0"/>
              </a:spcAft>
              <a:defRPr sz="2400"/>
            </a:lvl2pPr>
            <a:lvl3pPr>
              <a:spcBef>
                <a:spcPct val="0"/>
              </a:spcBef>
              <a:spcAft>
                <a:spcPct val="0"/>
              </a:spcAft>
              <a:defRPr sz="2000"/>
            </a:lvl3pPr>
            <a:lvl4pPr>
              <a:spcBef>
                <a:spcPct val="0"/>
              </a:spcBef>
              <a:spcAft>
                <a:spcPct val="0"/>
              </a:spcAft>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2B109830-E762-4B36-8206-6844A5C0EA01}"/>
              </a:ext>
            </a:extLst>
          </p:cNvPr>
          <p:cNvSpPr>
            <a:spLocks noGrp="1"/>
          </p:cNvSpPr>
          <p:nvPr>
            <p:ph type="title"/>
          </p:nvPr>
        </p:nvSpPr>
        <p:spPr>
          <a:xfrm>
            <a:off x="581192" y="702156"/>
            <a:ext cx="11029616" cy="1013800"/>
          </a:xfrm>
        </p:spPr>
        <p:txBody>
          <a:bodyPr anchor="ctr">
            <a:normAutofit/>
          </a:bodyPr>
          <a:lstStyle>
            <a:lvl1pPr>
              <a:defRPr sz="4400" cap="small" baseline="0"/>
            </a:lvl1pPr>
          </a:lstStyle>
          <a:p>
            <a:r>
              <a:rPr lang="en-US"/>
              <a:t>Click to edit Master title style</a:t>
            </a:r>
          </a:p>
        </p:txBody>
      </p:sp>
    </p:spTree>
    <p:extLst>
      <p:ext uri="{BB962C8B-B14F-4D97-AF65-F5344CB8AC3E}">
        <p14:creationId xmlns:p14="http://schemas.microsoft.com/office/powerpoint/2010/main" val="7542152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CF93EEC-74FB-4D6C-80F1-D2B15AFA02B1}"/>
              </a:ext>
            </a:extLst>
          </p:cNvPr>
          <p:cNvSpPr>
            <a:spLocks noGrp="1"/>
          </p:cNvSpPr>
          <p:nvPr>
            <p:ph idx="11"/>
          </p:nvPr>
        </p:nvSpPr>
        <p:spPr>
          <a:xfrm>
            <a:off x="581192" y="2180496"/>
            <a:ext cx="5394960" cy="4351338"/>
          </a:xfrm>
        </p:spPr>
        <p:txBody>
          <a:bodyPr anchor="t" anchorCtr="0"/>
          <a:lstStyle>
            <a:lvl1pPr>
              <a:spcBef>
                <a:spcPct val="0"/>
              </a:spcBef>
              <a:spcAft>
                <a:spcPct val="0"/>
              </a:spcAft>
              <a:defRPr sz="2800">
                <a:solidFill>
                  <a:schemeClr val="accent1"/>
                </a:solidFill>
              </a:defRPr>
            </a:lvl1pPr>
            <a:lvl2pPr>
              <a:spcBef>
                <a:spcPct val="0"/>
              </a:spcBef>
              <a:spcAft>
                <a:spcPct val="0"/>
              </a:spcAft>
              <a:defRPr sz="2400"/>
            </a:lvl2pPr>
            <a:lvl3pPr>
              <a:spcBef>
                <a:spcPct val="0"/>
              </a:spcBef>
              <a:spcAft>
                <a:spcPct val="0"/>
              </a:spcAft>
              <a:defRPr sz="2000"/>
            </a:lvl3pPr>
            <a:lvl4pPr>
              <a:spcBef>
                <a:spcPct val="0"/>
              </a:spcBef>
              <a:spcAft>
                <a:spcPct val="0"/>
              </a:spcAft>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 name="Content Placeholder 2"/>
          <p:cNvSpPr>
            <a:spLocks noGrp="1"/>
          </p:cNvSpPr>
          <p:nvPr>
            <p:ph idx="1"/>
          </p:nvPr>
        </p:nvSpPr>
        <p:spPr>
          <a:xfrm>
            <a:off x="6215850" y="2180496"/>
            <a:ext cx="5394960" cy="4351338"/>
          </a:xfrm>
        </p:spPr>
        <p:txBody>
          <a:bodyPr anchor="t" anchorCtr="0"/>
          <a:lstStyle>
            <a:lvl1pPr>
              <a:spcBef>
                <a:spcPct val="0"/>
              </a:spcBef>
              <a:spcAft>
                <a:spcPct val="0"/>
              </a:spcAft>
              <a:defRPr sz="2800">
                <a:solidFill>
                  <a:schemeClr val="accent1"/>
                </a:solidFill>
              </a:defRPr>
            </a:lvl1pPr>
            <a:lvl2pPr>
              <a:spcBef>
                <a:spcPct val="0"/>
              </a:spcBef>
              <a:spcAft>
                <a:spcPct val="0"/>
              </a:spcAft>
              <a:defRPr sz="2400"/>
            </a:lvl2pPr>
            <a:lvl3pPr>
              <a:spcBef>
                <a:spcPct val="0"/>
              </a:spcBef>
              <a:spcAft>
                <a:spcPct val="0"/>
              </a:spcAft>
              <a:defRPr sz="2000"/>
            </a:lvl3pPr>
            <a:lvl4pPr>
              <a:spcBef>
                <a:spcPct val="0"/>
              </a:spcBef>
              <a:spcAft>
                <a:spcPct val="0"/>
              </a:spcAft>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2B109830-E762-4B36-8206-6844A5C0EA01}"/>
              </a:ext>
            </a:extLst>
          </p:cNvPr>
          <p:cNvSpPr>
            <a:spLocks noGrp="1"/>
          </p:cNvSpPr>
          <p:nvPr>
            <p:ph type="title"/>
          </p:nvPr>
        </p:nvSpPr>
        <p:spPr>
          <a:xfrm>
            <a:off x="581192" y="702156"/>
            <a:ext cx="11029616" cy="1013800"/>
          </a:xfrm>
        </p:spPr>
        <p:txBody>
          <a:bodyPr anchor="ctr">
            <a:normAutofit/>
          </a:bodyPr>
          <a:lstStyle>
            <a:lvl1pPr>
              <a:defRPr sz="4400" cap="small" baseline="0"/>
            </a:lvl1pPr>
          </a:lstStyle>
          <a:p>
            <a:r>
              <a:rPr lang="en-US"/>
              <a:t>Click to edit Master title style</a:t>
            </a:r>
          </a:p>
        </p:txBody>
      </p:sp>
    </p:spTree>
    <p:extLst>
      <p:ext uri="{BB962C8B-B14F-4D97-AF65-F5344CB8AC3E}">
        <p14:creationId xmlns:p14="http://schemas.microsoft.com/office/powerpoint/2010/main" val="34457958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 name="Title 1"/>
          <p:cNvSpPr>
            <a:spLocks noGrp="1"/>
          </p:cNvSpPr>
          <p:nvPr>
            <p:ph type="title"/>
          </p:nvPr>
        </p:nvSpPr>
        <p:spPr>
          <a:xfrm>
            <a:off x="581193" y="3043910"/>
            <a:ext cx="11029615" cy="1497507"/>
          </a:xfrm>
        </p:spPr>
        <p:txBody>
          <a:bodyPr anchor="b">
            <a:normAutofit/>
          </a:bodyPr>
          <a:lstStyle>
            <a:lvl1pPr algn="l">
              <a:defRPr sz="4400" b="0" cap="small"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endParaRPr lang="en-US"/>
          </a:p>
        </p:txBody>
      </p:sp>
      <p:pic>
        <p:nvPicPr>
          <p:cNvPr id="10" name="Picture 9">
            <a:extLst>
              <a:ext uri="{FF2B5EF4-FFF2-40B4-BE49-F238E27FC236}">
                <a16:creationId xmlns:a16="http://schemas.microsoft.com/office/drawing/2014/main" id="{2823478B-F16D-486A-B19F-945815B024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09915" y="5804669"/>
            <a:ext cx="1700892" cy="468509"/>
          </a:xfrm>
          <a:prstGeom prst="rect">
            <a:avLst/>
          </a:prstGeom>
        </p:spPr>
      </p:pic>
      <p:pic>
        <p:nvPicPr>
          <p:cNvPr id="7" name="Picture 6">
            <a:extLst>
              <a:ext uri="{FF2B5EF4-FFF2-40B4-BE49-F238E27FC236}">
                <a16:creationId xmlns:a16="http://schemas.microsoft.com/office/drawing/2014/main" id="{BDEBF78A-23B2-4958-B7C8-DFCA58E6972C}"/>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rcRect l="69744"/>
          <a:stretch>
            <a:fillRect/>
          </a:stretch>
        </p:blipFill>
        <p:spPr>
          <a:xfrm>
            <a:off x="9279251" y="5726305"/>
            <a:ext cx="502794" cy="621065"/>
          </a:xfrm>
          <a:prstGeom prst="rect">
            <a:avLst/>
          </a:prstGeom>
        </p:spPr>
      </p:pic>
    </p:spTree>
    <p:extLst>
      <p:ext uri="{BB962C8B-B14F-4D97-AF65-F5344CB8AC3E}">
        <p14:creationId xmlns:p14="http://schemas.microsoft.com/office/powerpoint/2010/main" val="298717647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605951" y="5956137"/>
            <a:ext cx="2844799" cy="365125"/>
          </a:xfrm>
          <a:prstGeom prst="rect">
            <a:avLst/>
          </a:prstGeom>
        </p:spPr>
        <p:txBody>
          <a:bodyPr/>
          <a:lstStyle/>
          <a:p>
            <a:endParaRPr lang="en-US"/>
          </a:p>
        </p:txBody>
      </p:sp>
      <p:sp>
        <p:nvSpPr>
          <p:cNvPr id="4" name="Footer Placeholder 3"/>
          <p:cNvSpPr>
            <a:spLocks noGrp="1"/>
          </p:cNvSpPr>
          <p:nvPr>
            <p:ph type="ftr" sz="quarter" idx="11"/>
          </p:nvPr>
        </p:nvSpPr>
        <p:spPr>
          <a:xfrm>
            <a:off x="581192" y="5951811"/>
            <a:ext cx="691721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558300" y="5956137"/>
            <a:ext cx="1052510" cy="365125"/>
          </a:xfrm>
          <a:prstGeom prst="rect">
            <a:avLst/>
          </a:prstGeom>
        </p:spPr>
        <p:txBody>
          <a:bodyPr/>
          <a:lstStyle/>
          <a:p>
            <a:fld id="{31542F3A-167F-4B2D-AE7F-5E06D32D1237}"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349438715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2373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ext Placeholder 5"/>
          <p:cNvSpPr>
            <a:spLocks noGrp="1"/>
          </p:cNvSpPr>
          <p:nvPr>
            <p:ph type="body" sz="quarter" idx="16" hasCustomPrompt="1"/>
          </p:nvPr>
        </p:nvSpPr>
        <p:spPr>
          <a:xfrm>
            <a:off x="2350790" y="5157192"/>
            <a:ext cx="2305050" cy="792162"/>
          </a:xfrm>
          <a:prstGeom prst="rect">
            <a:avLst/>
          </a:prstGeom>
          <a:noFill/>
          <a:ln w="12700" cap="flat">
            <a:noFill/>
            <a:miter lim="400000"/>
          </a:ln>
          <a:effectLst/>
        </p:spPr>
        <p:txBody>
          <a:bodyPr wrap="square" lIns="34290" tIns="34290" rIns="34290" bIns="34290" numCol="1" anchor="t">
            <a:normAutofit/>
          </a:bodyPr>
          <a:lstStyle>
            <a:lvl1pPr marL="0" indent="0">
              <a:buNone/>
              <a:defRPr lang="en-US" sz="2000" smtClean="0">
                <a:solidFill>
                  <a:srgbClr val="262626"/>
                </a:solidFill>
                <a:latin typeface="Lato Bold"/>
                <a:ea typeface="Lato Bold"/>
                <a:cs typeface="Lato Bold"/>
              </a:defRPr>
            </a:lvl1pPr>
            <a:lvl2pPr>
              <a:defRPr lang="en-US" sz="1800" smtClean="0"/>
            </a:lvl2pPr>
            <a:lvl3pPr>
              <a:defRPr lang="en-US" sz="1800" smtClean="0"/>
            </a:lvl3pPr>
            <a:lvl4pPr>
              <a:defRPr lang="en-US" smtClean="0"/>
            </a:lvl4pPr>
            <a:lvl5pPr>
              <a:defRPr lang="en-US"/>
            </a:lvl5pPr>
          </a:lstStyle>
          <a:p>
            <a:pPr algn="ctr" defTabSz="457315">
              <a:defRPr sz="2400">
                <a:solidFill>
                  <a:srgbClr val="262626"/>
                </a:solidFill>
                <a:latin typeface="Lato Bold"/>
                <a:ea typeface="Lato Bold"/>
                <a:cs typeface="Lato Bold"/>
                <a:sym typeface="Lato Bold"/>
              </a:defRPr>
            </a:pPr>
            <a:r>
              <a:rPr lang="en-US" sz="2000" dirty="0"/>
              <a:t>Full Name</a:t>
            </a:r>
          </a:p>
          <a:p>
            <a:pPr algn="ctr" defTabSz="457315">
              <a:defRPr sz="2400">
                <a:solidFill>
                  <a:srgbClr val="262626"/>
                </a:solidFill>
                <a:latin typeface="Lato Bold"/>
                <a:ea typeface="Lato Bold"/>
                <a:cs typeface="Lato Bold"/>
                <a:sym typeface="Lato Bold"/>
              </a:defRPr>
            </a:pPr>
            <a:r>
              <a:rPr lang="en-US" sz="1600" dirty="0">
                <a:solidFill>
                  <a:schemeClr val="accent6">
                    <a:lumMod val="50000"/>
                  </a:schemeClr>
                </a:solidFill>
                <a:latin typeface="Lato" charset="0"/>
                <a:ea typeface="Lato" charset="0"/>
                <a:cs typeface="Lato" charset="0"/>
              </a:rPr>
              <a:t>Position at Company</a:t>
            </a:r>
          </a:p>
          <a:p>
            <a:pPr marL="0" lvl="0" algn="ctr" defTabSz="457315"/>
            <a:endParaRPr lang="en-US" dirty="0"/>
          </a:p>
        </p:txBody>
      </p:sp>
      <p:sp>
        <p:nvSpPr>
          <p:cNvPr id="30" name="Text Placeholder 5"/>
          <p:cNvSpPr>
            <a:spLocks noGrp="1"/>
          </p:cNvSpPr>
          <p:nvPr>
            <p:ph type="body" sz="quarter" idx="17" hasCustomPrompt="1"/>
          </p:nvPr>
        </p:nvSpPr>
        <p:spPr>
          <a:xfrm>
            <a:off x="5015880" y="5157118"/>
            <a:ext cx="2305050" cy="792162"/>
          </a:xfrm>
          <a:prstGeom prst="rect">
            <a:avLst/>
          </a:prstGeom>
          <a:noFill/>
          <a:ln w="12700" cap="flat">
            <a:noFill/>
            <a:miter lim="400000"/>
          </a:ln>
          <a:effectLst/>
        </p:spPr>
        <p:txBody>
          <a:bodyPr wrap="square" lIns="34290" tIns="34290" rIns="34290" bIns="34290" numCol="1" anchor="t">
            <a:normAutofit/>
          </a:bodyPr>
          <a:lstStyle>
            <a:lvl1pPr marL="0" indent="0">
              <a:buNone/>
              <a:defRPr lang="en-US" sz="2000" smtClean="0">
                <a:solidFill>
                  <a:srgbClr val="262626"/>
                </a:solidFill>
                <a:latin typeface="Lato Bold"/>
                <a:ea typeface="Lato Bold"/>
                <a:cs typeface="Lato Bold"/>
              </a:defRPr>
            </a:lvl1pPr>
            <a:lvl2pPr>
              <a:defRPr lang="en-US" sz="1800" smtClean="0"/>
            </a:lvl2pPr>
            <a:lvl3pPr>
              <a:defRPr lang="en-US" sz="1800" smtClean="0"/>
            </a:lvl3pPr>
            <a:lvl4pPr>
              <a:defRPr lang="en-US" smtClean="0"/>
            </a:lvl4pPr>
            <a:lvl5pPr>
              <a:defRPr lang="en-US"/>
            </a:lvl5pPr>
          </a:lstStyle>
          <a:p>
            <a:pPr algn="ctr" defTabSz="457315">
              <a:defRPr sz="2400">
                <a:solidFill>
                  <a:srgbClr val="262626"/>
                </a:solidFill>
                <a:latin typeface="Lato Bold"/>
                <a:ea typeface="Lato Bold"/>
                <a:cs typeface="Lato Bold"/>
                <a:sym typeface="Lato Bold"/>
              </a:defRPr>
            </a:pPr>
            <a:r>
              <a:rPr lang="en-US" sz="2000" dirty="0"/>
              <a:t>Full Name</a:t>
            </a:r>
          </a:p>
          <a:p>
            <a:pPr algn="ctr" defTabSz="457315">
              <a:defRPr sz="2400">
                <a:solidFill>
                  <a:srgbClr val="262626"/>
                </a:solidFill>
                <a:latin typeface="Lato Bold"/>
                <a:ea typeface="Lato Bold"/>
                <a:cs typeface="Lato Bold"/>
                <a:sym typeface="Lato Bold"/>
              </a:defRPr>
            </a:pPr>
            <a:r>
              <a:rPr lang="en-US" sz="1600" dirty="0">
                <a:solidFill>
                  <a:schemeClr val="accent6">
                    <a:lumMod val="50000"/>
                  </a:schemeClr>
                </a:solidFill>
                <a:latin typeface="Lato" charset="0"/>
                <a:ea typeface="Lato" charset="0"/>
                <a:cs typeface="Lato" charset="0"/>
              </a:rPr>
              <a:t>Position at Company</a:t>
            </a:r>
          </a:p>
          <a:p>
            <a:pPr marL="0" lvl="0" algn="ctr" defTabSz="457315"/>
            <a:endParaRPr lang="en-US" dirty="0"/>
          </a:p>
        </p:txBody>
      </p:sp>
      <p:sp>
        <p:nvSpPr>
          <p:cNvPr id="31" name="Text Placeholder 5"/>
          <p:cNvSpPr>
            <a:spLocks noGrp="1"/>
          </p:cNvSpPr>
          <p:nvPr>
            <p:ph type="body" sz="quarter" idx="18" hasCustomPrompt="1"/>
          </p:nvPr>
        </p:nvSpPr>
        <p:spPr>
          <a:xfrm>
            <a:off x="7680176" y="5157118"/>
            <a:ext cx="2305050" cy="792162"/>
          </a:xfrm>
          <a:prstGeom prst="rect">
            <a:avLst/>
          </a:prstGeom>
          <a:noFill/>
          <a:ln w="12700" cap="flat">
            <a:noFill/>
            <a:miter lim="400000"/>
          </a:ln>
          <a:effectLst/>
        </p:spPr>
        <p:txBody>
          <a:bodyPr wrap="square" lIns="34290" tIns="34290" rIns="34290" bIns="34290" numCol="1" anchor="t">
            <a:normAutofit/>
          </a:bodyPr>
          <a:lstStyle>
            <a:lvl1pPr marL="0" indent="0">
              <a:buNone/>
              <a:defRPr lang="en-US" sz="2000" smtClean="0">
                <a:solidFill>
                  <a:srgbClr val="262626"/>
                </a:solidFill>
                <a:latin typeface="Lato Bold"/>
                <a:ea typeface="Lato Bold"/>
                <a:cs typeface="Lato Bold"/>
              </a:defRPr>
            </a:lvl1pPr>
            <a:lvl2pPr>
              <a:defRPr lang="en-US" sz="1800" smtClean="0"/>
            </a:lvl2pPr>
            <a:lvl3pPr>
              <a:defRPr lang="en-US" sz="1800" smtClean="0"/>
            </a:lvl3pPr>
            <a:lvl4pPr>
              <a:defRPr lang="en-US" smtClean="0"/>
            </a:lvl4pPr>
            <a:lvl5pPr>
              <a:defRPr lang="en-US"/>
            </a:lvl5pPr>
          </a:lstStyle>
          <a:p>
            <a:pPr algn="ctr" defTabSz="457315">
              <a:defRPr sz="2400">
                <a:solidFill>
                  <a:srgbClr val="262626"/>
                </a:solidFill>
                <a:latin typeface="Lato Bold"/>
                <a:ea typeface="Lato Bold"/>
                <a:cs typeface="Lato Bold"/>
                <a:sym typeface="Lato Bold"/>
              </a:defRPr>
            </a:pPr>
            <a:r>
              <a:rPr lang="en-US" sz="2000" dirty="0"/>
              <a:t>Full Name</a:t>
            </a:r>
          </a:p>
          <a:p>
            <a:pPr algn="ctr" defTabSz="457315">
              <a:defRPr sz="2400">
                <a:solidFill>
                  <a:srgbClr val="262626"/>
                </a:solidFill>
                <a:latin typeface="Lato Bold"/>
                <a:ea typeface="Lato Bold"/>
                <a:cs typeface="Lato Bold"/>
                <a:sym typeface="Lato Bold"/>
              </a:defRPr>
            </a:pPr>
            <a:r>
              <a:rPr lang="en-US" sz="1600" dirty="0">
                <a:solidFill>
                  <a:schemeClr val="accent6">
                    <a:lumMod val="50000"/>
                  </a:schemeClr>
                </a:solidFill>
                <a:latin typeface="Lato" charset="0"/>
                <a:ea typeface="Lato" charset="0"/>
                <a:cs typeface="Lato" charset="0"/>
              </a:rPr>
              <a:t>Position at Company</a:t>
            </a:r>
          </a:p>
          <a:p>
            <a:pPr marL="0" lvl="0" algn="ctr" defTabSz="457315"/>
            <a:endParaRPr lang="en-US" dirty="0"/>
          </a:p>
        </p:txBody>
      </p:sp>
      <p:sp>
        <p:nvSpPr>
          <p:cNvPr id="9" name="Picture Placeholder 8"/>
          <p:cNvSpPr>
            <a:spLocks noGrp="1"/>
          </p:cNvSpPr>
          <p:nvPr>
            <p:ph type="pic" sz="quarter" idx="10"/>
          </p:nvPr>
        </p:nvSpPr>
        <p:spPr>
          <a:xfrm>
            <a:off x="2351584" y="1282110"/>
            <a:ext cx="3834336" cy="3617912"/>
          </a:xfrm>
          <a:custGeom>
            <a:avLst/>
            <a:gdLst/>
            <a:ahLst/>
            <a:cxnLst/>
            <a:rect l="l" t="t" r="r" b="b"/>
            <a:pathLst>
              <a:path w="3834336" h="3617912">
                <a:moveTo>
                  <a:pt x="1573236" y="0"/>
                </a:moveTo>
                <a:lnTo>
                  <a:pt x="3834336" y="0"/>
                </a:lnTo>
                <a:lnTo>
                  <a:pt x="2280877" y="3617912"/>
                </a:lnTo>
                <a:lnTo>
                  <a:pt x="0" y="3617912"/>
                </a:lnTo>
                <a:close/>
              </a:path>
            </a:pathLst>
          </a:custGeom>
        </p:spPr>
        <p:txBody>
          <a:bodyPr>
            <a:normAutofit/>
          </a:bodyPr>
          <a:lstStyle>
            <a:lvl1pP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Text Placeholder 2"/>
          <p:cNvSpPr>
            <a:spLocks noGrp="1"/>
          </p:cNvSpPr>
          <p:nvPr>
            <p:ph type="body" sz="quarter" idx="13" hasCustomPrompt="1"/>
          </p:nvPr>
        </p:nvSpPr>
        <p:spPr>
          <a:xfrm>
            <a:off x="1127423" y="1340867"/>
            <a:ext cx="1800225" cy="2016125"/>
          </a:xfrm>
          <a:prstGeom prst="rect">
            <a:avLst/>
          </a:prstGeom>
          <a:ln w="12700">
            <a:miter lim="400000"/>
          </a:ln>
        </p:spPr>
        <p:txBody>
          <a:bodyPr lIns="45719" rIns="45719">
            <a:normAutofit/>
          </a:bodyPr>
          <a:lstStyle>
            <a:lvl1pPr marL="0" indent="0" algn="l" defTabSz="457315">
              <a:buNone/>
              <a:defRPr lang="en-US" sz="3600" baseline="0">
                <a:solidFill>
                  <a:srgbClr val="262626"/>
                </a:solidFill>
                <a:latin typeface="Lato Bold"/>
                <a:ea typeface="Lato Bold"/>
                <a:cs typeface="Lato Bold"/>
                <a:sym typeface="Lato Bold"/>
              </a:defRPr>
            </a:lvl1pPr>
            <a:lvl2pPr>
              <a:defRPr lang="en-US" sz="1800" smtClean="0"/>
            </a:lvl2pPr>
            <a:lvl3pPr>
              <a:defRPr lang="en-US" sz="1800" smtClean="0"/>
            </a:lvl3pPr>
            <a:lvl4pPr>
              <a:defRPr lang="en-US" smtClean="0"/>
            </a:lvl4pPr>
            <a:lvl5pPr>
              <a:defRPr lang="en-US"/>
            </a:lvl5pPr>
          </a:lstStyle>
          <a:p>
            <a:pPr algn="l" defTabSz="457315">
              <a:defRPr>
                <a:solidFill>
                  <a:srgbClr val="262626"/>
                </a:solidFill>
                <a:latin typeface="Lato Bold"/>
                <a:ea typeface="Lato Bold"/>
                <a:cs typeface="Lato Bold"/>
                <a:sym typeface="Lato Bold"/>
              </a:defRPr>
            </a:pPr>
            <a:r>
              <a:rPr lang="en-US" sz="3600" dirty="0"/>
              <a:t>Add</a:t>
            </a:r>
          </a:p>
          <a:p>
            <a:pPr algn="l" defTabSz="457315">
              <a:defRPr>
                <a:solidFill>
                  <a:srgbClr val="262626"/>
                </a:solidFill>
                <a:latin typeface="Lato Bold"/>
                <a:ea typeface="Lato Bold"/>
                <a:cs typeface="Lato Bold"/>
                <a:sym typeface="Lato Bold"/>
              </a:defRPr>
            </a:pPr>
            <a:r>
              <a:rPr lang="en-US" sz="3600" dirty="0"/>
              <a:t>Your </a:t>
            </a:r>
          </a:p>
          <a:p>
            <a:pPr algn="l" defTabSz="457315">
              <a:defRPr>
                <a:solidFill>
                  <a:srgbClr val="262626"/>
                </a:solidFill>
                <a:latin typeface="Lato Bold"/>
                <a:ea typeface="Lato Bold"/>
                <a:cs typeface="Lato Bold"/>
                <a:sym typeface="Lato Bold"/>
              </a:defRPr>
            </a:pPr>
            <a:r>
              <a:rPr lang="en-US" sz="3600" dirty="0"/>
              <a:t>Text</a:t>
            </a:r>
          </a:p>
        </p:txBody>
      </p:sp>
      <p:sp>
        <p:nvSpPr>
          <p:cNvPr id="16" name="Picture Placeholder 8"/>
          <p:cNvSpPr>
            <a:spLocks noGrp="1"/>
          </p:cNvSpPr>
          <p:nvPr>
            <p:ph type="pic" sz="quarter" idx="14"/>
          </p:nvPr>
        </p:nvSpPr>
        <p:spPr>
          <a:xfrm>
            <a:off x="4979876" y="1282110"/>
            <a:ext cx="3834336" cy="3617912"/>
          </a:xfrm>
          <a:custGeom>
            <a:avLst/>
            <a:gdLst/>
            <a:ahLst/>
            <a:cxnLst/>
            <a:rect l="l" t="t" r="r" b="b"/>
            <a:pathLst>
              <a:path w="3834336" h="3617912">
                <a:moveTo>
                  <a:pt x="1573236" y="0"/>
                </a:moveTo>
                <a:lnTo>
                  <a:pt x="3834336" y="0"/>
                </a:lnTo>
                <a:lnTo>
                  <a:pt x="2280877" y="3617912"/>
                </a:lnTo>
                <a:lnTo>
                  <a:pt x="0" y="3617912"/>
                </a:lnTo>
                <a:close/>
              </a:path>
            </a:pathLst>
          </a:custGeom>
        </p:spPr>
        <p:txBody>
          <a:bodyPr>
            <a:normAutofit/>
          </a:bodyPr>
          <a:lstStyle>
            <a:lvl1pP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7" name="Picture Placeholder 8"/>
          <p:cNvSpPr>
            <a:spLocks noGrp="1"/>
          </p:cNvSpPr>
          <p:nvPr>
            <p:ph type="pic" sz="quarter" idx="15"/>
          </p:nvPr>
        </p:nvSpPr>
        <p:spPr>
          <a:xfrm>
            <a:off x="7608168" y="1268760"/>
            <a:ext cx="3834336" cy="3617912"/>
          </a:xfrm>
          <a:custGeom>
            <a:avLst/>
            <a:gdLst/>
            <a:ahLst/>
            <a:cxnLst/>
            <a:rect l="l" t="t" r="r" b="b"/>
            <a:pathLst>
              <a:path w="3834336" h="3617912">
                <a:moveTo>
                  <a:pt x="1573236" y="0"/>
                </a:moveTo>
                <a:lnTo>
                  <a:pt x="3834336" y="0"/>
                </a:lnTo>
                <a:lnTo>
                  <a:pt x="2280877" y="3617912"/>
                </a:lnTo>
                <a:lnTo>
                  <a:pt x="0" y="3617912"/>
                </a:lnTo>
                <a:close/>
              </a:path>
            </a:pathLst>
          </a:custGeom>
        </p:spPr>
        <p:txBody>
          <a:bodyPr>
            <a:normAutofit/>
          </a:bodyPr>
          <a:lstStyle>
            <a:lvl1pP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19" name="Rectangle: Rounded Corners 16"/>
          <p:cNvSpPr/>
          <p:nvPr userDrawn="1"/>
        </p:nvSpPr>
        <p:spPr>
          <a:xfrm>
            <a:off x="1226004" y="3214276"/>
            <a:ext cx="991541" cy="40680"/>
          </a:xfrm>
          <a:prstGeom prst="roundRect">
            <a:avLst>
              <a:gd name="adj" fmla="val 24145"/>
            </a:avLst>
          </a:prstGeom>
          <a:gradFill>
            <a:gsLst>
              <a:gs pos="0">
                <a:schemeClr val="accent2"/>
              </a:gs>
              <a:gs pos="100000">
                <a:schemeClr val="accent1"/>
              </a:gs>
            </a:gsLst>
          </a:gradFill>
          <a:ln w="12700">
            <a:miter lim="400000"/>
          </a:ln>
        </p:spPr>
        <p:txBody>
          <a:bodyPr lIns="45719" rIns="45719" anchor="ctr">
            <a:normAutofit fontScale="25000" lnSpcReduction="20000"/>
          </a:bodyPr>
          <a:lstStyle/>
          <a:p>
            <a:pPr algn="ctr" defTabSz="457315">
              <a:defRPr sz="1300">
                <a:solidFill>
                  <a:srgbClr val="FFFFFF"/>
                </a:solidFill>
                <a:latin typeface="Calibri"/>
                <a:ea typeface="Calibri"/>
                <a:cs typeface="Calibri"/>
                <a:sym typeface="Calibri"/>
              </a:defRPr>
            </a:pPr>
            <a:endParaRPr sz="1300" dirty="0"/>
          </a:p>
        </p:txBody>
      </p:sp>
      <p:sp>
        <p:nvSpPr>
          <p:cNvPr id="20" name="Freeform 19"/>
          <p:cNvSpPr/>
          <p:nvPr userDrawn="1"/>
        </p:nvSpPr>
        <p:spPr>
          <a:xfrm>
            <a:off x="0" y="0"/>
            <a:ext cx="1117286" cy="2575500"/>
          </a:xfrm>
          <a:custGeom>
            <a:avLst/>
            <a:gdLst>
              <a:gd name="connsiteX0" fmla="*/ 0 w 1117286"/>
              <a:gd name="connsiteY0" fmla="*/ 0 h 2575500"/>
              <a:gd name="connsiteX1" fmla="*/ 1117286 w 1117286"/>
              <a:gd name="connsiteY1" fmla="*/ 0 h 2575500"/>
              <a:gd name="connsiteX2" fmla="*/ 0 w 1117286"/>
              <a:gd name="connsiteY2" fmla="*/ 2575500 h 2575500"/>
              <a:gd name="connsiteX3" fmla="*/ 0 w 1117286"/>
              <a:gd name="connsiteY3" fmla="*/ 0 h 2575500"/>
            </a:gdLst>
            <a:ahLst/>
            <a:cxnLst>
              <a:cxn ang="0">
                <a:pos x="connsiteX0" y="connsiteY0"/>
              </a:cxn>
              <a:cxn ang="0">
                <a:pos x="connsiteX1" y="connsiteY1"/>
              </a:cxn>
              <a:cxn ang="0">
                <a:pos x="connsiteX2" y="connsiteY2"/>
              </a:cxn>
              <a:cxn ang="0">
                <a:pos x="connsiteX3" y="connsiteY3"/>
              </a:cxn>
            </a:cxnLst>
            <a:rect l="l" t="t" r="r" b="b"/>
            <a:pathLst>
              <a:path w="1117286" h="2575500">
                <a:moveTo>
                  <a:pt x="0" y="0"/>
                </a:moveTo>
                <a:lnTo>
                  <a:pt x="1117286" y="0"/>
                </a:lnTo>
                <a:lnTo>
                  <a:pt x="0" y="25755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userDrawn="1"/>
        </p:nvSpPr>
        <p:spPr>
          <a:xfrm>
            <a:off x="11311736" y="4849790"/>
            <a:ext cx="880265" cy="2008211"/>
          </a:xfrm>
          <a:custGeom>
            <a:avLst/>
            <a:gdLst>
              <a:gd name="connsiteX0" fmla="*/ 880265 w 880265"/>
              <a:gd name="connsiteY0" fmla="*/ 0 h 2008211"/>
              <a:gd name="connsiteX1" fmla="*/ 880265 w 880265"/>
              <a:gd name="connsiteY1" fmla="*/ 636800 h 2008211"/>
              <a:gd name="connsiteX2" fmla="*/ 279130 w 880265"/>
              <a:gd name="connsiteY2" fmla="*/ 2008211 h 2008211"/>
              <a:gd name="connsiteX3" fmla="*/ 0 w 880265"/>
              <a:gd name="connsiteY3" fmla="*/ 2008211 h 2008211"/>
              <a:gd name="connsiteX4" fmla="*/ 880265 w 880265"/>
              <a:gd name="connsiteY4" fmla="*/ 0 h 2008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65" h="2008211">
                <a:moveTo>
                  <a:pt x="880265" y="0"/>
                </a:moveTo>
                <a:lnTo>
                  <a:pt x="880265" y="636800"/>
                </a:lnTo>
                <a:lnTo>
                  <a:pt x="279130" y="2008211"/>
                </a:lnTo>
                <a:lnTo>
                  <a:pt x="0" y="2008211"/>
                </a:lnTo>
                <a:lnTo>
                  <a:pt x="8802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25" name="Freeform 24"/>
          <p:cNvSpPr/>
          <p:nvPr userDrawn="1"/>
        </p:nvSpPr>
        <p:spPr>
          <a:xfrm>
            <a:off x="1127687" y="-1"/>
            <a:ext cx="653636" cy="854387"/>
          </a:xfrm>
          <a:custGeom>
            <a:avLst/>
            <a:gdLst>
              <a:gd name="connsiteX0" fmla="*/ 374506 w 653636"/>
              <a:gd name="connsiteY0" fmla="*/ 0 h 854387"/>
              <a:gd name="connsiteX1" fmla="*/ 653636 w 653636"/>
              <a:gd name="connsiteY1" fmla="*/ 0 h 854387"/>
              <a:gd name="connsiteX2" fmla="*/ 279130 w 653636"/>
              <a:gd name="connsiteY2" fmla="*/ 854387 h 854387"/>
              <a:gd name="connsiteX3" fmla="*/ 0 w 653636"/>
              <a:gd name="connsiteY3" fmla="*/ 854387 h 854387"/>
              <a:gd name="connsiteX4" fmla="*/ 374506 w 653636"/>
              <a:gd name="connsiteY4" fmla="*/ 0 h 85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636" h="854387">
                <a:moveTo>
                  <a:pt x="374506" y="0"/>
                </a:moveTo>
                <a:lnTo>
                  <a:pt x="653636" y="0"/>
                </a:lnTo>
                <a:lnTo>
                  <a:pt x="279130" y="854387"/>
                </a:lnTo>
                <a:lnTo>
                  <a:pt x="0" y="854387"/>
                </a:lnTo>
                <a:lnTo>
                  <a:pt x="374506" y="0"/>
                </a:lnTo>
                <a:close/>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userDrawn="1"/>
        </p:nvSpPr>
        <p:spPr>
          <a:xfrm>
            <a:off x="692877" y="4718812"/>
            <a:ext cx="2057797" cy="2139189"/>
          </a:xfrm>
          <a:custGeom>
            <a:avLst/>
            <a:gdLst>
              <a:gd name="connsiteX0" fmla="*/ 928009 w 2057797"/>
              <a:gd name="connsiteY0" fmla="*/ 0 h 2139189"/>
              <a:gd name="connsiteX1" fmla="*/ 2057797 w 2057797"/>
              <a:gd name="connsiteY1" fmla="*/ 0 h 2139189"/>
              <a:gd name="connsiteX2" fmla="*/ 1129788 w 2057797"/>
              <a:gd name="connsiteY2" fmla="*/ 2139189 h 2139189"/>
              <a:gd name="connsiteX3" fmla="*/ 0 w 2057797"/>
              <a:gd name="connsiteY3" fmla="*/ 2139189 h 2139189"/>
              <a:gd name="connsiteX4" fmla="*/ 928009 w 2057797"/>
              <a:gd name="connsiteY4" fmla="*/ 0 h 2139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797" h="2139189">
                <a:moveTo>
                  <a:pt x="928009" y="0"/>
                </a:moveTo>
                <a:lnTo>
                  <a:pt x="2057797" y="0"/>
                </a:lnTo>
                <a:lnTo>
                  <a:pt x="1129788" y="2139189"/>
                </a:lnTo>
                <a:lnTo>
                  <a:pt x="0" y="2139189"/>
                </a:lnTo>
                <a:lnTo>
                  <a:pt x="92800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Tree>
    <p:extLst>
      <p:ext uri="{BB962C8B-B14F-4D97-AF65-F5344CB8AC3E}">
        <p14:creationId xmlns:p14="http://schemas.microsoft.com/office/powerpoint/2010/main" val="3849846980"/>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afterEffect">
                                  <p:stCondLst>
                                    <p:cond delay="35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00" fill="hold"/>
                                        <p:tgtEl>
                                          <p:spTgt spid="25"/>
                                        </p:tgtEl>
                                        <p:attrNameLst>
                                          <p:attrName>ppt_x</p:attrName>
                                        </p:attrNameLst>
                                      </p:cBhvr>
                                      <p:tavLst>
                                        <p:tav tm="0">
                                          <p:val>
                                            <p:strVal val="#ppt_x"/>
                                          </p:val>
                                        </p:tav>
                                        <p:tav tm="100000">
                                          <p:val>
                                            <p:strVal val="#ppt_x"/>
                                          </p:val>
                                        </p:tav>
                                      </p:tavLst>
                                    </p:anim>
                                    <p:anim calcmode="lin" valueType="num">
                                      <p:cBhvr additive="base">
                                        <p:cTn id="8" dur="7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4" decel="57333" fill="hold" grpId="0" nodeType="withEffect">
                                  <p:stCondLst>
                                    <p:cond delay="35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00" fill="hold"/>
                                        <p:tgtEl>
                                          <p:spTgt spid="24"/>
                                        </p:tgtEl>
                                        <p:attrNameLst>
                                          <p:attrName>ppt_x</p:attrName>
                                        </p:attrNameLst>
                                      </p:cBhvr>
                                      <p:tavLst>
                                        <p:tav tm="0">
                                          <p:val>
                                            <p:strVal val="#ppt_x"/>
                                          </p:val>
                                        </p:tav>
                                        <p:tav tm="100000">
                                          <p:val>
                                            <p:strVal val="#ppt_x"/>
                                          </p:val>
                                        </p:tav>
                                      </p:tavLst>
                                    </p:anim>
                                    <p:anim calcmode="lin" valueType="num">
                                      <p:cBhvr additive="base">
                                        <p:cTn id="16" dur="7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decel="57333" fill="hold" grpId="0" nodeType="withEffect">
                                  <p:stCondLst>
                                    <p:cond delay="1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childTnLst>
                          </p:cTn>
                        </p:par>
                        <p:par>
                          <p:cTn id="21" fill="hold">
                            <p:stCondLst>
                              <p:cond delay="11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6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75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nodePh="1">
                                  <p:stCondLst>
                                    <p:cond delay="0"/>
                                  </p:stCondLst>
                                  <p:endCondLst>
                                    <p:cond evt="begin" delay="0">
                                      <p:tn val="40"/>
                                    </p:cond>
                                  </p:end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nodePh="1">
                                  <p:stCondLst>
                                    <p:cond delay="0"/>
                                  </p:stCondLst>
                                  <p:endCondLst>
                                    <p:cond evt="begin" delay="0">
                                      <p:tn val="49"/>
                                    </p:cond>
                                  </p:end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tmplLst>
          <p:tmpl>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9" grpId="0"/>
      <p:bldP spid="3" grpId="0"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6" grpId="0"/>
      <p:bldP spid="17" grpId="0"/>
      <p:bldP spid="19" grpId="0" animBg="1"/>
      <p:bldP spid="20" grpId="0" animBg="1"/>
      <p:bldP spid="24" grpId="0" animBg="1"/>
      <p:bldP spid="25" grpId="0" animBg="1"/>
      <p:bldP spid="2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lnSpc>
                <a:spcPct val="85000"/>
              </a:lnSpc>
              <a:defRPr/>
            </a:lvl1pPr>
          </a:lstStyle>
          <a:p>
            <a:r>
              <a:rPr kumimoji="0" lang="en-US"/>
              <a:t>Click to edit Master title style</a:t>
            </a:r>
          </a:p>
        </p:txBody>
      </p:sp>
      <p:sp>
        <p:nvSpPr>
          <p:cNvPr id="8" name="Content Placeholder 7"/>
          <p:cNvSpPr>
            <a:spLocks noGrp="1"/>
          </p:cNvSpPr>
          <p:nvPr>
            <p:ph sz="quarter" idx="1"/>
          </p:nvPr>
        </p:nvSpPr>
        <p:spPr>
          <a:xfrm>
            <a:off x="816864" y="1600200"/>
            <a:ext cx="10871200" cy="4495800"/>
          </a:xfrm>
        </p:spPr>
        <p:txBody>
          <a:bodyPr/>
          <a:lstStyle>
            <a:lvl1pPr>
              <a:lnSpc>
                <a:spcPct val="85000"/>
              </a:lnSpc>
              <a:spcAft>
                <a:spcPts val="300"/>
              </a:spcAft>
              <a:defRPr/>
            </a:lvl1pPr>
            <a:lvl2pPr>
              <a:lnSpc>
                <a:spcPct val="85000"/>
              </a:lnSpc>
              <a:spcAft>
                <a:spcPts val="300"/>
              </a:spcAft>
              <a:defRPr/>
            </a:lvl2pPr>
            <a:lvl3pPr>
              <a:lnSpc>
                <a:spcPct val="85000"/>
              </a:lnSpc>
              <a:spcAft>
                <a:spcPts val="300"/>
              </a:spcAft>
              <a:defRPr/>
            </a:lvl3pPr>
            <a:lvl4pPr>
              <a:lnSpc>
                <a:spcPct val="85000"/>
              </a:lnSpc>
              <a:spcAft>
                <a:spcPts val="300"/>
              </a:spcAft>
              <a:defRPr/>
            </a:lvl4pPr>
            <a:lvl5pPr>
              <a:lnSpc>
                <a:spcPct val="85000"/>
              </a:lnSpc>
              <a:spcAft>
                <a:spcPts val="3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Slide Number Placeholder 3">
            <a:extLst>
              <a:ext uri="{FF2B5EF4-FFF2-40B4-BE49-F238E27FC236}">
                <a16:creationId xmlns:a16="http://schemas.microsoft.com/office/drawing/2014/main" id="{3F252274-AF2D-4405-BD43-279038615D42}"/>
              </a:ext>
            </a:extLst>
          </p:cNvPr>
          <p:cNvSpPr txBox="1"/>
          <p:nvPr userDrawn="1"/>
        </p:nvSpPr>
        <p:spPr>
          <a:xfrm>
            <a:off x="11712633" y="6629400"/>
            <a:ext cx="479367" cy="228600"/>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DD9C1C-8EFC-4BE9-A8A3-7A33442B5072}" type="slidenum">
              <a:rPr lang="en-US" smtClean="0">
                <a:solidFill>
                  <a:prstClr val="black"/>
                </a:solidFill>
                <a:latin typeface="Tw Cen MT"/>
              </a:rPr>
              <a:pPr>
                <a:defRPr/>
              </a:pPr>
              <a:t>‹#›</a:t>
            </a:fld>
            <a:endParaRPr lang="en-US">
              <a:solidFill>
                <a:prstClr val="black"/>
              </a:solidFill>
              <a:latin typeface="Tw Cen MT"/>
            </a:endParaRPr>
          </a:p>
        </p:txBody>
      </p:sp>
    </p:spTree>
    <p:extLst>
      <p:ext uri="{BB962C8B-B14F-4D97-AF65-F5344CB8AC3E}">
        <p14:creationId xmlns:p14="http://schemas.microsoft.com/office/powerpoint/2010/main" val="135314637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609600" y="277814"/>
            <a:ext cx="10972800" cy="1139825"/>
          </a:xfrm>
        </p:spPr>
        <p:txBody>
          <a:bodyPr>
            <a:normAutofit/>
          </a:bodyPr>
          <a:lstStyle>
            <a:lvl1pPr>
              <a:defRPr sz="3600">
                <a:solidFill>
                  <a:schemeClr val="accent3"/>
                </a:solidFill>
              </a:defRPr>
            </a:lvl1pPr>
          </a:lstStyle>
          <a:p>
            <a:r>
              <a:rPr lang="en-US"/>
              <a:t>Click to edit Master title style</a:t>
            </a:r>
          </a:p>
        </p:txBody>
      </p:sp>
      <p:sp>
        <p:nvSpPr>
          <p:cNvPr id="9" name="Rectangle 4"/>
          <p:cNvSpPr>
            <a:spLocks noGrp="1" noChangeArrowheads="1"/>
          </p:cNvSpPr>
          <p:nvPr>
            <p:ph type="dt" sz="half" idx="10"/>
          </p:nvPr>
        </p:nvSpPr>
        <p:spPr>
          <a:xfrm>
            <a:off x="609600" y="6553200"/>
            <a:ext cx="2844800" cy="228600"/>
          </a:xfrm>
          <a:prstGeom prst="rect">
            <a:avLst/>
          </a:prstGeom>
        </p:spPr>
        <p:txBody>
          <a:bodyPr/>
          <a:lstStyle>
            <a:lvl1pPr>
              <a:defRPr/>
            </a:lvl1pPr>
          </a:lstStyle>
          <a:p>
            <a:pPr>
              <a:defRPr/>
            </a:pPr>
            <a:endParaRPr lang="en-US"/>
          </a:p>
        </p:txBody>
      </p:sp>
      <p:sp>
        <p:nvSpPr>
          <p:cNvPr id="10" name="Rectangle 5"/>
          <p:cNvSpPr>
            <a:spLocks noGrp="1" noChangeArrowheads="1"/>
          </p:cNvSpPr>
          <p:nvPr>
            <p:ph type="ftr" sz="quarter" idx="11"/>
          </p:nvPr>
        </p:nvSpPr>
        <p:spPr>
          <a:xfrm>
            <a:off x="4165600" y="6553200"/>
            <a:ext cx="3860800" cy="228600"/>
          </a:xfrm>
          <a:prstGeom prst="rect">
            <a:avLst/>
          </a:prstGeom>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8E9D33E3-CCCF-41E1-9890-3C7EDDF02313}"/>
              </a:ext>
            </a:extLst>
          </p:cNvPr>
          <p:cNvSpPr txBox="1"/>
          <p:nvPr userDrawn="1"/>
        </p:nvSpPr>
        <p:spPr>
          <a:xfrm>
            <a:off x="11712633" y="6629400"/>
            <a:ext cx="479367" cy="228600"/>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DD9C1C-8EFC-4BE9-A8A3-7A33442B5072}" type="slidenum">
              <a:rPr lang="en-US" smtClean="0">
                <a:solidFill>
                  <a:prstClr val="black"/>
                </a:solidFill>
                <a:latin typeface="Tw Cen MT"/>
              </a:rPr>
              <a:pPr>
                <a:defRPr/>
              </a:pPr>
              <a:t>‹#›</a:t>
            </a:fld>
            <a:endParaRPr lang="en-US">
              <a:solidFill>
                <a:prstClr val="black"/>
              </a:solidFill>
              <a:latin typeface="Tw Cen MT"/>
            </a:endParaRPr>
          </a:p>
        </p:txBody>
      </p:sp>
    </p:spTree>
    <p:extLst>
      <p:ext uri="{BB962C8B-B14F-4D97-AF65-F5344CB8AC3E}">
        <p14:creationId xmlns:p14="http://schemas.microsoft.com/office/powerpoint/2010/main" val="674078947"/>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7998-1A99-526F-55B0-F956EF889C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4D92C-7AC6-2C33-51F6-B2B2E5E62E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053DA-07F1-40C1-D2FD-1D78D44C771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8815C8-8A8C-CA0C-11A0-D4CB92E65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30CDA-C354-36E6-8AB7-C05094CE7018}"/>
              </a:ext>
            </a:extLst>
          </p:cNvPr>
          <p:cNvSpPr>
            <a:spLocks noGrp="1"/>
          </p:cNvSpPr>
          <p:nvPr>
            <p:ph type="sldNum" sz="quarter" idx="12"/>
          </p:nvPr>
        </p:nvSpPr>
        <p:spPr/>
        <p:txBody>
          <a:bodyPr/>
          <a:lstStyle/>
          <a:p>
            <a:fld id="{BF994757-9612-47AB-97C4-63DD1E504A26}" type="slidenum">
              <a:rPr lang="en-US" smtClean="0"/>
              <a:t>‹#›</a:t>
            </a:fld>
            <a:endParaRPr lang="en-US"/>
          </a:p>
        </p:txBody>
      </p:sp>
    </p:spTree>
    <p:extLst>
      <p:ext uri="{BB962C8B-B14F-4D97-AF65-F5344CB8AC3E}">
        <p14:creationId xmlns:p14="http://schemas.microsoft.com/office/powerpoint/2010/main" val="249032824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90DC2-3987-4765-C3CC-9A634F59C5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5DE04-8BAA-6545-A805-BE976E90E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EF8B8E-D23B-884E-0A5C-BFC48DAF5491}"/>
              </a:ext>
            </a:extLst>
          </p:cNvPr>
          <p:cNvSpPr>
            <a:spLocks noGrp="1"/>
          </p:cNvSpPr>
          <p:nvPr>
            <p:ph type="dt" sz="half" idx="10"/>
          </p:nvPr>
        </p:nvSpPr>
        <p:spPr/>
        <p:txBody>
          <a:bodyPr/>
          <a:lstStyle/>
          <a:p>
            <a:fld id="{D9AEF092-8F98-40D8-BF99-6233E3D25F4F}" type="datetimeFigureOut">
              <a:rPr lang="en-US" smtClean="0"/>
              <a:t>10/24/2023</a:t>
            </a:fld>
            <a:endParaRPr lang="en-US"/>
          </a:p>
        </p:txBody>
      </p:sp>
      <p:sp>
        <p:nvSpPr>
          <p:cNvPr id="5" name="Footer Placeholder 4">
            <a:extLst>
              <a:ext uri="{FF2B5EF4-FFF2-40B4-BE49-F238E27FC236}">
                <a16:creationId xmlns:a16="http://schemas.microsoft.com/office/drawing/2014/main" id="{EA845421-6127-66E8-EE77-E73A09AEA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6F18F-E888-2AA2-7469-C8A445C4030A}"/>
              </a:ext>
            </a:extLst>
          </p:cNvPr>
          <p:cNvSpPr>
            <a:spLocks noGrp="1"/>
          </p:cNvSpPr>
          <p:nvPr>
            <p:ph type="sldNum" sz="quarter" idx="12"/>
          </p:nvPr>
        </p:nvSpPr>
        <p:spPr/>
        <p:txBody>
          <a:bodyPr/>
          <a:lstStyle/>
          <a:p>
            <a:fld id="{2D30789F-DEAB-449B-83BE-E80C06C3E469}" type="slidenum">
              <a:rPr lang="en-US" smtClean="0"/>
              <a:t>‹#›</a:t>
            </a:fld>
            <a:endParaRPr lang="en-US"/>
          </a:p>
        </p:txBody>
      </p:sp>
    </p:spTree>
    <p:extLst>
      <p:ext uri="{BB962C8B-B14F-4D97-AF65-F5344CB8AC3E}">
        <p14:creationId xmlns:p14="http://schemas.microsoft.com/office/powerpoint/2010/main" val="3518549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446117"/>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2838546" y="4036"/>
            <a:ext cx="8234000" cy="6853964"/>
          </a:xfrm>
          <a:prstGeom prst="parallelogram">
            <a:avLst>
              <a:gd name="adj" fmla="val 42938"/>
            </a:avLst>
          </a:prstGeom>
        </p:spPr>
        <p:txBody>
          <a:bodyPr/>
          <a:lstStyle>
            <a:lvl1pPr>
              <a:defRPr>
                <a:noFill/>
              </a:defRPr>
            </a:lvl1pPr>
          </a:lstStyle>
          <a:p>
            <a:endParaRPr lang="en-US"/>
          </a:p>
        </p:txBody>
      </p:sp>
    </p:spTree>
    <p:extLst>
      <p:ext uri="{BB962C8B-B14F-4D97-AF65-F5344CB8AC3E}">
        <p14:creationId xmlns:p14="http://schemas.microsoft.com/office/powerpoint/2010/main" val="829381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51429"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0" y="0"/>
            <a:ext cx="12192000" cy="3068960"/>
          </a:xfrm>
          <a:prstGeom prst="rect">
            <a:avLst/>
          </a:prstGeom>
          <a:solidFill>
            <a:schemeClr val="bg1"/>
          </a:solidFill>
        </p:spPr>
        <p:txBody>
          <a:bodyPr/>
          <a:lstStyle>
            <a:lvl1pPr>
              <a:defRPr>
                <a:noFill/>
              </a:defRPr>
            </a:lvl1pPr>
          </a:lstStyle>
          <a:p>
            <a:endParaRPr lang="en-US"/>
          </a:p>
        </p:txBody>
      </p:sp>
    </p:spTree>
    <p:extLst>
      <p:ext uri="{BB962C8B-B14F-4D97-AF65-F5344CB8AC3E}">
        <p14:creationId xmlns:p14="http://schemas.microsoft.com/office/powerpoint/2010/main" val="1802837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decel="45000" fill="hold" grpId="0" nodeType="withEffect">
                                  <p:stCondLst>
                                    <p:cond delay="4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ext Placeholder 5"/>
          <p:cNvSpPr>
            <a:spLocks noGrp="1"/>
          </p:cNvSpPr>
          <p:nvPr>
            <p:ph type="body" sz="quarter" idx="16" hasCustomPrompt="1"/>
          </p:nvPr>
        </p:nvSpPr>
        <p:spPr>
          <a:xfrm>
            <a:off x="2350790" y="5157192"/>
            <a:ext cx="2305050" cy="792162"/>
          </a:xfrm>
          <a:prstGeom prst="rect">
            <a:avLst/>
          </a:prstGeom>
          <a:noFill/>
          <a:ln w="12700" cap="flat">
            <a:noFill/>
            <a:miter lim="400000"/>
          </a:ln>
          <a:effectLst/>
        </p:spPr>
        <p:txBody>
          <a:bodyPr wrap="square" lIns="34290" tIns="34290" rIns="34290" bIns="34290" numCol="1" anchor="t">
            <a:normAutofit/>
          </a:bodyPr>
          <a:lstStyle>
            <a:lvl1pPr marL="0" indent="0">
              <a:buNone/>
              <a:defRPr lang="en-US" sz="2000" smtClean="0">
                <a:solidFill>
                  <a:srgbClr val="262626"/>
                </a:solidFill>
                <a:latin typeface="Lato Bold"/>
                <a:ea typeface="Lato Bold"/>
                <a:cs typeface="Lato Bold"/>
              </a:defRPr>
            </a:lvl1pPr>
            <a:lvl2pPr>
              <a:defRPr lang="en-US" sz="1800" smtClean="0"/>
            </a:lvl2pPr>
            <a:lvl3pPr>
              <a:defRPr lang="en-US" sz="1800" smtClean="0"/>
            </a:lvl3pPr>
            <a:lvl4pPr>
              <a:defRPr lang="en-US" smtClean="0"/>
            </a:lvl4pPr>
            <a:lvl5pPr>
              <a:defRPr lang="en-US"/>
            </a:lvl5pPr>
          </a:lstStyle>
          <a:p>
            <a:pPr algn="ctr" defTabSz="457315">
              <a:defRPr sz="2400">
                <a:solidFill>
                  <a:srgbClr val="262626"/>
                </a:solidFill>
                <a:latin typeface="Lato Bold"/>
                <a:ea typeface="Lato Bold"/>
                <a:cs typeface="Lato Bold"/>
                <a:sym typeface="Lato Bold"/>
              </a:defRPr>
            </a:pPr>
            <a:r>
              <a:rPr lang="en-US" sz="2000"/>
              <a:t>Full Name</a:t>
            </a:r>
          </a:p>
          <a:p>
            <a:pPr algn="ctr" defTabSz="457315">
              <a:defRPr sz="2400">
                <a:solidFill>
                  <a:srgbClr val="262626"/>
                </a:solidFill>
                <a:latin typeface="Lato Bold"/>
                <a:ea typeface="Lato Bold"/>
                <a:cs typeface="Lato Bold"/>
                <a:sym typeface="Lato Bold"/>
              </a:defRPr>
            </a:pPr>
            <a:r>
              <a:rPr lang="en-US" sz="1600">
                <a:solidFill>
                  <a:schemeClr val="accent6">
                    <a:lumMod val="50000"/>
                  </a:schemeClr>
                </a:solidFill>
                <a:latin typeface="Lato" charset="0"/>
                <a:ea typeface="Lato" charset="0"/>
                <a:cs typeface="Lato" charset="0"/>
              </a:rPr>
              <a:t>Position at Company</a:t>
            </a:r>
          </a:p>
          <a:p>
            <a:pPr marL="0" lvl="0" algn="ctr" defTabSz="457315"/>
            <a:endParaRPr lang="en-US"/>
          </a:p>
        </p:txBody>
      </p:sp>
      <p:sp>
        <p:nvSpPr>
          <p:cNvPr id="30" name="Text Placeholder 5"/>
          <p:cNvSpPr>
            <a:spLocks noGrp="1"/>
          </p:cNvSpPr>
          <p:nvPr>
            <p:ph type="body" sz="quarter" idx="17" hasCustomPrompt="1"/>
          </p:nvPr>
        </p:nvSpPr>
        <p:spPr>
          <a:xfrm>
            <a:off x="5015880" y="5157118"/>
            <a:ext cx="2305050" cy="792162"/>
          </a:xfrm>
          <a:prstGeom prst="rect">
            <a:avLst/>
          </a:prstGeom>
          <a:noFill/>
          <a:ln w="12700" cap="flat">
            <a:noFill/>
            <a:miter lim="400000"/>
          </a:ln>
          <a:effectLst/>
        </p:spPr>
        <p:txBody>
          <a:bodyPr wrap="square" lIns="34290" tIns="34290" rIns="34290" bIns="34290" numCol="1" anchor="t">
            <a:normAutofit/>
          </a:bodyPr>
          <a:lstStyle>
            <a:lvl1pPr marL="0" indent="0">
              <a:buNone/>
              <a:defRPr lang="en-US" sz="2000" smtClean="0">
                <a:solidFill>
                  <a:srgbClr val="262626"/>
                </a:solidFill>
                <a:latin typeface="Lato Bold"/>
                <a:ea typeface="Lato Bold"/>
                <a:cs typeface="Lato Bold"/>
              </a:defRPr>
            </a:lvl1pPr>
            <a:lvl2pPr>
              <a:defRPr lang="en-US" sz="1800" smtClean="0"/>
            </a:lvl2pPr>
            <a:lvl3pPr>
              <a:defRPr lang="en-US" sz="1800" smtClean="0"/>
            </a:lvl3pPr>
            <a:lvl4pPr>
              <a:defRPr lang="en-US" smtClean="0"/>
            </a:lvl4pPr>
            <a:lvl5pPr>
              <a:defRPr lang="en-US"/>
            </a:lvl5pPr>
          </a:lstStyle>
          <a:p>
            <a:pPr algn="ctr" defTabSz="457315">
              <a:defRPr sz="2400">
                <a:solidFill>
                  <a:srgbClr val="262626"/>
                </a:solidFill>
                <a:latin typeface="Lato Bold"/>
                <a:ea typeface="Lato Bold"/>
                <a:cs typeface="Lato Bold"/>
                <a:sym typeface="Lato Bold"/>
              </a:defRPr>
            </a:pPr>
            <a:r>
              <a:rPr lang="en-US" sz="2000"/>
              <a:t>Full Name</a:t>
            </a:r>
          </a:p>
          <a:p>
            <a:pPr algn="ctr" defTabSz="457315">
              <a:defRPr sz="2400">
                <a:solidFill>
                  <a:srgbClr val="262626"/>
                </a:solidFill>
                <a:latin typeface="Lato Bold"/>
                <a:ea typeface="Lato Bold"/>
                <a:cs typeface="Lato Bold"/>
                <a:sym typeface="Lato Bold"/>
              </a:defRPr>
            </a:pPr>
            <a:r>
              <a:rPr lang="en-US" sz="1600">
                <a:solidFill>
                  <a:schemeClr val="accent6">
                    <a:lumMod val="50000"/>
                  </a:schemeClr>
                </a:solidFill>
                <a:latin typeface="Lato" charset="0"/>
                <a:ea typeface="Lato" charset="0"/>
                <a:cs typeface="Lato" charset="0"/>
              </a:rPr>
              <a:t>Position at Company</a:t>
            </a:r>
          </a:p>
          <a:p>
            <a:pPr marL="0" lvl="0" algn="ctr" defTabSz="457315"/>
            <a:endParaRPr lang="en-US"/>
          </a:p>
        </p:txBody>
      </p:sp>
      <p:sp>
        <p:nvSpPr>
          <p:cNvPr id="31" name="Text Placeholder 5"/>
          <p:cNvSpPr>
            <a:spLocks noGrp="1"/>
          </p:cNvSpPr>
          <p:nvPr>
            <p:ph type="body" sz="quarter" idx="18" hasCustomPrompt="1"/>
          </p:nvPr>
        </p:nvSpPr>
        <p:spPr>
          <a:xfrm>
            <a:off x="7680176" y="5157118"/>
            <a:ext cx="2305050" cy="792162"/>
          </a:xfrm>
          <a:prstGeom prst="rect">
            <a:avLst/>
          </a:prstGeom>
          <a:noFill/>
          <a:ln w="12700" cap="flat">
            <a:noFill/>
            <a:miter lim="400000"/>
          </a:ln>
          <a:effectLst/>
        </p:spPr>
        <p:txBody>
          <a:bodyPr wrap="square" lIns="34290" tIns="34290" rIns="34290" bIns="34290" numCol="1" anchor="t">
            <a:normAutofit/>
          </a:bodyPr>
          <a:lstStyle>
            <a:lvl1pPr marL="0" indent="0">
              <a:buNone/>
              <a:defRPr lang="en-US" sz="2000" smtClean="0">
                <a:solidFill>
                  <a:srgbClr val="262626"/>
                </a:solidFill>
                <a:latin typeface="Lato Bold"/>
                <a:ea typeface="Lato Bold"/>
                <a:cs typeface="Lato Bold"/>
              </a:defRPr>
            </a:lvl1pPr>
            <a:lvl2pPr>
              <a:defRPr lang="en-US" sz="1800" smtClean="0"/>
            </a:lvl2pPr>
            <a:lvl3pPr>
              <a:defRPr lang="en-US" sz="1800" smtClean="0"/>
            </a:lvl3pPr>
            <a:lvl4pPr>
              <a:defRPr lang="en-US" smtClean="0"/>
            </a:lvl4pPr>
            <a:lvl5pPr>
              <a:defRPr lang="en-US"/>
            </a:lvl5pPr>
          </a:lstStyle>
          <a:p>
            <a:pPr algn="ctr" defTabSz="457315">
              <a:defRPr sz="2400">
                <a:solidFill>
                  <a:srgbClr val="262626"/>
                </a:solidFill>
                <a:latin typeface="Lato Bold"/>
                <a:ea typeface="Lato Bold"/>
                <a:cs typeface="Lato Bold"/>
                <a:sym typeface="Lato Bold"/>
              </a:defRPr>
            </a:pPr>
            <a:r>
              <a:rPr lang="en-US" sz="2000"/>
              <a:t>Full Name</a:t>
            </a:r>
          </a:p>
          <a:p>
            <a:pPr algn="ctr" defTabSz="457315">
              <a:defRPr sz="2400">
                <a:solidFill>
                  <a:srgbClr val="262626"/>
                </a:solidFill>
                <a:latin typeface="Lato Bold"/>
                <a:ea typeface="Lato Bold"/>
                <a:cs typeface="Lato Bold"/>
                <a:sym typeface="Lato Bold"/>
              </a:defRPr>
            </a:pPr>
            <a:r>
              <a:rPr lang="en-US" sz="1600">
                <a:solidFill>
                  <a:schemeClr val="accent6">
                    <a:lumMod val="50000"/>
                  </a:schemeClr>
                </a:solidFill>
                <a:latin typeface="Lato" charset="0"/>
                <a:ea typeface="Lato" charset="0"/>
                <a:cs typeface="Lato" charset="0"/>
              </a:rPr>
              <a:t>Position at Company</a:t>
            </a:r>
          </a:p>
          <a:p>
            <a:pPr marL="0" lvl="0" algn="ctr" defTabSz="457315"/>
            <a:endParaRPr lang="en-US"/>
          </a:p>
        </p:txBody>
      </p:sp>
      <p:sp>
        <p:nvSpPr>
          <p:cNvPr id="9" name="Picture Placeholder 8"/>
          <p:cNvSpPr>
            <a:spLocks noGrp="1"/>
          </p:cNvSpPr>
          <p:nvPr>
            <p:ph type="pic" sz="quarter" idx="10"/>
          </p:nvPr>
        </p:nvSpPr>
        <p:spPr>
          <a:xfrm>
            <a:off x="2351584" y="1282110"/>
            <a:ext cx="3834336" cy="3617912"/>
          </a:xfrm>
          <a:custGeom>
            <a:avLst/>
            <a:gdLst/>
            <a:ahLst/>
            <a:cxnLst/>
            <a:rect l="l" t="t" r="r" b="b"/>
            <a:pathLst>
              <a:path w="3834336" h="3617912">
                <a:moveTo>
                  <a:pt x="1573236" y="0"/>
                </a:moveTo>
                <a:lnTo>
                  <a:pt x="3834336" y="0"/>
                </a:lnTo>
                <a:lnTo>
                  <a:pt x="2280877" y="3617912"/>
                </a:lnTo>
                <a:lnTo>
                  <a:pt x="0" y="3617912"/>
                </a:lnTo>
                <a:close/>
              </a:path>
            </a:pathLst>
          </a:custGeom>
        </p:spPr>
        <p:txBody>
          <a:bodyPr>
            <a:normAutofit/>
          </a:bodyPr>
          <a:lstStyle>
            <a:lvl1pPr>
              <a:defRPr>
                <a:no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p:txBody>
      </p:sp>
      <p:sp>
        <p:nvSpPr>
          <p:cNvPr id="3" name="Text Placeholder 2"/>
          <p:cNvSpPr>
            <a:spLocks noGrp="1"/>
          </p:cNvSpPr>
          <p:nvPr>
            <p:ph type="body" sz="quarter" idx="13" hasCustomPrompt="1"/>
          </p:nvPr>
        </p:nvSpPr>
        <p:spPr>
          <a:xfrm>
            <a:off x="1127423" y="1340867"/>
            <a:ext cx="1800225" cy="2016125"/>
          </a:xfrm>
          <a:prstGeom prst="rect">
            <a:avLst/>
          </a:prstGeom>
          <a:ln w="12700">
            <a:miter lim="400000"/>
          </a:ln>
        </p:spPr>
        <p:txBody>
          <a:bodyPr lIns="45719" rIns="45719">
            <a:normAutofit/>
          </a:bodyPr>
          <a:lstStyle>
            <a:lvl1pPr marL="0" indent="0" algn="l" defTabSz="457315">
              <a:buNone/>
              <a:defRPr lang="en-US" sz="3600" baseline="0">
                <a:solidFill>
                  <a:srgbClr val="262626"/>
                </a:solidFill>
                <a:latin typeface="Lato Bold"/>
                <a:ea typeface="Lato Bold"/>
                <a:cs typeface="Lato Bold"/>
                <a:sym typeface="Lato Bold"/>
              </a:defRPr>
            </a:lvl1pPr>
            <a:lvl2pPr>
              <a:defRPr lang="en-US" sz="1800" smtClean="0"/>
            </a:lvl2pPr>
            <a:lvl3pPr>
              <a:defRPr lang="en-US" sz="1800" smtClean="0"/>
            </a:lvl3pPr>
            <a:lvl4pPr>
              <a:defRPr lang="en-US" smtClean="0"/>
            </a:lvl4pPr>
            <a:lvl5pPr>
              <a:defRPr lang="en-US"/>
            </a:lvl5pPr>
          </a:lstStyle>
          <a:p>
            <a:pPr algn="l" defTabSz="457315">
              <a:defRPr>
                <a:solidFill>
                  <a:srgbClr val="262626"/>
                </a:solidFill>
                <a:latin typeface="Lato Bold"/>
                <a:ea typeface="Lato Bold"/>
                <a:cs typeface="Lato Bold"/>
                <a:sym typeface="Lato Bold"/>
              </a:defRPr>
            </a:pPr>
            <a:r>
              <a:rPr lang="en-US" sz="3600"/>
              <a:t>Add</a:t>
            </a:r>
          </a:p>
          <a:p>
            <a:pPr algn="l" defTabSz="457315">
              <a:defRPr>
                <a:solidFill>
                  <a:srgbClr val="262626"/>
                </a:solidFill>
                <a:latin typeface="Lato Bold"/>
                <a:ea typeface="Lato Bold"/>
                <a:cs typeface="Lato Bold"/>
                <a:sym typeface="Lato Bold"/>
              </a:defRPr>
            </a:pPr>
            <a:r>
              <a:rPr lang="en-US" sz="3600"/>
              <a:t>Your </a:t>
            </a:r>
          </a:p>
          <a:p>
            <a:pPr algn="l" defTabSz="457315">
              <a:defRPr>
                <a:solidFill>
                  <a:srgbClr val="262626"/>
                </a:solidFill>
                <a:latin typeface="Lato Bold"/>
                <a:ea typeface="Lato Bold"/>
                <a:cs typeface="Lato Bold"/>
                <a:sym typeface="Lato Bold"/>
              </a:defRPr>
            </a:pPr>
            <a:r>
              <a:rPr lang="en-US" sz="3600"/>
              <a:t>Text</a:t>
            </a:r>
          </a:p>
        </p:txBody>
      </p:sp>
      <p:sp>
        <p:nvSpPr>
          <p:cNvPr id="16" name="Picture Placeholder 8"/>
          <p:cNvSpPr>
            <a:spLocks noGrp="1"/>
          </p:cNvSpPr>
          <p:nvPr>
            <p:ph type="pic" sz="quarter" idx="14"/>
          </p:nvPr>
        </p:nvSpPr>
        <p:spPr>
          <a:xfrm>
            <a:off x="4979876" y="1282110"/>
            <a:ext cx="3834336" cy="3617912"/>
          </a:xfrm>
          <a:custGeom>
            <a:avLst/>
            <a:gdLst/>
            <a:ahLst/>
            <a:cxnLst/>
            <a:rect l="l" t="t" r="r" b="b"/>
            <a:pathLst>
              <a:path w="3834336" h="3617912">
                <a:moveTo>
                  <a:pt x="1573236" y="0"/>
                </a:moveTo>
                <a:lnTo>
                  <a:pt x="3834336" y="0"/>
                </a:lnTo>
                <a:lnTo>
                  <a:pt x="2280877" y="3617912"/>
                </a:lnTo>
                <a:lnTo>
                  <a:pt x="0" y="3617912"/>
                </a:lnTo>
                <a:close/>
              </a:path>
            </a:pathLst>
          </a:custGeom>
        </p:spPr>
        <p:txBody>
          <a:bodyPr>
            <a:normAutofit/>
          </a:bodyPr>
          <a:lstStyle>
            <a:lvl1pPr>
              <a:defRPr>
                <a:no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p:txBody>
      </p:sp>
      <p:sp>
        <p:nvSpPr>
          <p:cNvPr id="17" name="Picture Placeholder 8"/>
          <p:cNvSpPr>
            <a:spLocks noGrp="1"/>
          </p:cNvSpPr>
          <p:nvPr>
            <p:ph type="pic" sz="quarter" idx="15"/>
          </p:nvPr>
        </p:nvSpPr>
        <p:spPr>
          <a:xfrm>
            <a:off x="7608168" y="1268760"/>
            <a:ext cx="3834336" cy="3617912"/>
          </a:xfrm>
          <a:custGeom>
            <a:avLst/>
            <a:gdLst/>
            <a:ahLst/>
            <a:cxnLst/>
            <a:rect l="l" t="t" r="r" b="b"/>
            <a:pathLst>
              <a:path w="3834336" h="3617912">
                <a:moveTo>
                  <a:pt x="1573236" y="0"/>
                </a:moveTo>
                <a:lnTo>
                  <a:pt x="3834336" y="0"/>
                </a:lnTo>
                <a:lnTo>
                  <a:pt x="2280877" y="3617912"/>
                </a:lnTo>
                <a:lnTo>
                  <a:pt x="0" y="3617912"/>
                </a:lnTo>
                <a:close/>
              </a:path>
            </a:pathLst>
          </a:custGeom>
        </p:spPr>
        <p:txBody>
          <a:bodyPr>
            <a:normAutofit/>
          </a:bodyPr>
          <a:lstStyle>
            <a:lvl1pPr>
              <a:defRPr>
                <a:no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p:txBody>
      </p:sp>
      <p:sp>
        <p:nvSpPr>
          <p:cNvPr id="19" name="Rectangle: Rounded Corners 16"/>
          <p:cNvSpPr/>
          <p:nvPr userDrawn="1"/>
        </p:nvSpPr>
        <p:spPr>
          <a:xfrm>
            <a:off x="1226004" y="3214276"/>
            <a:ext cx="991541" cy="40680"/>
          </a:xfrm>
          <a:prstGeom prst="roundRect">
            <a:avLst>
              <a:gd name="adj" fmla="val 24145"/>
            </a:avLst>
          </a:prstGeom>
          <a:gradFill>
            <a:gsLst>
              <a:gs pos="0">
                <a:schemeClr val="accent2"/>
              </a:gs>
              <a:gs pos="100000">
                <a:schemeClr val="accent1"/>
              </a:gs>
            </a:gsLst>
          </a:gradFill>
          <a:ln w="12700">
            <a:miter lim="400000"/>
          </a:ln>
        </p:spPr>
        <p:txBody>
          <a:bodyPr lIns="45719" rIns="45719" anchor="ctr">
            <a:normAutofit fontScale="25000" lnSpcReduction="20000"/>
          </a:bodyPr>
          <a:lstStyle/>
          <a:p>
            <a:pPr algn="ctr" defTabSz="457315">
              <a:defRPr sz="1300">
                <a:solidFill>
                  <a:srgbClr val="FFFFFF"/>
                </a:solidFill>
                <a:latin typeface="Calibri"/>
                <a:ea typeface="Calibri"/>
                <a:cs typeface="Calibri"/>
                <a:sym typeface="Calibri"/>
              </a:defRPr>
            </a:pPr>
            <a:endParaRPr sz="1300"/>
          </a:p>
        </p:txBody>
      </p:sp>
      <p:sp>
        <p:nvSpPr>
          <p:cNvPr id="20" name="Freeform 19"/>
          <p:cNvSpPr/>
          <p:nvPr userDrawn="1"/>
        </p:nvSpPr>
        <p:spPr>
          <a:xfrm>
            <a:off x="0" y="0"/>
            <a:ext cx="1117286" cy="2575500"/>
          </a:xfrm>
          <a:custGeom>
            <a:avLst/>
            <a:gdLst>
              <a:gd name="connsiteX0" fmla="*/ 0 w 1117286"/>
              <a:gd name="connsiteY0" fmla="*/ 0 h 2575500"/>
              <a:gd name="connsiteX1" fmla="*/ 1117286 w 1117286"/>
              <a:gd name="connsiteY1" fmla="*/ 0 h 2575500"/>
              <a:gd name="connsiteX2" fmla="*/ 0 w 1117286"/>
              <a:gd name="connsiteY2" fmla="*/ 2575500 h 2575500"/>
              <a:gd name="connsiteX3" fmla="*/ 0 w 1117286"/>
              <a:gd name="connsiteY3" fmla="*/ 0 h 2575500"/>
            </a:gdLst>
            <a:ahLst/>
            <a:cxnLst>
              <a:cxn ang="0">
                <a:pos x="connsiteX0" y="connsiteY0"/>
              </a:cxn>
              <a:cxn ang="0">
                <a:pos x="connsiteX1" y="connsiteY1"/>
              </a:cxn>
              <a:cxn ang="0">
                <a:pos x="connsiteX2" y="connsiteY2"/>
              </a:cxn>
              <a:cxn ang="0">
                <a:pos x="connsiteX3" y="connsiteY3"/>
              </a:cxn>
            </a:cxnLst>
            <a:rect l="l" t="t" r="r" b="b"/>
            <a:pathLst>
              <a:path w="1117286" h="2575500">
                <a:moveTo>
                  <a:pt x="0" y="0"/>
                </a:moveTo>
                <a:lnTo>
                  <a:pt x="1117286" y="0"/>
                </a:lnTo>
                <a:lnTo>
                  <a:pt x="0" y="25755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userDrawn="1"/>
        </p:nvSpPr>
        <p:spPr>
          <a:xfrm>
            <a:off x="11311736" y="4849790"/>
            <a:ext cx="880265" cy="2008211"/>
          </a:xfrm>
          <a:custGeom>
            <a:avLst/>
            <a:gdLst>
              <a:gd name="connsiteX0" fmla="*/ 880265 w 880265"/>
              <a:gd name="connsiteY0" fmla="*/ 0 h 2008211"/>
              <a:gd name="connsiteX1" fmla="*/ 880265 w 880265"/>
              <a:gd name="connsiteY1" fmla="*/ 636800 h 2008211"/>
              <a:gd name="connsiteX2" fmla="*/ 279130 w 880265"/>
              <a:gd name="connsiteY2" fmla="*/ 2008211 h 2008211"/>
              <a:gd name="connsiteX3" fmla="*/ 0 w 880265"/>
              <a:gd name="connsiteY3" fmla="*/ 2008211 h 2008211"/>
              <a:gd name="connsiteX4" fmla="*/ 880265 w 880265"/>
              <a:gd name="connsiteY4" fmla="*/ 0 h 2008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65" h="2008210">
                <a:moveTo>
                  <a:pt x="880265" y="0"/>
                </a:moveTo>
                <a:lnTo>
                  <a:pt x="880265" y="636800"/>
                </a:lnTo>
                <a:lnTo>
                  <a:pt x="279130" y="2008211"/>
                </a:lnTo>
                <a:lnTo>
                  <a:pt x="0" y="2008211"/>
                </a:lnTo>
                <a:lnTo>
                  <a:pt x="8802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5" name="Freeform 24"/>
          <p:cNvSpPr/>
          <p:nvPr userDrawn="1"/>
        </p:nvSpPr>
        <p:spPr>
          <a:xfrm>
            <a:off x="1127687" y="-1"/>
            <a:ext cx="653636" cy="854387"/>
          </a:xfrm>
          <a:custGeom>
            <a:avLst/>
            <a:gdLst>
              <a:gd name="connsiteX0" fmla="*/ 374506 w 653636"/>
              <a:gd name="connsiteY0" fmla="*/ 0 h 854387"/>
              <a:gd name="connsiteX1" fmla="*/ 653636 w 653636"/>
              <a:gd name="connsiteY1" fmla="*/ 0 h 854387"/>
              <a:gd name="connsiteX2" fmla="*/ 279130 w 653636"/>
              <a:gd name="connsiteY2" fmla="*/ 854387 h 854387"/>
              <a:gd name="connsiteX3" fmla="*/ 0 w 653636"/>
              <a:gd name="connsiteY3" fmla="*/ 854387 h 854387"/>
              <a:gd name="connsiteX4" fmla="*/ 374506 w 653636"/>
              <a:gd name="connsiteY4" fmla="*/ 0 h 85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636" h="854387">
                <a:moveTo>
                  <a:pt x="374506" y="0"/>
                </a:moveTo>
                <a:lnTo>
                  <a:pt x="653636" y="0"/>
                </a:lnTo>
                <a:lnTo>
                  <a:pt x="279130" y="854387"/>
                </a:lnTo>
                <a:lnTo>
                  <a:pt x="0" y="854387"/>
                </a:lnTo>
                <a:lnTo>
                  <a:pt x="374506" y="0"/>
                </a:lnTo>
                <a:close/>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userDrawn="1"/>
        </p:nvSpPr>
        <p:spPr>
          <a:xfrm>
            <a:off x="692877" y="4718812"/>
            <a:ext cx="2057797" cy="2139189"/>
          </a:xfrm>
          <a:custGeom>
            <a:avLst/>
            <a:gdLst>
              <a:gd name="connsiteX0" fmla="*/ 928009 w 2057797"/>
              <a:gd name="connsiteY0" fmla="*/ 0 h 2139189"/>
              <a:gd name="connsiteX1" fmla="*/ 2057797 w 2057797"/>
              <a:gd name="connsiteY1" fmla="*/ 0 h 2139189"/>
              <a:gd name="connsiteX2" fmla="*/ 1129788 w 2057797"/>
              <a:gd name="connsiteY2" fmla="*/ 2139189 h 2139189"/>
              <a:gd name="connsiteX3" fmla="*/ 0 w 2057797"/>
              <a:gd name="connsiteY3" fmla="*/ 2139189 h 2139189"/>
              <a:gd name="connsiteX4" fmla="*/ 928009 w 2057797"/>
              <a:gd name="connsiteY4" fmla="*/ 0 h 2139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797" h="2139189">
                <a:moveTo>
                  <a:pt x="928009" y="0"/>
                </a:moveTo>
                <a:lnTo>
                  <a:pt x="2057797" y="0"/>
                </a:lnTo>
                <a:lnTo>
                  <a:pt x="1129788" y="2139189"/>
                </a:lnTo>
                <a:lnTo>
                  <a:pt x="0" y="2139189"/>
                </a:lnTo>
                <a:lnTo>
                  <a:pt x="92800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Tree>
    <p:extLst>
      <p:ext uri="{BB962C8B-B14F-4D97-AF65-F5344CB8AC3E}">
        <p14:creationId xmlns:p14="http://schemas.microsoft.com/office/powerpoint/2010/main" val="1021464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decel="57333" fill="hold" grpId="0" nodeType="afterEffect">
                                  <p:stCondLst>
                                    <p:cond delay="35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00" fill="hold"/>
                                        <p:tgtEl>
                                          <p:spTgt spid="25"/>
                                        </p:tgtEl>
                                        <p:attrNameLst>
                                          <p:attrName>ppt_x</p:attrName>
                                        </p:attrNameLst>
                                      </p:cBhvr>
                                      <p:tavLst>
                                        <p:tav tm="0">
                                          <p:val>
                                            <p:strVal val="#ppt_x"/>
                                          </p:val>
                                        </p:tav>
                                        <p:tav tm="100000">
                                          <p:val>
                                            <p:strVal val="#ppt_x"/>
                                          </p:val>
                                        </p:tav>
                                      </p:tavLst>
                                    </p:anim>
                                    <p:anim calcmode="lin" valueType="num">
                                      <p:cBhvr additive="base">
                                        <p:cTn id="8" dur="7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4" decel="57333" fill="hold" grpId="0" nodeType="withEffect">
                                  <p:stCondLst>
                                    <p:cond delay="35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00" fill="hold"/>
                                        <p:tgtEl>
                                          <p:spTgt spid="24"/>
                                        </p:tgtEl>
                                        <p:attrNameLst>
                                          <p:attrName>ppt_x</p:attrName>
                                        </p:attrNameLst>
                                      </p:cBhvr>
                                      <p:tavLst>
                                        <p:tav tm="0">
                                          <p:val>
                                            <p:strVal val="#ppt_x"/>
                                          </p:val>
                                        </p:tav>
                                        <p:tav tm="100000">
                                          <p:val>
                                            <p:strVal val="#ppt_x"/>
                                          </p:val>
                                        </p:tav>
                                      </p:tavLst>
                                    </p:anim>
                                    <p:anim calcmode="lin" valueType="num">
                                      <p:cBhvr additive="base">
                                        <p:cTn id="16" dur="7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decel="57333" fill="hold" grpId="0" nodeType="withEffect">
                                  <p:stCondLst>
                                    <p:cond delay="1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11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nodeType="afterGroup">
                            <p:stCondLst>
                              <p:cond delay="16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750"/>
                                        <p:tgtEl>
                                          <p:spTgt spid="19"/>
                                        </p:tgtEl>
                                      </p:cBhvr>
                                    </p:animEffect>
                                  </p:childTnLst>
                                </p:cTn>
                              </p:par>
                            </p:childTnLst>
                          </p:cTn>
                        </p:par>
                      </p:childTnLst>
                    </p:cTn>
                  </p:par>
                  <p:par>
                    <p:cTn id="29" fill="hold" nodeType="clickPar">
                      <p:stCondLst>
                        <p:cond delay="indefinite"/>
                        <p:cond evt="onBegin" delay="0">
                          <p:tn val="28"/>
                        </p:cond>
                      </p:stCondLst>
                      <p:childTnLst>
                        <p:par>
                          <p:cTn id="30" fill="hold" nodeType="after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cond evt="onBegin" delay="0">
                          <p:tn val="37"/>
                        </p:cond>
                      </p:stCondLst>
                      <p:childTnLst>
                        <p:par>
                          <p:cTn id="39" fill="hold" nodeType="after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nodeType="clickPar">
                      <p:stCondLst>
                        <p:cond delay="indefinite"/>
                        <p:cond evt="onBegin" delay="0">
                          <p:tn val="46"/>
                        </p:cond>
                      </p:stCondLst>
                      <p:childTnLst>
                        <p:par>
                          <p:cTn id="48" fill="hold" nodeType="after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tmplLst>
          <p:tmpl>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9" grpId="0"/>
      <p:bldP spid="3" grpId="0"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6" grpId="0"/>
      <p:bldP spid="17" grpId="0"/>
      <p:bldP spid="19" grpId="0" animBg="1"/>
      <p:bldP spid="20" grpId="0" animBg="1"/>
      <p:bldP spid="24" grpId="0" animBg="1"/>
      <p:bldP spid="25" grpId="0" animBg="1"/>
      <p:bldP spid="2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24238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7657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730750"/>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1514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6096000" cy="6877878"/>
          </a:xfrm>
          <a:custGeom>
            <a:avLst/>
            <a:gdLst>
              <a:gd name="connsiteX0" fmla="*/ 0 w 6096000"/>
              <a:gd name="connsiteY0" fmla="*/ 0 h 6877878"/>
              <a:gd name="connsiteX1" fmla="*/ 6096000 w 6096000"/>
              <a:gd name="connsiteY1" fmla="*/ 0 h 6877878"/>
              <a:gd name="connsiteX2" fmla="*/ 3134139 w 6096000"/>
              <a:gd name="connsiteY2" fmla="*/ 6877878 h 6877878"/>
              <a:gd name="connsiteX3" fmla="*/ 0 w 6096000"/>
              <a:gd name="connsiteY3" fmla="*/ 6858000 h 6877878"/>
              <a:gd name="connsiteX4" fmla="*/ 0 w 6096000"/>
              <a:gd name="connsiteY4" fmla="*/ 0 h 68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7878">
                <a:moveTo>
                  <a:pt x="0" y="0"/>
                </a:moveTo>
                <a:lnTo>
                  <a:pt x="6096000" y="0"/>
                </a:lnTo>
                <a:lnTo>
                  <a:pt x="3134139" y="6877878"/>
                </a:lnTo>
                <a:lnTo>
                  <a:pt x="0" y="6858000"/>
                </a:lnTo>
                <a:lnTo>
                  <a:pt x="0" y="0"/>
                </a:lnTo>
                <a:close/>
              </a:path>
            </a:pathLst>
          </a:custGeom>
        </p:spPr>
        <p:txBody>
          <a:bodyPr/>
          <a:lstStyle>
            <a:lvl1pPr>
              <a:defRPr>
                <a:noFill/>
              </a:defRPr>
            </a:lvl1pPr>
          </a:lstStyle>
          <a:p>
            <a:endParaRPr lang="en-US"/>
          </a:p>
        </p:txBody>
      </p:sp>
    </p:spTree>
    <p:extLst>
      <p:ext uri="{BB962C8B-B14F-4D97-AF65-F5344CB8AC3E}">
        <p14:creationId xmlns:p14="http://schemas.microsoft.com/office/powerpoint/2010/main" val="2987971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decel="4800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7754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81048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5823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63566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29082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211156" y="187452"/>
            <a:ext cx="11769688" cy="6483096"/>
          </a:xfrm>
          <a:prstGeom prst="rect">
            <a:avLst/>
          </a:prstGeom>
        </p:spPr>
      </p:pic>
      <p:sp>
        <p:nvSpPr>
          <p:cNvPr id="6" name="Slide Number Placeholder 5"/>
          <p:cNvSpPr>
            <a:spLocks noGrp="1"/>
          </p:cNvSpPr>
          <p:nvPr>
            <p:ph type="sldNum" sz="quarter" idx="12"/>
          </p:nvPr>
        </p:nvSpPr>
        <p:spPr/>
        <p:txBody>
          <a:bodyPr/>
          <a:lstStyle/>
          <a:p>
            <a:fld id="{65298ABC-3179-384F-910A-3D39A87E9BAE}" type="slidenum">
              <a:rPr lang="en-US" smtClean="0"/>
              <a:t>‹#›</a:t>
            </a:fld>
            <a:endParaRPr lang="en-US"/>
          </a:p>
        </p:txBody>
      </p:sp>
      <p:sp>
        <p:nvSpPr>
          <p:cNvPr id="2" name="Title 1"/>
          <p:cNvSpPr>
            <a:spLocks noGrp="1"/>
          </p:cNvSpPr>
          <p:nvPr>
            <p:ph type="ctrTitle"/>
          </p:nvPr>
        </p:nvSpPr>
        <p:spPr>
          <a:xfrm>
            <a:off x="2133601" y="2492376"/>
            <a:ext cx="9016999" cy="1470025"/>
          </a:xfrm>
        </p:spPr>
        <p:txBody>
          <a:bodyPr/>
          <a:lstStyle>
            <a:lvl1pPr algn="r">
              <a:defRPr sz="4400"/>
            </a:lvl1pPr>
          </a:lstStyle>
          <a:p>
            <a:r>
              <a:rPr lang="en-US"/>
              <a:t>Click to edit Master title style</a:t>
            </a:r>
            <a:endParaRPr/>
          </a:p>
        </p:txBody>
      </p:sp>
      <p:sp>
        <p:nvSpPr>
          <p:cNvPr id="3" name="Subtitle 2"/>
          <p:cNvSpPr>
            <a:spLocks noGrp="1"/>
          </p:cNvSpPr>
          <p:nvPr>
            <p:ph type="subTitle" idx="1"/>
          </p:nvPr>
        </p:nvSpPr>
        <p:spPr>
          <a:xfrm>
            <a:off x="2133602" y="3966882"/>
            <a:ext cx="901699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2856298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7525367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211156" y="187452"/>
            <a:ext cx="11769688" cy="6483096"/>
          </a:xfrm>
          <a:prstGeom prst="rect">
            <a:avLst/>
          </a:prstGeom>
        </p:spPr>
      </p:pic>
      <p:sp>
        <p:nvSpPr>
          <p:cNvPr id="2" name="Title 1"/>
          <p:cNvSpPr>
            <a:spLocks noGrp="1"/>
          </p:cNvSpPr>
          <p:nvPr>
            <p:ph type="title"/>
          </p:nvPr>
        </p:nvSpPr>
        <p:spPr>
          <a:xfrm>
            <a:off x="1039285" y="2591361"/>
            <a:ext cx="10111316" cy="1362075"/>
          </a:xfrm>
        </p:spPr>
        <p:txBody>
          <a:bodyPr anchor="b" anchorCtr="0">
            <a:noAutofit/>
          </a:bodyPr>
          <a:lstStyle>
            <a:lvl1pPr algn="l">
              <a:defRPr sz="4400" b="1"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039285" y="3950355"/>
            <a:ext cx="10111316"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34800547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146849"/>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39283" y="1828800"/>
            <a:ext cx="48768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51388" y="1828800"/>
            <a:ext cx="48768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31655384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a:xfrm>
            <a:off x="1039285" y="381000"/>
            <a:ext cx="10111316" cy="104438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039284" y="1438835"/>
            <a:ext cx="4876800" cy="789828"/>
          </a:xfrm>
        </p:spPr>
        <p:txBody>
          <a:bodyPr anchor="b">
            <a:noAutofit/>
          </a:bodyPr>
          <a:lstStyle>
            <a:lvl1pPr marL="0" indent="0" algn="ctr">
              <a:lnSpc>
                <a:spcPts val="3000"/>
              </a:lnSpc>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39284" y="2362200"/>
            <a:ext cx="48768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3800" y="1438835"/>
            <a:ext cx="4876800" cy="789828"/>
          </a:xfrm>
        </p:spPr>
        <p:txBody>
          <a:bodyPr anchor="b">
            <a:noAutofit/>
          </a:bodyPr>
          <a:lstStyle>
            <a:lvl1pPr marL="0" indent="0" algn="ctr">
              <a:lnSpc>
                <a:spcPts val="3000"/>
              </a:lnSpc>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3800" y="2362200"/>
            <a:ext cx="48768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298ABC-3179-384F-910A-3D39A87E9BAE}" type="slidenum">
              <a:rPr lang="en-US" smtClean="0"/>
              <a:t>‹#›</a:t>
            </a:fld>
            <a:endParaRPr lang="en-US"/>
          </a:p>
        </p:txBody>
      </p:sp>
      <p:cxnSp>
        <p:nvCxnSpPr>
          <p:cNvPr id="12" name="Straight Connector 11"/>
          <p:cNvCxnSpPr/>
          <p:nvPr/>
        </p:nvCxnSpPr>
        <p:spPr>
          <a:xfrm>
            <a:off x="1165413" y="2286000"/>
            <a:ext cx="4750671"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21120" y="2286000"/>
            <a:ext cx="475488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65413" y="2286000"/>
            <a:ext cx="4750671"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21120" y="2286000"/>
            <a:ext cx="475488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88310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39283" y="1828801"/>
            <a:ext cx="10113435"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98ABC-3179-384F-910A-3D39A87E9BAE}" type="slidenum">
              <a:rPr lang="en-US" smtClean="0"/>
              <a:t>‹#›</a:t>
            </a:fld>
            <a:endParaRPr lang="en-US"/>
          </a:p>
        </p:txBody>
      </p:sp>
      <p:sp>
        <p:nvSpPr>
          <p:cNvPr id="10" name="Content Placeholder 2"/>
          <p:cNvSpPr>
            <a:spLocks noGrp="1"/>
          </p:cNvSpPr>
          <p:nvPr>
            <p:ph sz="half" idx="13"/>
          </p:nvPr>
        </p:nvSpPr>
        <p:spPr>
          <a:xfrm>
            <a:off x="1039283" y="3991816"/>
            <a:ext cx="10113435"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401376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281271" y="1828801"/>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98ABC-3179-384F-910A-3D39A87E9BAE}" type="slidenum">
              <a:rPr lang="en-US" smtClean="0"/>
              <a:t>‹#›</a:t>
            </a:fld>
            <a:endParaRPr lang="en-US"/>
          </a:p>
        </p:txBody>
      </p:sp>
      <p:sp>
        <p:nvSpPr>
          <p:cNvPr id="10" name="Content Placeholder 2"/>
          <p:cNvSpPr>
            <a:spLocks noGrp="1"/>
          </p:cNvSpPr>
          <p:nvPr>
            <p:ph sz="half" idx="13"/>
          </p:nvPr>
        </p:nvSpPr>
        <p:spPr>
          <a:xfrm>
            <a:off x="6281271" y="3991816"/>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sz="half" idx="14"/>
          </p:nvPr>
        </p:nvSpPr>
        <p:spPr>
          <a:xfrm>
            <a:off x="1039283" y="1828800"/>
            <a:ext cx="48768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5383458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98ABC-3179-384F-910A-3D39A87E9BAE}" type="slidenum">
              <a:rPr lang="en-US" smtClean="0"/>
              <a:t>‹#›</a:t>
            </a:fld>
            <a:endParaRPr lang="en-US"/>
          </a:p>
        </p:txBody>
      </p:sp>
      <p:sp>
        <p:nvSpPr>
          <p:cNvPr id="12" name="Content Placeholder 2"/>
          <p:cNvSpPr>
            <a:spLocks noGrp="1"/>
          </p:cNvSpPr>
          <p:nvPr>
            <p:ph sz="half" idx="14"/>
          </p:nvPr>
        </p:nvSpPr>
        <p:spPr>
          <a:xfrm>
            <a:off x="1039284" y="1828801"/>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5"/>
          </p:nvPr>
        </p:nvSpPr>
        <p:spPr>
          <a:xfrm>
            <a:off x="1039284" y="3991816"/>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
          </p:nvPr>
        </p:nvSpPr>
        <p:spPr>
          <a:xfrm>
            <a:off x="6281271" y="1828801"/>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3"/>
          </p:nvPr>
        </p:nvSpPr>
        <p:spPr>
          <a:xfrm>
            <a:off x="6281271" y="3991816"/>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3906843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16291215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188989721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211156" y="187452"/>
            <a:ext cx="11769688" cy="6483096"/>
          </a:xfrm>
          <a:prstGeom prst="rect">
            <a:avLst/>
          </a:prstGeom>
        </p:spPr>
      </p:pic>
      <p:sp>
        <p:nvSpPr>
          <p:cNvPr id="2" name="Title 1"/>
          <p:cNvSpPr>
            <a:spLocks noGrp="1"/>
          </p:cNvSpPr>
          <p:nvPr>
            <p:ph type="title"/>
          </p:nvPr>
        </p:nvSpPr>
        <p:spPr>
          <a:xfrm>
            <a:off x="1039285" y="590550"/>
            <a:ext cx="487680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6257364" y="739589"/>
            <a:ext cx="48768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39285" y="1816100"/>
            <a:ext cx="48768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371804604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598636" y="187452"/>
            <a:ext cx="11382208" cy="6483096"/>
          </a:xfrm>
          <a:prstGeom prst="rect">
            <a:avLst/>
          </a:prstGeom>
        </p:spPr>
      </p:pic>
      <p:sp>
        <p:nvSpPr>
          <p:cNvPr id="2" name="Title 1"/>
          <p:cNvSpPr>
            <a:spLocks noGrp="1"/>
          </p:cNvSpPr>
          <p:nvPr>
            <p:ph type="title"/>
          </p:nvPr>
        </p:nvSpPr>
        <p:spPr>
          <a:xfrm>
            <a:off x="5181600" y="533400"/>
            <a:ext cx="5969000" cy="1252538"/>
          </a:xfrm>
        </p:spPr>
        <p:txBody>
          <a:bodyPr anchor="b"/>
          <a:lstStyle>
            <a:lvl1pPr algn="l">
              <a:defRPr sz="3600" b="0"/>
            </a:lvl1pPr>
          </a:lstStyle>
          <a:p>
            <a:r>
              <a:rPr lang="en-US"/>
              <a:t>Click to edit Master title style</a:t>
            </a:r>
            <a:endParaRPr/>
          </a:p>
        </p:txBody>
      </p:sp>
      <p:sp>
        <p:nvSpPr>
          <p:cNvPr id="4" name="Text Placeholder 3"/>
          <p:cNvSpPr>
            <a:spLocks noGrp="1"/>
          </p:cNvSpPr>
          <p:nvPr>
            <p:ph type="body" sz="half" idx="2"/>
          </p:nvPr>
        </p:nvSpPr>
        <p:spPr>
          <a:xfrm>
            <a:off x="5181499" y="1828800"/>
            <a:ext cx="5966052"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181499" y="6288742"/>
            <a:ext cx="2516716" cy="365125"/>
          </a:xfrm>
        </p:spPr>
        <p:txBody>
          <a:bodyPr/>
          <a:lstStyle/>
          <a:p>
            <a:endParaRPr lang="en-US"/>
          </a:p>
        </p:txBody>
      </p:sp>
      <p:sp>
        <p:nvSpPr>
          <p:cNvPr id="6" name="Footer Placeholder 5"/>
          <p:cNvSpPr>
            <a:spLocks noGrp="1"/>
          </p:cNvSpPr>
          <p:nvPr>
            <p:ph type="ftr" sz="quarter" idx="11"/>
          </p:nvPr>
        </p:nvSpPr>
        <p:spPr>
          <a:xfrm>
            <a:off x="7823200" y="6288742"/>
            <a:ext cx="3567953" cy="365125"/>
          </a:xfrm>
        </p:spPr>
        <p:txBody>
          <a:bodyPr/>
          <a:lstStyle/>
          <a:p>
            <a:endParaRPr lang="en-US"/>
          </a:p>
        </p:txBody>
      </p:sp>
      <p:sp>
        <p:nvSpPr>
          <p:cNvPr id="7" name="Slide Number Placeholder 6"/>
          <p:cNvSpPr>
            <a:spLocks noGrp="1"/>
          </p:cNvSpPr>
          <p:nvPr>
            <p:ph type="sldNum" sz="quarter" idx="12"/>
          </p:nvPr>
        </p:nvSpPr>
        <p:spPr/>
        <p:txBody>
          <a:bodyPr/>
          <a:lstStyle/>
          <a:p>
            <a:fld id="{65298ABC-3179-384F-910A-3D39A87E9BAE}" type="slidenum">
              <a:rPr lang="en-US" smtClean="0"/>
              <a:t>‹#›</a:t>
            </a:fld>
            <a:endParaRPr lang="en-US"/>
          </a:p>
        </p:txBody>
      </p:sp>
      <p:sp>
        <p:nvSpPr>
          <p:cNvPr id="3" name="Picture Placeholder 2"/>
          <p:cNvSpPr>
            <a:spLocks noGrp="1"/>
          </p:cNvSpPr>
          <p:nvPr>
            <p:ph type="pic" idx="1"/>
          </p:nvPr>
        </p:nvSpPr>
        <p:spPr>
          <a:xfrm flipH="1">
            <a:off x="251005" y="179292"/>
            <a:ext cx="4374783" cy="6483096"/>
          </a:xfrm>
          <a:prstGeom prst="round1Rect">
            <a:avLst>
              <a:gd name="adj" fmla="val 17325"/>
            </a:avLst>
          </a:prstGeom>
          <a:blipFill dpi="0" rotWithShape="0">
            <a:blip r:embed="rId3"/>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332700546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211156" y="187452"/>
            <a:ext cx="11769688" cy="6483096"/>
          </a:xfrm>
          <a:prstGeom prst="rect">
            <a:avLst/>
          </a:prstGeom>
        </p:spPr>
      </p:pic>
      <p:sp>
        <p:nvSpPr>
          <p:cNvPr id="2" name="Title 1"/>
          <p:cNvSpPr>
            <a:spLocks noGrp="1"/>
          </p:cNvSpPr>
          <p:nvPr>
            <p:ph type="title"/>
          </p:nvPr>
        </p:nvSpPr>
        <p:spPr>
          <a:xfrm>
            <a:off x="6281271" y="533400"/>
            <a:ext cx="4876800" cy="1252538"/>
          </a:xfrm>
        </p:spPr>
        <p:txBody>
          <a:bodyPr anchor="b"/>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flipH="1">
            <a:off x="794871" y="1600200"/>
            <a:ext cx="4876800" cy="3657601"/>
          </a:xfrm>
          <a:prstGeom prst="ellipse">
            <a:avLst/>
          </a:prstGeom>
          <a:blipFill dpi="0" rotWithShape="0">
            <a:blip r:embed="rId3"/>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280549" y="1828800"/>
            <a:ext cx="48768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08001" y="6288742"/>
            <a:ext cx="2486833" cy="365125"/>
          </a:xfrm>
        </p:spPr>
        <p:txBody>
          <a:bodyPr/>
          <a:lstStyle/>
          <a:p>
            <a:endParaRPr lang="en-US"/>
          </a:p>
        </p:txBody>
      </p:sp>
      <p:sp>
        <p:nvSpPr>
          <p:cNvPr id="6" name="Footer Placeholder 5"/>
          <p:cNvSpPr>
            <a:spLocks noGrp="1"/>
          </p:cNvSpPr>
          <p:nvPr>
            <p:ph type="ftr" sz="quarter" idx="11"/>
          </p:nvPr>
        </p:nvSpPr>
        <p:spPr>
          <a:xfrm>
            <a:off x="4434418" y="6288742"/>
            <a:ext cx="6956735" cy="365125"/>
          </a:xfrm>
        </p:spPr>
        <p:txBody>
          <a:bodyPr/>
          <a:lstStyle/>
          <a:p>
            <a:endParaRPr lang="en-US"/>
          </a:p>
        </p:txBody>
      </p:sp>
      <p:sp>
        <p:nvSpPr>
          <p:cNvPr id="7" name="Slide Number Placeholder 6"/>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26114236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646175"/>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211156" y="187452"/>
            <a:ext cx="11769688" cy="6483096"/>
          </a:xfrm>
          <a:prstGeom prst="rect">
            <a:avLst/>
          </a:prstGeom>
        </p:spPr>
      </p:pic>
      <p:sp>
        <p:nvSpPr>
          <p:cNvPr id="2" name="Title 1"/>
          <p:cNvSpPr>
            <a:spLocks noGrp="1"/>
          </p:cNvSpPr>
          <p:nvPr>
            <p:ph type="title"/>
          </p:nvPr>
        </p:nvSpPr>
        <p:spPr>
          <a:xfrm>
            <a:off x="1077385" y="3778624"/>
            <a:ext cx="10080687" cy="1102658"/>
          </a:xfrm>
        </p:spPr>
        <p:txBody>
          <a:bodyPr anchor="b"/>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flipH="1">
            <a:off x="1162112" y="762000"/>
            <a:ext cx="9903635" cy="2989730"/>
          </a:xfrm>
          <a:prstGeom prst="roundRect">
            <a:avLst>
              <a:gd name="adj" fmla="val 7476"/>
            </a:avLst>
          </a:prstGeom>
          <a:blipFill dpi="0" rotWithShape="0">
            <a:blip r:embed="rId3"/>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1077380" y="4827494"/>
            <a:ext cx="10079969"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08001" y="6288742"/>
            <a:ext cx="2486833" cy="365125"/>
          </a:xfrm>
        </p:spPr>
        <p:txBody>
          <a:bodyPr/>
          <a:lstStyle/>
          <a:p>
            <a:endParaRPr lang="en-US"/>
          </a:p>
        </p:txBody>
      </p:sp>
      <p:sp>
        <p:nvSpPr>
          <p:cNvPr id="6" name="Footer Placeholder 5"/>
          <p:cNvSpPr>
            <a:spLocks noGrp="1"/>
          </p:cNvSpPr>
          <p:nvPr>
            <p:ph type="ftr" sz="quarter" idx="11"/>
          </p:nvPr>
        </p:nvSpPr>
        <p:spPr>
          <a:xfrm>
            <a:off x="4434418" y="6288742"/>
            <a:ext cx="6956735" cy="365125"/>
          </a:xfrm>
        </p:spPr>
        <p:txBody>
          <a:bodyPr/>
          <a:lstStyle/>
          <a:p>
            <a:endParaRPr lang="en-US"/>
          </a:p>
        </p:txBody>
      </p:sp>
      <p:sp>
        <p:nvSpPr>
          <p:cNvPr id="7" name="Slide Number Placeholder 6"/>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353240476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195650430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Vertical Title 1"/>
          <p:cNvSpPr>
            <a:spLocks noGrp="1"/>
          </p:cNvSpPr>
          <p:nvPr>
            <p:ph type="title" orient="vert"/>
          </p:nvPr>
        </p:nvSpPr>
        <p:spPr>
          <a:xfrm>
            <a:off x="9771529" y="779463"/>
            <a:ext cx="1810871" cy="526891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039283" y="779465"/>
            <a:ext cx="8227484" cy="5268911"/>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98ABC-3179-384F-910A-3D39A87E9BAE}" type="slidenum">
              <a:rPr lang="en-US" smtClean="0"/>
              <a:t>‹#›</a:t>
            </a:fld>
            <a:endParaRPr lang="en-US"/>
          </a:p>
        </p:txBody>
      </p:sp>
    </p:spTree>
    <p:extLst>
      <p:ext uri="{BB962C8B-B14F-4D97-AF65-F5344CB8AC3E}">
        <p14:creationId xmlns:p14="http://schemas.microsoft.com/office/powerpoint/2010/main" val="126256532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 name="Title 1"/>
          <p:cNvSpPr>
            <a:spLocks noGrp="1"/>
          </p:cNvSpPr>
          <p:nvPr>
            <p:ph type="title"/>
          </p:nvPr>
        </p:nvSpPr>
        <p:spPr>
          <a:xfrm>
            <a:off x="581192" y="702156"/>
            <a:ext cx="11029616" cy="1013800"/>
          </a:xfrm>
        </p:spPr>
        <p:txBody>
          <a:bodyPr anchor="ctr">
            <a:normAutofit/>
          </a:bodyPr>
          <a:lstStyle>
            <a:lvl1pPr>
              <a:defRPr sz="3300" cap="small" baseline="0"/>
            </a:lvl1pPr>
          </a:lstStyle>
          <a:p>
            <a:r>
              <a:rPr lang="en-US"/>
              <a:t>Click to edit Master title style</a:t>
            </a:r>
          </a:p>
        </p:txBody>
      </p:sp>
      <p:sp>
        <p:nvSpPr>
          <p:cNvPr id="8" name="Content Placeholder 2">
            <a:extLst>
              <a:ext uri="{FF2B5EF4-FFF2-40B4-BE49-F238E27FC236}">
                <a16:creationId xmlns:a16="http://schemas.microsoft.com/office/drawing/2014/main" id="{37883262-E898-48D2-97F5-78B6F7CCCAA1}"/>
              </a:ext>
            </a:extLst>
          </p:cNvPr>
          <p:cNvSpPr>
            <a:spLocks noGrp="1"/>
          </p:cNvSpPr>
          <p:nvPr>
            <p:ph idx="11"/>
          </p:nvPr>
        </p:nvSpPr>
        <p:spPr>
          <a:xfrm>
            <a:off x="581192" y="2180496"/>
            <a:ext cx="11029616" cy="4351338"/>
          </a:xfrm>
        </p:spPr>
        <p:txBody>
          <a:bodyPr anchor="t" anchorCtr="0"/>
          <a:lstStyle>
            <a:lvl1pPr>
              <a:spcBef>
                <a:spcPct val="0"/>
              </a:spcBef>
              <a:spcAft>
                <a:spcPct val="0"/>
              </a:spcAft>
              <a:defRPr sz="2100">
                <a:solidFill>
                  <a:schemeClr val="accent1"/>
                </a:solidFill>
              </a:defRPr>
            </a:lvl1pPr>
            <a:lvl2pPr>
              <a:spcBef>
                <a:spcPct val="0"/>
              </a:spcBef>
              <a:spcAft>
                <a:spcPct val="0"/>
              </a:spcAft>
              <a:defRPr sz="1800"/>
            </a:lvl2pPr>
            <a:lvl3pPr>
              <a:spcBef>
                <a:spcPct val="0"/>
              </a:spcBef>
              <a:spcAft>
                <a:spcPct val="0"/>
              </a:spcAft>
              <a:defRPr sz="1500"/>
            </a:lvl3pPr>
            <a:lvl4pPr>
              <a:spcBef>
                <a:spcPct val="0"/>
              </a:spcBef>
              <a:spcAft>
                <a:spcPct val="0"/>
              </a:spcAft>
              <a:defRPr sz="135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537193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CF93EEC-74FB-4D6C-80F1-D2B15AFA02B1}"/>
              </a:ext>
            </a:extLst>
          </p:cNvPr>
          <p:cNvSpPr>
            <a:spLocks noGrp="1"/>
          </p:cNvSpPr>
          <p:nvPr>
            <p:ph idx="11"/>
          </p:nvPr>
        </p:nvSpPr>
        <p:spPr>
          <a:xfrm>
            <a:off x="581192" y="2180496"/>
            <a:ext cx="6729984" cy="4351338"/>
          </a:xfrm>
        </p:spPr>
        <p:txBody>
          <a:bodyPr anchor="t" anchorCtr="0"/>
          <a:lstStyle>
            <a:lvl1pPr>
              <a:spcBef>
                <a:spcPct val="0"/>
              </a:spcBef>
              <a:spcAft>
                <a:spcPct val="0"/>
              </a:spcAft>
              <a:defRPr sz="2100">
                <a:solidFill>
                  <a:schemeClr val="accent1"/>
                </a:solidFill>
              </a:defRPr>
            </a:lvl1pPr>
            <a:lvl2pPr>
              <a:spcBef>
                <a:spcPct val="0"/>
              </a:spcBef>
              <a:spcAft>
                <a:spcPct val="0"/>
              </a:spcAft>
              <a:defRPr sz="1800"/>
            </a:lvl2pPr>
            <a:lvl3pPr>
              <a:spcBef>
                <a:spcPct val="0"/>
              </a:spcBef>
              <a:spcAft>
                <a:spcPct val="0"/>
              </a:spcAft>
              <a:defRPr sz="1500"/>
            </a:lvl3pPr>
            <a:lvl4pPr>
              <a:spcBef>
                <a:spcPct val="0"/>
              </a:spcBef>
              <a:spcAft>
                <a:spcPct val="0"/>
              </a:spcAft>
              <a:defRPr sz="135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 name="Content Placeholder 2"/>
          <p:cNvSpPr>
            <a:spLocks noGrp="1"/>
          </p:cNvSpPr>
          <p:nvPr>
            <p:ph idx="1"/>
          </p:nvPr>
        </p:nvSpPr>
        <p:spPr>
          <a:xfrm>
            <a:off x="7523019" y="2180496"/>
            <a:ext cx="4087789" cy="4351338"/>
          </a:xfrm>
        </p:spPr>
        <p:txBody>
          <a:bodyPr anchor="t" anchorCtr="0"/>
          <a:lstStyle>
            <a:lvl1pPr>
              <a:spcBef>
                <a:spcPct val="0"/>
              </a:spcBef>
              <a:spcAft>
                <a:spcPct val="0"/>
              </a:spcAft>
              <a:defRPr sz="2100">
                <a:solidFill>
                  <a:schemeClr val="accent1"/>
                </a:solidFill>
              </a:defRPr>
            </a:lvl1pPr>
            <a:lvl2pPr>
              <a:spcBef>
                <a:spcPct val="0"/>
              </a:spcBef>
              <a:spcAft>
                <a:spcPct val="0"/>
              </a:spcAft>
              <a:defRPr sz="1800"/>
            </a:lvl2pPr>
            <a:lvl3pPr>
              <a:spcBef>
                <a:spcPct val="0"/>
              </a:spcBef>
              <a:spcAft>
                <a:spcPct val="0"/>
              </a:spcAft>
              <a:defRPr sz="1500"/>
            </a:lvl3pPr>
            <a:lvl4pPr>
              <a:spcBef>
                <a:spcPct val="0"/>
              </a:spcBef>
              <a:spcAft>
                <a:spcPct val="0"/>
              </a:spcAft>
              <a:defRPr sz="135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2B109830-E762-4B36-8206-6844A5C0EA01}"/>
              </a:ext>
            </a:extLst>
          </p:cNvPr>
          <p:cNvSpPr>
            <a:spLocks noGrp="1"/>
          </p:cNvSpPr>
          <p:nvPr>
            <p:ph type="title"/>
          </p:nvPr>
        </p:nvSpPr>
        <p:spPr>
          <a:xfrm>
            <a:off x="581192" y="702156"/>
            <a:ext cx="11029616" cy="1013800"/>
          </a:xfrm>
        </p:spPr>
        <p:txBody>
          <a:bodyPr anchor="ctr">
            <a:normAutofit/>
          </a:bodyPr>
          <a:lstStyle>
            <a:lvl1pPr>
              <a:defRPr sz="3300" cap="small" baseline="0"/>
            </a:lvl1pPr>
          </a:lstStyle>
          <a:p>
            <a:r>
              <a:rPr lang="en-US"/>
              <a:t>Click to edit Master title style</a:t>
            </a:r>
          </a:p>
        </p:txBody>
      </p:sp>
    </p:spTree>
    <p:extLst>
      <p:ext uri="{BB962C8B-B14F-4D97-AF65-F5344CB8AC3E}">
        <p14:creationId xmlns:p14="http://schemas.microsoft.com/office/powerpoint/2010/main" val="104107772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10550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 name="Title 1"/>
          <p:cNvSpPr>
            <a:spLocks noGrp="1"/>
          </p:cNvSpPr>
          <p:nvPr>
            <p:ph type="title"/>
          </p:nvPr>
        </p:nvSpPr>
        <p:spPr>
          <a:xfrm>
            <a:off x="581192" y="702156"/>
            <a:ext cx="11029616" cy="1013800"/>
          </a:xfrm>
        </p:spPr>
        <p:txBody>
          <a:bodyPr anchor="ctr">
            <a:normAutofit/>
          </a:bodyPr>
          <a:lstStyle>
            <a:lvl1pPr>
              <a:defRPr sz="3300" cap="small" baseline="0"/>
            </a:lvl1pPr>
          </a:lstStyle>
          <a:p>
            <a:r>
              <a:rPr lang="en-US"/>
              <a:t>Click to edit Master title style</a:t>
            </a:r>
          </a:p>
        </p:txBody>
      </p:sp>
      <p:sp>
        <p:nvSpPr>
          <p:cNvPr id="8" name="Content Placeholder 2">
            <a:extLst>
              <a:ext uri="{FF2B5EF4-FFF2-40B4-BE49-F238E27FC236}">
                <a16:creationId xmlns:a16="http://schemas.microsoft.com/office/drawing/2014/main" id="{37883262-E898-48D2-97F5-78B6F7CCCAA1}"/>
              </a:ext>
            </a:extLst>
          </p:cNvPr>
          <p:cNvSpPr>
            <a:spLocks noGrp="1"/>
          </p:cNvSpPr>
          <p:nvPr>
            <p:ph idx="11"/>
          </p:nvPr>
        </p:nvSpPr>
        <p:spPr>
          <a:xfrm>
            <a:off x="581192" y="2180496"/>
            <a:ext cx="11029616" cy="4351338"/>
          </a:xfrm>
        </p:spPr>
        <p:txBody>
          <a:bodyPr anchor="t" anchorCtr="0"/>
          <a:lstStyle>
            <a:lvl1pPr>
              <a:spcBef>
                <a:spcPct val="0"/>
              </a:spcBef>
              <a:spcAft>
                <a:spcPct val="0"/>
              </a:spcAft>
              <a:defRPr sz="2100">
                <a:solidFill>
                  <a:schemeClr val="accent1"/>
                </a:solidFill>
              </a:defRPr>
            </a:lvl1pPr>
            <a:lvl2pPr>
              <a:spcBef>
                <a:spcPct val="0"/>
              </a:spcBef>
              <a:spcAft>
                <a:spcPct val="0"/>
              </a:spcAft>
              <a:defRPr sz="1800"/>
            </a:lvl2pPr>
            <a:lvl3pPr>
              <a:spcBef>
                <a:spcPct val="0"/>
              </a:spcBef>
              <a:spcAft>
                <a:spcPct val="0"/>
              </a:spcAft>
              <a:defRPr sz="1500"/>
            </a:lvl3pPr>
            <a:lvl4pPr>
              <a:spcBef>
                <a:spcPct val="0"/>
              </a:spcBef>
              <a:spcAft>
                <a:spcPct val="0"/>
              </a:spcAft>
              <a:defRPr sz="135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0615718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 name="Title 1"/>
          <p:cNvSpPr>
            <a:spLocks noGrp="1"/>
          </p:cNvSpPr>
          <p:nvPr>
            <p:ph type="title"/>
          </p:nvPr>
        </p:nvSpPr>
        <p:spPr>
          <a:xfrm>
            <a:off x="581192" y="702156"/>
            <a:ext cx="11029616" cy="1013800"/>
          </a:xfrm>
        </p:spPr>
        <p:txBody>
          <a:bodyPr anchor="ctr">
            <a:normAutofit/>
          </a:bodyPr>
          <a:lstStyle>
            <a:lvl1pPr>
              <a:defRPr sz="3300" cap="small" baseline="0"/>
            </a:lvl1pPr>
          </a:lstStyle>
          <a:p>
            <a:r>
              <a:rPr lang="en-US"/>
              <a:t>Click to edit Master title style</a:t>
            </a:r>
          </a:p>
        </p:txBody>
      </p:sp>
      <p:sp>
        <p:nvSpPr>
          <p:cNvPr id="8" name="Content Placeholder 2">
            <a:extLst>
              <a:ext uri="{FF2B5EF4-FFF2-40B4-BE49-F238E27FC236}">
                <a16:creationId xmlns:a16="http://schemas.microsoft.com/office/drawing/2014/main" id="{37883262-E898-48D2-97F5-78B6F7CCCAA1}"/>
              </a:ext>
            </a:extLst>
          </p:cNvPr>
          <p:cNvSpPr>
            <a:spLocks noGrp="1"/>
          </p:cNvSpPr>
          <p:nvPr>
            <p:ph idx="11"/>
          </p:nvPr>
        </p:nvSpPr>
        <p:spPr>
          <a:xfrm>
            <a:off x="581192" y="2180496"/>
            <a:ext cx="11029616" cy="4351338"/>
          </a:xfrm>
        </p:spPr>
        <p:txBody>
          <a:bodyPr anchor="t" anchorCtr="0"/>
          <a:lstStyle>
            <a:lvl1pPr>
              <a:spcBef>
                <a:spcPct val="0"/>
              </a:spcBef>
              <a:spcAft>
                <a:spcPct val="0"/>
              </a:spcAft>
              <a:defRPr sz="2100">
                <a:solidFill>
                  <a:schemeClr val="accent1"/>
                </a:solidFill>
              </a:defRPr>
            </a:lvl1pPr>
            <a:lvl2pPr>
              <a:spcBef>
                <a:spcPct val="0"/>
              </a:spcBef>
              <a:spcAft>
                <a:spcPct val="0"/>
              </a:spcAft>
              <a:defRPr sz="1800"/>
            </a:lvl2pPr>
            <a:lvl3pPr>
              <a:spcBef>
                <a:spcPct val="0"/>
              </a:spcBef>
              <a:spcAft>
                <a:spcPct val="0"/>
              </a:spcAft>
              <a:defRPr sz="1500"/>
            </a:lvl3pPr>
            <a:lvl4pPr>
              <a:spcBef>
                <a:spcPct val="0"/>
              </a:spcBef>
              <a:spcAft>
                <a:spcPct val="0"/>
              </a:spcAft>
              <a:defRPr sz="135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7910758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chor="ctr">
            <a:normAutofit/>
          </a:bodyPr>
          <a:lstStyle>
            <a:lvl1pPr>
              <a:defRPr sz="4400" cap="small" baseline="0"/>
            </a:lvl1pPr>
          </a:lstStyle>
          <a:p>
            <a:r>
              <a:rPr lang="en-US" dirty="0"/>
              <a:t>Click to edit Master title style</a:t>
            </a:r>
          </a:p>
        </p:txBody>
      </p:sp>
      <p:sp>
        <p:nvSpPr>
          <p:cNvPr id="8" name="Content Placeholder 2">
            <a:extLst>
              <a:ext uri="{FF2B5EF4-FFF2-40B4-BE49-F238E27FC236}">
                <a16:creationId xmlns:a16="http://schemas.microsoft.com/office/drawing/2014/main" id="{37883262-E898-48D2-97F5-78B6F7CCCAA1}"/>
              </a:ext>
            </a:extLst>
          </p:cNvPr>
          <p:cNvSpPr>
            <a:spLocks noGrp="1"/>
          </p:cNvSpPr>
          <p:nvPr>
            <p:ph idx="11"/>
          </p:nvPr>
        </p:nvSpPr>
        <p:spPr>
          <a:xfrm>
            <a:off x="581192" y="2180496"/>
            <a:ext cx="11029616" cy="4351338"/>
          </a:xfrm>
        </p:spPr>
        <p:txBody>
          <a:bodyPr anchor="t" anchorCtr="0"/>
          <a:lstStyle>
            <a:lvl1pPr>
              <a:spcBef>
                <a:spcPts val="0"/>
              </a:spcBef>
              <a:spcAft>
                <a:spcPts val="0"/>
              </a:spcAft>
              <a:defRPr sz="2800">
                <a:solidFill>
                  <a:schemeClr val="accent1"/>
                </a:solidFill>
              </a:defRPr>
            </a:lvl1pPr>
            <a:lvl2pPr>
              <a:spcBef>
                <a:spcPts val="0"/>
              </a:spcBef>
              <a:spcAft>
                <a:spcPts val="0"/>
              </a:spcAft>
              <a:defRPr sz="2400"/>
            </a:lvl2pPr>
            <a:lvl3pPr>
              <a:spcBef>
                <a:spcPts val="0"/>
              </a:spcBef>
              <a:spcAft>
                <a:spcPts val="0"/>
              </a:spcAft>
              <a:defRPr sz="2000"/>
            </a:lvl3pPr>
            <a:lvl4pPr>
              <a:spcBef>
                <a:spcPts val="0"/>
              </a:spcBef>
              <a:spcAft>
                <a:spcPts val="0"/>
              </a:spcAft>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97898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CF93EEC-74FB-4D6C-80F1-D2B15AFA02B1}"/>
              </a:ext>
            </a:extLst>
          </p:cNvPr>
          <p:cNvSpPr>
            <a:spLocks noGrp="1"/>
          </p:cNvSpPr>
          <p:nvPr>
            <p:ph idx="11"/>
          </p:nvPr>
        </p:nvSpPr>
        <p:spPr>
          <a:xfrm>
            <a:off x="581192" y="2180496"/>
            <a:ext cx="6729984" cy="4351338"/>
          </a:xfrm>
        </p:spPr>
        <p:txBody>
          <a:bodyPr anchor="t" anchorCtr="0"/>
          <a:lstStyle>
            <a:lvl1pPr>
              <a:spcBef>
                <a:spcPts val="0"/>
              </a:spcBef>
              <a:spcAft>
                <a:spcPts val="0"/>
              </a:spcAft>
              <a:defRPr sz="2800">
                <a:solidFill>
                  <a:schemeClr val="accent1"/>
                </a:solidFill>
              </a:defRPr>
            </a:lvl1pPr>
            <a:lvl2pPr>
              <a:spcBef>
                <a:spcPts val="0"/>
              </a:spcBef>
              <a:spcAft>
                <a:spcPts val="0"/>
              </a:spcAft>
              <a:defRPr sz="2400"/>
            </a:lvl2pPr>
            <a:lvl3pPr>
              <a:spcBef>
                <a:spcPts val="0"/>
              </a:spcBef>
              <a:spcAft>
                <a:spcPts val="0"/>
              </a:spcAft>
              <a:defRPr sz="2000"/>
            </a:lvl3pPr>
            <a:lvl4pPr>
              <a:spcBef>
                <a:spcPts val="0"/>
              </a:spcBef>
              <a:spcAft>
                <a:spcPts val="0"/>
              </a:spcAft>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7523018" y="2180496"/>
            <a:ext cx="4087789" cy="4351338"/>
          </a:xfrm>
        </p:spPr>
        <p:txBody>
          <a:bodyPr anchor="t" anchorCtr="0"/>
          <a:lstStyle>
            <a:lvl1pPr>
              <a:spcBef>
                <a:spcPts val="0"/>
              </a:spcBef>
              <a:spcAft>
                <a:spcPts val="0"/>
              </a:spcAft>
              <a:defRPr sz="2800">
                <a:solidFill>
                  <a:schemeClr val="accent1"/>
                </a:solidFill>
              </a:defRPr>
            </a:lvl1pPr>
            <a:lvl2pPr>
              <a:spcBef>
                <a:spcPts val="0"/>
              </a:spcBef>
              <a:spcAft>
                <a:spcPts val="0"/>
              </a:spcAft>
              <a:defRPr sz="2400"/>
            </a:lvl2pPr>
            <a:lvl3pPr>
              <a:spcBef>
                <a:spcPts val="0"/>
              </a:spcBef>
              <a:spcAft>
                <a:spcPts val="0"/>
              </a:spcAft>
              <a:defRPr sz="2000"/>
            </a:lvl3pPr>
            <a:lvl4pPr>
              <a:spcBef>
                <a:spcPts val="0"/>
              </a:spcBef>
              <a:spcAft>
                <a:spcPts val="0"/>
              </a:spcAft>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1">
            <a:extLst>
              <a:ext uri="{FF2B5EF4-FFF2-40B4-BE49-F238E27FC236}">
                <a16:creationId xmlns:a16="http://schemas.microsoft.com/office/drawing/2014/main" id="{2B109830-E762-4B36-8206-6844A5C0EA01}"/>
              </a:ext>
            </a:extLst>
          </p:cNvPr>
          <p:cNvSpPr>
            <a:spLocks noGrp="1"/>
          </p:cNvSpPr>
          <p:nvPr>
            <p:ph type="title"/>
          </p:nvPr>
        </p:nvSpPr>
        <p:spPr>
          <a:xfrm>
            <a:off x="581192" y="702156"/>
            <a:ext cx="11029616" cy="1013800"/>
          </a:xfrm>
        </p:spPr>
        <p:txBody>
          <a:bodyPr anchor="ctr">
            <a:normAutofit/>
          </a:bodyPr>
          <a:lstStyle>
            <a:lvl1pPr>
              <a:defRPr sz="4400" cap="small" baseline="0"/>
            </a:lvl1pPr>
          </a:lstStyle>
          <a:p>
            <a:r>
              <a:rPr lang="en-US" dirty="0"/>
              <a:t>Click to edit Master title style</a:t>
            </a:r>
          </a:p>
        </p:txBody>
      </p:sp>
    </p:spTree>
    <p:extLst>
      <p:ext uri="{BB962C8B-B14F-4D97-AF65-F5344CB8AC3E}">
        <p14:creationId xmlns:p14="http://schemas.microsoft.com/office/powerpoint/2010/main" val="4258231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6096000" cy="687787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77878"/>
              <a:gd name="connsiteX1" fmla="*/ 6096000 w 6096000"/>
              <a:gd name="connsiteY1" fmla="*/ 0 h 6877878"/>
              <a:gd name="connsiteX2" fmla="*/ 3134139 w 6096000"/>
              <a:gd name="connsiteY2" fmla="*/ 6877878 h 6877878"/>
              <a:gd name="connsiteX3" fmla="*/ 0 w 6096000"/>
              <a:gd name="connsiteY3" fmla="*/ 6858000 h 6877878"/>
              <a:gd name="connsiteX4" fmla="*/ 0 w 6096000"/>
              <a:gd name="connsiteY4" fmla="*/ 0 h 68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7878">
                <a:moveTo>
                  <a:pt x="0" y="0"/>
                </a:moveTo>
                <a:lnTo>
                  <a:pt x="6096000" y="0"/>
                </a:lnTo>
                <a:lnTo>
                  <a:pt x="3134139" y="6877878"/>
                </a:lnTo>
                <a:lnTo>
                  <a:pt x="0" y="6858000"/>
                </a:lnTo>
                <a:lnTo>
                  <a:pt x="0" y="0"/>
                </a:lnTo>
                <a:close/>
              </a:path>
            </a:pathLst>
          </a:custGeom>
        </p:spPr>
        <p:txBody>
          <a:bodyPr/>
          <a:lstStyle>
            <a:lvl1pPr>
              <a:defRPr>
                <a:noFill/>
              </a:defRPr>
            </a:lvl1pPr>
          </a:lstStyle>
          <a:p>
            <a:endParaRPr lang="en-US" dirty="0"/>
          </a:p>
        </p:txBody>
      </p:sp>
    </p:spTree>
    <p:extLst>
      <p:ext uri="{BB962C8B-B14F-4D97-AF65-F5344CB8AC3E}">
        <p14:creationId xmlns:p14="http://schemas.microsoft.com/office/powerpoint/2010/main" val="2079007144"/>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withEffect" nodePh="1">
                                  <p:stCondLst>
                                    <p:cond delay="20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CF93EEC-74FB-4D6C-80F1-D2B15AFA02B1}"/>
              </a:ext>
            </a:extLst>
          </p:cNvPr>
          <p:cNvSpPr>
            <a:spLocks noGrp="1"/>
          </p:cNvSpPr>
          <p:nvPr>
            <p:ph idx="11"/>
          </p:nvPr>
        </p:nvSpPr>
        <p:spPr>
          <a:xfrm>
            <a:off x="581192" y="2180496"/>
            <a:ext cx="5394960" cy="4351338"/>
          </a:xfrm>
        </p:spPr>
        <p:txBody>
          <a:bodyPr anchor="t" anchorCtr="0"/>
          <a:lstStyle>
            <a:lvl1pPr>
              <a:spcBef>
                <a:spcPts val="0"/>
              </a:spcBef>
              <a:spcAft>
                <a:spcPts val="0"/>
              </a:spcAft>
              <a:defRPr sz="2800">
                <a:solidFill>
                  <a:schemeClr val="accent1"/>
                </a:solidFill>
              </a:defRPr>
            </a:lvl1pPr>
            <a:lvl2pPr>
              <a:spcBef>
                <a:spcPts val="0"/>
              </a:spcBef>
              <a:spcAft>
                <a:spcPts val="0"/>
              </a:spcAft>
              <a:defRPr sz="2400"/>
            </a:lvl2pPr>
            <a:lvl3pPr>
              <a:spcBef>
                <a:spcPts val="0"/>
              </a:spcBef>
              <a:spcAft>
                <a:spcPts val="0"/>
              </a:spcAft>
              <a:defRPr sz="2000"/>
            </a:lvl3pPr>
            <a:lvl4pPr>
              <a:spcBef>
                <a:spcPts val="0"/>
              </a:spcBef>
              <a:spcAft>
                <a:spcPts val="0"/>
              </a:spcAft>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215850" y="2180496"/>
            <a:ext cx="5394960" cy="4351338"/>
          </a:xfrm>
        </p:spPr>
        <p:txBody>
          <a:bodyPr anchor="t" anchorCtr="0"/>
          <a:lstStyle>
            <a:lvl1pPr>
              <a:spcBef>
                <a:spcPts val="0"/>
              </a:spcBef>
              <a:spcAft>
                <a:spcPts val="0"/>
              </a:spcAft>
              <a:defRPr sz="2800">
                <a:solidFill>
                  <a:schemeClr val="accent1"/>
                </a:solidFill>
              </a:defRPr>
            </a:lvl1pPr>
            <a:lvl2pPr>
              <a:spcBef>
                <a:spcPts val="0"/>
              </a:spcBef>
              <a:spcAft>
                <a:spcPts val="0"/>
              </a:spcAft>
              <a:defRPr sz="2400"/>
            </a:lvl2pPr>
            <a:lvl3pPr>
              <a:spcBef>
                <a:spcPts val="0"/>
              </a:spcBef>
              <a:spcAft>
                <a:spcPts val="0"/>
              </a:spcAft>
              <a:defRPr sz="2000"/>
            </a:lvl3pPr>
            <a:lvl4pPr>
              <a:spcBef>
                <a:spcPts val="0"/>
              </a:spcBef>
              <a:spcAft>
                <a:spcPts val="0"/>
              </a:spcAft>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1">
            <a:extLst>
              <a:ext uri="{FF2B5EF4-FFF2-40B4-BE49-F238E27FC236}">
                <a16:creationId xmlns:a16="http://schemas.microsoft.com/office/drawing/2014/main" id="{2B109830-E762-4B36-8206-6844A5C0EA01}"/>
              </a:ext>
            </a:extLst>
          </p:cNvPr>
          <p:cNvSpPr>
            <a:spLocks noGrp="1"/>
          </p:cNvSpPr>
          <p:nvPr>
            <p:ph type="title"/>
          </p:nvPr>
        </p:nvSpPr>
        <p:spPr>
          <a:xfrm>
            <a:off x="581192" y="702156"/>
            <a:ext cx="11029616" cy="1013800"/>
          </a:xfrm>
        </p:spPr>
        <p:txBody>
          <a:bodyPr anchor="ctr">
            <a:normAutofit/>
          </a:bodyPr>
          <a:lstStyle>
            <a:lvl1pPr>
              <a:defRPr sz="4400" cap="small" baseline="0"/>
            </a:lvl1pPr>
          </a:lstStyle>
          <a:p>
            <a:r>
              <a:rPr lang="en-US" dirty="0"/>
              <a:t>Click to edit Master title style</a:t>
            </a:r>
          </a:p>
        </p:txBody>
      </p:sp>
    </p:spTree>
    <p:extLst>
      <p:ext uri="{BB962C8B-B14F-4D97-AF65-F5344CB8AC3E}">
        <p14:creationId xmlns:p14="http://schemas.microsoft.com/office/powerpoint/2010/main" val="24281779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4400" b="0" cap="small" baseline="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endParaRPr lang="en-US" dirty="0"/>
          </a:p>
        </p:txBody>
      </p:sp>
      <p:pic>
        <p:nvPicPr>
          <p:cNvPr id="10" name="Picture 9">
            <a:extLst>
              <a:ext uri="{FF2B5EF4-FFF2-40B4-BE49-F238E27FC236}">
                <a16:creationId xmlns:a16="http://schemas.microsoft.com/office/drawing/2014/main" id="{2823478B-F16D-486A-B19F-945815B02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09915" y="5804669"/>
            <a:ext cx="1700892" cy="468509"/>
          </a:xfrm>
          <a:prstGeom prst="rect">
            <a:avLst/>
          </a:prstGeom>
        </p:spPr>
      </p:pic>
      <p:pic>
        <p:nvPicPr>
          <p:cNvPr id="7" name="Picture 6">
            <a:extLst>
              <a:ext uri="{FF2B5EF4-FFF2-40B4-BE49-F238E27FC236}">
                <a16:creationId xmlns:a16="http://schemas.microsoft.com/office/drawing/2014/main" id="{BDEBF78A-23B2-4958-B7C8-DFCA58E6972C}"/>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val="0"/>
              </a:ext>
            </a:extLst>
          </a:blip>
          <a:srcRect l="69744"/>
          <a:stretch/>
        </p:blipFill>
        <p:spPr>
          <a:xfrm>
            <a:off x="9279251" y="5726305"/>
            <a:ext cx="502794" cy="621065"/>
          </a:xfrm>
          <a:prstGeom prst="rect">
            <a:avLst/>
          </a:prstGeom>
        </p:spPr>
      </p:pic>
    </p:spTree>
    <p:extLst>
      <p:ext uri="{BB962C8B-B14F-4D97-AF65-F5344CB8AC3E}">
        <p14:creationId xmlns:p14="http://schemas.microsoft.com/office/powerpoint/2010/main" val="2777650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605951" y="5956137"/>
            <a:ext cx="2844799" cy="365125"/>
          </a:xfrm>
          <a:prstGeom prst="rect">
            <a:avLst/>
          </a:prstGeom>
        </p:spPr>
        <p:txBody>
          <a:bodyPr/>
          <a:lstStyle/>
          <a:p>
            <a:endParaRPr lang="en-US" dirty="0"/>
          </a:p>
        </p:txBody>
      </p:sp>
      <p:sp>
        <p:nvSpPr>
          <p:cNvPr id="4" name="Footer Placeholder 3"/>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558300" y="5956137"/>
            <a:ext cx="1052510" cy="365125"/>
          </a:xfrm>
          <a:prstGeom prst="rect">
            <a:avLst/>
          </a:prstGeom>
        </p:spPr>
        <p:txBody>
          <a:bodyPr/>
          <a:lstStyle/>
          <a:p>
            <a:fld id="{31542F3A-167F-4B2D-AE7F-5E06D32D1237}" type="slidenum">
              <a:rPr lang="en-US" smtClean="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407705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370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lnSpc>
                <a:spcPct val="85000"/>
              </a:lnSpc>
              <a:defRPr/>
            </a:lvl1pPr>
          </a:lstStyle>
          <a:p>
            <a:r>
              <a:rPr kumimoji="0" lang="en-US"/>
              <a:t>Click to edit Master title style</a:t>
            </a:r>
          </a:p>
        </p:txBody>
      </p:sp>
      <p:sp>
        <p:nvSpPr>
          <p:cNvPr id="8" name="Content Placeholder 7"/>
          <p:cNvSpPr>
            <a:spLocks noGrp="1"/>
          </p:cNvSpPr>
          <p:nvPr>
            <p:ph sz="quarter" idx="1"/>
          </p:nvPr>
        </p:nvSpPr>
        <p:spPr>
          <a:xfrm>
            <a:off x="816864" y="1600200"/>
            <a:ext cx="10871200" cy="4495800"/>
          </a:xfrm>
        </p:spPr>
        <p:txBody>
          <a:bodyPr/>
          <a:lstStyle>
            <a:lvl1pPr>
              <a:lnSpc>
                <a:spcPct val="85000"/>
              </a:lnSpc>
              <a:spcAft>
                <a:spcPts val="300"/>
              </a:spcAft>
              <a:defRPr/>
            </a:lvl1pPr>
            <a:lvl2pPr>
              <a:lnSpc>
                <a:spcPct val="85000"/>
              </a:lnSpc>
              <a:spcAft>
                <a:spcPts val="300"/>
              </a:spcAft>
              <a:defRPr/>
            </a:lvl2pPr>
            <a:lvl3pPr>
              <a:lnSpc>
                <a:spcPct val="85000"/>
              </a:lnSpc>
              <a:spcAft>
                <a:spcPts val="300"/>
              </a:spcAft>
              <a:defRPr/>
            </a:lvl3pPr>
            <a:lvl4pPr>
              <a:lnSpc>
                <a:spcPct val="85000"/>
              </a:lnSpc>
              <a:spcAft>
                <a:spcPts val="300"/>
              </a:spcAft>
              <a:defRPr/>
            </a:lvl4pPr>
            <a:lvl5pPr>
              <a:lnSpc>
                <a:spcPct val="85000"/>
              </a:lnSpc>
              <a:spcAft>
                <a:spcPts val="3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Slide Number Placeholder 3">
            <a:extLst>
              <a:ext uri="{FF2B5EF4-FFF2-40B4-BE49-F238E27FC236}">
                <a16:creationId xmlns:a16="http://schemas.microsoft.com/office/drawing/2014/main" id="{3F252274-AF2D-4405-BD43-279038615D42}"/>
              </a:ext>
            </a:extLst>
          </p:cNvPr>
          <p:cNvSpPr txBox="1">
            <a:spLocks/>
          </p:cNvSpPr>
          <p:nvPr userDrawn="1"/>
        </p:nvSpPr>
        <p:spPr>
          <a:xfrm>
            <a:off x="11712633" y="6629400"/>
            <a:ext cx="479367" cy="228600"/>
          </a:xfrm>
          <a:prstGeom prst="rect">
            <a:avLst/>
          </a:prstGeom>
          <a:ln/>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DD9C1C-8EFC-4BE9-A8A3-7A33442B5072}" type="slidenum">
              <a:rPr lang="en-US" smtClean="0">
                <a:solidFill>
                  <a:prstClr val="black"/>
                </a:solidFill>
                <a:latin typeface="Tw Cen MT"/>
              </a:rPr>
              <a:pPr>
                <a:defRPr/>
              </a:pPr>
              <a:t>‹#›</a:t>
            </a:fld>
            <a:endParaRPr lang="en-US" dirty="0">
              <a:solidFill>
                <a:prstClr val="black"/>
              </a:solidFill>
              <a:latin typeface="Tw Cen MT"/>
            </a:endParaRPr>
          </a:p>
        </p:txBody>
      </p:sp>
    </p:spTree>
    <p:extLst>
      <p:ext uri="{BB962C8B-B14F-4D97-AF65-F5344CB8AC3E}">
        <p14:creationId xmlns:p14="http://schemas.microsoft.com/office/powerpoint/2010/main" val="1245374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609600" y="277814"/>
            <a:ext cx="10972800" cy="1139825"/>
          </a:xfrm>
        </p:spPr>
        <p:txBody>
          <a:bodyPr>
            <a:normAutofit/>
          </a:bodyPr>
          <a:lstStyle>
            <a:lvl1pPr>
              <a:defRPr sz="3600">
                <a:solidFill>
                  <a:schemeClr val="accent3"/>
                </a:solidFill>
              </a:defRPr>
            </a:lvl1pPr>
          </a:lstStyle>
          <a:p>
            <a:r>
              <a:rPr lang="en-US"/>
              <a:t>Click to edit Master title style</a:t>
            </a:r>
          </a:p>
        </p:txBody>
      </p:sp>
      <p:sp>
        <p:nvSpPr>
          <p:cNvPr id="9"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sp>
        <p:nvSpPr>
          <p:cNvPr id="5" name="Slide Number Placeholder 3">
            <a:extLst>
              <a:ext uri="{FF2B5EF4-FFF2-40B4-BE49-F238E27FC236}">
                <a16:creationId xmlns:a16="http://schemas.microsoft.com/office/drawing/2014/main" id="{8E9D33E3-CCCF-41E1-9890-3C7EDDF02313}"/>
              </a:ext>
            </a:extLst>
          </p:cNvPr>
          <p:cNvSpPr txBox="1">
            <a:spLocks/>
          </p:cNvSpPr>
          <p:nvPr userDrawn="1"/>
        </p:nvSpPr>
        <p:spPr>
          <a:xfrm>
            <a:off x="11712633" y="6629400"/>
            <a:ext cx="479367" cy="228600"/>
          </a:xfrm>
          <a:prstGeom prst="rect">
            <a:avLst/>
          </a:prstGeom>
          <a:ln/>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DD9C1C-8EFC-4BE9-A8A3-7A33442B5072}" type="slidenum">
              <a:rPr lang="en-US" smtClean="0">
                <a:solidFill>
                  <a:prstClr val="black"/>
                </a:solidFill>
                <a:latin typeface="Tw Cen MT"/>
              </a:rPr>
              <a:pPr>
                <a:defRPr/>
              </a:pPr>
              <a:t>‹#›</a:t>
            </a:fld>
            <a:endParaRPr lang="en-US" dirty="0">
              <a:solidFill>
                <a:prstClr val="black"/>
              </a:solidFill>
              <a:latin typeface="Tw Cen MT"/>
            </a:endParaRPr>
          </a:p>
        </p:txBody>
      </p:sp>
    </p:spTree>
    <p:extLst>
      <p:ext uri="{BB962C8B-B14F-4D97-AF65-F5344CB8AC3E}">
        <p14:creationId xmlns:p14="http://schemas.microsoft.com/office/powerpoint/2010/main" val="922212232"/>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19B4-0A09-4206-AFD6-DFE8108BB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3098FE-8219-41CD-BEEF-B663A7E47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8F3C8D-3900-441B-AAB1-020887F5949E}"/>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5" name="Footer Placeholder 4">
            <a:extLst>
              <a:ext uri="{FF2B5EF4-FFF2-40B4-BE49-F238E27FC236}">
                <a16:creationId xmlns:a16="http://schemas.microsoft.com/office/drawing/2014/main" id="{662DA923-F51E-4A95-BED8-1E34004E6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1C488-01AE-49B9-A181-BFDC1CF2F35A}"/>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3962917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7F40-C469-48E3-8B0C-6BD12ED2F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37B7E-B0FB-4BEA-B7E3-EC3270438C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0AA32-B1BC-4CC1-AEFE-9EC3579504B1}"/>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5" name="Footer Placeholder 4">
            <a:extLst>
              <a:ext uri="{FF2B5EF4-FFF2-40B4-BE49-F238E27FC236}">
                <a16:creationId xmlns:a16="http://schemas.microsoft.com/office/drawing/2014/main" id="{6961C155-4D4B-4B51-9A0F-9CFCB80DC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9AD4A-8A16-4F27-814F-640211457A3B}"/>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3942754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144F-778B-4136-BB0B-3108260EFE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0D4697-7205-4D34-8096-306BE884F8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1E3404-FA67-4C25-8A6D-E89A0E2477C4}"/>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5" name="Footer Placeholder 4">
            <a:extLst>
              <a:ext uri="{FF2B5EF4-FFF2-40B4-BE49-F238E27FC236}">
                <a16:creationId xmlns:a16="http://schemas.microsoft.com/office/drawing/2014/main" id="{AA11E9E4-96E3-4308-B479-F13BB04C2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109EF-D0E6-451D-B112-AEFD273D42B6}"/>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1865356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AC14-9D25-4B6B-8612-94A8B9F62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936627-F33F-4BA4-96C1-FE0E4E71ED6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6CDDF4-6C4C-4BB4-826C-82B69C76265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658216-21BF-4BC4-AEE2-C4B8E821B99B}"/>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6" name="Footer Placeholder 5">
            <a:extLst>
              <a:ext uri="{FF2B5EF4-FFF2-40B4-BE49-F238E27FC236}">
                <a16:creationId xmlns:a16="http://schemas.microsoft.com/office/drawing/2014/main" id="{A8848928-BAFA-4626-9707-3F8D01CE0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ED529B-074A-4D67-86BB-DE8F38A43BEA}"/>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86319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075310"/>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2E6C-2A38-4190-AD93-96C19C395E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89BA3F-37BD-4564-8099-0C518781BD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B72015-8821-430C-AA5B-FAE41DE2A9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A18E2-B588-4F33-9AB4-E08014100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2A633D-8703-440C-B323-46A47B2F5C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F7E516-1610-4253-8979-62D0DDA0C679}"/>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8" name="Footer Placeholder 7">
            <a:extLst>
              <a:ext uri="{FF2B5EF4-FFF2-40B4-BE49-F238E27FC236}">
                <a16:creationId xmlns:a16="http://schemas.microsoft.com/office/drawing/2014/main" id="{33A09348-5EAC-4004-B16B-2CDE77CA11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CFF3ED-515D-441A-89B3-AF96A89D6908}"/>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27009871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D952-7C6F-4810-BEC2-243A810C52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B9846A-7BBD-47AB-84C6-46DD82F48285}"/>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4" name="Footer Placeholder 3">
            <a:extLst>
              <a:ext uri="{FF2B5EF4-FFF2-40B4-BE49-F238E27FC236}">
                <a16:creationId xmlns:a16="http://schemas.microsoft.com/office/drawing/2014/main" id="{D6CA517E-280E-4872-BD59-505CC5928D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FEA8F8-844A-4D74-AFB5-E4AD24FED59F}"/>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19803007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B3E4C-4DA9-4DE5-847C-4E7B12CACC03}"/>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3" name="Footer Placeholder 2">
            <a:extLst>
              <a:ext uri="{FF2B5EF4-FFF2-40B4-BE49-F238E27FC236}">
                <a16:creationId xmlns:a16="http://schemas.microsoft.com/office/drawing/2014/main" id="{8A07AE29-2D24-4A70-AD54-7CFAC9A20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B684DC-B727-48A2-93F9-F1F15945DA92}"/>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2573053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AB0D-7C44-49BB-9D50-E5AF57D65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0B0241-22FD-44D3-A796-8AE5C5AEE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5782FA-9B90-4077-801F-2D91F9E03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FFC103-6BC1-4DE2-80CF-0378D33EB009}"/>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6" name="Footer Placeholder 5">
            <a:extLst>
              <a:ext uri="{FF2B5EF4-FFF2-40B4-BE49-F238E27FC236}">
                <a16:creationId xmlns:a16="http://schemas.microsoft.com/office/drawing/2014/main" id="{9569BDAE-650B-4A16-8D1A-05ECAC598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10EF7-362C-4A2B-8FA1-85C9B637E944}"/>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13892310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06C9-DB77-4B47-B800-D766EF12AA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B42459-3ADD-45BA-9704-83CB3FBE1D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C53748-68C6-45F4-A2C1-CB9B0FF65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7E9557-C947-42C5-B975-3AD32FB83545}"/>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6" name="Footer Placeholder 5">
            <a:extLst>
              <a:ext uri="{FF2B5EF4-FFF2-40B4-BE49-F238E27FC236}">
                <a16:creationId xmlns:a16="http://schemas.microsoft.com/office/drawing/2014/main" id="{EFC30188-85F7-4A55-AD8E-2783D961E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4F4E9-3ABD-4080-898D-F13B4B595D6C}"/>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14227746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A44B-1A65-4A35-B74E-15CAB9EF75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48C37F-B407-447E-AABC-1180C688B5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252DC-CF13-43B7-AC95-7FB04A56CEE8}"/>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5" name="Footer Placeholder 4">
            <a:extLst>
              <a:ext uri="{FF2B5EF4-FFF2-40B4-BE49-F238E27FC236}">
                <a16:creationId xmlns:a16="http://schemas.microsoft.com/office/drawing/2014/main" id="{491BBE62-7EEF-47A2-83B6-80EA19DC3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76FC7-BFEB-40A4-9D58-9595D9D10D06}"/>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25190118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D7CFD5-D55A-4D97-9B48-E00EB671A6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8DA39F-25DF-4AE3-8B94-7ED236445C6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98703-C1A3-4975-9D96-163CCB4A3B4C}"/>
              </a:ext>
            </a:extLst>
          </p:cNvPr>
          <p:cNvSpPr>
            <a:spLocks noGrp="1"/>
          </p:cNvSpPr>
          <p:nvPr>
            <p:ph type="dt" sz="half" idx="10"/>
          </p:nvPr>
        </p:nvSpPr>
        <p:spPr/>
        <p:txBody>
          <a:bodyPr/>
          <a:lstStyle/>
          <a:p>
            <a:fld id="{5B8F46D7-7506-4B86-9041-7C2413BE2BBF}" type="datetimeFigureOut">
              <a:rPr lang="en-US" smtClean="0"/>
              <a:t>10/24/2023</a:t>
            </a:fld>
            <a:endParaRPr lang="en-US"/>
          </a:p>
        </p:txBody>
      </p:sp>
      <p:sp>
        <p:nvSpPr>
          <p:cNvPr id="5" name="Footer Placeholder 4">
            <a:extLst>
              <a:ext uri="{FF2B5EF4-FFF2-40B4-BE49-F238E27FC236}">
                <a16:creationId xmlns:a16="http://schemas.microsoft.com/office/drawing/2014/main" id="{2B679558-7509-4114-A076-4B4155C1B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C23C5-E09D-4D3C-9D81-D621D875D1E2}"/>
              </a:ext>
            </a:extLst>
          </p:cNvPr>
          <p:cNvSpPr>
            <a:spLocks noGrp="1"/>
          </p:cNvSpPr>
          <p:nvPr>
            <p:ph type="sldNum" sz="quarter" idx="12"/>
          </p:nvPr>
        </p:nvSpPr>
        <p:spPr/>
        <p:txBody>
          <a:bodyPr/>
          <a:lstStyle/>
          <a:p>
            <a:fld id="{4DD3FB42-BC8B-4376-821B-3EC5407CE3A9}" type="slidenum">
              <a:rPr lang="en-US" smtClean="0"/>
              <a:t>‹#›</a:t>
            </a:fld>
            <a:endParaRPr lang="en-US"/>
          </a:p>
        </p:txBody>
      </p:sp>
    </p:spTree>
    <p:extLst>
      <p:ext uri="{BB962C8B-B14F-4D97-AF65-F5344CB8AC3E}">
        <p14:creationId xmlns:p14="http://schemas.microsoft.com/office/powerpoint/2010/main" val="41822550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2EF6-F527-4D89-BFC1-051595EED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309C2E-5500-4B1E-85A1-A7D98A2CB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336C91-1FF1-4800-8D82-711E2CC59AF3}"/>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5" name="Footer Placeholder 4">
            <a:extLst>
              <a:ext uri="{FF2B5EF4-FFF2-40B4-BE49-F238E27FC236}">
                <a16:creationId xmlns:a16="http://schemas.microsoft.com/office/drawing/2014/main" id="{E1F1EB87-5BFC-4938-9A0C-34B3EA772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F4BD3-1E15-4466-85B9-71F852E3C588}"/>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29733479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F299-D32D-4EF6-8E05-C1CC46CAC2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48A0B8-E4BE-4046-AF06-705D84257B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C6EDA-64EC-4130-96DF-B4E64FFD87DC}"/>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5" name="Footer Placeholder 4">
            <a:extLst>
              <a:ext uri="{FF2B5EF4-FFF2-40B4-BE49-F238E27FC236}">
                <a16:creationId xmlns:a16="http://schemas.microsoft.com/office/drawing/2014/main" id="{2B5C937D-E949-4D77-BE45-8FBBAA455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2D6FB-F324-4F2B-9BA0-D7F2D8142E08}"/>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7861868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5429-8A69-428D-93DD-58E9B86A54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88A805-47E3-408A-8941-0BA8A87B51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66B06B-C039-46E4-BA7F-8B9E56E8A006}"/>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5" name="Footer Placeholder 4">
            <a:extLst>
              <a:ext uri="{FF2B5EF4-FFF2-40B4-BE49-F238E27FC236}">
                <a16:creationId xmlns:a16="http://schemas.microsoft.com/office/drawing/2014/main" id="{B63DD1DA-D1AD-4C9C-84E2-D81F8A846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65B42-7702-4935-9C4E-096A482DC0B8}"/>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9996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46338"/>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3CB1-4826-42CD-9869-3497A2AC6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CF47A-99BB-4CA7-BE4A-46DEDE28B9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8BFB8C-C5DA-47CF-9DC1-BD30153A8B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923856-6F31-467F-BF4C-61A396D77C2B}"/>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6" name="Footer Placeholder 5">
            <a:extLst>
              <a:ext uri="{FF2B5EF4-FFF2-40B4-BE49-F238E27FC236}">
                <a16:creationId xmlns:a16="http://schemas.microsoft.com/office/drawing/2014/main" id="{FEA80CB4-8E85-4F07-92F7-A74E9204E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79A27-46EF-4A78-A9B2-F9864E2C38D6}"/>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2239975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406E-272B-42E8-8C8E-FD55B5AB25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844221-48B0-4BC2-AFBB-3BB795446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24D3BC-74AD-40C7-A9AC-C041D8CA4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D15A21-D6FE-4CBA-97DA-13E3EC238E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0B87A1-6BC9-45F3-BBAC-7304285B2D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271759-012A-40CB-AEAB-2E02991DF93E}"/>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8" name="Footer Placeholder 7">
            <a:extLst>
              <a:ext uri="{FF2B5EF4-FFF2-40B4-BE49-F238E27FC236}">
                <a16:creationId xmlns:a16="http://schemas.microsoft.com/office/drawing/2014/main" id="{A86CB820-A5EA-459B-AFB4-FA92C350AE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AE0ED9-FC93-44FA-A25D-E6005F3EA8A3}"/>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15429996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EE1D-BCCE-467F-9932-922F586106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ABD7B1-E59B-4329-BABF-F1797A74CA77}"/>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4" name="Footer Placeholder 3">
            <a:extLst>
              <a:ext uri="{FF2B5EF4-FFF2-40B4-BE49-F238E27FC236}">
                <a16:creationId xmlns:a16="http://schemas.microsoft.com/office/drawing/2014/main" id="{62A202E0-EA5B-461B-AE26-19C21EF3C7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60A372-2356-47D1-A9E8-84159D1431EF}"/>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8528520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DDC7B-8143-44AF-B856-4B71D8385A4D}"/>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3" name="Footer Placeholder 2">
            <a:extLst>
              <a:ext uri="{FF2B5EF4-FFF2-40B4-BE49-F238E27FC236}">
                <a16:creationId xmlns:a16="http://schemas.microsoft.com/office/drawing/2014/main" id="{3C5C05BD-23E0-48B9-B44D-C04E0098F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C5CF4-3C4E-465C-A238-560719205049}"/>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2593465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B7986-9045-4F83-951F-2E82AFF7E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DA6963-9646-4327-86A6-A36BA7FB41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39A8C-E197-4205-B940-569FDAD09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9E390-1B73-4605-8D89-E982E32CE89C}"/>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6" name="Footer Placeholder 5">
            <a:extLst>
              <a:ext uri="{FF2B5EF4-FFF2-40B4-BE49-F238E27FC236}">
                <a16:creationId xmlns:a16="http://schemas.microsoft.com/office/drawing/2014/main" id="{3F7B803B-D07F-47BD-B181-236D1F86B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453B7-6F37-43E8-9C37-0BAD2D249053}"/>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1096591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1FCA-38EB-409B-A29F-D2CE7F8919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4C9509-1F7F-49A5-9F6B-080F54F6D7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1C1E9F-DCB2-455B-BA82-EEA2F219D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BEA07-4BE1-4563-AED2-465BEFFB5F07}"/>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6" name="Footer Placeholder 5">
            <a:extLst>
              <a:ext uri="{FF2B5EF4-FFF2-40B4-BE49-F238E27FC236}">
                <a16:creationId xmlns:a16="http://schemas.microsoft.com/office/drawing/2014/main" id="{BC7161ED-9F06-4921-93AC-376527E74F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D59C0B-5127-4722-AF0D-B95B93A59E48}"/>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2419578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48AF-BE20-4C0C-A1D8-EF0E25C7FE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43395B-9FA7-4449-9B64-FB2E27EBB2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CE965-501B-4221-B5FD-8B58AE179EC8}"/>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5" name="Footer Placeholder 4">
            <a:extLst>
              <a:ext uri="{FF2B5EF4-FFF2-40B4-BE49-F238E27FC236}">
                <a16:creationId xmlns:a16="http://schemas.microsoft.com/office/drawing/2014/main" id="{33CF3E3C-A327-4FBF-9B20-E89F5813A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F8BA5-9B4A-4423-B299-F1B7C798A2BD}"/>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92382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B929C-B041-492B-856B-6C48A7C3A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7463AA-6D6D-4788-981D-2E3D7837DF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34B62-867D-4ADB-B0B0-99382E73F6A7}"/>
              </a:ext>
            </a:extLst>
          </p:cNvPr>
          <p:cNvSpPr>
            <a:spLocks noGrp="1"/>
          </p:cNvSpPr>
          <p:nvPr>
            <p:ph type="dt" sz="half" idx="10"/>
          </p:nvPr>
        </p:nvSpPr>
        <p:spPr/>
        <p:txBody>
          <a:bodyPr/>
          <a:lstStyle/>
          <a:p>
            <a:fld id="{F4175166-F418-44C8-921D-86CCABC4772A}" type="datetimeFigureOut">
              <a:rPr lang="en-US" smtClean="0"/>
              <a:t>10/24/2023</a:t>
            </a:fld>
            <a:endParaRPr lang="en-US"/>
          </a:p>
        </p:txBody>
      </p:sp>
      <p:sp>
        <p:nvSpPr>
          <p:cNvPr id="5" name="Footer Placeholder 4">
            <a:extLst>
              <a:ext uri="{FF2B5EF4-FFF2-40B4-BE49-F238E27FC236}">
                <a16:creationId xmlns:a16="http://schemas.microsoft.com/office/drawing/2014/main" id="{F8DF5A68-015E-4DE8-8387-30682C96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266D-7D12-44B2-BE4F-E997AD99CE4E}"/>
              </a:ext>
            </a:extLst>
          </p:cNvPr>
          <p:cNvSpPr>
            <a:spLocks noGrp="1"/>
          </p:cNvSpPr>
          <p:nvPr>
            <p:ph type="sldNum" sz="quarter" idx="12"/>
          </p:nvPr>
        </p:nvSpPr>
        <p:spPr/>
        <p:txBody>
          <a:bodyPr/>
          <a:lstStyle/>
          <a:p>
            <a:fld id="{2B9E0F7A-20D3-47C2-B716-6089A611609C}" type="slidenum">
              <a:rPr lang="en-US" smtClean="0"/>
              <a:t>‹#›</a:t>
            </a:fld>
            <a:endParaRPr lang="en-US"/>
          </a:p>
        </p:txBody>
      </p:sp>
    </p:spTree>
    <p:extLst>
      <p:ext uri="{BB962C8B-B14F-4D97-AF65-F5344CB8AC3E}">
        <p14:creationId xmlns:p14="http://schemas.microsoft.com/office/powerpoint/2010/main" val="3338123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542501" y="143"/>
            <a:ext cx="10197779" cy="6872356"/>
            <a:chOff x="542501" y="143"/>
            <a:chExt cx="10197779" cy="6872356"/>
          </a:xfrm>
        </p:grpSpPr>
        <p:sp>
          <p:nvSpPr>
            <p:cNvPr id="25" name="Shape"/>
            <p:cNvSpPr/>
            <p:nvPr/>
          </p:nvSpPr>
          <p:spPr>
            <a:xfrm>
              <a:off x="1012670" y="5397"/>
              <a:ext cx="5806961" cy="6867102"/>
            </a:xfrm>
            <a:custGeom>
              <a:avLst/>
              <a:gdLst>
                <a:gd name="connsiteX0" fmla="*/ 7542 w 14571"/>
                <a:gd name="connsiteY0" fmla="*/ 0 h 21600"/>
                <a:gd name="connsiteX1" fmla="*/ 14571 w 14571"/>
                <a:gd name="connsiteY1" fmla="*/ 0 h 21600"/>
                <a:gd name="connsiteX2" fmla="*/ 0 w 14571"/>
                <a:gd name="connsiteY2" fmla="*/ 21600 h 21600"/>
                <a:gd name="connsiteX3" fmla="*/ 267 w 14571"/>
                <a:gd name="connsiteY3" fmla="*/ 10831 h 21600"/>
                <a:gd name="connsiteX4" fmla="*/ 7542 w 14571"/>
                <a:gd name="connsiteY4" fmla="*/ 0 h 21600"/>
                <a:gd name="connsiteX0" fmla="*/ 7275 w 14304"/>
                <a:gd name="connsiteY0" fmla="*/ 0 h 10862"/>
                <a:gd name="connsiteX1" fmla="*/ 14304 w 14304"/>
                <a:gd name="connsiteY1" fmla="*/ 0 h 10862"/>
                <a:gd name="connsiteX2" fmla="*/ 6931 w 14304"/>
                <a:gd name="connsiteY2" fmla="*/ 10862 h 10862"/>
                <a:gd name="connsiteX3" fmla="*/ 0 w 14304"/>
                <a:gd name="connsiteY3" fmla="*/ 10831 h 10862"/>
                <a:gd name="connsiteX4" fmla="*/ 7275 w 14304"/>
                <a:gd name="connsiteY4" fmla="*/ 0 h 10862"/>
                <a:gd name="connsiteX0" fmla="*/ 7275 w 14304"/>
                <a:gd name="connsiteY0" fmla="*/ 0 h 10878"/>
                <a:gd name="connsiteX1" fmla="*/ 14304 w 14304"/>
                <a:gd name="connsiteY1" fmla="*/ 0 h 10878"/>
                <a:gd name="connsiteX2" fmla="*/ 6956 w 14304"/>
                <a:gd name="connsiteY2" fmla="*/ 10878 h 10878"/>
                <a:gd name="connsiteX3" fmla="*/ 0 w 14304"/>
                <a:gd name="connsiteY3" fmla="*/ 10831 h 10878"/>
                <a:gd name="connsiteX4" fmla="*/ 7275 w 14304"/>
                <a:gd name="connsiteY4" fmla="*/ 0 h 1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 h="10878" extrusionOk="0">
                  <a:moveTo>
                    <a:pt x="7275" y="0"/>
                  </a:moveTo>
                  <a:lnTo>
                    <a:pt x="14304" y="0"/>
                  </a:lnTo>
                  <a:lnTo>
                    <a:pt x="6956" y="10878"/>
                  </a:lnTo>
                  <a:lnTo>
                    <a:pt x="0" y="10831"/>
                  </a:lnTo>
                  <a:lnTo>
                    <a:pt x="7275" y="0"/>
                  </a:lnTo>
                  <a:close/>
                </a:path>
              </a:pathLst>
            </a:custGeom>
            <a:solidFill>
              <a:schemeClr val="bg1">
                <a:lumMod val="50000"/>
                <a:alpha val="5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dirty="0"/>
            </a:p>
          </p:txBody>
        </p:sp>
        <p:sp>
          <p:nvSpPr>
            <p:cNvPr id="26" name="Shape"/>
            <p:cNvSpPr/>
            <p:nvPr/>
          </p:nvSpPr>
          <p:spPr>
            <a:xfrm>
              <a:off x="4866379" y="143"/>
              <a:ext cx="3264238" cy="4502748"/>
            </a:xfrm>
            <a:custGeom>
              <a:avLst/>
              <a:gdLst>
                <a:gd name="connsiteX0" fmla="*/ 14191 w 21600"/>
                <a:gd name="connsiteY0" fmla="*/ 559 h 21600"/>
                <a:gd name="connsiteX1" fmla="*/ 21600 w 21600"/>
                <a:gd name="connsiteY1" fmla="*/ 0 h 21600"/>
                <a:gd name="connsiteX2" fmla="*/ 7029 w 21600"/>
                <a:gd name="connsiteY2" fmla="*/ 21600 h 21600"/>
                <a:gd name="connsiteX3" fmla="*/ 0 w 21600"/>
                <a:gd name="connsiteY3" fmla="*/ 21600 h 21600"/>
                <a:gd name="connsiteX4" fmla="*/ 14191 w 21600"/>
                <a:gd name="connsiteY4" fmla="*/ 559 h 21600"/>
                <a:gd name="connsiteX0" fmla="*/ 14191 w 21220"/>
                <a:gd name="connsiteY0" fmla="*/ 0 h 21041"/>
                <a:gd name="connsiteX1" fmla="*/ 21220 w 21220"/>
                <a:gd name="connsiteY1" fmla="*/ 35 h 21041"/>
                <a:gd name="connsiteX2" fmla="*/ 7029 w 21220"/>
                <a:gd name="connsiteY2" fmla="*/ 21041 h 21041"/>
                <a:gd name="connsiteX3" fmla="*/ 0 w 21220"/>
                <a:gd name="connsiteY3" fmla="*/ 21041 h 21041"/>
                <a:gd name="connsiteX4" fmla="*/ 14191 w 21220"/>
                <a:gd name="connsiteY4" fmla="*/ 0 h 21041"/>
                <a:gd name="connsiteX0" fmla="*/ 10417 w 21220"/>
                <a:gd name="connsiteY0" fmla="*/ 5574 h 21006"/>
                <a:gd name="connsiteX1" fmla="*/ 21220 w 21220"/>
                <a:gd name="connsiteY1" fmla="*/ 0 h 21006"/>
                <a:gd name="connsiteX2" fmla="*/ 7029 w 21220"/>
                <a:gd name="connsiteY2" fmla="*/ 21006 h 21006"/>
                <a:gd name="connsiteX3" fmla="*/ 0 w 21220"/>
                <a:gd name="connsiteY3" fmla="*/ 21006 h 21006"/>
                <a:gd name="connsiteX4" fmla="*/ 10417 w 21220"/>
                <a:gd name="connsiteY4" fmla="*/ 5574 h 21006"/>
                <a:gd name="connsiteX0" fmla="*/ 10417 w 17446"/>
                <a:gd name="connsiteY0" fmla="*/ 44 h 15476"/>
                <a:gd name="connsiteX1" fmla="*/ 17446 w 17446"/>
                <a:gd name="connsiteY1" fmla="*/ 0 h 15476"/>
                <a:gd name="connsiteX2" fmla="*/ 7029 w 17446"/>
                <a:gd name="connsiteY2" fmla="*/ 15476 h 15476"/>
                <a:gd name="connsiteX3" fmla="*/ 0 w 17446"/>
                <a:gd name="connsiteY3" fmla="*/ 15476 h 15476"/>
                <a:gd name="connsiteX4" fmla="*/ 10417 w 17446"/>
                <a:gd name="connsiteY4" fmla="*/ 44 h 1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6" h="15476" extrusionOk="0">
                  <a:moveTo>
                    <a:pt x="10417" y="44"/>
                  </a:moveTo>
                  <a:lnTo>
                    <a:pt x="17446" y="0"/>
                  </a:lnTo>
                  <a:lnTo>
                    <a:pt x="7029" y="15476"/>
                  </a:lnTo>
                  <a:lnTo>
                    <a:pt x="0" y="15476"/>
                  </a:lnTo>
                  <a:lnTo>
                    <a:pt x="10417" y="44"/>
                  </a:lnTo>
                  <a:close/>
                </a:path>
              </a:pathLst>
            </a:custGeom>
            <a:solidFill>
              <a:srgbClr val="3AB7C8">
                <a:alpha val="5000"/>
              </a:srgb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dirty="0"/>
            </a:p>
          </p:txBody>
        </p:sp>
        <p:sp>
          <p:nvSpPr>
            <p:cNvPr id="27" name="Shape"/>
            <p:cNvSpPr/>
            <p:nvPr/>
          </p:nvSpPr>
          <p:spPr>
            <a:xfrm>
              <a:off x="5158192" y="2010488"/>
              <a:ext cx="4146625" cy="4848012"/>
            </a:xfrm>
            <a:custGeom>
              <a:avLst/>
              <a:gdLst>
                <a:gd name="connsiteX0" fmla="*/ 7542 w 14571"/>
                <a:gd name="connsiteY0" fmla="*/ 0 h 21600"/>
                <a:gd name="connsiteX1" fmla="*/ 14571 w 14571"/>
                <a:gd name="connsiteY1" fmla="*/ 0 h 21600"/>
                <a:gd name="connsiteX2" fmla="*/ 0 w 14571"/>
                <a:gd name="connsiteY2" fmla="*/ 21600 h 21600"/>
                <a:gd name="connsiteX3" fmla="*/ 309 w 14571"/>
                <a:gd name="connsiteY3" fmla="*/ 10701 h 21600"/>
                <a:gd name="connsiteX4" fmla="*/ 7542 w 14571"/>
                <a:gd name="connsiteY4" fmla="*/ 0 h 21600"/>
                <a:gd name="connsiteX0" fmla="*/ 7233 w 14262"/>
                <a:gd name="connsiteY0" fmla="*/ 0 h 10723"/>
                <a:gd name="connsiteX1" fmla="*/ 14262 w 14262"/>
                <a:gd name="connsiteY1" fmla="*/ 0 h 10723"/>
                <a:gd name="connsiteX2" fmla="*/ 7029 w 14262"/>
                <a:gd name="connsiteY2" fmla="*/ 10723 h 10723"/>
                <a:gd name="connsiteX3" fmla="*/ 0 w 14262"/>
                <a:gd name="connsiteY3" fmla="*/ 10701 h 10723"/>
                <a:gd name="connsiteX4" fmla="*/ 7233 w 14262"/>
                <a:gd name="connsiteY4" fmla="*/ 0 h 10723"/>
                <a:gd name="connsiteX0" fmla="*/ 7233 w 14262"/>
                <a:gd name="connsiteY0" fmla="*/ 0 h 10723"/>
                <a:gd name="connsiteX1" fmla="*/ 14262 w 14262"/>
                <a:gd name="connsiteY1" fmla="*/ 0 h 10723"/>
                <a:gd name="connsiteX2" fmla="*/ 7029 w 14262"/>
                <a:gd name="connsiteY2" fmla="*/ 10723 h 10723"/>
                <a:gd name="connsiteX3" fmla="*/ 0 w 14262"/>
                <a:gd name="connsiteY3" fmla="*/ 10723 h 10723"/>
                <a:gd name="connsiteX4" fmla="*/ 7233 w 14262"/>
                <a:gd name="connsiteY4" fmla="*/ 0 h 1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2" h="10723" extrusionOk="0">
                  <a:moveTo>
                    <a:pt x="7233" y="0"/>
                  </a:moveTo>
                  <a:lnTo>
                    <a:pt x="14262" y="0"/>
                  </a:lnTo>
                  <a:lnTo>
                    <a:pt x="7029" y="10723"/>
                  </a:lnTo>
                  <a:lnTo>
                    <a:pt x="0" y="10723"/>
                  </a:lnTo>
                  <a:lnTo>
                    <a:pt x="7233" y="0"/>
                  </a:lnTo>
                  <a:close/>
                </a:path>
              </a:pathLst>
            </a:custGeom>
            <a:solidFill>
              <a:schemeClr val="bg1">
                <a:lumMod val="50000"/>
                <a:alpha val="5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dirty="0"/>
            </a:p>
          </p:txBody>
        </p:sp>
        <p:sp>
          <p:nvSpPr>
            <p:cNvPr id="28" name="Shape"/>
            <p:cNvSpPr/>
            <p:nvPr/>
          </p:nvSpPr>
          <p:spPr>
            <a:xfrm>
              <a:off x="542501" y="3191697"/>
              <a:ext cx="2046221" cy="1832045"/>
            </a:xfrm>
            <a:custGeom>
              <a:avLst/>
              <a:gdLst/>
              <a:ahLst/>
              <a:cxnLst>
                <a:cxn ang="0">
                  <a:pos x="wd2" y="hd2"/>
                </a:cxn>
                <a:cxn ang="5400000">
                  <a:pos x="wd2" y="hd2"/>
                </a:cxn>
                <a:cxn ang="10800000">
                  <a:pos x="wd2" y="hd2"/>
                </a:cxn>
                <a:cxn ang="16200000">
                  <a:pos x="wd2" y="hd2"/>
                </a:cxn>
              </a:cxnLst>
              <a:rect l="0" t="0" r="r" b="b"/>
              <a:pathLst>
                <a:path w="21600" h="21600" extrusionOk="0">
                  <a:moveTo>
                    <a:pt x="8426" y="0"/>
                  </a:moveTo>
                  <a:lnTo>
                    <a:pt x="21600" y="0"/>
                  </a:lnTo>
                  <a:lnTo>
                    <a:pt x="13174" y="21600"/>
                  </a:lnTo>
                  <a:lnTo>
                    <a:pt x="0" y="21600"/>
                  </a:lnTo>
                  <a:lnTo>
                    <a:pt x="8426" y="0"/>
                  </a:lnTo>
                  <a:close/>
                </a:path>
              </a:pathLst>
            </a:custGeom>
            <a:solidFill>
              <a:srgbClr val="3AB7C8">
                <a:alpha val="5000"/>
              </a:srgb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dirty="0"/>
            </a:p>
          </p:txBody>
        </p:sp>
        <p:sp>
          <p:nvSpPr>
            <p:cNvPr id="29" name="Shape"/>
            <p:cNvSpPr/>
            <p:nvPr/>
          </p:nvSpPr>
          <p:spPr>
            <a:xfrm>
              <a:off x="7506763" y="413919"/>
              <a:ext cx="3233517" cy="5723211"/>
            </a:xfrm>
            <a:custGeom>
              <a:avLst/>
              <a:gdLst/>
              <a:ahLst/>
              <a:cxnLst>
                <a:cxn ang="0">
                  <a:pos x="wd2" y="hd2"/>
                </a:cxn>
                <a:cxn ang="5400000">
                  <a:pos x="wd2" y="hd2"/>
                </a:cxn>
                <a:cxn ang="10800000">
                  <a:pos x="wd2" y="hd2"/>
                </a:cxn>
                <a:cxn ang="16200000">
                  <a:pos x="wd2" y="hd2"/>
                </a:cxn>
              </a:cxnLst>
              <a:rect l="0" t="0" r="r" b="b"/>
              <a:pathLst>
                <a:path w="21600" h="21600" extrusionOk="0">
                  <a:moveTo>
                    <a:pt x="16758" y="0"/>
                  </a:moveTo>
                  <a:lnTo>
                    <a:pt x="21600" y="0"/>
                  </a:lnTo>
                  <a:lnTo>
                    <a:pt x="4842" y="21600"/>
                  </a:lnTo>
                  <a:lnTo>
                    <a:pt x="0" y="21600"/>
                  </a:lnTo>
                  <a:lnTo>
                    <a:pt x="16758" y="0"/>
                  </a:lnTo>
                  <a:close/>
                </a:path>
              </a:pathLst>
            </a:custGeom>
            <a:solidFill>
              <a:srgbClr val="3AB7C8">
                <a:alpha val="5000"/>
              </a:srgb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dirty="0"/>
            </a:p>
          </p:txBody>
        </p:sp>
        <p:sp>
          <p:nvSpPr>
            <p:cNvPr id="30" name="Shape"/>
            <p:cNvSpPr/>
            <p:nvPr/>
          </p:nvSpPr>
          <p:spPr>
            <a:xfrm>
              <a:off x="9262454" y="2631863"/>
              <a:ext cx="1296849" cy="1161110"/>
            </a:xfrm>
            <a:custGeom>
              <a:avLst/>
              <a:gdLst/>
              <a:ahLst/>
              <a:cxnLst>
                <a:cxn ang="0">
                  <a:pos x="wd2" y="hd2"/>
                </a:cxn>
                <a:cxn ang="5400000">
                  <a:pos x="wd2" y="hd2"/>
                </a:cxn>
                <a:cxn ang="10800000">
                  <a:pos x="wd2" y="hd2"/>
                </a:cxn>
                <a:cxn ang="16200000">
                  <a:pos x="wd2" y="hd2"/>
                </a:cxn>
              </a:cxnLst>
              <a:rect l="0" t="0" r="r" b="b"/>
              <a:pathLst>
                <a:path w="21600" h="21600" extrusionOk="0">
                  <a:moveTo>
                    <a:pt x="8426" y="0"/>
                  </a:moveTo>
                  <a:lnTo>
                    <a:pt x="21600" y="0"/>
                  </a:lnTo>
                  <a:lnTo>
                    <a:pt x="13174" y="21600"/>
                  </a:lnTo>
                  <a:lnTo>
                    <a:pt x="0" y="21600"/>
                  </a:lnTo>
                  <a:lnTo>
                    <a:pt x="8426" y="0"/>
                  </a:lnTo>
                  <a:close/>
                </a:path>
              </a:pathLst>
            </a:custGeom>
            <a:solidFill>
              <a:schemeClr val="bg1">
                <a:lumMod val="50000"/>
                <a:alpha val="5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dirty="0"/>
            </a:p>
          </p:txBody>
        </p:sp>
      </p:grpSp>
    </p:spTree>
    <p:extLst>
      <p:ext uri="{BB962C8B-B14F-4D97-AF65-F5344CB8AC3E}">
        <p14:creationId xmlns:p14="http://schemas.microsoft.com/office/powerpoint/2010/main" val="2671224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
          <p15:clr>
            <a:srgbClr val="F26B43"/>
          </p15:clr>
        </p15:guide>
        <p15:guide id="2" pos="6924">
          <p15:clr>
            <a:srgbClr val="F26B43"/>
          </p15:clr>
        </p15:guide>
        <p15:guide id="3" pos="3840">
          <p15:clr>
            <a:srgbClr val="F26B43"/>
          </p15:clr>
        </p15:guide>
        <p15:guide id="4" orient="horz" pos="2160">
          <p15:clr>
            <a:srgbClr val="F26B43"/>
          </p15:clr>
        </p15:guide>
        <p15:guide id="5" orient="horz" pos="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262150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1984075"/>
            <a:ext cx="11029616" cy="3874722"/>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578665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542501" y="143"/>
            <a:ext cx="10197779" cy="6872356"/>
            <a:chOff x="542501" y="143"/>
            <a:chExt cx="10197779" cy="6872356"/>
          </a:xfrm>
        </p:grpSpPr>
        <p:sp>
          <p:nvSpPr>
            <p:cNvPr id="25" name="Shape"/>
            <p:cNvSpPr/>
            <p:nvPr/>
          </p:nvSpPr>
          <p:spPr>
            <a:xfrm>
              <a:off x="1012670" y="5397"/>
              <a:ext cx="5806961" cy="6867102"/>
            </a:xfrm>
            <a:custGeom>
              <a:avLst/>
              <a:gdLst>
                <a:gd name="connsiteX0" fmla="*/ 7275 w 14304"/>
                <a:gd name="connsiteY0" fmla="*/ 0 h 10878"/>
                <a:gd name="connsiteX1" fmla="*/ 14304 w 14304"/>
                <a:gd name="connsiteY1" fmla="*/ 0 h 10878"/>
                <a:gd name="connsiteX2" fmla="*/ 6956 w 14304"/>
                <a:gd name="connsiteY2" fmla="*/ 10878 h 10878"/>
                <a:gd name="connsiteX3" fmla="*/ 0 w 14304"/>
                <a:gd name="connsiteY3" fmla="*/ 10831 h 10878"/>
                <a:gd name="connsiteX4" fmla="*/ 7275 w 14304"/>
                <a:gd name="connsiteY4" fmla="*/ 0 h 1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 h="10878" extrusionOk="0">
                  <a:moveTo>
                    <a:pt x="7275" y="0"/>
                  </a:moveTo>
                  <a:lnTo>
                    <a:pt x="14304" y="0"/>
                  </a:lnTo>
                  <a:lnTo>
                    <a:pt x="6956" y="10878"/>
                  </a:lnTo>
                  <a:lnTo>
                    <a:pt x="0" y="10831"/>
                  </a:lnTo>
                  <a:lnTo>
                    <a:pt x="7275" y="0"/>
                  </a:lnTo>
                  <a:close/>
                </a:path>
              </a:pathLst>
            </a:custGeom>
            <a:solidFill>
              <a:schemeClr val="bg1">
                <a:lumMod val="50000"/>
                <a:alpha val="5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a:p>
          </p:txBody>
        </p:sp>
        <p:sp>
          <p:nvSpPr>
            <p:cNvPr id="26" name="Shape"/>
            <p:cNvSpPr/>
            <p:nvPr/>
          </p:nvSpPr>
          <p:spPr>
            <a:xfrm>
              <a:off x="4866379" y="143"/>
              <a:ext cx="3264238" cy="4502748"/>
            </a:xfrm>
            <a:custGeom>
              <a:avLst/>
              <a:gdLst>
                <a:gd name="connsiteX0" fmla="*/ 10417 w 17446"/>
                <a:gd name="connsiteY0" fmla="*/ 44 h 15476"/>
                <a:gd name="connsiteX1" fmla="*/ 17446 w 17446"/>
                <a:gd name="connsiteY1" fmla="*/ 0 h 15476"/>
                <a:gd name="connsiteX2" fmla="*/ 7029 w 17446"/>
                <a:gd name="connsiteY2" fmla="*/ 15476 h 15476"/>
                <a:gd name="connsiteX3" fmla="*/ 0 w 17446"/>
                <a:gd name="connsiteY3" fmla="*/ 15476 h 15476"/>
                <a:gd name="connsiteX4" fmla="*/ 10417 w 17446"/>
                <a:gd name="connsiteY4" fmla="*/ 44 h 1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6" h="15476" extrusionOk="0">
                  <a:moveTo>
                    <a:pt x="10417" y="44"/>
                  </a:moveTo>
                  <a:lnTo>
                    <a:pt x="17446" y="0"/>
                  </a:lnTo>
                  <a:lnTo>
                    <a:pt x="7029" y="15476"/>
                  </a:lnTo>
                  <a:lnTo>
                    <a:pt x="0" y="15476"/>
                  </a:lnTo>
                  <a:lnTo>
                    <a:pt x="10417" y="44"/>
                  </a:lnTo>
                  <a:close/>
                </a:path>
              </a:pathLst>
            </a:custGeom>
            <a:solidFill>
              <a:srgbClr val="3AB7C8">
                <a:alpha val="5000"/>
              </a:srgb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a:p>
          </p:txBody>
        </p:sp>
        <p:sp>
          <p:nvSpPr>
            <p:cNvPr id="27" name="Shape"/>
            <p:cNvSpPr/>
            <p:nvPr/>
          </p:nvSpPr>
          <p:spPr>
            <a:xfrm>
              <a:off x="5158192" y="2010488"/>
              <a:ext cx="4146625" cy="4848012"/>
            </a:xfrm>
            <a:custGeom>
              <a:avLst/>
              <a:gdLst>
                <a:gd name="connsiteX0" fmla="*/ 7233 w 14262"/>
                <a:gd name="connsiteY0" fmla="*/ 0 h 10723"/>
                <a:gd name="connsiteX1" fmla="*/ 14262 w 14262"/>
                <a:gd name="connsiteY1" fmla="*/ 0 h 10723"/>
                <a:gd name="connsiteX2" fmla="*/ 7029 w 14262"/>
                <a:gd name="connsiteY2" fmla="*/ 10723 h 10723"/>
                <a:gd name="connsiteX3" fmla="*/ 0 w 14262"/>
                <a:gd name="connsiteY3" fmla="*/ 10723 h 10723"/>
                <a:gd name="connsiteX4" fmla="*/ 7233 w 14262"/>
                <a:gd name="connsiteY4" fmla="*/ 0 h 1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2" h="10723" extrusionOk="0">
                  <a:moveTo>
                    <a:pt x="7233" y="0"/>
                  </a:moveTo>
                  <a:lnTo>
                    <a:pt x="14262" y="0"/>
                  </a:lnTo>
                  <a:lnTo>
                    <a:pt x="7029" y="10723"/>
                  </a:lnTo>
                  <a:lnTo>
                    <a:pt x="0" y="10723"/>
                  </a:lnTo>
                  <a:lnTo>
                    <a:pt x="7233" y="0"/>
                  </a:lnTo>
                  <a:close/>
                </a:path>
              </a:pathLst>
            </a:custGeom>
            <a:solidFill>
              <a:schemeClr val="bg1">
                <a:lumMod val="50000"/>
                <a:alpha val="5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a:p>
          </p:txBody>
        </p:sp>
        <p:sp>
          <p:nvSpPr>
            <p:cNvPr id="28" name="Shape"/>
            <p:cNvSpPr/>
            <p:nvPr/>
          </p:nvSpPr>
          <p:spPr>
            <a:xfrm>
              <a:off x="542501" y="3191697"/>
              <a:ext cx="2046221" cy="1832045"/>
            </a:xfrm>
            <a:custGeom>
              <a:avLst/>
              <a:gdLst/>
              <a:ahLst/>
              <a:cxnLst>
                <a:cxn ang="0">
                  <a:pos x="wd2" y="hd2"/>
                </a:cxn>
                <a:cxn ang="5400000">
                  <a:pos x="wd2" y="hd2"/>
                </a:cxn>
                <a:cxn ang="10800000">
                  <a:pos x="wd2" y="hd2"/>
                </a:cxn>
                <a:cxn ang="16200000">
                  <a:pos x="wd2" y="hd2"/>
                </a:cxn>
              </a:cxnLst>
              <a:rect l="0" t="0" r="r" b="b"/>
              <a:pathLst>
                <a:path w="21600" h="21600" extrusionOk="0">
                  <a:moveTo>
                    <a:pt x="8426" y="0"/>
                  </a:moveTo>
                  <a:lnTo>
                    <a:pt x="21600" y="0"/>
                  </a:lnTo>
                  <a:lnTo>
                    <a:pt x="13174" y="21600"/>
                  </a:lnTo>
                  <a:lnTo>
                    <a:pt x="0" y="21600"/>
                  </a:lnTo>
                  <a:lnTo>
                    <a:pt x="8426" y="0"/>
                  </a:lnTo>
                  <a:close/>
                </a:path>
              </a:pathLst>
            </a:custGeom>
            <a:solidFill>
              <a:srgbClr val="3AB7C8">
                <a:alpha val="5000"/>
              </a:srgb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a:p>
          </p:txBody>
        </p:sp>
        <p:sp>
          <p:nvSpPr>
            <p:cNvPr id="29" name="Shape"/>
            <p:cNvSpPr/>
            <p:nvPr/>
          </p:nvSpPr>
          <p:spPr>
            <a:xfrm>
              <a:off x="7506763" y="413919"/>
              <a:ext cx="3233517" cy="5723211"/>
            </a:xfrm>
            <a:custGeom>
              <a:avLst/>
              <a:gdLst/>
              <a:ahLst/>
              <a:cxnLst>
                <a:cxn ang="0">
                  <a:pos x="wd2" y="hd2"/>
                </a:cxn>
                <a:cxn ang="5400000">
                  <a:pos x="wd2" y="hd2"/>
                </a:cxn>
                <a:cxn ang="10800000">
                  <a:pos x="wd2" y="hd2"/>
                </a:cxn>
                <a:cxn ang="16200000">
                  <a:pos x="wd2" y="hd2"/>
                </a:cxn>
              </a:cxnLst>
              <a:rect l="0" t="0" r="r" b="b"/>
              <a:pathLst>
                <a:path w="21600" h="21600" extrusionOk="0">
                  <a:moveTo>
                    <a:pt x="16758" y="0"/>
                  </a:moveTo>
                  <a:lnTo>
                    <a:pt x="21600" y="0"/>
                  </a:lnTo>
                  <a:lnTo>
                    <a:pt x="4842" y="21600"/>
                  </a:lnTo>
                  <a:lnTo>
                    <a:pt x="0" y="21600"/>
                  </a:lnTo>
                  <a:lnTo>
                    <a:pt x="16758" y="0"/>
                  </a:lnTo>
                  <a:close/>
                </a:path>
              </a:pathLst>
            </a:custGeom>
            <a:solidFill>
              <a:srgbClr val="3AB7C8">
                <a:alpha val="5000"/>
              </a:srgb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a:p>
          </p:txBody>
        </p:sp>
        <p:sp>
          <p:nvSpPr>
            <p:cNvPr id="30" name="Shape"/>
            <p:cNvSpPr/>
            <p:nvPr/>
          </p:nvSpPr>
          <p:spPr>
            <a:xfrm>
              <a:off x="9262454" y="2631863"/>
              <a:ext cx="1296849" cy="1161110"/>
            </a:xfrm>
            <a:custGeom>
              <a:avLst/>
              <a:gdLst/>
              <a:ahLst/>
              <a:cxnLst>
                <a:cxn ang="0">
                  <a:pos x="wd2" y="hd2"/>
                </a:cxn>
                <a:cxn ang="5400000">
                  <a:pos x="wd2" y="hd2"/>
                </a:cxn>
                <a:cxn ang="10800000">
                  <a:pos x="wd2" y="hd2"/>
                </a:cxn>
                <a:cxn ang="16200000">
                  <a:pos x="wd2" y="hd2"/>
                </a:cxn>
              </a:cxnLst>
              <a:rect l="0" t="0" r="r" b="b"/>
              <a:pathLst>
                <a:path w="21600" h="21600" extrusionOk="0">
                  <a:moveTo>
                    <a:pt x="8426" y="0"/>
                  </a:moveTo>
                  <a:lnTo>
                    <a:pt x="21600" y="0"/>
                  </a:lnTo>
                  <a:lnTo>
                    <a:pt x="13174" y="21600"/>
                  </a:lnTo>
                  <a:lnTo>
                    <a:pt x="0" y="21600"/>
                  </a:lnTo>
                  <a:lnTo>
                    <a:pt x="8426" y="0"/>
                  </a:lnTo>
                  <a:close/>
                </a:path>
              </a:pathLst>
            </a:custGeom>
            <a:solidFill>
              <a:schemeClr val="bg1">
                <a:lumMod val="50000"/>
                <a:alpha val="5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sz="3600"/>
            </a:p>
          </p:txBody>
        </p:sp>
      </p:grpSp>
    </p:spTree>
    <p:extLst>
      <p:ext uri="{BB962C8B-B14F-4D97-AF65-F5344CB8AC3E}">
        <p14:creationId xmlns:p14="http://schemas.microsoft.com/office/powerpoint/2010/main" val="18231272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
          <p15:clr>
            <a:srgbClr val="F26B43"/>
          </p15:clr>
        </p15:guide>
        <p15:guide id="2" pos="6924">
          <p15:clr>
            <a:srgbClr val="F26B43"/>
          </p15:clr>
        </p15:guide>
        <p15:guide id="3" pos="3840">
          <p15:clr>
            <a:srgbClr val="F26B43"/>
          </p15:clr>
        </p15:guide>
        <p15:guide id="4" orient="horz" pos="2160">
          <p15:clr>
            <a:srgbClr val="F26B43"/>
          </p15:clr>
        </p15:guide>
        <p15:guide id="5" orient="horz" pos="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252943" y="189708"/>
            <a:ext cx="11686116"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Placeholder 1"/>
          <p:cNvSpPr>
            <a:spLocks noGrp="1"/>
          </p:cNvSpPr>
          <p:nvPr>
            <p:ph type="title"/>
          </p:nvPr>
        </p:nvSpPr>
        <p:spPr>
          <a:xfrm>
            <a:off x="1039285" y="381000"/>
            <a:ext cx="10111316" cy="1044388"/>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1039285" y="1828800"/>
            <a:ext cx="10111316" cy="42089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508001" y="6288742"/>
            <a:ext cx="2516716" cy="365125"/>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
        <p:nvSpPr>
          <p:cNvPr id="5" name="Footer Placeholder 4"/>
          <p:cNvSpPr>
            <a:spLocks noGrp="1"/>
          </p:cNvSpPr>
          <p:nvPr>
            <p:ph type="ftr" sz="quarter" idx="3"/>
          </p:nvPr>
        </p:nvSpPr>
        <p:spPr>
          <a:xfrm>
            <a:off x="4406153" y="6288742"/>
            <a:ext cx="698500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11205882" y="219636"/>
            <a:ext cx="657412" cy="365125"/>
          </a:xfrm>
          <a:prstGeom prst="rect">
            <a:avLst/>
          </a:prstGeom>
        </p:spPr>
        <p:txBody>
          <a:bodyPr vert="horz" lIns="91440" tIns="45720" rIns="91440" bIns="45720" rtlCol="0" anchor="ctr"/>
          <a:lstStyle>
            <a:lvl1pPr algn="r">
              <a:defRPr sz="1200">
                <a:solidFill>
                  <a:schemeClr val="tx2"/>
                </a:solidFill>
              </a:defRPr>
            </a:lvl1pPr>
          </a:lstStyle>
          <a:p>
            <a:fld id="{65298ABC-3179-384F-910A-3D39A87E9BAE}" type="slidenum">
              <a:rPr lang="en-US" smtClean="0"/>
              <a:t>‹#›</a:t>
            </a:fld>
            <a:endParaRPr lang="en-US"/>
          </a:p>
        </p:txBody>
      </p:sp>
    </p:spTree>
    <p:extLst>
      <p:ext uri="{BB962C8B-B14F-4D97-AF65-F5344CB8AC3E}">
        <p14:creationId xmlns:p14="http://schemas.microsoft.com/office/powerpoint/2010/main" val="336879817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Lst>
  <p:transition/>
  <p:hf sldNum="0" hdr="0" ftr="0" dt="0"/>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anose="05020102010507070707"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anose="05020102010507070707"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anose="05020102010507070707"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anose="05020102010507070707"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anose="05020102010507070707"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anose="05020102010507070707" pitchFamily="18" charset="2"/>
        <a:buChar char=""/>
        <a:defRPr lang="en-US" sz="1800" kern="120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anose="05020102010507070707" pitchFamily="18" charset="2"/>
        <a:buChar char=""/>
        <a:defRPr lang="en-US" sz="1800" kern="120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anose="05020102010507070707" pitchFamily="18" charset="2"/>
        <a:buChar char=""/>
        <a:defRPr lang="en-US" sz="1800" kern="120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anose="05020102010507070707" pitchFamily="18" charset="2"/>
        <a:buChar char=""/>
        <a:defRPr lang="en-US" sz="18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1984075"/>
            <a:ext cx="11029616" cy="3874722"/>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278913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0CDD83-CCA8-4D65-B217-9D579F721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208FD-2D9D-48EB-9F9B-23F2B4B694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C52B2-714F-47CF-BAB1-3A0B8242F8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F46D7-7506-4B86-9041-7C2413BE2BBF}" type="datetimeFigureOut">
              <a:rPr lang="en-US" smtClean="0"/>
              <a:t>10/24/2023</a:t>
            </a:fld>
            <a:endParaRPr lang="en-US"/>
          </a:p>
        </p:txBody>
      </p:sp>
      <p:sp>
        <p:nvSpPr>
          <p:cNvPr id="5" name="Footer Placeholder 4">
            <a:extLst>
              <a:ext uri="{FF2B5EF4-FFF2-40B4-BE49-F238E27FC236}">
                <a16:creationId xmlns:a16="http://schemas.microsoft.com/office/drawing/2014/main" id="{98A0F5EE-22D2-449D-821B-A47697A2D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F11CFC-EC3D-435F-93C0-E32253D3B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3FB42-BC8B-4376-821B-3EC5407CE3A9}" type="slidenum">
              <a:rPr lang="en-US" smtClean="0"/>
              <a:t>‹#›</a:t>
            </a:fld>
            <a:endParaRPr lang="en-US"/>
          </a:p>
        </p:txBody>
      </p:sp>
    </p:spTree>
    <p:extLst>
      <p:ext uri="{BB962C8B-B14F-4D97-AF65-F5344CB8AC3E}">
        <p14:creationId xmlns:p14="http://schemas.microsoft.com/office/powerpoint/2010/main" val="33882094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E996B7-4ABE-4F2E-9F74-962F8E7D1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45590F-6667-4BD4-853F-1237BD262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96CB1-425E-47C4-AA6F-89EE21FAFE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75166-F418-44C8-921D-86CCABC4772A}" type="datetimeFigureOut">
              <a:rPr lang="en-US" smtClean="0"/>
              <a:t>10/24/2023</a:t>
            </a:fld>
            <a:endParaRPr lang="en-US"/>
          </a:p>
        </p:txBody>
      </p:sp>
      <p:sp>
        <p:nvSpPr>
          <p:cNvPr id="5" name="Footer Placeholder 4">
            <a:extLst>
              <a:ext uri="{FF2B5EF4-FFF2-40B4-BE49-F238E27FC236}">
                <a16:creationId xmlns:a16="http://schemas.microsoft.com/office/drawing/2014/main" id="{0DD33495-D7D7-468B-AC5D-83EC19B18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018BE-ECD1-4309-9898-373BCDAAB0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E0F7A-20D3-47C2-B716-6089A611609C}" type="slidenum">
              <a:rPr lang="en-US" smtClean="0"/>
              <a:t>‹#›</a:t>
            </a:fld>
            <a:endParaRPr lang="en-US"/>
          </a:p>
        </p:txBody>
      </p:sp>
    </p:spTree>
    <p:extLst>
      <p:ext uri="{BB962C8B-B14F-4D97-AF65-F5344CB8AC3E}">
        <p14:creationId xmlns:p14="http://schemas.microsoft.com/office/powerpoint/2010/main" val="136649790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27.JPG"/><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EDDEEE-9AE4-4033-9DFB-213373F2BF69}"/>
              </a:ext>
            </a:extLst>
          </p:cNvPr>
          <p:cNvSpPr>
            <a:spLocks noGrp="1"/>
          </p:cNvSpPr>
          <p:nvPr>
            <p:ph type="title"/>
          </p:nvPr>
        </p:nvSpPr>
        <p:spPr/>
        <p:txBody>
          <a:bodyPr>
            <a:normAutofit fontScale="90000"/>
          </a:bodyPr>
          <a:lstStyle/>
          <a:p>
            <a:r>
              <a:rPr lang="en-US" dirty="0"/>
              <a:t>ETSGSA Benefit Assessment and Extraction Fees</a:t>
            </a:r>
          </a:p>
        </p:txBody>
      </p:sp>
      <p:sp>
        <p:nvSpPr>
          <p:cNvPr id="6" name="Title 3">
            <a:extLst>
              <a:ext uri="{FF2B5EF4-FFF2-40B4-BE49-F238E27FC236}">
                <a16:creationId xmlns:a16="http://schemas.microsoft.com/office/drawing/2014/main" id="{89C2BD6C-2F53-4FF5-9328-AC4081D054A2}"/>
              </a:ext>
            </a:extLst>
          </p:cNvPr>
          <p:cNvSpPr txBox="1"/>
          <p:nvPr/>
        </p:nvSpPr>
        <p:spPr>
          <a:xfrm>
            <a:off x="581193" y="1899920"/>
            <a:ext cx="11029615" cy="358648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kern="1200" cap="small"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small" spc="0" normalizeH="0" baseline="0" noProof="0" dirty="0">
                <a:ln>
                  <a:noFill/>
                </a:ln>
                <a:solidFill>
                  <a:srgbClr val="1A3260"/>
                </a:solidFill>
                <a:effectLst/>
                <a:uLnTx/>
                <a:uFillTx/>
                <a:latin typeface="Gill Sans MT" panose="020B0502020104020203"/>
                <a:cs typeface="Arial"/>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small" spc="0" normalizeH="0" baseline="0" noProof="0" dirty="0">
                <a:ln>
                  <a:noFill/>
                </a:ln>
                <a:solidFill>
                  <a:srgbClr val="1A3260"/>
                </a:solidFill>
                <a:effectLst/>
                <a:uLnTx/>
                <a:uFillTx/>
                <a:latin typeface="Gill Sans MT" panose="020B0502020104020203"/>
                <a:cs typeface="Arial"/>
              </a:rPr>
              <a:t>Stanislaus County Water Advisory Committee</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small" spc="0" normalizeH="0" baseline="0" noProof="0" dirty="0">
              <a:ln>
                <a:noFill/>
              </a:ln>
              <a:solidFill>
                <a:srgbClr val="1A3260"/>
              </a:solidFill>
              <a:effectLst/>
              <a:uLnTx/>
              <a:uFillTx/>
              <a:latin typeface="Gill Sans MT" panose="020B0502020104020203"/>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rgbClr val="1A3260"/>
                </a:solidFill>
                <a:effectLst/>
                <a:uLnTx/>
                <a:uFillTx/>
                <a:latin typeface="Gill Sans MT" panose="020B0502020104020203"/>
                <a:cs typeface="Arial"/>
              </a:rPr>
              <a:t>October 25, 2023</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small" spc="0" normalizeH="0" baseline="0" noProof="0" dirty="0">
              <a:ln>
                <a:noFill/>
              </a:ln>
              <a:solidFill>
                <a:srgbClr val="1A3260"/>
              </a:solidFill>
              <a:effectLst/>
              <a:uLnTx/>
              <a:uFillTx/>
              <a:latin typeface="Gill Sans MT" panose="020B0502020104020203"/>
              <a:cs typeface="Arial"/>
            </a:endParaRPr>
          </a:p>
        </p:txBody>
      </p:sp>
      <p:pic>
        <p:nvPicPr>
          <p:cNvPr id="7" name="Picture 6">
            <a:extLst>
              <a:ext uri="{FF2B5EF4-FFF2-40B4-BE49-F238E27FC236}">
                <a16:creationId xmlns:a16="http://schemas.microsoft.com/office/drawing/2014/main" id="{03AFD944-26FD-4F81-BEC7-F80484B69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859" y="4235095"/>
            <a:ext cx="2286000"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22163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69D5D-4DAE-4859-B0F4-34E3A0087A67}"/>
              </a:ext>
            </a:extLst>
          </p:cNvPr>
          <p:cNvSpPr>
            <a:spLocks noGrp="1"/>
          </p:cNvSpPr>
          <p:nvPr>
            <p:ph type="title"/>
          </p:nvPr>
        </p:nvSpPr>
        <p:spPr/>
        <p:txBody>
          <a:bodyPr>
            <a:normAutofit fontScale="90000"/>
          </a:bodyPr>
          <a:lstStyle/>
          <a:p>
            <a:r>
              <a:rPr lang="en-US" dirty="0"/>
              <a:t>Adaptive Management Implementation Strategy</a:t>
            </a:r>
          </a:p>
        </p:txBody>
      </p:sp>
      <p:pic>
        <p:nvPicPr>
          <p:cNvPr id="6" name="Picture 5">
            <a:extLst>
              <a:ext uri="{FF2B5EF4-FFF2-40B4-BE49-F238E27FC236}">
                <a16:creationId xmlns:a16="http://schemas.microsoft.com/office/drawing/2014/main" id="{D2E8D32D-FE27-1CD8-DBDC-20C1F36213FE}"/>
              </a:ext>
            </a:extLst>
          </p:cNvPr>
          <p:cNvPicPr>
            <a:picLocks noChangeAspect="1"/>
          </p:cNvPicPr>
          <p:nvPr/>
        </p:nvPicPr>
        <p:blipFill>
          <a:blip r:embed="rId3"/>
          <a:stretch>
            <a:fillRect/>
          </a:stretch>
        </p:blipFill>
        <p:spPr>
          <a:xfrm>
            <a:off x="0" y="1953491"/>
            <a:ext cx="12225077" cy="4914900"/>
          </a:xfrm>
          <a:prstGeom prst="rect">
            <a:avLst/>
          </a:prstGeom>
        </p:spPr>
      </p:pic>
    </p:spTree>
    <p:extLst>
      <p:ext uri="{BB962C8B-B14F-4D97-AF65-F5344CB8AC3E}">
        <p14:creationId xmlns:p14="http://schemas.microsoft.com/office/powerpoint/2010/main" val="163268540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200150" y="1277693"/>
            <a:ext cx="10872514" cy="6647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62626"/>
                </a:solidFill>
                <a:effectLst/>
                <a:uLnTx/>
                <a:uFillTx/>
                <a:latin typeface="Lato Bold"/>
                <a:sym typeface="Lato Bold"/>
              </a:rPr>
              <a:t>Yield from Projects &amp;</a:t>
            </a:r>
            <a:r>
              <a:rPr kumimoji="0" lang="en-US" sz="4400" b="0" i="0" u="none" strike="noStrike" kern="1200" cap="none" spc="0" normalizeH="0" noProof="0" dirty="0">
                <a:ln>
                  <a:noFill/>
                </a:ln>
                <a:solidFill>
                  <a:srgbClr val="262626"/>
                </a:solidFill>
                <a:effectLst/>
                <a:uLnTx/>
                <a:uFillTx/>
                <a:latin typeface="Lato Bold"/>
                <a:sym typeface="Lato Bold"/>
              </a:rPr>
              <a:t> Management Actions</a:t>
            </a:r>
            <a:endParaRPr kumimoji="0" sz="4400" b="0" i="0" u="none" strike="noStrike" kern="1200" cap="none" spc="0" normalizeH="0" baseline="0" noProof="0" dirty="0">
              <a:ln>
                <a:noFill/>
              </a:ln>
              <a:solidFill>
                <a:srgbClr val="262626"/>
              </a:solidFill>
              <a:effectLst/>
              <a:uLnTx/>
              <a:uFillTx/>
              <a:latin typeface="Lato Bold"/>
              <a:sym typeface="Lato Bold"/>
            </a:endParaRPr>
          </a:p>
        </p:txBody>
      </p:sp>
      <p:sp>
        <p:nvSpPr>
          <p:cNvPr id="7" name="Rectangle: Rounded Corners 16"/>
          <p:cNvSpPr/>
          <p:nvPr/>
        </p:nvSpPr>
        <p:spPr>
          <a:xfrm>
            <a:off x="1200150" y="2132855"/>
            <a:ext cx="1583482"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graphicFrame>
        <p:nvGraphicFramePr>
          <p:cNvPr id="8" name="Chart 7">
            <a:extLst>
              <a:ext uri="{FF2B5EF4-FFF2-40B4-BE49-F238E27FC236}">
                <a16:creationId xmlns:a16="http://schemas.microsoft.com/office/drawing/2014/main" id="{F615D0FF-2BFE-4C45-915B-A08AE9B9F915}"/>
              </a:ext>
            </a:extLst>
          </p:cNvPr>
          <p:cNvGraphicFramePr>
            <a:graphicFrameLocks/>
          </p:cNvGraphicFramePr>
          <p:nvPr>
            <p:extLst>
              <p:ext uri="{D42A27DB-BD31-4B8C-83A1-F6EECF244321}">
                <p14:modId xmlns:p14="http://schemas.microsoft.com/office/powerpoint/2010/main" val="3513218534"/>
              </p:ext>
            </p:extLst>
          </p:nvPr>
        </p:nvGraphicFramePr>
        <p:xfrm>
          <a:off x="1" y="0"/>
          <a:ext cx="12191999" cy="6893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1004248"/>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200150" y="1277693"/>
            <a:ext cx="10872514" cy="6647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62626"/>
                </a:solidFill>
                <a:effectLst/>
                <a:uLnTx/>
                <a:uFillTx/>
                <a:latin typeface="Lato Bold"/>
                <a:sym typeface="Lato Bold"/>
              </a:rPr>
              <a:t>Yield from Projects &amp; Management Actions</a:t>
            </a:r>
            <a:endParaRPr kumimoji="0" sz="4400" b="0" i="0" u="none" strike="noStrike" kern="1200" cap="none" spc="0" normalizeH="0" baseline="0" noProof="0" dirty="0">
              <a:ln>
                <a:noFill/>
              </a:ln>
              <a:solidFill>
                <a:srgbClr val="262626"/>
              </a:solidFill>
              <a:effectLst/>
              <a:uLnTx/>
              <a:uFillTx/>
              <a:latin typeface="Lato Bold"/>
              <a:sym typeface="Lato Bold"/>
            </a:endParaRPr>
          </a:p>
        </p:txBody>
      </p:sp>
      <p:sp>
        <p:nvSpPr>
          <p:cNvPr id="7" name="Rectangle: Rounded Corners 16"/>
          <p:cNvSpPr/>
          <p:nvPr/>
        </p:nvSpPr>
        <p:spPr>
          <a:xfrm>
            <a:off x="1200150" y="2132855"/>
            <a:ext cx="1583482"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graphicFrame>
        <p:nvGraphicFramePr>
          <p:cNvPr id="2" name="Chart 1">
            <a:extLst>
              <a:ext uri="{FF2B5EF4-FFF2-40B4-BE49-F238E27FC236}">
                <a16:creationId xmlns:a16="http://schemas.microsoft.com/office/drawing/2014/main" id="{1C9E3A7E-1CDD-8E68-525C-BE56CC3C684B}"/>
              </a:ext>
            </a:extLst>
          </p:cNvPr>
          <p:cNvGraphicFramePr>
            <a:graphicFrameLocks/>
          </p:cNvGraphicFramePr>
          <p:nvPr>
            <p:extLst>
              <p:ext uri="{D42A27DB-BD31-4B8C-83A1-F6EECF244321}">
                <p14:modId xmlns:p14="http://schemas.microsoft.com/office/powerpoint/2010/main" val="970132372"/>
              </p:ext>
            </p:extLst>
          </p:nvPr>
        </p:nvGraphicFramePr>
        <p:xfrm>
          <a:off x="0" y="1"/>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556093"/>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683991F-9BCB-48E8-918E-D39FBD5A80D8}"/>
              </a:ext>
            </a:extLst>
          </p:cNvPr>
          <p:cNvGraphicFramePr>
            <a:graphicFrameLocks/>
          </p:cNvGraphicFramePr>
          <p:nvPr/>
        </p:nvGraphicFramePr>
        <p:xfrm>
          <a:off x="0" y="0"/>
          <a:ext cx="12192000" cy="72789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6659237"/>
      </p:ext>
    </p:extLst>
  </p:cSld>
  <p:clrMapOvr>
    <a:masterClrMapping/>
  </p:clrMapOvr>
  <mc:AlternateContent xmlns:mc="http://schemas.openxmlformats.org/markup-compatibility/2006">
    <mc:Choice xmlns:p14="http://schemas.microsoft.com/office/powerpoint/2010/main" Requires="p14">
      <p:transition spd="slow" p14:dur="2000" advTm="103209"/>
    </mc:Choice>
    <mc:Fallback>
      <p:transition spd="slow" advTm="10320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eter&#10;&#10;Description automatically generated">
            <a:extLst>
              <a:ext uri="{FF2B5EF4-FFF2-40B4-BE49-F238E27FC236}">
                <a16:creationId xmlns:a16="http://schemas.microsoft.com/office/drawing/2014/main" id="{4B192368-185D-2EAF-DC6B-F88264E44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0983"/>
            <a:ext cx="12192000" cy="8310879"/>
          </a:xfrm>
          <a:prstGeom prst="rect">
            <a:avLst/>
          </a:prstGeom>
        </p:spPr>
      </p:pic>
      <p:sp>
        <p:nvSpPr>
          <p:cNvPr id="2" name="Title 1">
            <a:extLst>
              <a:ext uri="{FF2B5EF4-FFF2-40B4-BE49-F238E27FC236}">
                <a16:creationId xmlns:a16="http://schemas.microsoft.com/office/drawing/2014/main" id="{C884BE2B-3D7F-4C9B-8A77-17DD61C50D27}"/>
              </a:ext>
            </a:extLst>
          </p:cNvPr>
          <p:cNvSpPr>
            <a:spLocks noGrp="1"/>
          </p:cNvSpPr>
          <p:nvPr>
            <p:ph type="title"/>
          </p:nvPr>
        </p:nvSpPr>
        <p:spPr>
          <a:xfrm>
            <a:off x="-1226521" y="5175454"/>
            <a:ext cx="6869675" cy="988332"/>
          </a:xfrm>
        </p:spPr>
        <p:txBody>
          <a:bodyPr>
            <a:noAutofit/>
          </a:bodyPr>
          <a:lstStyle/>
          <a:p>
            <a:pPr algn="ctr"/>
            <a:r>
              <a:rPr lang="en-US" sz="4800" dirty="0"/>
              <a:t>Rules </a:t>
            </a:r>
            <a:br>
              <a:rPr lang="en-US" sz="4800" dirty="0"/>
            </a:br>
            <a:r>
              <a:rPr lang="en-US" sz="4800" dirty="0"/>
              <a:t>&amp; </a:t>
            </a:r>
            <a:br>
              <a:rPr lang="en-US" sz="4800" dirty="0"/>
            </a:br>
            <a:r>
              <a:rPr lang="en-US" sz="4800" dirty="0"/>
              <a:t>Regulations</a:t>
            </a:r>
          </a:p>
        </p:txBody>
      </p:sp>
    </p:spTree>
    <p:extLst>
      <p:ext uri="{BB962C8B-B14F-4D97-AF65-F5344CB8AC3E}">
        <p14:creationId xmlns:p14="http://schemas.microsoft.com/office/powerpoint/2010/main" val="79019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DEF99-71C0-0C98-45A2-71FD6E751758}"/>
              </a:ext>
            </a:extLst>
          </p:cNvPr>
          <p:cNvSpPr>
            <a:spLocks noGrp="1"/>
          </p:cNvSpPr>
          <p:nvPr>
            <p:ph type="title"/>
          </p:nvPr>
        </p:nvSpPr>
        <p:spPr/>
        <p:txBody>
          <a:bodyPr/>
          <a:lstStyle/>
          <a:p>
            <a:r>
              <a:rPr lang="en-US" dirty="0">
                <a:ea typeface="Calibri Light"/>
                <a:cs typeface="Calibri Light"/>
              </a:rPr>
              <a:t>Schedule for Development of Policies, Rules &amp; Regulations</a:t>
            </a:r>
            <a:endParaRPr lang="en-US" dirty="0"/>
          </a:p>
        </p:txBody>
      </p:sp>
      <p:sp>
        <p:nvSpPr>
          <p:cNvPr id="3" name="Content Placeholder 2">
            <a:extLst>
              <a:ext uri="{FF2B5EF4-FFF2-40B4-BE49-F238E27FC236}">
                <a16:creationId xmlns:a16="http://schemas.microsoft.com/office/drawing/2014/main" id="{8348D891-5910-8741-533A-B2F476FB58C0}"/>
              </a:ext>
            </a:extLst>
          </p:cNvPr>
          <p:cNvSpPr>
            <a:spLocks noGrp="1"/>
          </p:cNvSpPr>
          <p:nvPr>
            <p:ph idx="1"/>
          </p:nvPr>
        </p:nvSpPr>
        <p:spPr>
          <a:xfrm>
            <a:off x="586337" y="2770075"/>
            <a:ext cx="3319182" cy="3722800"/>
          </a:xfrm>
        </p:spPr>
        <p:txBody>
          <a:bodyPr vert="horz" lIns="91440" tIns="45720" rIns="91440" bIns="45720" rtlCol="0" anchor="t">
            <a:normAutofit lnSpcReduction="10000"/>
          </a:bodyPr>
          <a:lstStyle/>
          <a:p>
            <a:r>
              <a:rPr lang="en-US" sz="2400" dirty="0">
                <a:ea typeface="Calibri"/>
                <a:cs typeface="Calibri"/>
              </a:rPr>
              <a:t>Groundwater Allocations</a:t>
            </a:r>
          </a:p>
          <a:p>
            <a:r>
              <a:rPr lang="en-US" sz="2400" dirty="0">
                <a:ea typeface="Calibri"/>
                <a:cs typeface="Calibri"/>
              </a:rPr>
              <a:t>Assessment/Fee Calculation</a:t>
            </a:r>
          </a:p>
          <a:p>
            <a:r>
              <a:rPr lang="en-US" sz="2400" dirty="0">
                <a:ea typeface="Calibri"/>
                <a:cs typeface="Calibri"/>
              </a:rPr>
              <a:t>Groundwater Use Monitoring Methods</a:t>
            </a:r>
          </a:p>
          <a:p>
            <a:r>
              <a:rPr lang="en-US" sz="2400" dirty="0">
                <a:ea typeface="Calibri"/>
                <a:cs typeface="Calibri"/>
              </a:rPr>
              <a:t>Surface water Accounting</a:t>
            </a:r>
          </a:p>
          <a:p>
            <a:r>
              <a:rPr lang="en-US" sz="2400" dirty="0">
                <a:ea typeface="Calibri"/>
                <a:cs typeface="Calibri"/>
              </a:rPr>
              <a:t>Groundwater Account Creation</a:t>
            </a:r>
          </a:p>
        </p:txBody>
      </p:sp>
      <p:sp>
        <p:nvSpPr>
          <p:cNvPr id="5" name="Content Placeholder 2">
            <a:extLst>
              <a:ext uri="{FF2B5EF4-FFF2-40B4-BE49-F238E27FC236}">
                <a16:creationId xmlns:a16="http://schemas.microsoft.com/office/drawing/2014/main" id="{3F447EF4-E30C-F2D6-A444-227C11564118}"/>
              </a:ext>
            </a:extLst>
          </p:cNvPr>
          <p:cNvSpPr txBox="1">
            <a:spLocks/>
          </p:cNvSpPr>
          <p:nvPr/>
        </p:nvSpPr>
        <p:spPr>
          <a:xfrm>
            <a:off x="4464026" y="2772221"/>
            <a:ext cx="3312966" cy="35034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Key Definitions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Accounting for Non-Irrigated Land Uses, Fallowing, Repurposing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Consolidating Accounts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Other Credits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Appeals Process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Grower-Supplied Modifications</a:t>
            </a:r>
          </a:p>
        </p:txBody>
      </p:sp>
      <p:sp>
        <p:nvSpPr>
          <p:cNvPr id="6" name="Content Placeholder 2">
            <a:extLst>
              <a:ext uri="{FF2B5EF4-FFF2-40B4-BE49-F238E27FC236}">
                <a16:creationId xmlns:a16="http://schemas.microsoft.com/office/drawing/2014/main" id="{61DFFCEA-FF16-6723-9353-AB1A96C6E9C8}"/>
              </a:ext>
            </a:extLst>
          </p:cNvPr>
          <p:cNvSpPr txBox="1">
            <a:spLocks/>
          </p:cNvSpPr>
          <p:nvPr/>
        </p:nvSpPr>
        <p:spPr>
          <a:xfrm>
            <a:off x="8357745" y="2770075"/>
            <a:ext cx="3583116" cy="35034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Metering Manual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Measurement of Surface Water Deliveries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Penalties &amp; Enforcement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Trading Between Accounts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GSA Management Zones</a:t>
            </a:r>
          </a:p>
        </p:txBody>
      </p:sp>
      <p:cxnSp>
        <p:nvCxnSpPr>
          <p:cNvPr id="7" name="Straight Arrow Connector 6">
            <a:extLst>
              <a:ext uri="{FF2B5EF4-FFF2-40B4-BE49-F238E27FC236}">
                <a16:creationId xmlns:a16="http://schemas.microsoft.com/office/drawing/2014/main" id="{2B8C16B8-91A7-4714-8AA4-D0C0EC0ACC20}"/>
              </a:ext>
            </a:extLst>
          </p:cNvPr>
          <p:cNvCxnSpPr/>
          <p:nvPr/>
        </p:nvCxnSpPr>
        <p:spPr>
          <a:xfrm flipH="1">
            <a:off x="4127679" y="2499575"/>
            <a:ext cx="8586" cy="399459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71C5828-9295-7881-D156-3BCD274730D6}"/>
              </a:ext>
            </a:extLst>
          </p:cNvPr>
          <p:cNvCxnSpPr>
            <a:cxnSpLocks/>
          </p:cNvCxnSpPr>
          <p:nvPr/>
        </p:nvCxnSpPr>
        <p:spPr>
          <a:xfrm flipH="1">
            <a:off x="8034270" y="2413716"/>
            <a:ext cx="8586" cy="399459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0EFEE67-CBD3-DC4F-0994-C007366389C0}"/>
              </a:ext>
            </a:extLst>
          </p:cNvPr>
          <p:cNvSpPr/>
          <p:nvPr/>
        </p:nvSpPr>
        <p:spPr>
          <a:xfrm>
            <a:off x="586337" y="1711253"/>
            <a:ext cx="3110248" cy="7024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Calibri"/>
                <a:cs typeface="Calibri"/>
              </a:rPr>
              <a:t>NOW</a:t>
            </a: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 </a:t>
            </a:r>
            <a:b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b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(Support Prop 218)</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B4830AA-79E2-E20E-DA3B-9DD1EA11E5A8}"/>
              </a:ext>
            </a:extLst>
          </p:cNvPr>
          <p:cNvSpPr/>
          <p:nvPr/>
        </p:nvSpPr>
        <p:spPr>
          <a:xfrm>
            <a:off x="4534437" y="1711253"/>
            <a:ext cx="3101662" cy="7035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Calibri"/>
                <a:cs typeface="Calibri"/>
              </a:rPr>
              <a:t>NEXT</a:t>
            </a: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 </a:t>
            </a:r>
            <a:b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b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(Before 2024 Irrigation Season)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4B26E93-4F0A-FD8D-B08C-ABC9C96678A2}"/>
              </a:ext>
            </a:extLst>
          </p:cNvPr>
          <p:cNvSpPr/>
          <p:nvPr/>
        </p:nvSpPr>
        <p:spPr>
          <a:xfrm>
            <a:off x="8473951" y="1711253"/>
            <a:ext cx="3093076" cy="7024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Calibri"/>
                <a:cs typeface="Calibri"/>
              </a:rPr>
              <a:t>LATER</a:t>
            </a: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 </a:t>
            </a:r>
            <a:b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b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(Before 2025 Irrigation Season)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27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484893" y="295029"/>
            <a:ext cx="10872514" cy="6647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Guiding Objectives for Fee and Allocation Rules</a:t>
            </a:r>
            <a:endParaRPr kumimoji="0" sz="3600" b="0" i="0" u="none" strike="noStrike" kern="1200" cap="none" spc="0" normalizeH="0" baseline="0" noProof="0" dirty="0">
              <a:ln>
                <a:noFill/>
              </a:ln>
              <a:solidFill>
                <a:srgbClr val="262626"/>
              </a:solidFill>
              <a:effectLst/>
              <a:uLnTx/>
              <a:uFillTx/>
              <a:latin typeface="Lato Bold"/>
              <a:sym typeface="Lato Bold"/>
            </a:endParaRPr>
          </a:p>
        </p:txBody>
      </p:sp>
      <p:sp>
        <p:nvSpPr>
          <p:cNvPr id="7" name="Rectangle: Rounded Corners 16"/>
          <p:cNvSpPr/>
          <p:nvPr/>
        </p:nvSpPr>
        <p:spPr>
          <a:xfrm>
            <a:off x="1540331" y="1011012"/>
            <a:ext cx="4813283"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graphicFrame>
        <p:nvGraphicFramePr>
          <p:cNvPr id="3" name="Diagram 2">
            <a:extLst>
              <a:ext uri="{FF2B5EF4-FFF2-40B4-BE49-F238E27FC236}">
                <a16:creationId xmlns:a16="http://schemas.microsoft.com/office/drawing/2014/main" id="{82F6322E-9B08-B085-A812-94A4214C8571}"/>
              </a:ext>
            </a:extLst>
          </p:cNvPr>
          <p:cNvGraphicFramePr/>
          <p:nvPr/>
        </p:nvGraphicFramePr>
        <p:xfrm>
          <a:off x="775741" y="1407812"/>
          <a:ext cx="10311716" cy="4879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5298237"/>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9BFC482F-C966-1B59-25D0-4134115CC1C4}"/>
              </a:ext>
            </a:extLst>
          </p:cNvPr>
          <p:cNvPicPr>
            <a:picLocks noChangeAspect="1"/>
          </p:cNvPicPr>
          <p:nvPr/>
        </p:nvPicPr>
        <p:blipFill rotWithShape="1">
          <a:blip r:embed="rId3">
            <a:extLst>
              <a:ext uri="{28A0092B-C50C-407E-A947-70E740481C1C}">
                <a14:useLocalDpi xmlns:a14="http://schemas.microsoft.com/office/drawing/2010/main" val="0"/>
              </a:ext>
            </a:extLst>
          </a:blip>
          <a:srcRect l="3406" t="7092" r="21976" b="13476"/>
          <a:stretch/>
        </p:blipFill>
        <p:spPr>
          <a:xfrm>
            <a:off x="7267154" y="4010219"/>
            <a:ext cx="3783015" cy="2605767"/>
          </a:xfrm>
          <a:prstGeom prst="rect">
            <a:avLst/>
          </a:prstGeom>
        </p:spPr>
      </p:pic>
      <p:sp>
        <p:nvSpPr>
          <p:cNvPr id="4" name="TextBox 3">
            <a:extLst>
              <a:ext uri="{FF2B5EF4-FFF2-40B4-BE49-F238E27FC236}">
                <a16:creationId xmlns:a16="http://schemas.microsoft.com/office/drawing/2014/main" id="{AA49F9D6-216E-46FE-2CAA-1EE35FC960E8}"/>
              </a:ext>
            </a:extLst>
          </p:cNvPr>
          <p:cNvSpPr txBox="1"/>
          <p:nvPr/>
        </p:nvSpPr>
        <p:spPr>
          <a:xfrm>
            <a:off x="149333" y="498987"/>
            <a:ext cx="1158586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cs typeface="Arial"/>
              </a:rPr>
              <a:t>Baseline </a:t>
            </a:r>
            <a:r>
              <a:rPr lang="en-US" sz="4000" dirty="0">
                <a:solidFill>
                  <a:prstClr val="black"/>
                </a:solidFill>
                <a:latin typeface="Gill Sans MT" panose="020B0502020104020203"/>
                <a:cs typeface="Arial"/>
              </a:rPr>
              <a:t>Consumptive GW Use</a:t>
            </a:r>
            <a:endParaRPr kumimoji="0" lang="en-US" sz="4000" b="0" i="0" u="none" strike="noStrike" kern="1200" cap="none" spc="0" normalizeH="0" baseline="0" noProof="0" dirty="0">
              <a:ln>
                <a:noFill/>
              </a:ln>
              <a:solidFill>
                <a:prstClr val="black"/>
              </a:solidFill>
              <a:effectLst/>
              <a:uLnTx/>
              <a:uFillTx/>
              <a:latin typeface="Gill Sans MT" panose="020B0502020104020203"/>
              <a:cs typeface="Arial"/>
            </a:endParaRPr>
          </a:p>
        </p:txBody>
      </p:sp>
      <p:sp>
        <p:nvSpPr>
          <p:cNvPr id="12" name="TextBox 11">
            <a:extLst>
              <a:ext uri="{FF2B5EF4-FFF2-40B4-BE49-F238E27FC236}">
                <a16:creationId xmlns:a16="http://schemas.microsoft.com/office/drawing/2014/main" id="{3596732E-4ED4-F3B9-1DE6-8F84868111AC}"/>
              </a:ext>
            </a:extLst>
          </p:cNvPr>
          <p:cNvSpPr txBox="1"/>
          <p:nvPr/>
        </p:nvSpPr>
        <p:spPr>
          <a:xfrm>
            <a:off x="6825581" y="1269877"/>
            <a:ext cx="4978492" cy="2677656"/>
          </a:xfrm>
          <a:prstGeom prst="rect">
            <a:avLst/>
          </a:prstGeom>
          <a:solidFill>
            <a:schemeClr val="accent1">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cs typeface="Arial"/>
              </a:rPr>
              <a:t>Average Baseline ET for all parcels designated as irrigated (Mar – Oct)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cs typeface="Arial"/>
              </a:rPr>
              <a:t>       = 241,425 AF/year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cs typeface="Arial"/>
              </a:rPr>
              <a:t>Equivalent Consumptive GW 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cs typeface="Arial"/>
              </a:rPr>
              <a:t>       = 2.82 ft/year (33.8 in/year)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cs typeface="Arial"/>
              </a:rPr>
              <a:t>Approximate Surface Water Deliveries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cs typeface="Arial"/>
              </a:rPr>
              <a:t>       = 12,000 AF/year</a:t>
            </a:r>
          </a:p>
        </p:txBody>
      </p:sp>
      <p:pic>
        <p:nvPicPr>
          <p:cNvPr id="2" name="Picture 1">
            <a:extLst>
              <a:ext uri="{FF2B5EF4-FFF2-40B4-BE49-F238E27FC236}">
                <a16:creationId xmlns:a16="http://schemas.microsoft.com/office/drawing/2014/main" id="{A82B72FE-39EB-4565-DF64-298C28084F4B}"/>
              </a:ext>
            </a:extLst>
          </p:cNvPr>
          <p:cNvPicPr>
            <a:picLocks noChangeAspect="1"/>
          </p:cNvPicPr>
          <p:nvPr/>
        </p:nvPicPr>
        <p:blipFill>
          <a:blip r:embed="rId4"/>
          <a:stretch>
            <a:fillRect/>
          </a:stretch>
        </p:blipFill>
        <p:spPr>
          <a:xfrm>
            <a:off x="47392" y="1269877"/>
            <a:ext cx="6613181" cy="2724802"/>
          </a:xfrm>
          <a:prstGeom prst="rect">
            <a:avLst/>
          </a:prstGeom>
        </p:spPr>
      </p:pic>
      <p:grpSp>
        <p:nvGrpSpPr>
          <p:cNvPr id="6" name="Group 5">
            <a:extLst>
              <a:ext uri="{FF2B5EF4-FFF2-40B4-BE49-F238E27FC236}">
                <a16:creationId xmlns:a16="http://schemas.microsoft.com/office/drawing/2014/main" id="{0112C486-51D0-6A1D-ADD5-A65C00F38F5A}"/>
              </a:ext>
            </a:extLst>
          </p:cNvPr>
          <p:cNvGrpSpPr/>
          <p:nvPr/>
        </p:nvGrpSpPr>
        <p:grpSpPr>
          <a:xfrm>
            <a:off x="384466" y="4010219"/>
            <a:ext cx="6276108" cy="2724802"/>
            <a:chOff x="457200" y="3920066"/>
            <a:chExt cx="6166521" cy="2937934"/>
          </a:xfrm>
        </p:grpSpPr>
        <p:pic>
          <p:nvPicPr>
            <p:cNvPr id="7" name="Picture 6" descr="Chart, line chart&#10;&#10;Description automatically generated">
              <a:extLst>
                <a:ext uri="{FF2B5EF4-FFF2-40B4-BE49-F238E27FC236}">
                  <a16:creationId xmlns:a16="http://schemas.microsoft.com/office/drawing/2014/main" id="{5C4956DB-DE5D-041E-E152-472904A2FDA8}"/>
                </a:ext>
              </a:extLst>
            </p:cNvPr>
            <p:cNvPicPr>
              <a:picLocks noChangeAspect="1"/>
            </p:cNvPicPr>
            <p:nvPr/>
          </p:nvPicPr>
          <p:blipFill rotWithShape="1">
            <a:blip r:embed="rId5">
              <a:extLst>
                <a:ext uri="{28A0092B-C50C-407E-A947-70E740481C1C}">
                  <a14:useLocalDpi xmlns:a14="http://schemas.microsoft.com/office/drawing/2010/main" val="0"/>
                </a:ext>
              </a:extLst>
            </a:blip>
            <a:srcRect t="9224" r="5993"/>
            <a:stretch/>
          </p:blipFill>
          <p:spPr>
            <a:xfrm>
              <a:off x="457200" y="3920066"/>
              <a:ext cx="6130636" cy="2937934"/>
            </a:xfrm>
            <a:prstGeom prst="rect">
              <a:avLst/>
            </a:prstGeom>
          </p:spPr>
        </p:pic>
        <p:sp>
          <p:nvSpPr>
            <p:cNvPr id="3" name="TextBox 2">
              <a:extLst>
                <a:ext uri="{FF2B5EF4-FFF2-40B4-BE49-F238E27FC236}">
                  <a16:creationId xmlns:a16="http://schemas.microsoft.com/office/drawing/2014/main" id="{82F59CE3-5345-A24E-3344-6E83C1010461}"/>
                </a:ext>
              </a:extLst>
            </p:cNvPr>
            <p:cNvSpPr txBox="1"/>
            <p:nvPr/>
          </p:nvSpPr>
          <p:spPr>
            <a:xfrm>
              <a:off x="1835717" y="4354957"/>
              <a:ext cx="12581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a:cs typeface="Arial"/>
                </a:rPr>
                <a:t>931 fields</a:t>
              </a:r>
            </a:p>
          </p:txBody>
        </p:sp>
        <p:sp>
          <p:nvSpPr>
            <p:cNvPr id="5" name="TextBox 4">
              <a:extLst>
                <a:ext uri="{FF2B5EF4-FFF2-40B4-BE49-F238E27FC236}">
                  <a16:creationId xmlns:a16="http://schemas.microsoft.com/office/drawing/2014/main" id="{2427BB95-4D02-B6F1-DA81-49990431A071}"/>
                </a:ext>
              </a:extLst>
            </p:cNvPr>
            <p:cNvSpPr txBox="1"/>
            <p:nvPr/>
          </p:nvSpPr>
          <p:spPr>
            <a:xfrm>
              <a:off x="5365563" y="5369176"/>
              <a:ext cx="12581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a:cs typeface="Arial"/>
                </a:rPr>
                <a:t>1269 fields</a:t>
              </a:r>
            </a:p>
          </p:txBody>
        </p:sp>
      </p:grpSp>
      <p:sp>
        <p:nvSpPr>
          <p:cNvPr id="9" name="TextBox 8">
            <a:extLst>
              <a:ext uri="{FF2B5EF4-FFF2-40B4-BE49-F238E27FC236}">
                <a16:creationId xmlns:a16="http://schemas.microsoft.com/office/drawing/2014/main" id="{165B74B2-3492-7FBE-95AC-5341AE1E8307}"/>
              </a:ext>
            </a:extLst>
          </p:cNvPr>
          <p:cNvSpPr txBox="1"/>
          <p:nvPr/>
        </p:nvSpPr>
        <p:spPr>
          <a:xfrm rot="16200000">
            <a:off x="-670631" y="5042478"/>
            <a:ext cx="2417970"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a:cs typeface="Arial"/>
              </a:rPr>
              <a:t>Baseline Groundwater Use (ft)</a:t>
            </a:r>
          </a:p>
        </p:txBody>
      </p:sp>
    </p:spTree>
    <p:extLst>
      <p:ext uri="{BB962C8B-B14F-4D97-AF65-F5344CB8AC3E}">
        <p14:creationId xmlns:p14="http://schemas.microsoft.com/office/powerpoint/2010/main" val="34656892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E2C9-3EF6-9F3A-2941-737E6F3FBD4C}"/>
              </a:ext>
            </a:extLst>
          </p:cNvPr>
          <p:cNvSpPr>
            <a:spLocks noGrp="1"/>
          </p:cNvSpPr>
          <p:nvPr>
            <p:ph type="title"/>
          </p:nvPr>
        </p:nvSpPr>
        <p:spPr>
          <a:xfrm>
            <a:off x="838199" y="365125"/>
            <a:ext cx="10935789" cy="1325563"/>
          </a:xfrm>
        </p:spPr>
        <p:txBody>
          <a:bodyPr>
            <a:normAutofit/>
          </a:bodyPr>
          <a:lstStyle/>
          <a:p>
            <a:r>
              <a:rPr lang="en-US" sz="4800" dirty="0">
                <a:ea typeface="Calibri Light"/>
                <a:cs typeface="Calibri Light"/>
              </a:rPr>
              <a:t>Consumptive Groundwater Use Allocations</a:t>
            </a:r>
            <a:endParaRPr lang="en-US" sz="4800" dirty="0"/>
          </a:p>
        </p:txBody>
      </p:sp>
      <p:graphicFrame>
        <p:nvGraphicFramePr>
          <p:cNvPr id="3" name="Diagram 2">
            <a:extLst>
              <a:ext uri="{FF2B5EF4-FFF2-40B4-BE49-F238E27FC236}">
                <a16:creationId xmlns:a16="http://schemas.microsoft.com/office/drawing/2014/main" id="{66B46189-623B-EEC3-F726-A161D2C2482F}"/>
              </a:ext>
            </a:extLst>
          </p:cNvPr>
          <p:cNvGraphicFramePr/>
          <p:nvPr>
            <p:extLst>
              <p:ext uri="{D42A27DB-BD31-4B8C-83A1-F6EECF244321}">
                <p14:modId xmlns:p14="http://schemas.microsoft.com/office/powerpoint/2010/main" val="1823866582"/>
              </p:ext>
            </p:extLst>
          </p:nvPr>
        </p:nvGraphicFramePr>
        <p:xfrm>
          <a:off x="552174" y="1447845"/>
          <a:ext cx="11087652" cy="5045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3686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E22990-F463-36BC-F473-41ED91CCFDE1}"/>
              </a:ext>
            </a:extLst>
          </p:cNvPr>
          <p:cNvSpPr/>
          <p:nvPr/>
        </p:nvSpPr>
        <p:spPr>
          <a:xfrm>
            <a:off x="880056" y="1856704"/>
            <a:ext cx="4078310" cy="1910366"/>
          </a:xfrm>
          <a:prstGeom prst="rect">
            <a:avLst/>
          </a:prstGeom>
          <a:solidFill>
            <a:schemeClr val="bg1">
              <a:lumMod val="85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91BE81-1FAD-6B7A-872D-3922F4A02C64}"/>
              </a:ext>
            </a:extLst>
          </p:cNvPr>
          <p:cNvSpPr>
            <a:spLocks noGrp="1"/>
          </p:cNvSpPr>
          <p:nvPr>
            <p:ph type="title"/>
          </p:nvPr>
        </p:nvSpPr>
        <p:spPr/>
        <p:txBody>
          <a:bodyPr/>
          <a:lstStyle/>
          <a:p>
            <a:r>
              <a:rPr lang="en-US" dirty="0">
                <a:ea typeface="Calibri Light"/>
                <a:cs typeface="Calibri Light"/>
              </a:rPr>
              <a:t>Groundwater Use Calculation Considerations</a:t>
            </a:r>
            <a:endParaRPr lang="en-US" dirty="0"/>
          </a:p>
        </p:txBody>
      </p:sp>
      <p:sp>
        <p:nvSpPr>
          <p:cNvPr id="21" name="TextBox 1">
            <a:extLst>
              <a:ext uri="{FF2B5EF4-FFF2-40B4-BE49-F238E27FC236}">
                <a16:creationId xmlns:a16="http://schemas.microsoft.com/office/drawing/2014/main" id="{7D65542C-6BE4-EEF1-2928-A7C7D76DC114}"/>
              </a:ext>
            </a:extLst>
          </p:cNvPr>
          <p:cNvSpPr txBox="1"/>
          <p:nvPr/>
        </p:nvSpPr>
        <p:spPr>
          <a:xfrm>
            <a:off x="820530" y="4095190"/>
            <a:ext cx="10772503" cy="261610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200"/>
              </a:spcAft>
              <a:buClrTx/>
              <a:buSzPct val="125000"/>
              <a:buFont typeface="Arial" panose="020B0604020202020204" pitchFamily="34" charset="0"/>
              <a:buChar char="•"/>
              <a:tabLst/>
              <a:defRPr/>
            </a:pPr>
            <a:r>
              <a:rPr kumimoji="0" lang="en-US" sz="2400" b="1" u="none" strike="noStrike" kern="1200" cap="none" spc="0" normalizeH="0" baseline="0" noProof="0" dirty="0">
                <a:ln>
                  <a:noFill/>
                </a:ln>
                <a:solidFill>
                  <a:prstClr val="black"/>
                </a:solidFill>
                <a:effectLst/>
                <a:uLnTx/>
                <a:uFillTx/>
                <a:latin typeface="Arial"/>
                <a:ea typeface="+mn-ea"/>
                <a:cs typeface="Arial"/>
              </a:rPr>
              <a:t>Groundwater Use Allocation (AF) = </a:t>
            </a:r>
            <a:br>
              <a:rPr kumimoji="0" lang="en-US" sz="2400" u="none" strike="noStrike" kern="1200" cap="none" spc="0" normalizeH="0" baseline="0" noProof="0" dirty="0">
                <a:ln>
                  <a:noFill/>
                </a:ln>
                <a:solidFill>
                  <a:prstClr val="black"/>
                </a:solidFill>
                <a:effectLst/>
                <a:uLnTx/>
                <a:uFillTx/>
                <a:latin typeface="Arial"/>
                <a:ea typeface="+mn-ea"/>
                <a:cs typeface="Arial"/>
              </a:rPr>
            </a:br>
            <a:r>
              <a:rPr kumimoji="0" lang="en-US" sz="2400" u="none" strike="noStrike" kern="1200" cap="none" spc="0" normalizeH="0" baseline="0" noProof="0" dirty="0">
                <a:ln>
                  <a:noFill/>
                </a:ln>
                <a:solidFill>
                  <a:prstClr val="black"/>
                </a:solidFill>
                <a:effectLst/>
                <a:uLnTx/>
                <a:uFillTx/>
                <a:latin typeface="Arial"/>
                <a:ea typeface="+mn-ea"/>
                <a:cs typeface="Arial"/>
              </a:rPr>
              <a:t>(Baseline – Reduction Target) x (Assessed </a:t>
            </a:r>
            <a:r>
              <a:rPr lang="en-US" sz="2400" dirty="0">
                <a:solidFill>
                  <a:prstClr val="black"/>
                </a:solidFill>
                <a:latin typeface="Arial"/>
                <a:cs typeface="Arial"/>
              </a:rPr>
              <a:t>P</a:t>
            </a:r>
            <a:r>
              <a:rPr kumimoji="0" lang="en-US" sz="2400" u="none" strike="noStrike" kern="1200" cap="none" spc="0" normalizeH="0" baseline="0" noProof="0" dirty="0" err="1">
                <a:ln>
                  <a:noFill/>
                </a:ln>
                <a:solidFill>
                  <a:prstClr val="black"/>
                </a:solidFill>
                <a:effectLst/>
                <a:uLnTx/>
                <a:uFillTx/>
                <a:latin typeface="Arial"/>
                <a:ea typeface="+mn-ea"/>
                <a:cs typeface="Arial"/>
              </a:rPr>
              <a:t>arcel</a:t>
            </a:r>
            <a:r>
              <a:rPr kumimoji="0" lang="en-US" sz="2400" u="none" strike="noStrike" kern="1200" cap="none" spc="0" normalizeH="0" baseline="0" noProof="0" dirty="0">
                <a:ln>
                  <a:noFill/>
                </a:ln>
                <a:solidFill>
                  <a:prstClr val="black"/>
                </a:solidFill>
                <a:effectLst/>
                <a:uLnTx/>
                <a:uFillTx/>
                <a:latin typeface="Arial"/>
                <a:ea typeface="+mn-ea"/>
                <a:cs typeface="Arial"/>
              </a:rPr>
              <a:t> </a:t>
            </a:r>
            <a:r>
              <a:rPr lang="en-US" sz="2400" dirty="0">
                <a:solidFill>
                  <a:prstClr val="black"/>
                </a:solidFill>
                <a:latin typeface="Arial"/>
                <a:cs typeface="Arial"/>
              </a:rPr>
              <a:t>A</a:t>
            </a:r>
            <a:r>
              <a:rPr kumimoji="0" lang="en-US" sz="2400" u="none" strike="noStrike" kern="1200" cap="none" spc="0" normalizeH="0" baseline="0" noProof="0" dirty="0" err="1">
                <a:ln>
                  <a:noFill/>
                </a:ln>
                <a:solidFill>
                  <a:prstClr val="black"/>
                </a:solidFill>
                <a:effectLst/>
                <a:uLnTx/>
                <a:uFillTx/>
                <a:latin typeface="Arial"/>
                <a:ea typeface="+mn-ea"/>
                <a:cs typeface="Arial"/>
              </a:rPr>
              <a:t>cres</a:t>
            </a:r>
            <a:r>
              <a:rPr kumimoji="0" lang="en-US" sz="2400" u="none" strike="noStrike" kern="1200" cap="none" spc="0" normalizeH="0" baseline="0" noProof="0" dirty="0">
                <a:ln>
                  <a:noFill/>
                </a:ln>
                <a:solidFill>
                  <a:prstClr val="black"/>
                </a:solidFill>
                <a:effectLst/>
                <a:uLnTx/>
                <a:uFillTx/>
                <a:latin typeface="Arial"/>
                <a:ea typeface="+mn-ea"/>
                <a:cs typeface="Arial"/>
              </a:rPr>
              <a:t>)</a:t>
            </a:r>
          </a:p>
          <a:p>
            <a:pPr marL="285750" marR="0" lvl="0" indent="-285750" algn="l" defTabSz="914400" rtl="0" eaLnBrk="1" fontAlgn="auto" latinLnBrk="0" hangingPunct="1">
              <a:lnSpc>
                <a:spcPct val="100000"/>
              </a:lnSpc>
              <a:spcBef>
                <a:spcPts val="0"/>
              </a:spcBef>
              <a:spcAft>
                <a:spcPts val="1200"/>
              </a:spcAft>
              <a:buClrTx/>
              <a:buSzPct val="125000"/>
              <a:buFont typeface="Arial" panose="020B0604020202020204" pitchFamily="34" charset="0"/>
              <a:buChar char="•"/>
              <a:tabLst/>
              <a:defRPr/>
            </a:pPr>
            <a:r>
              <a:rPr lang="en-US" sz="2400" b="1" dirty="0">
                <a:solidFill>
                  <a:prstClr val="black"/>
                </a:solidFill>
                <a:latin typeface="Arial"/>
                <a:cs typeface="Arial"/>
              </a:rPr>
              <a:t>Reduction Target = </a:t>
            </a:r>
            <a:r>
              <a:rPr lang="en-US" sz="2400" dirty="0">
                <a:solidFill>
                  <a:prstClr val="black"/>
                </a:solidFill>
                <a:latin typeface="Arial"/>
                <a:cs typeface="Arial"/>
              </a:rPr>
              <a:t>10% in Years 1 – 5; 20% in Years 6 - 10</a:t>
            </a:r>
            <a:endParaRPr kumimoji="0" lang="en-US" sz="240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lang="en-US" sz="2400" b="1" dirty="0">
                <a:solidFill>
                  <a:prstClr val="black"/>
                </a:solidFill>
                <a:latin typeface="Arial"/>
                <a:cs typeface="Arial"/>
              </a:rPr>
              <a:t>Groundwater Use Calculation (AF) =</a:t>
            </a:r>
            <a:br>
              <a:rPr lang="en-US" sz="2400" dirty="0">
                <a:solidFill>
                  <a:prstClr val="black"/>
                </a:solidFill>
                <a:latin typeface="Arial"/>
                <a:cs typeface="Arial"/>
              </a:rPr>
            </a:br>
            <a:r>
              <a:rPr lang="en-US" sz="2400" dirty="0">
                <a:solidFill>
                  <a:prstClr val="black"/>
                </a:solidFill>
                <a:latin typeface="Arial"/>
                <a:cs typeface="Arial"/>
              </a:rPr>
              <a:t>([ET of Irrigated Field 1] x [Field 1 Acres]) + ([ET of Irrigated Field 2] x [Field 2 Acres]) + (Calculated or Measured GW Use of Dairy or Poultry Operation)</a:t>
            </a:r>
            <a:endParaRPr kumimoji="0" lang="en-US" sz="2400" u="none" strike="noStrike" kern="1200" cap="none" spc="0" normalizeH="0" baseline="0" noProof="0" dirty="0">
              <a:ln>
                <a:noFill/>
              </a:ln>
              <a:solidFill>
                <a:prstClr val="black"/>
              </a:solidFill>
              <a:effectLst/>
              <a:uLnTx/>
              <a:uFillTx/>
              <a:latin typeface="Arial"/>
              <a:ea typeface="+mn-ea"/>
              <a:cs typeface="Arial"/>
            </a:endParaRPr>
          </a:p>
        </p:txBody>
      </p:sp>
      <p:sp>
        <p:nvSpPr>
          <p:cNvPr id="5" name="Rectangle 4">
            <a:extLst>
              <a:ext uri="{FF2B5EF4-FFF2-40B4-BE49-F238E27FC236}">
                <a16:creationId xmlns:a16="http://schemas.microsoft.com/office/drawing/2014/main" id="{2F0E9800-2FF9-7144-7CA0-513C6F407B0A}"/>
              </a:ext>
            </a:extLst>
          </p:cNvPr>
          <p:cNvSpPr/>
          <p:nvPr/>
        </p:nvSpPr>
        <p:spPr>
          <a:xfrm>
            <a:off x="1024943" y="2020373"/>
            <a:ext cx="998112" cy="1588393"/>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419461A-CC71-06C5-362D-D46721746F67}"/>
              </a:ext>
            </a:extLst>
          </p:cNvPr>
          <p:cNvSpPr/>
          <p:nvPr/>
        </p:nvSpPr>
        <p:spPr>
          <a:xfrm>
            <a:off x="2184043" y="2020373"/>
            <a:ext cx="1652787"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BDF3068-E709-01A3-56EF-4353E51F8469}"/>
              </a:ext>
            </a:extLst>
          </p:cNvPr>
          <p:cNvSpPr/>
          <p:nvPr/>
        </p:nvSpPr>
        <p:spPr>
          <a:xfrm>
            <a:off x="2184041" y="2900429"/>
            <a:ext cx="2607971" cy="708337"/>
          </a:xfrm>
          <a:prstGeom prst="rect">
            <a:avLst/>
          </a:prstGeom>
          <a:solidFill>
            <a:srgbClr val="E3D1BF"/>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0CB8FB-5B4B-CD83-2EBD-D2A672450C51}"/>
              </a:ext>
            </a:extLst>
          </p:cNvPr>
          <p:cNvSpPr/>
          <p:nvPr/>
        </p:nvSpPr>
        <p:spPr>
          <a:xfrm>
            <a:off x="3836831" y="2012323"/>
            <a:ext cx="587686" cy="708337"/>
          </a:xfrm>
          <a:prstGeom prst="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2963D9F7-0238-6197-9EB4-E2E9556F909D}"/>
              </a:ext>
            </a:extLst>
          </p:cNvPr>
          <p:cNvGrpSpPr/>
          <p:nvPr/>
        </p:nvGrpSpPr>
        <p:grpSpPr>
          <a:xfrm>
            <a:off x="5906274" y="1738720"/>
            <a:ext cx="5215944" cy="2432618"/>
            <a:chOff x="5906274" y="1856704"/>
            <a:chExt cx="5215944" cy="2432618"/>
          </a:xfrm>
        </p:grpSpPr>
        <p:sp>
          <p:nvSpPr>
            <p:cNvPr id="12" name="Rectangle 11">
              <a:extLst>
                <a:ext uri="{FF2B5EF4-FFF2-40B4-BE49-F238E27FC236}">
                  <a16:creationId xmlns:a16="http://schemas.microsoft.com/office/drawing/2014/main" id="{183C27E0-6B3A-5845-71DC-784506CFAB59}"/>
                </a:ext>
              </a:extLst>
            </p:cNvPr>
            <p:cNvSpPr/>
            <p:nvPr/>
          </p:nvSpPr>
          <p:spPr>
            <a:xfrm>
              <a:off x="5906274" y="3674967"/>
              <a:ext cx="300509" cy="309087"/>
            </a:xfrm>
            <a:prstGeom prst="rect">
              <a:avLst/>
            </a:prstGeom>
            <a:solidFill>
              <a:schemeClr val="bg1">
                <a:lumMod val="8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3EE084D-300A-3282-E251-313976EC455D}"/>
                </a:ext>
              </a:extLst>
            </p:cNvPr>
            <p:cNvSpPr/>
            <p:nvPr/>
          </p:nvSpPr>
          <p:spPr>
            <a:xfrm>
              <a:off x="5906274" y="2733230"/>
              <a:ext cx="300508" cy="309087"/>
            </a:xfrm>
            <a:prstGeom prst="rect">
              <a:avLst/>
            </a:prstGeom>
            <a:solidFill>
              <a:srgbClr val="E3D1BF"/>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58EC2A8-04B8-53AB-BED2-73FE0FFE94C7}"/>
                </a:ext>
              </a:extLst>
            </p:cNvPr>
            <p:cNvSpPr/>
            <p:nvPr/>
          </p:nvSpPr>
          <p:spPr>
            <a:xfrm>
              <a:off x="5906274" y="2296244"/>
              <a:ext cx="300508" cy="30908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BB2407-8481-A255-AA13-EE23D63DB22E}"/>
                </a:ext>
              </a:extLst>
            </p:cNvPr>
            <p:cNvSpPr txBox="1"/>
            <p:nvPr/>
          </p:nvSpPr>
          <p:spPr>
            <a:xfrm>
              <a:off x="6319471" y="2296245"/>
              <a:ext cx="2978239" cy="366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Irrigated Field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2A10B87-51A9-1437-9E89-248458C67388}"/>
                </a:ext>
              </a:extLst>
            </p:cNvPr>
            <p:cNvSpPr txBox="1"/>
            <p:nvPr/>
          </p:nvSpPr>
          <p:spPr>
            <a:xfrm>
              <a:off x="6319471" y="2733231"/>
              <a:ext cx="4555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Dairy, Poultry, Packing or Other Operation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F49FFFB-C8D9-D38A-5135-0FF26F64025B}"/>
                </a:ext>
              </a:extLst>
            </p:cNvPr>
            <p:cNvSpPr txBox="1"/>
            <p:nvPr/>
          </p:nvSpPr>
          <p:spPr>
            <a:xfrm>
              <a:off x="6319471" y="3642991"/>
              <a:ext cx="4802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Non-Irrigated Land </a:t>
              </a:r>
              <a:r>
                <a:rPr lang="en-US" dirty="0">
                  <a:solidFill>
                    <a:prstClr val="black"/>
                  </a:solidFill>
                  <a:latin typeface="Calibri" panose="020F0502020204030204"/>
                  <a:ea typeface="Calibri"/>
                  <a:cs typeface="Calibri"/>
                </a:rPr>
                <a:t>U</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se e.g., building, farmstead, roads, open water, natural land, 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AEAA646-D3B6-F8D0-BEDF-DD41138EE61D}"/>
                </a:ext>
              </a:extLst>
            </p:cNvPr>
            <p:cNvSpPr/>
            <p:nvPr/>
          </p:nvSpPr>
          <p:spPr>
            <a:xfrm>
              <a:off x="5906274" y="1856704"/>
              <a:ext cx="300508" cy="311239"/>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9FC6717-554F-2CE9-A5D2-EDD62E34854E}"/>
                </a:ext>
              </a:extLst>
            </p:cNvPr>
            <p:cNvSpPr txBox="1"/>
            <p:nvPr/>
          </p:nvSpPr>
          <p:spPr>
            <a:xfrm>
              <a:off x="6319471" y="1856705"/>
              <a:ext cx="29782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Parcel Boundary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F4EB718-494D-8ED0-1E91-AB87F547459F}"/>
                </a:ext>
              </a:extLst>
            </p:cNvPr>
            <p:cNvSpPr/>
            <p:nvPr/>
          </p:nvSpPr>
          <p:spPr>
            <a:xfrm>
              <a:off x="5911190" y="3200264"/>
              <a:ext cx="300508" cy="309087"/>
            </a:xfrm>
            <a:prstGeom prst="rect">
              <a:avLst/>
            </a:prstGeom>
            <a:solidFill>
              <a:schemeClr val="accent4">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3154EC-13B5-689B-A359-5C2ED2668EEE}"/>
                </a:ext>
              </a:extLst>
            </p:cNvPr>
            <p:cNvSpPr txBox="1"/>
            <p:nvPr/>
          </p:nvSpPr>
          <p:spPr>
            <a:xfrm>
              <a:off x="6334219" y="3200265"/>
              <a:ext cx="4555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Fallowed or Repurposed Land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Rectangle: Rounded Corners 16">
            <a:extLst>
              <a:ext uri="{FF2B5EF4-FFF2-40B4-BE49-F238E27FC236}">
                <a16:creationId xmlns:a16="http://schemas.microsoft.com/office/drawing/2014/main" id="{3195C3A3-C9DE-D2E5-0202-01FE3A564F01}"/>
              </a:ext>
            </a:extLst>
          </p:cNvPr>
          <p:cNvSpPr/>
          <p:nvPr/>
        </p:nvSpPr>
        <p:spPr>
          <a:xfrm>
            <a:off x="905692" y="1489236"/>
            <a:ext cx="5190308" cy="62754"/>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419575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10260720" y="0"/>
            <a:ext cx="1931280" cy="2793990"/>
          </a:xfrm>
          <a:custGeom>
            <a:avLst/>
            <a:gdLst>
              <a:gd name="connsiteX0" fmla="*/ 1217331 w 1931280"/>
              <a:gd name="connsiteY0" fmla="*/ 0 h 2793990"/>
              <a:gd name="connsiteX1" fmla="*/ 1931280 w 1931280"/>
              <a:gd name="connsiteY1" fmla="*/ 0 h 2793990"/>
              <a:gd name="connsiteX2" fmla="*/ 1931280 w 1931280"/>
              <a:gd name="connsiteY2" fmla="*/ 2793990 h 2793990"/>
              <a:gd name="connsiteX3" fmla="*/ 0 w 1931280"/>
              <a:gd name="connsiteY3" fmla="*/ 2793990 h 2793990"/>
              <a:gd name="connsiteX4" fmla="*/ 1217331 w 1931280"/>
              <a:gd name="connsiteY4" fmla="*/ 0 h 279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280" h="2793990">
                <a:moveTo>
                  <a:pt x="1217331" y="0"/>
                </a:moveTo>
                <a:lnTo>
                  <a:pt x="1931280" y="0"/>
                </a:lnTo>
                <a:lnTo>
                  <a:pt x="1931280" y="2793990"/>
                </a:lnTo>
                <a:lnTo>
                  <a:pt x="0" y="2793990"/>
                </a:lnTo>
                <a:lnTo>
                  <a:pt x="121733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9" name="Freeform 8"/>
          <p:cNvSpPr/>
          <p:nvPr/>
        </p:nvSpPr>
        <p:spPr>
          <a:xfrm>
            <a:off x="10104161" y="1"/>
            <a:ext cx="1104407" cy="1535175"/>
          </a:xfrm>
          <a:custGeom>
            <a:avLst/>
            <a:gdLst>
              <a:gd name="connsiteX0" fmla="*/ 672917 w 1104407"/>
              <a:gd name="connsiteY0" fmla="*/ 0 h 1535175"/>
              <a:gd name="connsiteX1" fmla="*/ 1104407 w 1104407"/>
              <a:gd name="connsiteY1" fmla="*/ 0 h 1535175"/>
              <a:gd name="connsiteX2" fmla="*/ 431490 w 1104407"/>
              <a:gd name="connsiteY2" fmla="*/ 1535175 h 1535175"/>
              <a:gd name="connsiteX3" fmla="*/ 0 w 1104407"/>
              <a:gd name="connsiteY3" fmla="*/ 1535175 h 1535175"/>
              <a:gd name="connsiteX4" fmla="*/ 672917 w 1104407"/>
              <a:gd name="connsiteY4" fmla="*/ 0 h 153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407" h="1535175">
                <a:moveTo>
                  <a:pt x="672917" y="0"/>
                </a:moveTo>
                <a:lnTo>
                  <a:pt x="1104407" y="0"/>
                </a:lnTo>
                <a:lnTo>
                  <a:pt x="431490" y="1535175"/>
                </a:lnTo>
                <a:lnTo>
                  <a:pt x="0" y="1535175"/>
                </a:lnTo>
                <a:lnTo>
                  <a:pt x="67291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1" name="Freeform 10"/>
          <p:cNvSpPr/>
          <p:nvPr/>
        </p:nvSpPr>
        <p:spPr>
          <a:xfrm>
            <a:off x="1" y="4434494"/>
            <a:ext cx="974673" cy="2223592"/>
          </a:xfrm>
          <a:custGeom>
            <a:avLst/>
            <a:gdLst>
              <a:gd name="connsiteX0" fmla="*/ 614578 w 974673"/>
              <a:gd name="connsiteY0" fmla="*/ 0 h 2223592"/>
              <a:gd name="connsiteX1" fmla="*/ 974673 w 974673"/>
              <a:gd name="connsiteY1" fmla="*/ 0 h 2223592"/>
              <a:gd name="connsiteX2" fmla="*/ 0 w 974673"/>
              <a:gd name="connsiteY2" fmla="*/ 2223592 h 2223592"/>
              <a:gd name="connsiteX3" fmla="*/ 0 w 974673"/>
              <a:gd name="connsiteY3" fmla="*/ 1402082 h 2223592"/>
              <a:gd name="connsiteX4" fmla="*/ 614578 w 974673"/>
              <a:gd name="connsiteY4" fmla="*/ 0 h 22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672" h="2223592">
                <a:moveTo>
                  <a:pt x="614578" y="0"/>
                </a:moveTo>
                <a:lnTo>
                  <a:pt x="974673" y="0"/>
                </a:lnTo>
                <a:lnTo>
                  <a:pt x="0" y="2223592"/>
                </a:lnTo>
                <a:lnTo>
                  <a:pt x="0" y="1402082"/>
                </a:lnTo>
                <a:lnTo>
                  <a:pt x="61457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7" name="Lorem Ipsum"/>
          <p:cNvSpPr txBox="1"/>
          <p:nvPr/>
        </p:nvSpPr>
        <p:spPr>
          <a:xfrm>
            <a:off x="485638" y="281599"/>
            <a:ext cx="5899284" cy="664781"/>
          </a:xfrm>
          <a:prstGeom prst="rect">
            <a:avLst/>
          </a:prstGeom>
          <a:ln w="12700">
            <a:miter lim="400000"/>
          </a:ln>
          <a:extLst>
            <a:ext uri="{C572A759-6A51-4108-AA02-DFA0A04FC94B}">
              <ma14:wrappingTextBoxFlag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lIns="50800" tIns="50800" rIns="50800" bIns="50800" anchor="b"/>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Topics </a:t>
            </a:r>
            <a:endParaRPr kumimoji="0" sz="3600" b="0" i="0" u="none" strike="noStrike" kern="1200" cap="none" spc="0" normalizeH="0" baseline="0" noProof="0" dirty="0">
              <a:ln>
                <a:noFill/>
              </a:ln>
              <a:solidFill>
                <a:srgbClr val="262626"/>
              </a:solidFill>
              <a:effectLst/>
              <a:uLnTx/>
              <a:uFillTx/>
              <a:latin typeface="Lato Bold"/>
              <a:sym typeface="Lato Bold"/>
            </a:endParaRPr>
          </a:p>
        </p:txBody>
      </p:sp>
      <p:sp>
        <p:nvSpPr>
          <p:cNvPr id="49" name="Rectangle: Rounded Corners 16"/>
          <p:cNvSpPr/>
          <p:nvPr/>
        </p:nvSpPr>
        <p:spPr>
          <a:xfrm>
            <a:off x="485638" y="946380"/>
            <a:ext cx="2974815" cy="45719"/>
          </a:xfrm>
          <a:prstGeom prst="roundRect">
            <a:avLst>
              <a:gd name="adj" fmla="val 24145"/>
            </a:avLst>
          </a:prstGeom>
          <a:solidFill>
            <a:srgbClr val="66A177"/>
          </a:solidFill>
          <a:ln w="12700">
            <a:miter lim="400000"/>
          </a:ln>
        </p:spPr>
        <p:txBody>
          <a:bodyPr lIns="45719" rIns="45719" anchor="ctr">
            <a:normAutofit fontScale="25000" lnSpcReduction="20000"/>
          </a:bodyPr>
          <a:lstStyle/>
          <a:p>
            <a:pPr marL="0" marR="0" lvl="0" indent="0" algn="ctr" defTabSz="457315" rtl="0" eaLnBrk="1" fontAlgn="auto" latinLnBrk="0" hangingPunct="1">
              <a:lnSpc>
                <a:spcPct val="100000"/>
              </a:lnSpc>
              <a:spcBef>
                <a:spcPct val="0"/>
              </a:spcBef>
              <a:spcAft>
                <a:spcPct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a:ln>
                <a:noFill/>
              </a:ln>
              <a:solidFill>
                <a:srgbClr val="FFFFFF"/>
              </a:solidFill>
              <a:effectLst/>
              <a:uLnTx/>
              <a:uFillTx/>
              <a:latin typeface="Calibri"/>
              <a:cs typeface="Calibri"/>
              <a:sym typeface="Calibri"/>
            </a:endParaRPr>
          </a:p>
        </p:txBody>
      </p:sp>
      <p:graphicFrame>
        <p:nvGraphicFramePr>
          <p:cNvPr id="18" name="Content Placeholder 6">
            <a:extLst>
              <a:ext uri="{FF2B5EF4-FFF2-40B4-BE49-F238E27FC236}">
                <a16:creationId xmlns:a16="http://schemas.microsoft.com/office/drawing/2014/main" id="{1305AAEC-FDB7-444B-914A-1DB252C9FC2F}"/>
              </a:ext>
            </a:extLst>
          </p:cNvPr>
          <p:cNvGraphicFramePr/>
          <p:nvPr>
            <p:extLst>
              <p:ext uri="{D42A27DB-BD31-4B8C-83A1-F6EECF244321}">
                <p14:modId xmlns:p14="http://schemas.microsoft.com/office/powerpoint/2010/main" val="2604501756"/>
              </p:ext>
            </p:extLst>
          </p:nvPr>
        </p:nvGraphicFramePr>
        <p:xfrm>
          <a:off x="313038" y="1165011"/>
          <a:ext cx="7565687" cy="5113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artoon of fish in a glass of water&#10;&#10;Description automatically generated">
            <a:extLst>
              <a:ext uri="{FF2B5EF4-FFF2-40B4-BE49-F238E27FC236}">
                <a16:creationId xmlns:a16="http://schemas.microsoft.com/office/drawing/2014/main" id="{E0BB057E-7FA0-4E40-679B-E567459F0B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8644" y="1205168"/>
            <a:ext cx="3993356" cy="5033554"/>
          </a:xfrm>
          <a:prstGeom prst="rect">
            <a:avLst/>
          </a:prstGeom>
        </p:spPr>
      </p:pic>
    </p:spTree>
    <p:extLst>
      <p:ext uri="{BB962C8B-B14F-4D97-AF65-F5344CB8AC3E}">
        <p14:creationId xmlns:p14="http://schemas.microsoft.com/office/powerpoint/2010/main" val="49731166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69D5D-4DAE-4859-B0F4-34E3A0087A67}"/>
              </a:ext>
            </a:extLst>
          </p:cNvPr>
          <p:cNvSpPr>
            <a:spLocks noGrp="1"/>
          </p:cNvSpPr>
          <p:nvPr>
            <p:ph type="title"/>
          </p:nvPr>
        </p:nvSpPr>
        <p:spPr/>
        <p:txBody>
          <a:bodyPr>
            <a:normAutofit fontScale="90000"/>
          </a:bodyPr>
          <a:lstStyle/>
          <a:p>
            <a:r>
              <a:rPr lang="en-US" dirty="0"/>
              <a:t>Consumptive Groundwater Use Calculation</a:t>
            </a:r>
          </a:p>
        </p:txBody>
      </p:sp>
      <p:sp>
        <p:nvSpPr>
          <p:cNvPr id="2" name="TextBox 1">
            <a:extLst>
              <a:ext uri="{FF2B5EF4-FFF2-40B4-BE49-F238E27FC236}">
                <a16:creationId xmlns:a16="http://schemas.microsoft.com/office/drawing/2014/main" id="{BCB112CC-85BD-FDFF-8B1B-5E48F2C31C7A}"/>
              </a:ext>
            </a:extLst>
          </p:cNvPr>
          <p:cNvSpPr txBox="1"/>
          <p:nvPr/>
        </p:nvSpPr>
        <p:spPr>
          <a:xfrm>
            <a:off x="605883" y="2510135"/>
            <a:ext cx="1667064" cy="923330"/>
          </a:xfrm>
          <a:prstGeom prst="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cs typeface="Arial"/>
              </a:rPr>
              <a:t>Consumptive Groundwater Use </a:t>
            </a:r>
          </a:p>
        </p:txBody>
      </p:sp>
      <p:sp>
        <p:nvSpPr>
          <p:cNvPr id="5" name="TextBox 4">
            <a:extLst>
              <a:ext uri="{FF2B5EF4-FFF2-40B4-BE49-F238E27FC236}">
                <a16:creationId xmlns:a16="http://schemas.microsoft.com/office/drawing/2014/main" id="{A356D1B5-CFE8-C361-E539-C900F89171F4}"/>
              </a:ext>
            </a:extLst>
          </p:cNvPr>
          <p:cNvSpPr txBox="1"/>
          <p:nvPr/>
        </p:nvSpPr>
        <p:spPr>
          <a:xfrm>
            <a:off x="3412624" y="2526452"/>
            <a:ext cx="1807626" cy="923330"/>
          </a:xfrm>
          <a:prstGeom prst="rect">
            <a:avLst/>
          </a:prstGeom>
          <a:solidFill>
            <a:schemeClr val="accent6">
              <a:lumMod val="60000"/>
              <a:lumOff val="40000"/>
            </a:schemeClr>
          </a:solidFill>
          <a:ln>
            <a:solidFill>
              <a:schemeClr val="accent2">
                <a:lumMod val="75000"/>
              </a:schemeClr>
            </a:solidFill>
          </a:ln>
          <a:scene3d>
            <a:camera prst="orthographicFront"/>
            <a:lightRig rig="threePt" dir="t"/>
          </a:scene3d>
          <a:sp3d>
            <a:bevelT/>
          </a:sp3d>
        </p:spPr>
        <p:txBody>
          <a:bodyPr wrap="square" rtlCol="0">
            <a:spAutoFit/>
          </a:bodyPr>
          <a:lstStyle>
            <a:defPPr>
              <a:defRPr lang="en-US"/>
            </a:defPPr>
            <a:lvl1pPr algn="ctr">
              <a:defRPr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cs typeface="Arial"/>
              </a:rPr>
              <a:t>ET Consumptive Use</a:t>
            </a:r>
          </a:p>
        </p:txBody>
      </p:sp>
      <p:sp>
        <p:nvSpPr>
          <p:cNvPr id="7" name="TextBox 6">
            <a:extLst>
              <a:ext uri="{FF2B5EF4-FFF2-40B4-BE49-F238E27FC236}">
                <a16:creationId xmlns:a16="http://schemas.microsoft.com/office/drawing/2014/main" id="{E4DC309B-7068-1AB9-B96D-8EEC80F5A7FD}"/>
              </a:ext>
            </a:extLst>
          </p:cNvPr>
          <p:cNvSpPr txBox="1"/>
          <p:nvPr/>
        </p:nvSpPr>
        <p:spPr>
          <a:xfrm>
            <a:off x="5446147" y="2822659"/>
            <a:ext cx="776981" cy="274320"/>
          </a:xfrm>
          <a:prstGeom prst="rect">
            <a:avLst/>
          </a:prstGeom>
          <a:solidFill>
            <a:schemeClr val="accent1"/>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cs typeface="Arial"/>
              </a:rPr>
              <a:t>minus</a:t>
            </a:r>
          </a:p>
        </p:txBody>
      </p:sp>
      <p:sp>
        <p:nvSpPr>
          <p:cNvPr id="8" name="TextBox 7">
            <a:extLst>
              <a:ext uri="{FF2B5EF4-FFF2-40B4-BE49-F238E27FC236}">
                <a16:creationId xmlns:a16="http://schemas.microsoft.com/office/drawing/2014/main" id="{23019B95-62A0-DDFB-3F52-17A5AFF8003D}"/>
              </a:ext>
            </a:extLst>
          </p:cNvPr>
          <p:cNvSpPr txBox="1"/>
          <p:nvPr/>
        </p:nvSpPr>
        <p:spPr>
          <a:xfrm>
            <a:off x="6458932" y="2526238"/>
            <a:ext cx="1807626" cy="923544"/>
          </a:xfrm>
          <a:prstGeom prst="rect">
            <a:avLst/>
          </a:prstGeom>
          <a:solidFill>
            <a:srgbClr val="EFF5A3"/>
          </a:solidFill>
          <a:ln>
            <a:solidFill>
              <a:schemeClr val="accent2">
                <a:lumMod val="75000"/>
              </a:schemeClr>
            </a:solidFill>
          </a:ln>
          <a:scene3d>
            <a:camera prst="orthographicFront"/>
            <a:lightRig rig="threePt" dir="t"/>
          </a:scene3d>
          <a:sp3d>
            <a:bevelT/>
          </a:sp3d>
        </p:spPr>
        <p:txBody>
          <a:bodyPr wrap="square" rtlCol="0" anchor="ctr" anchorCtr="0">
            <a:spAutoFit/>
          </a:bodyPr>
          <a:lstStyle>
            <a:defPPr>
              <a:defRPr lang="en-US"/>
            </a:defPPr>
            <a:lvl1pPr algn="ctr">
              <a:defRPr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cs typeface="Arial"/>
              </a:rPr>
              <a:t>Precipitation</a:t>
            </a:r>
          </a:p>
        </p:txBody>
      </p:sp>
      <p:sp>
        <p:nvSpPr>
          <p:cNvPr id="10" name="TextBox 9">
            <a:extLst>
              <a:ext uri="{FF2B5EF4-FFF2-40B4-BE49-F238E27FC236}">
                <a16:creationId xmlns:a16="http://schemas.microsoft.com/office/drawing/2014/main" id="{EED3ABA9-86A6-4BAB-B4A3-265F33AA9782}"/>
              </a:ext>
            </a:extLst>
          </p:cNvPr>
          <p:cNvSpPr txBox="1"/>
          <p:nvPr/>
        </p:nvSpPr>
        <p:spPr>
          <a:xfrm>
            <a:off x="9495332" y="2520288"/>
            <a:ext cx="1807626" cy="923544"/>
          </a:xfrm>
          <a:prstGeom prst="rect">
            <a:avLst/>
          </a:prstGeom>
          <a:solidFill>
            <a:srgbClr val="EFF5A3"/>
          </a:solidFill>
          <a:ln>
            <a:solidFill>
              <a:schemeClr val="accent2">
                <a:lumMod val="75000"/>
              </a:schemeClr>
            </a:solidFill>
          </a:ln>
          <a:scene3d>
            <a:camera prst="orthographicFront"/>
            <a:lightRig rig="threePt" dir="t"/>
          </a:scene3d>
          <a:sp3d>
            <a:bevelT/>
          </a:sp3d>
        </p:spPr>
        <p:txBody>
          <a:bodyPr wrap="square" rtlCol="0" anchor="ctr" anchorCtr="0">
            <a:spAutoFit/>
          </a:bodyPr>
          <a:lstStyle>
            <a:defPPr>
              <a:defRPr lang="en-US"/>
            </a:defPPr>
            <a:lvl1pPr algn="ctr">
              <a:defRPr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cs typeface="Arial"/>
              </a:rPr>
              <a:t>Surface Water Deliveries</a:t>
            </a:r>
          </a:p>
        </p:txBody>
      </p:sp>
      <p:sp>
        <p:nvSpPr>
          <p:cNvPr id="11" name="Left Brace 10">
            <a:extLst>
              <a:ext uri="{FF2B5EF4-FFF2-40B4-BE49-F238E27FC236}">
                <a16:creationId xmlns:a16="http://schemas.microsoft.com/office/drawing/2014/main" id="{9B9EAFCE-CAB5-4A79-FFB5-3CA328DA320C}"/>
              </a:ext>
            </a:extLst>
          </p:cNvPr>
          <p:cNvSpPr/>
          <p:nvPr/>
        </p:nvSpPr>
        <p:spPr>
          <a:xfrm rot="16200000">
            <a:off x="7011778" y="-262067"/>
            <a:ext cx="646331" cy="8397931"/>
          </a:xfrm>
          <a:prstGeom prst="leftBrace">
            <a:avLst>
              <a:gd name="adj1" fmla="val 8333"/>
              <a:gd name="adj2" fmla="val 501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cs typeface="Arial"/>
            </a:endParaRPr>
          </a:p>
        </p:txBody>
      </p:sp>
      <p:sp>
        <p:nvSpPr>
          <p:cNvPr id="12" name="TextBox 11">
            <a:extLst>
              <a:ext uri="{FF2B5EF4-FFF2-40B4-BE49-F238E27FC236}">
                <a16:creationId xmlns:a16="http://schemas.microsoft.com/office/drawing/2014/main" id="{575D13E4-C62D-5D44-1D25-B81EFB2DCCD2}"/>
              </a:ext>
            </a:extLst>
          </p:cNvPr>
          <p:cNvSpPr txBox="1"/>
          <p:nvPr/>
        </p:nvSpPr>
        <p:spPr>
          <a:xfrm>
            <a:off x="658091" y="4205255"/>
            <a:ext cx="11170115" cy="2308324"/>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1" i="0" u="sng" strike="noStrike" kern="1200" cap="none" spc="0" normalizeH="0" baseline="0" noProof="0" dirty="0">
                <a:ln>
                  <a:noFill/>
                </a:ln>
                <a:solidFill>
                  <a:prstClr val="black"/>
                </a:solidFill>
                <a:effectLst/>
                <a:uLnTx/>
                <a:uFillTx/>
                <a:latin typeface="Gill Sans MT" panose="020B0502020104020203"/>
                <a:cs typeface="Arial"/>
              </a:rPr>
              <a:t>PROPOSED RULES &amp; REGULATIONS</a:t>
            </a:r>
          </a:p>
          <a:p>
            <a:pPr marL="285750" indent="-285750" defTabSz="457200">
              <a:buFont typeface="Arial" panose="020B0604020202020204" pitchFamily="34" charset="0"/>
              <a:buChar char="•"/>
            </a:pPr>
            <a:r>
              <a:rPr lang="en-US" sz="2400" dirty="0">
                <a:solidFill>
                  <a:prstClr val="black"/>
                </a:solidFill>
              </a:rPr>
              <a:t>Analysis for irrigation season (March – October) to minimize precipitation effects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Gill Sans MT" panose="020B0502020104020203"/>
                <a:cs typeface="Arial"/>
              </a:rPr>
              <a:t>Precipitation subtracted at full value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cs typeface="Arial"/>
              </a:rPr>
              <a:t>Surface water deliveries subtracted (MID,  TID and diversions)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Gill Sans MT" panose="020B0502020104020203"/>
                <a:cs typeface="Arial"/>
              </a:rPr>
              <a:t>Calculated using Land IQ ET data with options for metering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cs typeface="Arial"/>
              </a:rPr>
              <a:t>Compared to allocation calculated from historical ET baseline </a:t>
            </a:r>
            <a:r>
              <a:rPr kumimoji="0" lang="en-US" sz="2400" b="0" i="0" u="none" strike="noStrike" kern="1200" cap="none" spc="0" normalizeH="0" baseline="0" noProof="0" dirty="0" err="1">
                <a:ln>
                  <a:noFill/>
                </a:ln>
                <a:solidFill>
                  <a:prstClr val="black"/>
                </a:solidFill>
                <a:effectLst/>
                <a:uLnTx/>
                <a:uFillTx/>
                <a:latin typeface="Gill Sans MT" panose="020B0502020104020203"/>
                <a:cs typeface="Arial"/>
              </a:rPr>
              <a:t>minu</a:t>
            </a:r>
            <a:r>
              <a:rPr lang="en-US" sz="2400" dirty="0">
                <a:solidFill>
                  <a:prstClr val="black"/>
                </a:solidFill>
                <a:latin typeface="Gill Sans MT" panose="020B0502020104020203"/>
                <a:cs typeface="Arial"/>
              </a:rPr>
              <a:t>s reduction target</a:t>
            </a:r>
            <a:endParaRPr kumimoji="0" lang="en-US" sz="2400" b="0" i="0" u="none" strike="noStrike" kern="1200" cap="none" spc="0" normalizeH="0" baseline="0" noProof="0" dirty="0">
              <a:ln>
                <a:noFill/>
              </a:ln>
              <a:solidFill>
                <a:prstClr val="black"/>
              </a:solidFill>
              <a:effectLst/>
              <a:uLnTx/>
              <a:uFillTx/>
              <a:latin typeface="Gill Sans MT" panose="020B0502020104020203"/>
              <a:cs typeface="Arial"/>
            </a:endParaRPr>
          </a:p>
        </p:txBody>
      </p:sp>
      <p:sp>
        <p:nvSpPr>
          <p:cNvPr id="13" name="TextBox 12">
            <a:extLst>
              <a:ext uri="{FF2B5EF4-FFF2-40B4-BE49-F238E27FC236}">
                <a16:creationId xmlns:a16="http://schemas.microsoft.com/office/drawing/2014/main" id="{9AE479D6-F068-DA0F-14EA-2CD01B3D9F6A}"/>
              </a:ext>
            </a:extLst>
          </p:cNvPr>
          <p:cNvSpPr txBox="1"/>
          <p:nvPr/>
        </p:nvSpPr>
        <p:spPr>
          <a:xfrm>
            <a:off x="8502362" y="2850850"/>
            <a:ext cx="776981" cy="274320"/>
          </a:xfrm>
          <a:prstGeom prst="rect">
            <a:avLst/>
          </a:prstGeom>
          <a:solidFill>
            <a:schemeClr val="accent1"/>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cs typeface="Arial"/>
              </a:rPr>
              <a:t>minus</a:t>
            </a:r>
          </a:p>
        </p:txBody>
      </p:sp>
      <p:sp>
        <p:nvSpPr>
          <p:cNvPr id="9" name="TextBox 8">
            <a:extLst>
              <a:ext uri="{FF2B5EF4-FFF2-40B4-BE49-F238E27FC236}">
                <a16:creationId xmlns:a16="http://schemas.microsoft.com/office/drawing/2014/main" id="{F8536670-E89E-5B83-6686-633E053941FB}"/>
              </a:ext>
            </a:extLst>
          </p:cNvPr>
          <p:cNvSpPr txBox="1"/>
          <p:nvPr/>
        </p:nvSpPr>
        <p:spPr>
          <a:xfrm>
            <a:off x="2412703" y="2387845"/>
            <a:ext cx="723275" cy="1200329"/>
          </a:xfrm>
          <a:prstGeom prst="rect">
            <a:avLst/>
          </a:prstGeom>
          <a:noFill/>
        </p:spPr>
        <p:txBody>
          <a:bodyPr wrap="none" rtlCol="0">
            <a:spAutoFit/>
          </a:bodyPr>
          <a:lstStyle/>
          <a:p>
            <a:r>
              <a:rPr lang="en-US" sz="7200" b="1" dirty="0">
                <a:solidFill>
                  <a:schemeClr val="accent1">
                    <a:lumMod val="75000"/>
                  </a:schemeClr>
                </a:solidFill>
              </a:rPr>
              <a:t>=</a:t>
            </a:r>
          </a:p>
        </p:txBody>
      </p:sp>
    </p:spTree>
    <p:extLst>
      <p:ext uri="{BB962C8B-B14F-4D97-AF65-F5344CB8AC3E}">
        <p14:creationId xmlns:p14="http://schemas.microsoft.com/office/powerpoint/2010/main" val="22651414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E2C9-3EF6-9F3A-2941-737E6F3FBD4C}"/>
              </a:ext>
            </a:extLst>
          </p:cNvPr>
          <p:cNvSpPr>
            <a:spLocks noGrp="1"/>
          </p:cNvSpPr>
          <p:nvPr>
            <p:ph type="title"/>
          </p:nvPr>
        </p:nvSpPr>
        <p:spPr/>
        <p:txBody>
          <a:bodyPr>
            <a:normAutofit/>
          </a:bodyPr>
          <a:lstStyle/>
          <a:p>
            <a:r>
              <a:rPr lang="en-US" sz="4800" dirty="0">
                <a:ea typeface="Calibri Light"/>
                <a:cs typeface="Calibri Light"/>
              </a:rPr>
              <a:t>Surface Water Rules &amp; Regulations</a:t>
            </a:r>
            <a:endParaRPr lang="en-US" sz="4800" dirty="0"/>
          </a:p>
        </p:txBody>
      </p:sp>
      <p:graphicFrame>
        <p:nvGraphicFramePr>
          <p:cNvPr id="3" name="Diagram 2">
            <a:extLst>
              <a:ext uri="{FF2B5EF4-FFF2-40B4-BE49-F238E27FC236}">
                <a16:creationId xmlns:a16="http://schemas.microsoft.com/office/drawing/2014/main" id="{66B46189-623B-EEC3-F726-A161D2C2482F}"/>
              </a:ext>
            </a:extLst>
          </p:cNvPr>
          <p:cNvGraphicFramePr/>
          <p:nvPr>
            <p:extLst>
              <p:ext uri="{D42A27DB-BD31-4B8C-83A1-F6EECF244321}">
                <p14:modId xmlns:p14="http://schemas.microsoft.com/office/powerpoint/2010/main" val="447372876"/>
              </p:ext>
            </p:extLst>
          </p:nvPr>
        </p:nvGraphicFramePr>
        <p:xfrm>
          <a:off x="552174" y="1447845"/>
          <a:ext cx="11087652" cy="5045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0619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484893" y="295029"/>
            <a:ext cx="10872514" cy="6647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Assessment Proportional to Groundwater Use</a:t>
            </a:r>
            <a:endParaRPr kumimoji="0" sz="3600" b="0" i="0" u="none" strike="noStrike" kern="1200" cap="none" spc="0" normalizeH="0" baseline="0" noProof="0" dirty="0">
              <a:ln>
                <a:noFill/>
              </a:ln>
              <a:solidFill>
                <a:srgbClr val="262626"/>
              </a:solidFill>
              <a:effectLst/>
              <a:uLnTx/>
              <a:uFillTx/>
              <a:latin typeface="Lato Bold"/>
              <a:sym typeface="Lato Bold"/>
            </a:endParaRPr>
          </a:p>
        </p:txBody>
      </p:sp>
      <p:sp>
        <p:nvSpPr>
          <p:cNvPr id="7" name="Rectangle: Rounded Corners 16"/>
          <p:cNvSpPr/>
          <p:nvPr/>
        </p:nvSpPr>
        <p:spPr>
          <a:xfrm>
            <a:off x="1540331" y="1011012"/>
            <a:ext cx="4813283"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graphicFrame>
        <p:nvGraphicFramePr>
          <p:cNvPr id="3" name="Diagram 2">
            <a:extLst>
              <a:ext uri="{FF2B5EF4-FFF2-40B4-BE49-F238E27FC236}">
                <a16:creationId xmlns:a16="http://schemas.microsoft.com/office/drawing/2014/main" id="{5485BF8D-59E0-0C32-0DB1-128AF8733368}"/>
              </a:ext>
            </a:extLst>
          </p:cNvPr>
          <p:cNvGraphicFramePr/>
          <p:nvPr/>
        </p:nvGraphicFramePr>
        <p:xfrm>
          <a:off x="440495" y="1310410"/>
          <a:ext cx="11269724" cy="5501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2574072"/>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484893" y="295029"/>
            <a:ext cx="10872514" cy="6647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Replenishment Water</a:t>
            </a:r>
          </a:p>
        </p:txBody>
      </p:sp>
      <p:sp>
        <p:nvSpPr>
          <p:cNvPr id="7" name="Rectangle: Rounded Corners 16"/>
          <p:cNvSpPr/>
          <p:nvPr/>
        </p:nvSpPr>
        <p:spPr>
          <a:xfrm>
            <a:off x="1540331" y="1011012"/>
            <a:ext cx="4813283"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graphicFrame>
        <p:nvGraphicFramePr>
          <p:cNvPr id="3" name="Diagram 2">
            <a:extLst>
              <a:ext uri="{FF2B5EF4-FFF2-40B4-BE49-F238E27FC236}">
                <a16:creationId xmlns:a16="http://schemas.microsoft.com/office/drawing/2014/main" id="{5485BF8D-59E0-0C32-0DB1-128AF8733368}"/>
              </a:ext>
            </a:extLst>
          </p:cNvPr>
          <p:cNvGraphicFramePr/>
          <p:nvPr/>
        </p:nvGraphicFramePr>
        <p:xfrm>
          <a:off x="461138" y="500239"/>
          <a:ext cx="11269724" cy="5501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4643354"/>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Kapija | Nedimovic: Wide Public Discussion on New Water Act This Autumn">
            <a:extLst>
              <a:ext uri="{FF2B5EF4-FFF2-40B4-BE49-F238E27FC236}">
                <a16:creationId xmlns:a16="http://schemas.microsoft.com/office/drawing/2014/main" id="{7ED2B169-6360-8C6F-4B97-AB2355CD9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01" b="14232"/>
          <a:stretch/>
        </p:blipFill>
        <p:spPr bwMode="auto">
          <a:xfrm>
            <a:off x="0" y="918"/>
            <a:ext cx="12572192" cy="69932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84BE2B-3D7F-4C9B-8A77-17DD61C50D27}"/>
              </a:ext>
            </a:extLst>
          </p:cNvPr>
          <p:cNvSpPr>
            <a:spLocks noGrp="1"/>
          </p:cNvSpPr>
          <p:nvPr>
            <p:ph type="title"/>
          </p:nvPr>
        </p:nvSpPr>
        <p:spPr>
          <a:xfrm>
            <a:off x="-347995" y="5258508"/>
            <a:ext cx="6869675" cy="988332"/>
          </a:xfrm>
        </p:spPr>
        <p:txBody>
          <a:bodyPr>
            <a:noAutofit/>
          </a:bodyPr>
          <a:lstStyle/>
          <a:p>
            <a:pPr algn="ctr"/>
            <a:r>
              <a:rPr lang="en-US" sz="4800" dirty="0"/>
              <a:t>Proposed </a:t>
            </a:r>
            <a:br>
              <a:rPr lang="en-US" sz="4800" dirty="0"/>
            </a:br>
            <a:r>
              <a:rPr lang="en-US" sz="4800" dirty="0"/>
              <a:t>Assessment &amp; Fees</a:t>
            </a:r>
          </a:p>
        </p:txBody>
      </p:sp>
    </p:spTree>
    <p:extLst>
      <p:ext uri="{BB962C8B-B14F-4D97-AF65-F5344CB8AC3E}">
        <p14:creationId xmlns:p14="http://schemas.microsoft.com/office/powerpoint/2010/main" val="55486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200150" y="346231"/>
            <a:ext cx="10872514" cy="6647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Potential Funding</a:t>
            </a:r>
            <a:r>
              <a:rPr kumimoji="0" lang="en-US" sz="3600" b="0" i="0" u="none" strike="noStrike" kern="1200" cap="none" spc="0" normalizeH="0" noProof="0" dirty="0">
                <a:ln>
                  <a:noFill/>
                </a:ln>
                <a:solidFill>
                  <a:srgbClr val="262626"/>
                </a:solidFill>
                <a:effectLst/>
                <a:uLnTx/>
                <a:uFillTx/>
                <a:latin typeface="Lato Bold"/>
                <a:sym typeface="Lato Bold"/>
              </a:rPr>
              <a:t> Mechanism Structure and Timeline </a:t>
            </a:r>
            <a:endParaRPr kumimoji="0" sz="3600" b="0" i="0" u="none" strike="noStrike" kern="1200" cap="none" spc="0" normalizeH="0" baseline="0" noProof="0" dirty="0">
              <a:ln>
                <a:noFill/>
              </a:ln>
              <a:solidFill>
                <a:srgbClr val="262626"/>
              </a:solidFill>
              <a:effectLst/>
              <a:uLnTx/>
              <a:uFillTx/>
              <a:latin typeface="Lato Bold"/>
              <a:sym typeface="Lato Bold"/>
            </a:endParaRPr>
          </a:p>
        </p:txBody>
      </p:sp>
      <p:sp>
        <p:nvSpPr>
          <p:cNvPr id="7" name="Rectangle: Rounded Corners 16"/>
          <p:cNvSpPr/>
          <p:nvPr/>
        </p:nvSpPr>
        <p:spPr>
          <a:xfrm>
            <a:off x="1200150" y="1011012"/>
            <a:ext cx="1583482"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graphicFrame>
        <p:nvGraphicFramePr>
          <p:cNvPr id="2" name="Diagram 1">
            <a:extLst>
              <a:ext uri="{FF2B5EF4-FFF2-40B4-BE49-F238E27FC236}">
                <a16:creationId xmlns:a16="http://schemas.microsoft.com/office/drawing/2014/main" id="{030F1CDC-BECB-E13B-9C86-6A69ACF92E62}"/>
              </a:ext>
            </a:extLst>
          </p:cNvPr>
          <p:cNvGraphicFramePr/>
          <p:nvPr>
            <p:extLst>
              <p:ext uri="{D42A27DB-BD31-4B8C-83A1-F6EECF244321}">
                <p14:modId xmlns:p14="http://schemas.microsoft.com/office/powerpoint/2010/main" val="2584427922"/>
              </p:ext>
            </p:extLst>
          </p:nvPr>
        </p:nvGraphicFramePr>
        <p:xfrm>
          <a:off x="1200150" y="1496632"/>
          <a:ext cx="10373541" cy="4881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8539215"/>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200150" y="346231"/>
            <a:ext cx="10872514" cy="6647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Potential Assessment Implementation </a:t>
            </a:r>
            <a:r>
              <a:rPr kumimoji="0" lang="en-US" sz="3600" b="0" i="0" u="none" strike="noStrike" kern="1200" cap="none" spc="0" normalizeH="0" noProof="0" dirty="0">
                <a:ln>
                  <a:noFill/>
                </a:ln>
                <a:solidFill>
                  <a:srgbClr val="262626"/>
                </a:solidFill>
                <a:effectLst/>
                <a:uLnTx/>
                <a:uFillTx/>
                <a:latin typeface="Lato Bold"/>
                <a:sym typeface="Lato Bold"/>
              </a:rPr>
              <a:t>Timeline </a:t>
            </a:r>
            <a:endParaRPr kumimoji="0" sz="3600" b="0" i="0" u="none" strike="noStrike" kern="1200" cap="none" spc="0" normalizeH="0" baseline="0" noProof="0" dirty="0">
              <a:ln>
                <a:noFill/>
              </a:ln>
              <a:solidFill>
                <a:srgbClr val="262626"/>
              </a:solidFill>
              <a:effectLst/>
              <a:uLnTx/>
              <a:uFillTx/>
              <a:latin typeface="Lato Bold"/>
              <a:sym typeface="Lato Bold"/>
            </a:endParaRPr>
          </a:p>
        </p:txBody>
      </p:sp>
      <p:sp>
        <p:nvSpPr>
          <p:cNvPr id="7" name="Rectangle: Rounded Corners 16"/>
          <p:cNvSpPr/>
          <p:nvPr/>
        </p:nvSpPr>
        <p:spPr>
          <a:xfrm>
            <a:off x="1200150" y="1011012"/>
            <a:ext cx="1583482"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graphicFrame>
        <p:nvGraphicFramePr>
          <p:cNvPr id="18" name="Diagram 17">
            <a:extLst>
              <a:ext uri="{FF2B5EF4-FFF2-40B4-BE49-F238E27FC236}">
                <a16:creationId xmlns:a16="http://schemas.microsoft.com/office/drawing/2014/main" id="{F0A55950-D7D6-EC1B-C30F-D26BB7456EEA}"/>
              </a:ext>
            </a:extLst>
          </p:cNvPr>
          <p:cNvGraphicFramePr/>
          <p:nvPr>
            <p:extLst>
              <p:ext uri="{D42A27DB-BD31-4B8C-83A1-F6EECF244321}">
                <p14:modId xmlns:p14="http://schemas.microsoft.com/office/powerpoint/2010/main" val="2911068692"/>
              </p:ext>
            </p:extLst>
          </p:nvPr>
        </p:nvGraphicFramePr>
        <p:xfrm>
          <a:off x="605834" y="1357242"/>
          <a:ext cx="10980331" cy="5142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7985236"/>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484893" y="295029"/>
            <a:ext cx="10872514" cy="6647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Operational Budget</a:t>
            </a:r>
          </a:p>
        </p:txBody>
      </p:sp>
      <p:sp>
        <p:nvSpPr>
          <p:cNvPr id="7" name="Rectangle: Rounded Corners 16"/>
          <p:cNvSpPr/>
          <p:nvPr/>
        </p:nvSpPr>
        <p:spPr>
          <a:xfrm>
            <a:off x="1540331" y="1011012"/>
            <a:ext cx="4813283"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sp>
        <p:nvSpPr>
          <p:cNvPr id="8" name="TextBox 7">
            <a:extLst>
              <a:ext uri="{FF2B5EF4-FFF2-40B4-BE49-F238E27FC236}">
                <a16:creationId xmlns:a16="http://schemas.microsoft.com/office/drawing/2014/main" id="{D0143E76-4274-073A-C794-942AD3600ED9}"/>
              </a:ext>
            </a:extLst>
          </p:cNvPr>
          <p:cNvSpPr txBox="1"/>
          <p:nvPr/>
        </p:nvSpPr>
        <p:spPr>
          <a:xfrm>
            <a:off x="1729933" y="6026149"/>
            <a:ext cx="87321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3233"/>
                </a:solidFill>
                <a:effectLst/>
                <a:uLnTx/>
                <a:uFillTx/>
                <a:latin typeface="Calibri"/>
                <a:ea typeface="+mn-ea"/>
                <a:cs typeface="+mn-cs"/>
              </a:rPr>
              <a:t>NOTE – DEBT SERVICE CHARGES INCLUDE A 2.5% INTEREST RATE COMPOUNDED ANNUALLY</a:t>
            </a:r>
          </a:p>
        </p:txBody>
      </p:sp>
      <p:pic>
        <p:nvPicPr>
          <p:cNvPr id="9" name="Picture 8">
            <a:extLst>
              <a:ext uri="{FF2B5EF4-FFF2-40B4-BE49-F238E27FC236}">
                <a16:creationId xmlns:a16="http://schemas.microsoft.com/office/drawing/2014/main" id="{9DB6365A-858A-7633-CC4F-95D1BA1F5971}"/>
              </a:ext>
            </a:extLst>
          </p:cNvPr>
          <p:cNvPicPr>
            <a:picLocks noChangeAspect="1"/>
          </p:cNvPicPr>
          <p:nvPr/>
        </p:nvPicPr>
        <p:blipFill>
          <a:blip r:embed="rId2"/>
          <a:stretch>
            <a:fillRect/>
          </a:stretch>
        </p:blipFill>
        <p:spPr>
          <a:xfrm>
            <a:off x="1729933" y="1436779"/>
            <a:ext cx="8732134" cy="3984441"/>
          </a:xfrm>
          <a:prstGeom prst="rect">
            <a:avLst/>
          </a:prstGeom>
        </p:spPr>
      </p:pic>
    </p:spTree>
    <p:extLst>
      <p:ext uri="{BB962C8B-B14F-4D97-AF65-F5344CB8AC3E}">
        <p14:creationId xmlns:p14="http://schemas.microsoft.com/office/powerpoint/2010/main" val="2977327956"/>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484893" y="295029"/>
            <a:ext cx="10872514" cy="6647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Project &amp; Management Action Budget</a:t>
            </a:r>
          </a:p>
        </p:txBody>
      </p:sp>
      <p:sp>
        <p:nvSpPr>
          <p:cNvPr id="7" name="Rectangle: Rounded Corners 16"/>
          <p:cNvSpPr/>
          <p:nvPr/>
        </p:nvSpPr>
        <p:spPr>
          <a:xfrm>
            <a:off x="1540331" y="1011012"/>
            <a:ext cx="4813283"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pic>
        <p:nvPicPr>
          <p:cNvPr id="2" name="Picture 1">
            <a:extLst>
              <a:ext uri="{FF2B5EF4-FFF2-40B4-BE49-F238E27FC236}">
                <a16:creationId xmlns:a16="http://schemas.microsoft.com/office/drawing/2014/main" id="{135C8BFA-71DA-B2ED-971B-144684130233}"/>
              </a:ext>
            </a:extLst>
          </p:cNvPr>
          <p:cNvPicPr>
            <a:picLocks noChangeAspect="1"/>
          </p:cNvPicPr>
          <p:nvPr/>
        </p:nvPicPr>
        <p:blipFill>
          <a:blip r:embed="rId2"/>
          <a:stretch>
            <a:fillRect/>
          </a:stretch>
        </p:blipFill>
        <p:spPr>
          <a:xfrm>
            <a:off x="794415" y="2534638"/>
            <a:ext cx="10603170" cy="1942471"/>
          </a:xfrm>
          <a:prstGeom prst="rect">
            <a:avLst/>
          </a:prstGeom>
        </p:spPr>
      </p:pic>
    </p:spTree>
    <p:extLst>
      <p:ext uri="{BB962C8B-B14F-4D97-AF65-F5344CB8AC3E}">
        <p14:creationId xmlns:p14="http://schemas.microsoft.com/office/powerpoint/2010/main" val="2455478775"/>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484893" y="295029"/>
            <a:ext cx="10872514" cy="6647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Land-Based Benefit Assessment</a:t>
            </a:r>
          </a:p>
        </p:txBody>
      </p:sp>
      <p:sp>
        <p:nvSpPr>
          <p:cNvPr id="7" name="Rectangle: Rounded Corners 16"/>
          <p:cNvSpPr/>
          <p:nvPr/>
        </p:nvSpPr>
        <p:spPr>
          <a:xfrm>
            <a:off x="1540331" y="1011012"/>
            <a:ext cx="4813283"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pic>
        <p:nvPicPr>
          <p:cNvPr id="8" name="Picture 7">
            <a:extLst>
              <a:ext uri="{FF2B5EF4-FFF2-40B4-BE49-F238E27FC236}">
                <a16:creationId xmlns:a16="http://schemas.microsoft.com/office/drawing/2014/main" id="{E650B46C-CE0B-C457-B105-CC10C6DB7490}"/>
              </a:ext>
            </a:extLst>
          </p:cNvPr>
          <p:cNvPicPr>
            <a:picLocks noChangeAspect="1"/>
          </p:cNvPicPr>
          <p:nvPr/>
        </p:nvPicPr>
        <p:blipFill>
          <a:blip r:embed="rId2"/>
          <a:stretch>
            <a:fillRect/>
          </a:stretch>
        </p:blipFill>
        <p:spPr>
          <a:xfrm>
            <a:off x="2069980" y="959810"/>
            <a:ext cx="8052040" cy="5889549"/>
          </a:xfrm>
          <a:prstGeom prst="rect">
            <a:avLst/>
          </a:prstGeom>
        </p:spPr>
      </p:pic>
    </p:spTree>
    <p:extLst>
      <p:ext uri="{BB962C8B-B14F-4D97-AF65-F5344CB8AC3E}">
        <p14:creationId xmlns:p14="http://schemas.microsoft.com/office/powerpoint/2010/main" val="4246529508"/>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7E844C-0EF7-4914-89A5-09355BCFB25D}"/>
              </a:ext>
            </a:extLst>
          </p:cNvPr>
          <p:cNvPicPr>
            <a:picLocks noChangeAspect="1"/>
          </p:cNvPicPr>
          <p:nvPr/>
        </p:nvPicPr>
        <p:blipFill>
          <a:blip r:embed="rId3">
            <a:extLst>
              <a:ext uri="{28A0092B-C50C-407E-A947-70E740481C1C}">
                <a14:useLocalDpi xmlns:a14="http://schemas.microsoft.com/office/drawing/2010/main" val="0"/>
              </a:ext>
            </a:extLst>
          </a:blip>
          <a:srcRect t="17829" b="15970"/>
          <a:stretch>
            <a:fillRect/>
          </a:stretch>
        </p:blipFill>
        <p:spPr>
          <a:xfrm>
            <a:off x="419099" y="1913861"/>
            <a:ext cx="11186411" cy="4410740"/>
          </a:xfrm>
          <a:prstGeom prst="rect">
            <a:avLst/>
          </a:prstGeom>
        </p:spPr>
      </p:pic>
      <p:sp>
        <p:nvSpPr>
          <p:cNvPr id="2" name="Title 1">
            <a:extLst>
              <a:ext uri="{FF2B5EF4-FFF2-40B4-BE49-F238E27FC236}">
                <a16:creationId xmlns:a16="http://schemas.microsoft.com/office/drawing/2014/main" id="{C884BE2B-3D7F-4C9B-8A77-17DD61C50D27}"/>
              </a:ext>
            </a:extLst>
          </p:cNvPr>
          <p:cNvSpPr>
            <a:spLocks noGrp="1"/>
          </p:cNvSpPr>
          <p:nvPr>
            <p:ph type="title"/>
          </p:nvPr>
        </p:nvSpPr>
        <p:spPr/>
        <p:txBody>
          <a:bodyPr>
            <a:normAutofit/>
          </a:bodyPr>
          <a:lstStyle/>
          <a:p>
            <a:pPr algn="ctr"/>
            <a:r>
              <a:rPr lang="en-US" sz="4400"/>
              <a:t>Introduction and Background</a:t>
            </a:r>
          </a:p>
        </p:txBody>
      </p:sp>
    </p:spTree>
    <p:extLst>
      <p:ext uri="{BB962C8B-B14F-4D97-AF65-F5344CB8AC3E}">
        <p14:creationId xmlns:p14="http://schemas.microsoft.com/office/powerpoint/2010/main" val="2989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484893" y="295029"/>
            <a:ext cx="10872514" cy="6647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Limitations of this Rate Model</a:t>
            </a:r>
          </a:p>
        </p:txBody>
      </p:sp>
      <p:sp>
        <p:nvSpPr>
          <p:cNvPr id="7" name="Rectangle: Rounded Corners 16"/>
          <p:cNvSpPr/>
          <p:nvPr/>
        </p:nvSpPr>
        <p:spPr>
          <a:xfrm>
            <a:off x="1540331" y="1011012"/>
            <a:ext cx="4813283"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graphicFrame>
        <p:nvGraphicFramePr>
          <p:cNvPr id="2" name="Diagram 1">
            <a:extLst>
              <a:ext uri="{FF2B5EF4-FFF2-40B4-BE49-F238E27FC236}">
                <a16:creationId xmlns:a16="http://schemas.microsoft.com/office/drawing/2014/main" id="{3BD5320E-52CE-1F44-3B95-F105C3A2D77E}"/>
              </a:ext>
            </a:extLst>
          </p:cNvPr>
          <p:cNvGraphicFramePr/>
          <p:nvPr>
            <p:extLst>
              <p:ext uri="{D42A27DB-BD31-4B8C-83A1-F6EECF244321}">
                <p14:modId xmlns:p14="http://schemas.microsoft.com/office/powerpoint/2010/main" val="1902660621"/>
              </p:ext>
            </p:extLst>
          </p:nvPr>
        </p:nvGraphicFramePr>
        <p:xfrm>
          <a:off x="342167" y="1254838"/>
          <a:ext cx="11507666" cy="5035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9553245"/>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75741" y="1"/>
            <a:ext cx="709152" cy="831849"/>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reeform 4"/>
          <p:cNvSpPr/>
          <p:nvPr/>
        </p:nvSpPr>
        <p:spPr>
          <a:xfrm>
            <a:off x="1" y="0"/>
            <a:ext cx="880989" cy="2022024"/>
          </a:xfrm>
          <a:custGeom>
            <a:avLst/>
            <a:gdLst>
              <a:gd name="connsiteX0" fmla="*/ 0 w 880989"/>
              <a:gd name="connsiteY0" fmla="*/ 0 h 2022024"/>
              <a:gd name="connsiteX1" fmla="*/ 880989 w 880989"/>
              <a:gd name="connsiteY1" fmla="*/ 0 h 2022024"/>
              <a:gd name="connsiteX2" fmla="*/ 0 w 880989"/>
              <a:gd name="connsiteY2" fmla="*/ 2022024 h 2022024"/>
              <a:gd name="connsiteX3" fmla="*/ 0 w 880989"/>
              <a:gd name="connsiteY3" fmla="*/ 0 h 2022024"/>
            </a:gdLst>
            <a:ahLst/>
            <a:cxnLst>
              <a:cxn ang="0">
                <a:pos x="connsiteX0" y="connsiteY0"/>
              </a:cxn>
              <a:cxn ang="0">
                <a:pos x="connsiteX1" y="connsiteY1"/>
              </a:cxn>
              <a:cxn ang="0">
                <a:pos x="connsiteX2" y="connsiteY2"/>
              </a:cxn>
              <a:cxn ang="0">
                <a:pos x="connsiteX3" y="connsiteY3"/>
              </a:cxn>
            </a:cxnLst>
            <a:rect l="l" t="t" r="r" b="b"/>
            <a:pathLst>
              <a:path w="880989" h="2022024">
                <a:moveTo>
                  <a:pt x="0" y="0"/>
                </a:moveTo>
                <a:lnTo>
                  <a:pt x="880989" y="0"/>
                </a:lnTo>
                <a:lnTo>
                  <a:pt x="0" y="202202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1484893" y="295029"/>
            <a:ext cx="10872514" cy="6647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algn="l" defTabSz="8255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Tiered Overdraft Fees</a:t>
            </a:r>
          </a:p>
        </p:txBody>
      </p:sp>
      <p:sp>
        <p:nvSpPr>
          <p:cNvPr id="7" name="Rectangle: Rounded Corners 16"/>
          <p:cNvSpPr/>
          <p:nvPr/>
        </p:nvSpPr>
        <p:spPr>
          <a:xfrm>
            <a:off x="1540331" y="1011012"/>
            <a:ext cx="4813283" cy="45719"/>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pic>
        <p:nvPicPr>
          <p:cNvPr id="3" name="Picture 2">
            <a:extLst>
              <a:ext uri="{FF2B5EF4-FFF2-40B4-BE49-F238E27FC236}">
                <a16:creationId xmlns:a16="http://schemas.microsoft.com/office/drawing/2014/main" id="{AD11C93C-CD1D-A545-A36D-B542561B7EE8}"/>
              </a:ext>
            </a:extLst>
          </p:cNvPr>
          <p:cNvPicPr>
            <a:picLocks noChangeAspect="1"/>
          </p:cNvPicPr>
          <p:nvPr/>
        </p:nvPicPr>
        <p:blipFill>
          <a:blip r:embed="rId2"/>
          <a:stretch>
            <a:fillRect/>
          </a:stretch>
        </p:blipFill>
        <p:spPr>
          <a:xfrm>
            <a:off x="280987" y="1436913"/>
            <a:ext cx="11630025" cy="4410075"/>
          </a:xfrm>
          <a:prstGeom prst="rect">
            <a:avLst/>
          </a:prstGeom>
        </p:spPr>
      </p:pic>
      <p:sp>
        <p:nvSpPr>
          <p:cNvPr id="8" name="Oval 7">
            <a:extLst>
              <a:ext uri="{FF2B5EF4-FFF2-40B4-BE49-F238E27FC236}">
                <a16:creationId xmlns:a16="http://schemas.microsoft.com/office/drawing/2014/main" id="{22DC2AF7-B314-130A-C1A7-E0CD9D32F8BF}"/>
              </a:ext>
            </a:extLst>
          </p:cNvPr>
          <p:cNvSpPr/>
          <p:nvPr/>
        </p:nvSpPr>
        <p:spPr>
          <a:xfrm>
            <a:off x="2406770" y="4917057"/>
            <a:ext cx="1751162" cy="882731"/>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6573E641-B0C2-20D7-738B-C69EE18DEC9A}"/>
              </a:ext>
            </a:extLst>
          </p:cNvPr>
          <p:cNvSpPr txBox="1"/>
          <p:nvPr/>
        </p:nvSpPr>
        <p:spPr>
          <a:xfrm>
            <a:off x="2817554" y="6000925"/>
            <a:ext cx="70721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3233"/>
                </a:solidFill>
                <a:effectLst/>
                <a:uLnTx/>
                <a:uFillTx/>
                <a:latin typeface="Calibri"/>
                <a:ea typeface="+mn-ea"/>
                <a:cs typeface="+mn-cs"/>
              </a:rPr>
              <a:t>NOTE – OVERDRAFT FEES WOULD ONLY GENERATE REVENUE REQUIRED TO MAKE UP FOR A FAILURE TO MEET PUMPING ALLOCATION </a:t>
            </a:r>
          </a:p>
        </p:txBody>
      </p:sp>
    </p:spTree>
    <p:extLst>
      <p:ext uri="{BB962C8B-B14F-4D97-AF65-F5344CB8AC3E}">
        <p14:creationId xmlns:p14="http://schemas.microsoft.com/office/powerpoint/2010/main" val="1521266864"/>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733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E2C9-3EF6-9F3A-2941-737E6F3FBD4C}"/>
              </a:ext>
            </a:extLst>
          </p:cNvPr>
          <p:cNvSpPr>
            <a:spLocks noGrp="1"/>
          </p:cNvSpPr>
          <p:nvPr>
            <p:ph type="title"/>
          </p:nvPr>
        </p:nvSpPr>
        <p:spPr/>
        <p:txBody>
          <a:bodyPr/>
          <a:lstStyle/>
          <a:p>
            <a:r>
              <a:rPr lang="en-US" dirty="0">
                <a:ea typeface="Calibri Light"/>
                <a:cs typeface="Calibri Light"/>
              </a:rPr>
              <a:t>Groundwater Allocations &amp; Overdraft Fees</a:t>
            </a:r>
            <a:endParaRPr lang="en-US" dirty="0"/>
          </a:p>
        </p:txBody>
      </p:sp>
      <p:pic>
        <p:nvPicPr>
          <p:cNvPr id="3" name="Picture 2" descr="A screenshot of a chart&#10;&#10;Description automatically generated">
            <a:extLst>
              <a:ext uri="{FF2B5EF4-FFF2-40B4-BE49-F238E27FC236}">
                <a16:creationId xmlns:a16="http://schemas.microsoft.com/office/drawing/2014/main" id="{3D15825F-660A-5B03-7956-1A4979EBA5FF}"/>
              </a:ext>
            </a:extLst>
          </p:cNvPr>
          <p:cNvPicPr>
            <a:picLocks noChangeAspect="1"/>
          </p:cNvPicPr>
          <p:nvPr/>
        </p:nvPicPr>
        <p:blipFill>
          <a:blip r:embed="rId2"/>
          <a:stretch>
            <a:fillRect/>
          </a:stretch>
        </p:blipFill>
        <p:spPr>
          <a:xfrm>
            <a:off x="646090" y="1513337"/>
            <a:ext cx="10513453" cy="4818706"/>
          </a:xfrm>
          <a:prstGeom prst="rect">
            <a:avLst/>
          </a:prstGeom>
        </p:spPr>
      </p:pic>
    </p:spTree>
    <p:extLst>
      <p:ext uri="{BB962C8B-B14F-4D97-AF65-F5344CB8AC3E}">
        <p14:creationId xmlns:p14="http://schemas.microsoft.com/office/powerpoint/2010/main" val="79154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 pouring out of a pipe&#10;&#10;Description automatically generated">
            <a:extLst>
              <a:ext uri="{FF2B5EF4-FFF2-40B4-BE49-F238E27FC236}">
                <a16:creationId xmlns:a16="http://schemas.microsoft.com/office/drawing/2014/main" id="{FB702D57-164A-ECAC-55D1-8B06D7EB0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60826" cy="8173884"/>
          </a:xfrm>
          <a:prstGeom prst="rect">
            <a:avLst/>
          </a:prstGeom>
        </p:spPr>
      </p:pic>
      <p:sp>
        <p:nvSpPr>
          <p:cNvPr id="2" name="Title 1">
            <a:extLst>
              <a:ext uri="{FF2B5EF4-FFF2-40B4-BE49-F238E27FC236}">
                <a16:creationId xmlns:a16="http://schemas.microsoft.com/office/drawing/2014/main" id="{C884BE2B-3D7F-4C9B-8A77-17DD61C50D27}"/>
              </a:ext>
            </a:extLst>
          </p:cNvPr>
          <p:cNvSpPr>
            <a:spLocks noGrp="1"/>
          </p:cNvSpPr>
          <p:nvPr>
            <p:ph type="title"/>
          </p:nvPr>
        </p:nvSpPr>
        <p:spPr>
          <a:xfrm>
            <a:off x="5158069" y="2112186"/>
            <a:ext cx="6869675" cy="988332"/>
          </a:xfrm>
        </p:spPr>
        <p:txBody>
          <a:bodyPr>
            <a:noAutofit/>
          </a:bodyPr>
          <a:lstStyle/>
          <a:p>
            <a:pPr algn="ctr"/>
            <a:r>
              <a:rPr lang="en-US" sz="4800" dirty="0"/>
              <a:t>Example Application to a Theoretical Site</a:t>
            </a:r>
          </a:p>
        </p:txBody>
      </p:sp>
    </p:spTree>
    <p:extLst>
      <p:ext uri="{BB962C8B-B14F-4D97-AF65-F5344CB8AC3E}">
        <p14:creationId xmlns:p14="http://schemas.microsoft.com/office/powerpoint/2010/main" val="176535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E22990-F463-36BC-F473-41ED91CCFDE1}"/>
              </a:ext>
            </a:extLst>
          </p:cNvPr>
          <p:cNvSpPr/>
          <p:nvPr/>
        </p:nvSpPr>
        <p:spPr>
          <a:xfrm>
            <a:off x="880056" y="1856704"/>
            <a:ext cx="4078310" cy="1910366"/>
          </a:xfrm>
          <a:prstGeom prst="rect">
            <a:avLst/>
          </a:prstGeom>
          <a:solidFill>
            <a:schemeClr val="bg1">
              <a:lumMod val="85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91BE81-1FAD-6B7A-872D-3922F4A02C64}"/>
              </a:ext>
            </a:extLst>
          </p:cNvPr>
          <p:cNvSpPr>
            <a:spLocks noGrp="1"/>
          </p:cNvSpPr>
          <p:nvPr>
            <p:ph type="title"/>
          </p:nvPr>
        </p:nvSpPr>
        <p:spPr>
          <a:xfrm>
            <a:off x="838200" y="199659"/>
            <a:ext cx="10515600" cy="1325563"/>
          </a:xfrm>
        </p:spPr>
        <p:txBody>
          <a:bodyPr/>
          <a:lstStyle/>
          <a:p>
            <a:r>
              <a:rPr lang="en-US" dirty="0"/>
              <a:t>Example Fee/Assessment Calculation – Theoretical Parcel</a:t>
            </a:r>
          </a:p>
        </p:txBody>
      </p:sp>
      <p:sp>
        <p:nvSpPr>
          <p:cNvPr id="21" name="TextBox 1">
            <a:extLst>
              <a:ext uri="{FF2B5EF4-FFF2-40B4-BE49-F238E27FC236}">
                <a16:creationId xmlns:a16="http://schemas.microsoft.com/office/drawing/2014/main" id="{7D65542C-6BE4-EEF1-2928-A7C7D76DC114}"/>
              </a:ext>
            </a:extLst>
          </p:cNvPr>
          <p:cNvSpPr txBox="1"/>
          <p:nvPr/>
        </p:nvSpPr>
        <p:spPr>
          <a:xfrm>
            <a:off x="766353" y="4308798"/>
            <a:ext cx="10772503"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1200"/>
              </a:spcAft>
              <a:buClrTx/>
              <a:buSzPct val="125000"/>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Assumptions</a:t>
            </a:r>
          </a:p>
          <a:p>
            <a:pPr marL="285750" marR="0" lvl="0" indent="-285750" algn="l" defTabSz="914400" rtl="0" eaLnBrk="1" fontAlgn="auto" latinLnBrk="0" hangingPunct="1">
              <a:lnSpc>
                <a:spcPct val="100000"/>
              </a:lnSpc>
              <a:spcBef>
                <a:spcPts val="0"/>
              </a:spcBef>
              <a:spcAft>
                <a:spcPts val="1200"/>
              </a:spcAft>
              <a:buClrTx/>
              <a:buSzPct val="12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a:ea typeface="+mn-ea"/>
                <a:cs typeface="Arial"/>
              </a:rPr>
              <a:t>100 acre parcel with </a:t>
            </a:r>
            <a:r>
              <a:rPr lang="en-US" dirty="0">
                <a:solidFill>
                  <a:prstClr val="black"/>
                </a:solidFill>
                <a:latin typeface="Arial"/>
                <a:cs typeface="Arial"/>
              </a:rPr>
              <a:t>95 acres of almond orchard irrigated by groundwater</a:t>
            </a:r>
            <a:endParaRPr kumimoji="0" lang="en-US"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Tx/>
              <a:buSzPct val="12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a:ea typeface="+mn-ea"/>
                <a:cs typeface="Arial"/>
              </a:rPr>
              <a:t>Consumptive groundwater demand of 3.4 acre-feet/acre</a:t>
            </a:r>
          </a:p>
          <a:p>
            <a:pPr marL="285750" marR="0" lvl="0" indent="-285750" algn="l" defTabSz="914400" rtl="0" eaLnBrk="1" fontAlgn="auto" latinLnBrk="0" hangingPunct="1">
              <a:lnSpc>
                <a:spcPct val="100000"/>
              </a:lnSpc>
              <a:spcBef>
                <a:spcPts val="0"/>
              </a:spcBef>
              <a:spcAft>
                <a:spcPts val="0"/>
              </a:spcAft>
              <a:buClrTx/>
              <a:buSzPct val="125000"/>
              <a:buFont typeface="Arial" panose="020B0604020202020204" pitchFamily="34" charset="0"/>
              <a:buChar char="•"/>
              <a:tabLst/>
              <a:defRPr/>
            </a:pPr>
            <a:r>
              <a:rPr lang="en-US" dirty="0">
                <a:solidFill>
                  <a:prstClr val="black"/>
                </a:solidFill>
                <a:latin typeface="Arial"/>
                <a:cs typeface="Arial"/>
              </a:rPr>
              <a:t>No land fallowing, repurposing or demand reduction</a:t>
            </a:r>
            <a:endParaRPr kumimoji="0" lang="en-US"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Rectangle 4">
            <a:extLst>
              <a:ext uri="{FF2B5EF4-FFF2-40B4-BE49-F238E27FC236}">
                <a16:creationId xmlns:a16="http://schemas.microsoft.com/office/drawing/2014/main" id="{2F0E9800-2FF9-7144-7CA0-513C6F407B0A}"/>
              </a:ext>
            </a:extLst>
          </p:cNvPr>
          <p:cNvSpPr/>
          <p:nvPr/>
        </p:nvSpPr>
        <p:spPr>
          <a:xfrm>
            <a:off x="1024943" y="2020373"/>
            <a:ext cx="998112" cy="1588393"/>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419461A-CC71-06C5-362D-D46721746F67}"/>
              </a:ext>
            </a:extLst>
          </p:cNvPr>
          <p:cNvSpPr/>
          <p:nvPr/>
        </p:nvSpPr>
        <p:spPr>
          <a:xfrm>
            <a:off x="2184043" y="2020373"/>
            <a:ext cx="1652787"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BDF3068-E709-01A3-56EF-4353E51F8469}"/>
              </a:ext>
            </a:extLst>
          </p:cNvPr>
          <p:cNvSpPr/>
          <p:nvPr/>
        </p:nvSpPr>
        <p:spPr>
          <a:xfrm>
            <a:off x="2184041" y="2900429"/>
            <a:ext cx="2607971" cy="708337"/>
          </a:xfrm>
          <a:prstGeom prst="rect">
            <a:avLst/>
          </a:prstGeom>
          <a:solidFill>
            <a:schemeClr val="accent6">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0CB8FB-5B4B-CD83-2EBD-D2A672450C51}"/>
              </a:ext>
            </a:extLst>
          </p:cNvPr>
          <p:cNvSpPr/>
          <p:nvPr/>
        </p:nvSpPr>
        <p:spPr>
          <a:xfrm>
            <a:off x="3836830" y="2012323"/>
            <a:ext cx="955181"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2963D9F7-0238-6197-9EB4-E2E9556F909D}"/>
              </a:ext>
            </a:extLst>
          </p:cNvPr>
          <p:cNvGrpSpPr/>
          <p:nvPr/>
        </p:nvGrpSpPr>
        <p:grpSpPr>
          <a:xfrm>
            <a:off x="5906274" y="1738720"/>
            <a:ext cx="5215944" cy="1997179"/>
            <a:chOff x="5906274" y="1856704"/>
            <a:chExt cx="5215944" cy="1997179"/>
          </a:xfrm>
        </p:grpSpPr>
        <p:sp>
          <p:nvSpPr>
            <p:cNvPr id="12" name="Rectangle 11">
              <a:extLst>
                <a:ext uri="{FF2B5EF4-FFF2-40B4-BE49-F238E27FC236}">
                  <a16:creationId xmlns:a16="http://schemas.microsoft.com/office/drawing/2014/main" id="{183C27E0-6B3A-5845-71DC-784506CFAB59}"/>
                </a:ext>
              </a:extLst>
            </p:cNvPr>
            <p:cNvSpPr/>
            <p:nvPr/>
          </p:nvSpPr>
          <p:spPr>
            <a:xfrm>
              <a:off x="5906274" y="3239528"/>
              <a:ext cx="300509" cy="309087"/>
            </a:xfrm>
            <a:prstGeom prst="rect">
              <a:avLst/>
            </a:prstGeom>
            <a:solidFill>
              <a:schemeClr val="bg1">
                <a:lumMod val="8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58EC2A8-04B8-53AB-BED2-73FE0FFE94C7}"/>
                </a:ext>
              </a:extLst>
            </p:cNvPr>
            <p:cNvSpPr/>
            <p:nvPr/>
          </p:nvSpPr>
          <p:spPr>
            <a:xfrm>
              <a:off x="5906274" y="2296244"/>
              <a:ext cx="300508" cy="30908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BB2407-8481-A255-AA13-EE23D63DB22E}"/>
                </a:ext>
              </a:extLst>
            </p:cNvPr>
            <p:cNvSpPr txBox="1"/>
            <p:nvPr/>
          </p:nvSpPr>
          <p:spPr>
            <a:xfrm>
              <a:off x="6319471" y="2296245"/>
              <a:ext cx="2978239" cy="366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Irrigated Field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F49FFFB-C8D9-D38A-5135-0FF26F64025B}"/>
                </a:ext>
              </a:extLst>
            </p:cNvPr>
            <p:cNvSpPr txBox="1"/>
            <p:nvPr/>
          </p:nvSpPr>
          <p:spPr>
            <a:xfrm>
              <a:off x="6319471" y="3207552"/>
              <a:ext cx="4802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Non-Irrigated Land Use e.g., building, farmstead, roads, open water, natural land, 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AEAA646-D3B6-F8D0-BEDF-DD41138EE61D}"/>
                </a:ext>
              </a:extLst>
            </p:cNvPr>
            <p:cNvSpPr/>
            <p:nvPr/>
          </p:nvSpPr>
          <p:spPr>
            <a:xfrm>
              <a:off x="5906274" y="1856704"/>
              <a:ext cx="300508" cy="311239"/>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9FC6717-554F-2CE9-A5D2-EDD62E34854E}"/>
                </a:ext>
              </a:extLst>
            </p:cNvPr>
            <p:cNvSpPr txBox="1"/>
            <p:nvPr/>
          </p:nvSpPr>
          <p:spPr>
            <a:xfrm>
              <a:off x="6319471" y="1856705"/>
              <a:ext cx="29782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Parcel Boundary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F4EB718-494D-8ED0-1E91-AB87F547459F}"/>
                </a:ext>
              </a:extLst>
            </p:cNvPr>
            <p:cNvSpPr/>
            <p:nvPr/>
          </p:nvSpPr>
          <p:spPr>
            <a:xfrm>
              <a:off x="5911190" y="2764825"/>
              <a:ext cx="300508" cy="309087"/>
            </a:xfrm>
            <a:prstGeom prst="rect">
              <a:avLst/>
            </a:prstGeom>
            <a:solidFill>
              <a:schemeClr val="accent4">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3154EC-13B5-689B-A359-5C2ED2668EEE}"/>
                </a:ext>
              </a:extLst>
            </p:cNvPr>
            <p:cNvSpPr txBox="1"/>
            <p:nvPr/>
          </p:nvSpPr>
          <p:spPr>
            <a:xfrm>
              <a:off x="6334219" y="2764826"/>
              <a:ext cx="4555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Fallowed or Repurposed Land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Rectangle: Rounded Corners 16">
            <a:extLst>
              <a:ext uri="{FF2B5EF4-FFF2-40B4-BE49-F238E27FC236}">
                <a16:creationId xmlns:a16="http://schemas.microsoft.com/office/drawing/2014/main" id="{3195C3A3-C9DE-D2E5-0202-01FE3A564F01}"/>
              </a:ext>
            </a:extLst>
          </p:cNvPr>
          <p:cNvSpPr/>
          <p:nvPr/>
        </p:nvSpPr>
        <p:spPr>
          <a:xfrm>
            <a:off x="905692" y="1489236"/>
            <a:ext cx="5190308" cy="62754"/>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32532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E22990-F463-36BC-F473-41ED91CCFDE1}"/>
              </a:ext>
            </a:extLst>
          </p:cNvPr>
          <p:cNvSpPr/>
          <p:nvPr/>
        </p:nvSpPr>
        <p:spPr>
          <a:xfrm>
            <a:off x="880056" y="1856704"/>
            <a:ext cx="4078310" cy="1910366"/>
          </a:xfrm>
          <a:prstGeom prst="rect">
            <a:avLst/>
          </a:prstGeom>
          <a:solidFill>
            <a:schemeClr val="bg1">
              <a:lumMod val="85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91BE81-1FAD-6B7A-872D-3922F4A02C64}"/>
              </a:ext>
            </a:extLst>
          </p:cNvPr>
          <p:cNvSpPr>
            <a:spLocks noGrp="1"/>
          </p:cNvSpPr>
          <p:nvPr>
            <p:ph type="title"/>
          </p:nvPr>
        </p:nvSpPr>
        <p:spPr>
          <a:xfrm>
            <a:off x="838200" y="199659"/>
            <a:ext cx="10515600" cy="1325563"/>
          </a:xfrm>
        </p:spPr>
        <p:txBody>
          <a:bodyPr/>
          <a:lstStyle/>
          <a:p>
            <a:r>
              <a:rPr lang="en-US" dirty="0"/>
              <a:t>Example Fee/Assessment Calculation – Allocation and Volume Used</a:t>
            </a:r>
          </a:p>
        </p:txBody>
      </p:sp>
      <p:sp>
        <p:nvSpPr>
          <p:cNvPr id="21" name="TextBox 1">
            <a:extLst>
              <a:ext uri="{FF2B5EF4-FFF2-40B4-BE49-F238E27FC236}">
                <a16:creationId xmlns:a16="http://schemas.microsoft.com/office/drawing/2014/main" id="{7D65542C-6BE4-EEF1-2928-A7C7D76DC114}"/>
              </a:ext>
            </a:extLst>
          </p:cNvPr>
          <p:cNvSpPr txBox="1"/>
          <p:nvPr/>
        </p:nvSpPr>
        <p:spPr>
          <a:xfrm>
            <a:off x="776464" y="4045325"/>
            <a:ext cx="11086013" cy="26468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buClrTx/>
              <a:buSzPct val="125000"/>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Groundwater Consumptive Use Allocation</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lang="en-US" dirty="0">
                <a:solidFill>
                  <a:prstClr val="black"/>
                </a:solidFill>
                <a:latin typeface="Arial"/>
                <a:cs typeface="Arial"/>
              </a:rPr>
              <a:t>Through 2027: (2.82 feet – 0.282 foot) x (100 acres) = 254 acre-feet (rounded)</a:t>
            </a:r>
            <a:endParaRPr kumimoji="0" lang="en-US"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Tx/>
              <a:buSzPct val="125000"/>
              <a:buFont typeface="Arial" panose="020B0604020202020204" pitchFamily="34" charset="0"/>
              <a:buChar char="•"/>
              <a:tabLst/>
              <a:defRPr/>
            </a:pPr>
            <a:r>
              <a:rPr lang="en-US" dirty="0">
                <a:solidFill>
                  <a:prstClr val="black"/>
                </a:solidFill>
                <a:latin typeface="Arial"/>
                <a:cs typeface="Arial"/>
              </a:rPr>
              <a:t>2028 to 2032: (2.82 feet – 0.564 foot) x (100 acres) = 226 acre-feet (rounded)</a:t>
            </a:r>
          </a:p>
          <a:p>
            <a:pPr marR="0" lvl="0" algn="l" defTabSz="914400" rtl="0" eaLnBrk="1" fontAlgn="auto" latinLnBrk="0" hangingPunct="1">
              <a:lnSpc>
                <a:spcPct val="100000"/>
              </a:lnSpc>
              <a:spcBef>
                <a:spcPts val="0"/>
              </a:spcBef>
              <a:buClrTx/>
              <a:buSzPct val="125000"/>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Groundwater Consumptive Use Volume</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lang="en-US" dirty="0">
                <a:solidFill>
                  <a:prstClr val="black"/>
                </a:solidFill>
                <a:latin typeface="Arial"/>
                <a:cs typeface="Arial"/>
              </a:rPr>
              <a:t>Total Volume: (3.4 feet) x (95 acres) = 323 acre-feet</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lang="en-US" dirty="0">
                <a:solidFill>
                  <a:prstClr val="black"/>
                </a:solidFill>
                <a:latin typeface="Arial"/>
                <a:cs typeface="Arial"/>
              </a:rPr>
              <a:t>Volume over allocation through 2027: (323 acre-feet) – (254 acre-feet) = 69 acre-feet</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lang="en-US" dirty="0">
                <a:solidFill>
                  <a:prstClr val="black"/>
                </a:solidFill>
                <a:latin typeface="Arial"/>
                <a:cs typeface="Arial"/>
              </a:rPr>
              <a:t>Volume over allocation in 2028 to 2032: (323 acre-feet) – (226 acre-feet) = 97 acre-feet</a:t>
            </a:r>
          </a:p>
          <a:p>
            <a:pPr marL="285750" marR="0" lvl="0" indent="-285750" algn="l" defTabSz="914400" rtl="0" eaLnBrk="1" fontAlgn="auto" latinLnBrk="0" hangingPunct="1">
              <a:lnSpc>
                <a:spcPct val="100000"/>
              </a:lnSpc>
              <a:spcBef>
                <a:spcPts val="0"/>
              </a:spcBef>
              <a:spcAft>
                <a:spcPts val="1200"/>
              </a:spcAft>
              <a:buClrTx/>
              <a:buSzPct val="125000"/>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Rectangle 4">
            <a:extLst>
              <a:ext uri="{FF2B5EF4-FFF2-40B4-BE49-F238E27FC236}">
                <a16:creationId xmlns:a16="http://schemas.microsoft.com/office/drawing/2014/main" id="{2F0E9800-2FF9-7144-7CA0-513C6F407B0A}"/>
              </a:ext>
            </a:extLst>
          </p:cNvPr>
          <p:cNvSpPr/>
          <p:nvPr/>
        </p:nvSpPr>
        <p:spPr>
          <a:xfrm>
            <a:off x="1024943" y="2020373"/>
            <a:ext cx="998112" cy="1588393"/>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419461A-CC71-06C5-362D-D46721746F67}"/>
              </a:ext>
            </a:extLst>
          </p:cNvPr>
          <p:cNvSpPr/>
          <p:nvPr/>
        </p:nvSpPr>
        <p:spPr>
          <a:xfrm>
            <a:off x="2184043" y="2020373"/>
            <a:ext cx="1652787"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BDF3068-E709-01A3-56EF-4353E51F8469}"/>
              </a:ext>
            </a:extLst>
          </p:cNvPr>
          <p:cNvSpPr/>
          <p:nvPr/>
        </p:nvSpPr>
        <p:spPr>
          <a:xfrm>
            <a:off x="2184041" y="2900429"/>
            <a:ext cx="2607971" cy="708337"/>
          </a:xfrm>
          <a:prstGeom prst="rect">
            <a:avLst/>
          </a:prstGeom>
          <a:solidFill>
            <a:schemeClr val="accent6">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0CB8FB-5B4B-CD83-2EBD-D2A672450C51}"/>
              </a:ext>
            </a:extLst>
          </p:cNvPr>
          <p:cNvSpPr/>
          <p:nvPr/>
        </p:nvSpPr>
        <p:spPr>
          <a:xfrm>
            <a:off x="3836830" y="2012323"/>
            <a:ext cx="955181"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2963D9F7-0238-6197-9EB4-E2E9556F909D}"/>
              </a:ext>
            </a:extLst>
          </p:cNvPr>
          <p:cNvGrpSpPr/>
          <p:nvPr/>
        </p:nvGrpSpPr>
        <p:grpSpPr>
          <a:xfrm>
            <a:off x="5906274" y="1738720"/>
            <a:ext cx="5215944" cy="1997179"/>
            <a:chOff x="5906274" y="1856704"/>
            <a:chExt cx="5215944" cy="1997179"/>
          </a:xfrm>
        </p:grpSpPr>
        <p:sp>
          <p:nvSpPr>
            <p:cNvPr id="12" name="Rectangle 11">
              <a:extLst>
                <a:ext uri="{FF2B5EF4-FFF2-40B4-BE49-F238E27FC236}">
                  <a16:creationId xmlns:a16="http://schemas.microsoft.com/office/drawing/2014/main" id="{183C27E0-6B3A-5845-71DC-784506CFAB59}"/>
                </a:ext>
              </a:extLst>
            </p:cNvPr>
            <p:cNvSpPr/>
            <p:nvPr/>
          </p:nvSpPr>
          <p:spPr>
            <a:xfrm>
              <a:off x="5906274" y="3239528"/>
              <a:ext cx="300509" cy="309087"/>
            </a:xfrm>
            <a:prstGeom prst="rect">
              <a:avLst/>
            </a:prstGeom>
            <a:solidFill>
              <a:schemeClr val="bg1">
                <a:lumMod val="8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58EC2A8-04B8-53AB-BED2-73FE0FFE94C7}"/>
                </a:ext>
              </a:extLst>
            </p:cNvPr>
            <p:cNvSpPr/>
            <p:nvPr/>
          </p:nvSpPr>
          <p:spPr>
            <a:xfrm>
              <a:off x="5906274" y="2296244"/>
              <a:ext cx="300508" cy="30908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BB2407-8481-A255-AA13-EE23D63DB22E}"/>
                </a:ext>
              </a:extLst>
            </p:cNvPr>
            <p:cNvSpPr txBox="1"/>
            <p:nvPr/>
          </p:nvSpPr>
          <p:spPr>
            <a:xfrm>
              <a:off x="6319471" y="2296245"/>
              <a:ext cx="2978239" cy="366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Irrigated Field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F49FFFB-C8D9-D38A-5135-0FF26F64025B}"/>
                </a:ext>
              </a:extLst>
            </p:cNvPr>
            <p:cNvSpPr txBox="1"/>
            <p:nvPr/>
          </p:nvSpPr>
          <p:spPr>
            <a:xfrm>
              <a:off x="6319471" y="3207552"/>
              <a:ext cx="4802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Non-Irrigated Land Use e.g., building, farmstead, roads, open water, natural land, 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AEAA646-D3B6-F8D0-BEDF-DD41138EE61D}"/>
                </a:ext>
              </a:extLst>
            </p:cNvPr>
            <p:cNvSpPr/>
            <p:nvPr/>
          </p:nvSpPr>
          <p:spPr>
            <a:xfrm>
              <a:off x="5906274" y="1856704"/>
              <a:ext cx="300508" cy="311239"/>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9FC6717-554F-2CE9-A5D2-EDD62E34854E}"/>
                </a:ext>
              </a:extLst>
            </p:cNvPr>
            <p:cNvSpPr txBox="1"/>
            <p:nvPr/>
          </p:nvSpPr>
          <p:spPr>
            <a:xfrm>
              <a:off x="6319471" y="1856705"/>
              <a:ext cx="29782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Parcel Boundary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F4EB718-494D-8ED0-1E91-AB87F547459F}"/>
                </a:ext>
              </a:extLst>
            </p:cNvPr>
            <p:cNvSpPr/>
            <p:nvPr/>
          </p:nvSpPr>
          <p:spPr>
            <a:xfrm>
              <a:off x="5911190" y="2764825"/>
              <a:ext cx="300508" cy="309087"/>
            </a:xfrm>
            <a:prstGeom prst="rect">
              <a:avLst/>
            </a:prstGeom>
            <a:solidFill>
              <a:schemeClr val="accent4">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3154EC-13B5-689B-A359-5C2ED2668EEE}"/>
                </a:ext>
              </a:extLst>
            </p:cNvPr>
            <p:cNvSpPr txBox="1"/>
            <p:nvPr/>
          </p:nvSpPr>
          <p:spPr>
            <a:xfrm>
              <a:off x="6334219" y="2764826"/>
              <a:ext cx="4555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Fallowed or Repurposed Land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Rectangle: Rounded Corners 16">
            <a:extLst>
              <a:ext uri="{FF2B5EF4-FFF2-40B4-BE49-F238E27FC236}">
                <a16:creationId xmlns:a16="http://schemas.microsoft.com/office/drawing/2014/main" id="{3195C3A3-C9DE-D2E5-0202-01FE3A564F01}"/>
              </a:ext>
            </a:extLst>
          </p:cNvPr>
          <p:cNvSpPr/>
          <p:nvPr/>
        </p:nvSpPr>
        <p:spPr>
          <a:xfrm>
            <a:off x="905692" y="1489236"/>
            <a:ext cx="5190308" cy="62754"/>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2849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E22990-F463-36BC-F473-41ED91CCFDE1}"/>
              </a:ext>
            </a:extLst>
          </p:cNvPr>
          <p:cNvSpPr/>
          <p:nvPr/>
        </p:nvSpPr>
        <p:spPr>
          <a:xfrm>
            <a:off x="880056" y="1856704"/>
            <a:ext cx="4078310" cy="1910366"/>
          </a:xfrm>
          <a:prstGeom prst="rect">
            <a:avLst/>
          </a:prstGeom>
          <a:solidFill>
            <a:schemeClr val="bg1">
              <a:lumMod val="85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91BE81-1FAD-6B7A-872D-3922F4A02C64}"/>
              </a:ext>
            </a:extLst>
          </p:cNvPr>
          <p:cNvSpPr>
            <a:spLocks noGrp="1"/>
          </p:cNvSpPr>
          <p:nvPr>
            <p:ph type="title"/>
          </p:nvPr>
        </p:nvSpPr>
        <p:spPr>
          <a:xfrm>
            <a:off x="838200" y="199659"/>
            <a:ext cx="10515600" cy="1325563"/>
          </a:xfrm>
        </p:spPr>
        <p:txBody>
          <a:bodyPr/>
          <a:lstStyle/>
          <a:p>
            <a:r>
              <a:rPr lang="en-US" dirty="0"/>
              <a:t>Example Fee/Assessment Calculation – Benefit Assessment and Extraction Fee (2025)</a:t>
            </a:r>
          </a:p>
        </p:txBody>
      </p:sp>
      <p:sp>
        <p:nvSpPr>
          <p:cNvPr id="21" name="TextBox 1">
            <a:extLst>
              <a:ext uri="{FF2B5EF4-FFF2-40B4-BE49-F238E27FC236}">
                <a16:creationId xmlns:a16="http://schemas.microsoft.com/office/drawing/2014/main" id="{7D65542C-6BE4-EEF1-2928-A7C7D76DC114}"/>
              </a:ext>
            </a:extLst>
          </p:cNvPr>
          <p:cNvSpPr txBox="1"/>
          <p:nvPr/>
        </p:nvSpPr>
        <p:spPr>
          <a:xfrm>
            <a:off x="766353" y="3986573"/>
            <a:ext cx="10772503" cy="20005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1200"/>
              </a:spcAft>
              <a:buClrTx/>
              <a:buSzPct val="125000"/>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Total Payments Due</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lang="en-US" b="1" i="1" dirty="0">
                <a:solidFill>
                  <a:prstClr val="black"/>
                </a:solidFill>
                <a:latin typeface="Arial"/>
                <a:cs typeface="Arial"/>
              </a:rPr>
              <a:t>Irrigated Parcel Benefit Assessment through 2032: </a:t>
            </a:r>
            <a:r>
              <a:rPr kumimoji="0" lang="en-US" b="0" i="0" u="none" strike="noStrike" kern="1200" cap="none" spc="0" normalizeH="0" baseline="0" noProof="0" dirty="0">
                <a:ln>
                  <a:noFill/>
                </a:ln>
                <a:solidFill>
                  <a:prstClr val="black"/>
                </a:solidFill>
                <a:effectLst/>
                <a:uLnTx/>
                <a:uFillTx/>
                <a:latin typeface="Arial"/>
                <a:ea typeface="+mn-ea"/>
                <a:cs typeface="Arial"/>
              </a:rPr>
              <a:t>($57.76/acre) x (100 acres) = $5,776</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lang="en-US" b="1" i="1" dirty="0">
                <a:solidFill>
                  <a:prstClr val="black"/>
                </a:solidFill>
                <a:latin typeface="Arial"/>
                <a:cs typeface="Arial"/>
              </a:rPr>
              <a:t>Tier 1 Overdraft Fee in 2025: </a:t>
            </a:r>
            <a:br>
              <a:rPr lang="en-US" dirty="0">
                <a:solidFill>
                  <a:prstClr val="black"/>
                </a:solidFill>
                <a:latin typeface="Arial"/>
                <a:cs typeface="Arial"/>
              </a:rPr>
            </a:br>
            <a:r>
              <a:rPr lang="en-US" dirty="0">
                <a:solidFill>
                  <a:prstClr val="black"/>
                </a:solidFill>
                <a:latin typeface="Arial"/>
                <a:cs typeface="Arial"/>
              </a:rPr>
              <a:t>($199/</a:t>
            </a:r>
            <a:r>
              <a:rPr lang="en-US" dirty="0" err="1">
                <a:solidFill>
                  <a:prstClr val="black"/>
                </a:solidFill>
                <a:latin typeface="Arial"/>
                <a:cs typeface="Arial"/>
              </a:rPr>
              <a:t>af</a:t>
            </a:r>
            <a:r>
              <a:rPr lang="en-US" dirty="0">
                <a:solidFill>
                  <a:prstClr val="black"/>
                </a:solidFill>
                <a:latin typeface="Arial"/>
                <a:cs typeface="Arial"/>
              </a:rPr>
              <a:t>) x {(323 acre-feet) – (254 acre-feet)} = $13,731.00</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kumimoji="0" lang="en-US" b="1" i="1" u="none" strike="noStrike" kern="1200" cap="none" spc="0" normalizeH="0" baseline="0" noProof="0" dirty="0">
                <a:ln>
                  <a:noFill/>
                </a:ln>
                <a:solidFill>
                  <a:prstClr val="black"/>
                </a:solidFill>
                <a:effectLst/>
                <a:uLnTx/>
                <a:uFillTx/>
                <a:latin typeface="Arial"/>
                <a:ea typeface="+mn-ea"/>
                <a:cs typeface="Arial"/>
              </a:rPr>
              <a:t>Tier 2 Overdraft Fee in 2025:</a:t>
            </a:r>
            <a:br>
              <a:rPr kumimoji="0" lang="en-US" b="1" i="1" u="none" strike="noStrike" kern="1200" cap="none" spc="0" normalizeH="0" baseline="0" noProof="0" dirty="0">
                <a:ln>
                  <a:noFill/>
                </a:ln>
                <a:solidFill>
                  <a:prstClr val="black"/>
                </a:solidFill>
                <a:effectLst/>
                <a:uLnTx/>
                <a:uFillTx/>
                <a:latin typeface="Arial"/>
                <a:ea typeface="+mn-ea"/>
                <a:cs typeface="Arial"/>
              </a:rPr>
            </a:br>
            <a:r>
              <a:rPr lang="en-US" dirty="0">
                <a:solidFill>
                  <a:prstClr val="black"/>
                </a:solidFill>
                <a:latin typeface="Arial"/>
                <a:cs typeface="Arial"/>
              </a:rPr>
              <a:t>($298/</a:t>
            </a:r>
            <a:r>
              <a:rPr lang="en-US" dirty="0" err="1">
                <a:solidFill>
                  <a:prstClr val="black"/>
                </a:solidFill>
                <a:latin typeface="Arial"/>
                <a:cs typeface="Arial"/>
              </a:rPr>
              <a:t>af</a:t>
            </a:r>
            <a:r>
              <a:rPr lang="en-US" dirty="0">
                <a:solidFill>
                  <a:prstClr val="black"/>
                </a:solidFill>
                <a:latin typeface="Arial"/>
                <a:cs typeface="Arial"/>
              </a:rPr>
              <a:t>) x {(volume &gt; 354 acre-feet)} = $0</a:t>
            </a:r>
            <a:endParaRPr kumimoji="0" lang="en-US"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Rectangle 4">
            <a:extLst>
              <a:ext uri="{FF2B5EF4-FFF2-40B4-BE49-F238E27FC236}">
                <a16:creationId xmlns:a16="http://schemas.microsoft.com/office/drawing/2014/main" id="{2F0E9800-2FF9-7144-7CA0-513C6F407B0A}"/>
              </a:ext>
            </a:extLst>
          </p:cNvPr>
          <p:cNvSpPr/>
          <p:nvPr/>
        </p:nvSpPr>
        <p:spPr>
          <a:xfrm>
            <a:off x="1024943" y="2020373"/>
            <a:ext cx="998112" cy="1588393"/>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419461A-CC71-06C5-362D-D46721746F67}"/>
              </a:ext>
            </a:extLst>
          </p:cNvPr>
          <p:cNvSpPr/>
          <p:nvPr/>
        </p:nvSpPr>
        <p:spPr>
          <a:xfrm>
            <a:off x="2184043" y="2020373"/>
            <a:ext cx="1652787"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BDF3068-E709-01A3-56EF-4353E51F8469}"/>
              </a:ext>
            </a:extLst>
          </p:cNvPr>
          <p:cNvSpPr/>
          <p:nvPr/>
        </p:nvSpPr>
        <p:spPr>
          <a:xfrm>
            <a:off x="2184041" y="2900429"/>
            <a:ext cx="2607971" cy="708337"/>
          </a:xfrm>
          <a:prstGeom prst="rect">
            <a:avLst/>
          </a:prstGeom>
          <a:solidFill>
            <a:schemeClr val="accent6">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0CB8FB-5B4B-CD83-2EBD-D2A672450C51}"/>
              </a:ext>
            </a:extLst>
          </p:cNvPr>
          <p:cNvSpPr/>
          <p:nvPr/>
        </p:nvSpPr>
        <p:spPr>
          <a:xfrm>
            <a:off x="3836830" y="2012323"/>
            <a:ext cx="955181"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2963D9F7-0238-6197-9EB4-E2E9556F909D}"/>
              </a:ext>
            </a:extLst>
          </p:cNvPr>
          <p:cNvGrpSpPr/>
          <p:nvPr/>
        </p:nvGrpSpPr>
        <p:grpSpPr>
          <a:xfrm>
            <a:off x="5906274" y="1738720"/>
            <a:ext cx="5215944" cy="1997179"/>
            <a:chOff x="5906274" y="1856704"/>
            <a:chExt cx="5215944" cy="1997179"/>
          </a:xfrm>
        </p:grpSpPr>
        <p:sp>
          <p:nvSpPr>
            <p:cNvPr id="12" name="Rectangle 11">
              <a:extLst>
                <a:ext uri="{FF2B5EF4-FFF2-40B4-BE49-F238E27FC236}">
                  <a16:creationId xmlns:a16="http://schemas.microsoft.com/office/drawing/2014/main" id="{183C27E0-6B3A-5845-71DC-784506CFAB59}"/>
                </a:ext>
              </a:extLst>
            </p:cNvPr>
            <p:cNvSpPr/>
            <p:nvPr/>
          </p:nvSpPr>
          <p:spPr>
            <a:xfrm>
              <a:off x="5906274" y="3239528"/>
              <a:ext cx="300509" cy="309087"/>
            </a:xfrm>
            <a:prstGeom prst="rect">
              <a:avLst/>
            </a:prstGeom>
            <a:solidFill>
              <a:schemeClr val="bg1">
                <a:lumMod val="8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58EC2A8-04B8-53AB-BED2-73FE0FFE94C7}"/>
                </a:ext>
              </a:extLst>
            </p:cNvPr>
            <p:cNvSpPr/>
            <p:nvPr/>
          </p:nvSpPr>
          <p:spPr>
            <a:xfrm>
              <a:off x="5906274" y="2296244"/>
              <a:ext cx="300508" cy="30908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BB2407-8481-A255-AA13-EE23D63DB22E}"/>
                </a:ext>
              </a:extLst>
            </p:cNvPr>
            <p:cNvSpPr txBox="1"/>
            <p:nvPr/>
          </p:nvSpPr>
          <p:spPr>
            <a:xfrm>
              <a:off x="6319471" y="2296245"/>
              <a:ext cx="2978239" cy="366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Irrigated Field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F49FFFB-C8D9-D38A-5135-0FF26F64025B}"/>
                </a:ext>
              </a:extLst>
            </p:cNvPr>
            <p:cNvSpPr txBox="1"/>
            <p:nvPr/>
          </p:nvSpPr>
          <p:spPr>
            <a:xfrm>
              <a:off x="6319471" y="3207552"/>
              <a:ext cx="4802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Non-Irrigated Land Use e.g., building, farmstead, roads, open water, natural land, 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AEAA646-D3B6-F8D0-BEDF-DD41138EE61D}"/>
                </a:ext>
              </a:extLst>
            </p:cNvPr>
            <p:cNvSpPr/>
            <p:nvPr/>
          </p:nvSpPr>
          <p:spPr>
            <a:xfrm>
              <a:off x="5906274" y="1856704"/>
              <a:ext cx="300508" cy="311239"/>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9FC6717-554F-2CE9-A5D2-EDD62E34854E}"/>
                </a:ext>
              </a:extLst>
            </p:cNvPr>
            <p:cNvSpPr txBox="1"/>
            <p:nvPr/>
          </p:nvSpPr>
          <p:spPr>
            <a:xfrm>
              <a:off x="6319471" y="1856705"/>
              <a:ext cx="29782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Parcel Boundary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F4EB718-494D-8ED0-1E91-AB87F547459F}"/>
                </a:ext>
              </a:extLst>
            </p:cNvPr>
            <p:cNvSpPr/>
            <p:nvPr/>
          </p:nvSpPr>
          <p:spPr>
            <a:xfrm>
              <a:off x="5911190" y="2764825"/>
              <a:ext cx="300508" cy="309087"/>
            </a:xfrm>
            <a:prstGeom prst="rect">
              <a:avLst/>
            </a:prstGeom>
            <a:solidFill>
              <a:schemeClr val="accent4">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3154EC-13B5-689B-A359-5C2ED2668EEE}"/>
                </a:ext>
              </a:extLst>
            </p:cNvPr>
            <p:cNvSpPr txBox="1"/>
            <p:nvPr/>
          </p:nvSpPr>
          <p:spPr>
            <a:xfrm>
              <a:off x="6334219" y="2764826"/>
              <a:ext cx="4555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Fallowed or Repurposed Land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Rectangle: Rounded Corners 16">
            <a:extLst>
              <a:ext uri="{FF2B5EF4-FFF2-40B4-BE49-F238E27FC236}">
                <a16:creationId xmlns:a16="http://schemas.microsoft.com/office/drawing/2014/main" id="{3195C3A3-C9DE-D2E5-0202-01FE3A564F01}"/>
              </a:ext>
            </a:extLst>
          </p:cNvPr>
          <p:cNvSpPr/>
          <p:nvPr/>
        </p:nvSpPr>
        <p:spPr>
          <a:xfrm>
            <a:off x="905692" y="1489236"/>
            <a:ext cx="5190308" cy="62754"/>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62126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E22990-F463-36BC-F473-41ED91CCFDE1}"/>
              </a:ext>
            </a:extLst>
          </p:cNvPr>
          <p:cNvSpPr/>
          <p:nvPr/>
        </p:nvSpPr>
        <p:spPr>
          <a:xfrm>
            <a:off x="880056" y="1856704"/>
            <a:ext cx="4078310" cy="1910366"/>
          </a:xfrm>
          <a:prstGeom prst="rect">
            <a:avLst/>
          </a:prstGeom>
          <a:solidFill>
            <a:schemeClr val="bg1">
              <a:lumMod val="85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91BE81-1FAD-6B7A-872D-3922F4A02C64}"/>
              </a:ext>
            </a:extLst>
          </p:cNvPr>
          <p:cNvSpPr>
            <a:spLocks noGrp="1"/>
          </p:cNvSpPr>
          <p:nvPr>
            <p:ph type="title"/>
          </p:nvPr>
        </p:nvSpPr>
        <p:spPr>
          <a:xfrm>
            <a:off x="838200" y="199659"/>
            <a:ext cx="10515600" cy="1325563"/>
          </a:xfrm>
        </p:spPr>
        <p:txBody>
          <a:bodyPr/>
          <a:lstStyle/>
          <a:p>
            <a:r>
              <a:rPr lang="en-US" dirty="0"/>
              <a:t>Example Fee/Assessment Calculation – Benefit Assessment and Extraction Fee (2028)</a:t>
            </a:r>
          </a:p>
        </p:txBody>
      </p:sp>
      <p:sp>
        <p:nvSpPr>
          <p:cNvPr id="21" name="TextBox 1">
            <a:extLst>
              <a:ext uri="{FF2B5EF4-FFF2-40B4-BE49-F238E27FC236}">
                <a16:creationId xmlns:a16="http://schemas.microsoft.com/office/drawing/2014/main" id="{7D65542C-6BE4-EEF1-2928-A7C7D76DC114}"/>
              </a:ext>
            </a:extLst>
          </p:cNvPr>
          <p:cNvSpPr txBox="1"/>
          <p:nvPr/>
        </p:nvSpPr>
        <p:spPr>
          <a:xfrm>
            <a:off x="766353" y="3986573"/>
            <a:ext cx="10772503"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Pct val="125000"/>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Total Payment Due</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lang="en-US" b="1" i="1" dirty="0">
                <a:solidFill>
                  <a:prstClr val="black"/>
                </a:solidFill>
                <a:latin typeface="Arial"/>
                <a:cs typeface="Arial"/>
              </a:rPr>
              <a:t>Irrigated Parcel Benefit Assessment through 2032: </a:t>
            </a:r>
            <a:r>
              <a:rPr kumimoji="0" lang="en-US" b="0" i="0" u="none" strike="noStrike" kern="1200" cap="none" spc="0" normalizeH="0" baseline="0" noProof="0" dirty="0">
                <a:ln>
                  <a:noFill/>
                </a:ln>
                <a:solidFill>
                  <a:prstClr val="black"/>
                </a:solidFill>
                <a:effectLst/>
                <a:uLnTx/>
                <a:uFillTx/>
                <a:latin typeface="Arial"/>
                <a:ea typeface="+mn-ea"/>
                <a:cs typeface="Arial"/>
              </a:rPr>
              <a:t>($57.66/acre) x (100 acres) = $5,776</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lang="en-US" b="1" i="1" dirty="0">
                <a:solidFill>
                  <a:prstClr val="black"/>
                </a:solidFill>
                <a:latin typeface="Arial"/>
                <a:cs typeface="Arial"/>
              </a:rPr>
              <a:t>Groundwater Allocation Extraction Fee through 2032: </a:t>
            </a:r>
            <a:br>
              <a:rPr lang="en-US" dirty="0">
                <a:solidFill>
                  <a:prstClr val="black"/>
                </a:solidFill>
                <a:latin typeface="Arial"/>
                <a:cs typeface="Arial"/>
              </a:rPr>
            </a:br>
            <a:r>
              <a:rPr lang="en-US" dirty="0">
                <a:solidFill>
                  <a:prstClr val="black"/>
                </a:solidFill>
                <a:latin typeface="Arial"/>
                <a:cs typeface="Arial"/>
              </a:rPr>
              <a:t>($1.76/</a:t>
            </a:r>
            <a:r>
              <a:rPr lang="en-US" dirty="0" err="1">
                <a:solidFill>
                  <a:prstClr val="black"/>
                </a:solidFill>
                <a:latin typeface="Arial"/>
                <a:cs typeface="Arial"/>
              </a:rPr>
              <a:t>af</a:t>
            </a:r>
            <a:r>
              <a:rPr lang="en-US" dirty="0">
                <a:solidFill>
                  <a:prstClr val="black"/>
                </a:solidFill>
                <a:latin typeface="Arial"/>
                <a:cs typeface="Arial"/>
              </a:rPr>
              <a:t>) x (100 acres) x (2.26 feet) = $397.76</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lang="en-US" b="1" i="1" dirty="0">
                <a:solidFill>
                  <a:prstClr val="black"/>
                </a:solidFill>
                <a:latin typeface="Arial"/>
                <a:cs typeface="Arial"/>
              </a:rPr>
              <a:t>Tier 1 Overdraft Fee in 2028 to 2032: </a:t>
            </a:r>
            <a:br>
              <a:rPr lang="en-US" dirty="0">
                <a:solidFill>
                  <a:prstClr val="black"/>
                </a:solidFill>
                <a:latin typeface="Arial"/>
                <a:cs typeface="Arial"/>
              </a:rPr>
            </a:br>
            <a:r>
              <a:rPr lang="en-US" dirty="0">
                <a:solidFill>
                  <a:prstClr val="black"/>
                </a:solidFill>
                <a:latin typeface="Arial"/>
                <a:cs typeface="Arial"/>
              </a:rPr>
              <a:t>($298/</a:t>
            </a:r>
            <a:r>
              <a:rPr lang="en-US" dirty="0" err="1">
                <a:solidFill>
                  <a:prstClr val="black"/>
                </a:solidFill>
                <a:latin typeface="Arial"/>
                <a:cs typeface="Arial"/>
              </a:rPr>
              <a:t>af</a:t>
            </a:r>
            <a:r>
              <a:rPr lang="en-US" dirty="0">
                <a:solidFill>
                  <a:prstClr val="black"/>
                </a:solidFill>
                <a:latin typeface="Arial"/>
                <a:cs typeface="Arial"/>
              </a:rPr>
              <a:t>) x {(323 acre-feet) – (226 acre-feet)} = $28,906.00</a:t>
            </a:r>
          </a:p>
          <a:p>
            <a:pPr marL="285750" marR="0" lvl="0" indent="-285750" algn="l" defTabSz="914400" rtl="0" eaLnBrk="1" fontAlgn="auto" latinLnBrk="0" hangingPunct="1">
              <a:lnSpc>
                <a:spcPct val="100000"/>
              </a:lnSpc>
              <a:spcBef>
                <a:spcPts val="0"/>
              </a:spcBef>
              <a:buClrTx/>
              <a:buSzPct val="125000"/>
              <a:buFont typeface="Arial" panose="020B0604020202020204" pitchFamily="34" charset="0"/>
              <a:buChar char="•"/>
              <a:tabLst/>
              <a:defRPr/>
            </a:pPr>
            <a:r>
              <a:rPr kumimoji="0" lang="en-US" b="1" i="1" u="none" strike="noStrike" kern="1200" cap="none" spc="0" normalizeH="0" baseline="0" noProof="0" dirty="0">
                <a:ln>
                  <a:noFill/>
                </a:ln>
                <a:solidFill>
                  <a:prstClr val="black"/>
                </a:solidFill>
                <a:effectLst/>
                <a:uLnTx/>
                <a:uFillTx/>
                <a:latin typeface="Arial"/>
                <a:ea typeface="+mn-ea"/>
                <a:cs typeface="Arial"/>
              </a:rPr>
              <a:t>Tier 2 Overdraft Fee in 2028 to 2032:</a:t>
            </a:r>
            <a:br>
              <a:rPr kumimoji="0" lang="en-US" b="1" i="1" u="none" strike="noStrike" kern="1200" cap="none" spc="0" normalizeH="0" baseline="0" noProof="0" dirty="0">
                <a:ln>
                  <a:noFill/>
                </a:ln>
                <a:solidFill>
                  <a:prstClr val="black"/>
                </a:solidFill>
                <a:effectLst/>
                <a:uLnTx/>
                <a:uFillTx/>
                <a:latin typeface="Arial"/>
                <a:ea typeface="+mn-ea"/>
                <a:cs typeface="Arial"/>
              </a:rPr>
            </a:br>
            <a:r>
              <a:rPr lang="en-US" dirty="0">
                <a:solidFill>
                  <a:prstClr val="black"/>
                </a:solidFill>
                <a:latin typeface="Arial"/>
                <a:cs typeface="Arial"/>
              </a:rPr>
              <a:t>($397/</a:t>
            </a:r>
            <a:r>
              <a:rPr lang="en-US" dirty="0" err="1">
                <a:solidFill>
                  <a:prstClr val="black"/>
                </a:solidFill>
                <a:latin typeface="Arial"/>
                <a:cs typeface="Arial"/>
              </a:rPr>
              <a:t>af</a:t>
            </a:r>
            <a:r>
              <a:rPr lang="en-US" dirty="0">
                <a:solidFill>
                  <a:prstClr val="black"/>
                </a:solidFill>
                <a:latin typeface="Arial"/>
                <a:cs typeface="Arial"/>
              </a:rPr>
              <a:t>) x (volume &gt; 326 acre-feet) = $0</a:t>
            </a:r>
            <a:endParaRPr kumimoji="0" lang="en-US"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Rectangle 4">
            <a:extLst>
              <a:ext uri="{FF2B5EF4-FFF2-40B4-BE49-F238E27FC236}">
                <a16:creationId xmlns:a16="http://schemas.microsoft.com/office/drawing/2014/main" id="{2F0E9800-2FF9-7144-7CA0-513C6F407B0A}"/>
              </a:ext>
            </a:extLst>
          </p:cNvPr>
          <p:cNvSpPr/>
          <p:nvPr/>
        </p:nvSpPr>
        <p:spPr>
          <a:xfrm>
            <a:off x="1024943" y="2020373"/>
            <a:ext cx="998112" cy="1588393"/>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419461A-CC71-06C5-362D-D46721746F67}"/>
              </a:ext>
            </a:extLst>
          </p:cNvPr>
          <p:cNvSpPr/>
          <p:nvPr/>
        </p:nvSpPr>
        <p:spPr>
          <a:xfrm>
            <a:off x="2184043" y="2020373"/>
            <a:ext cx="1652787"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BDF3068-E709-01A3-56EF-4353E51F8469}"/>
              </a:ext>
            </a:extLst>
          </p:cNvPr>
          <p:cNvSpPr/>
          <p:nvPr/>
        </p:nvSpPr>
        <p:spPr>
          <a:xfrm>
            <a:off x="2184041" y="2900429"/>
            <a:ext cx="2607971" cy="708337"/>
          </a:xfrm>
          <a:prstGeom prst="rect">
            <a:avLst/>
          </a:prstGeom>
          <a:solidFill>
            <a:schemeClr val="accent6">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0CB8FB-5B4B-CD83-2EBD-D2A672450C51}"/>
              </a:ext>
            </a:extLst>
          </p:cNvPr>
          <p:cNvSpPr/>
          <p:nvPr/>
        </p:nvSpPr>
        <p:spPr>
          <a:xfrm>
            <a:off x="3836830" y="2012323"/>
            <a:ext cx="955181"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2963D9F7-0238-6197-9EB4-E2E9556F909D}"/>
              </a:ext>
            </a:extLst>
          </p:cNvPr>
          <p:cNvGrpSpPr/>
          <p:nvPr/>
        </p:nvGrpSpPr>
        <p:grpSpPr>
          <a:xfrm>
            <a:off x="5906274" y="1738720"/>
            <a:ext cx="5215944" cy="1997179"/>
            <a:chOff x="5906274" y="1856704"/>
            <a:chExt cx="5215944" cy="1997179"/>
          </a:xfrm>
        </p:grpSpPr>
        <p:sp>
          <p:nvSpPr>
            <p:cNvPr id="12" name="Rectangle 11">
              <a:extLst>
                <a:ext uri="{FF2B5EF4-FFF2-40B4-BE49-F238E27FC236}">
                  <a16:creationId xmlns:a16="http://schemas.microsoft.com/office/drawing/2014/main" id="{183C27E0-6B3A-5845-71DC-784506CFAB59}"/>
                </a:ext>
              </a:extLst>
            </p:cNvPr>
            <p:cNvSpPr/>
            <p:nvPr/>
          </p:nvSpPr>
          <p:spPr>
            <a:xfrm>
              <a:off x="5906274" y="3239528"/>
              <a:ext cx="300509" cy="309087"/>
            </a:xfrm>
            <a:prstGeom prst="rect">
              <a:avLst/>
            </a:prstGeom>
            <a:solidFill>
              <a:schemeClr val="bg1">
                <a:lumMod val="8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58EC2A8-04B8-53AB-BED2-73FE0FFE94C7}"/>
                </a:ext>
              </a:extLst>
            </p:cNvPr>
            <p:cNvSpPr/>
            <p:nvPr/>
          </p:nvSpPr>
          <p:spPr>
            <a:xfrm>
              <a:off x="5906274" y="2296244"/>
              <a:ext cx="300508" cy="30908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BB2407-8481-A255-AA13-EE23D63DB22E}"/>
                </a:ext>
              </a:extLst>
            </p:cNvPr>
            <p:cNvSpPr txBox="1"/>
            <p:nvPr/>
          </p:nvSpPr>
          <p:spPr>
            <a:xfrm>
              <a:off x="6319471" y="2296245"/>
              <a:ext cx="2978239" cy="366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Irrigated Field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F49FFFB-C8D9-D38A-5135-0FF26F64025B}"/>
                </a:ext>
              </a:extLst>
            </p:cNvPr>
            <p:cNvSpPr txBox="1"/>
            <p:nvPr/>
          </p:nvSpPr>
          <p:spPr>
            <a:xfrm>
              <a:off x="6319471" y="3207552"/>
              <a:ext cx="4802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Non-Irrigated Land Use e.g., building, farmstead, roads, open water, natural land, 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AEAA646-D3B6-F8D0-BEDF-DD41138EE61D}"/>
                </a:ext>
              </a:extLst>
            </p:cNvPr>
            <p:cNvSpPr/>
            <p:nvPr/>
          </p:nvSpPr>
          <p:spPr>
            <a:xfrm>
              <a:off x="5906274" y="1856704"/>
              <a:ext cx="300508" cy="311239"/>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9FC6717-554F-2CE9-A5D2-EDD62E34854E}"/>
                </a:ext>
              </a:extLst>
            </p:cNvPr>
            <p:cNvSpPr txBox="1"/>
            <p:nvPr/>
          </p:nvSpPr>
          <p:spPr>
            <a:xfrm>
              <a:off x="6319471" y="1856705"/>
              <a:ext cx="29782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Parcel Boundary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F4EB718-494D-8ED0-1E91-AB87F547459F}"/>
                </a:ext>
              </a:extLst>
            </p:cNvPr>
            <p:cNvSpPr/>
            <p:nvPr/>
          </p:nvSpPr>
          <p:spPr>
            <a:xfrm>
              <a:off x="5911190" y="2764825"/>
              <a:ext cx="300508" cy="309087"/>
            </a:xfrm>
            <a:prstGeom prst="rect">
              <a:avLst/>
            </a:prstGeom>
            <a:solidFill>
              <a:schemeClr val="accent4">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3154EC-13B5-689B-A359-5C2ED2668EEE}"/>
                </a:ext>
              </a:extLst>
            </p:cNvPr>
            <p:cNvSpPr txBox="1"/>
            <p:nvPr/>
          </p:nvSpPr>
          <p:spPr>
            <a:xfrm>
              <a:off x="6334219" y="2764826"/>
              <a:ext cx="4555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Fallowed or Repurposed Land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Rectangle: Rounded Corners 16">
            <a:extLst>
              <a:ext uri="{FF2B5EF4-FFF2-40B4-BE49-F238E27FC236}">
                <a16:creationId xmlns:a16="http://schemas.microsoft.com/office/drawing/2014/main" id="{3195C3A3-C9DE-D2E5-0202-01FE3A564F01}"/>
              </a:ext>
            </a:extLst>
          </p:cNvPr>
          <p:cNvSpPr/>
          <p:nvPr/>
        </p:nvSpPr>
        <p:spPr>
          <a:xfrm>
            <a:off x="905692" y="1489236"/>
            <a:ext cx="5190308" cy="62754"/>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11025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E22990-F463-36BC-F473-41ED91CCFDE1}"/>
              </a:ext>
            </a:extLst>
          </p:cNvPr>
          <p:cNvSpPr/>
          <p:nvPr/>
        </p:nvSpPr>
        <p:spPr>
          <a:xfrm>
            <a:off x="880056" y="1856704"/>
            <a:ext cx="4078310" cy="1910366"/>
          </a:xfrm>
          <a:prstGeom prst="rect">
            <a:avLst/>
          </a:prstGeom>
          <a:solidFill>
            <a:schemeClr val="bg1">
              <a:lumMod val="85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91BE81-1FAD-6B7A-872D-3922F4A02C64}"/>
              </a:ext>
            </a:extLst>
          </p:cNvPr>
          <p:cNvSpPr>
            <a:spLocks noGrp="1"/>
          </p:cNvSpPr>
          <p:nvPr>
            <p:ph type="title"/>
          </p:nvPr>
        </p:nvSpPr>
        <p:spPr>
          <a:xfrm>
            <a:off x="838200" y="199659"/>
            <a:ext cx="10515600" cy="1325563"/>
          </a:xfrm>
        </p:spPr>
        <p:txBody>
          <a:bodyPr/>
          <a:lstStyle/>
          <a:p>
            <a:r>
              <a:rPr lang="en-US" dirty="0"/>
              <a:t>Example Fee/Assessment Calculation – Effect of Land Repurposing or Demand Reduction</a:t>
            </a:r>
          </a:p>
        </p:txBody>
      </p:sp>
      <p:sp>
        <p:nvSpPr>
          <p:cNvPr id="21" name="TextBox 1">
            <a:extLst>
              <a:ext uri="{FF2B5EF4-FFF2-40B4-BE49-F238E27FC236}">
                <a16:creationId xmlns:a16="http://schemas.microsoft.com/office/drawing/2014/main" id="{7D65542C-6BE4-EEF1-2928-A7C7D76DC114}"/>
              </a:ext>
            </a:extLst>
          </p:cNvPr>
          <p:cNvSpPr txBox="1"/>
          <p:nvPr/>
        </p:nvSpPr>
        <p:spPr>
          <a:xfrm>
            <a:off x="709748" y="3932299"/>
            <a:ext cx="10772503" cy="24622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Pct val="125000"/>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Scenarios</a:t>
            </a:r>
          </a:p>
          <a:p>
            <a:pPr marL="285750" marR="0" lvl="0" indent="-285750" algn="l" defTabSz="8255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62626"/>
                </a:solidFill>
                <a:effectLst/>
                <a:uLnTx/>
                <a:uFillTx/>
                <a:sym typeface="Lato Bold"/>
              </a:rPr>
              <a:t>Extraction </a:t>
            </a:r>
            <a:r>
              <a:rPr lang="en-US" sz="2400" dirty="0"/>
              <a:t>Fees due with </a:t>
            </a:r>
            <a:r>
              <a:rPr kumimoji="0" lang="en-US" sz="2400" b="0" i="0" u="none" strike="noStrike" kern="1200" cap="none" spc="0" normalizeH="0" noProof="0" dirty="0">
                <a:ln>
                  <a:noFill/>
                </a:ln>
                <a:solidFill>
                  <a:srgbClr val="262626"/>
                </a:solidFill>
                <a:effectLst/>
                <a:uLnTx/>
                <a:uFillTx/>
                <a:sym typeface="Lato Bold"/>
              </a:rPr>
              <a:t>0%, 10%, 20%, 30% and 40% land repurposing to non-irrigated use or fallowing</a:t>
            </a:r>
          </a:p>
          <a:p>
            <a:pPr marL="285750" marR="0" lvl="0" indent="-285750" algn="l" defTabSz="825500" rtl="0" eaLnBrk="1" fontAlgn="auto" latinLnBrk="0" hangingPunct="1">
              <a:spcBef>
                <a:spcPts val="0"/>
              </a:spcBef>
              <a:spcAft>
                <a:spcPts val="0"/>
              </a:spcAft>
              <a:buClrTx/>
              <a:buSzTx/>
              <a:buFont typeface="Arial" panose="020B0604020202020204" pitchFamily="34" charset="0"/>
              <a:buChar char="•"/>
              <a:tabLst/>
              <a:defRPr/>
            </a:pPr>
            <a:r>
              <a:rPr lang="en-US" sz="2400" dirty="0"/>
              <a:t>Incentive payments of $500/acre for repurposing or fallowing</a:t>
            </a:r>
            <a:endParaRPr kumimoji="0" lang="en-US" sz="2400" b="0" i="0" u="none" strike="noStrike" kern="1200" cap="none" spc="0" normalizeH="0" noProof="0" dirty="0">
              <a:ln>
                <a:noFill/>
              </a:ln>
              <a:solidFill>
                <a:srgbClr val="262626"/>
              </a:solidFill>
              <a:effectLst/>
              <a:uLnTx/>
              <a:uFillTx/>
              <a:sym typeface="Lato Bold"/>
            </a:endParaRPr>
          </a:p>
          <a:p>
            <a:pPr marL="285750" marR="0" lvl="0" indent="-285750" algn="l" defTabSz="825500" rtl="0" eaLnBrk="1" fontAlgn="auto" latinLnBrk="0" hangingPunct="1">
              <a:spcBef>
                <a:spcPts val="0"/>
              </a:spcBef>
              <a:spcAft>
                <a:spcPts val="0"/>
              </a:spcAft>
              <a:buClrTx/>
              <a:buSzTx/>
              <a:buFont typeface="Arial" panose="020B0604020202020204" pitchFamily="34" charset="0"/>
              <a:buChar char="•"/>
              <a:tabLst/>
              <a:defRPr/>
            </a:pPr>
            <a:r>
              <a:rPr lang="en-US" sz="2400" dirty="0"/>
              <a:t>Demand reduction of 8 inches (by means other than non-irrigated use or fallowing)</a:t>
            </a:r>
          </a:p>
          <a:p>
            <a:pPr marL="285750" marR="0" lvl="0" indent="-285750" algn="l" defTabSz="825500" rtl="0" eaLnBrk="1" fontAlgn="auto" latinLnBrk="0" hangingPunct="1">
              <a:spcBef>
                <a:spcPts val="0"/>
              </a:spcBef>
              <a:spcAft>
                <a:spcPts val="0"/>
              </a:spcAft>
              <a:buClrTx/>
              <a:buSzTx/>
              <a:buFont typeface="Arial" panose="020B0604020202020204" pitchFamily="34" charset="0"/>
              <a:buChar char="•"/>
              <a:tabLst/>
              <a:defRPr/>
            </a:pPr>
            <a:r>
              <a:rPr lang="en-US" sz="2400" dirty="0"/>
              <a:t>Evaluated for 2027, and for 2028 through 2032</a:t>
            </a:r>
          </a:p>
        </p:txBody>
      </p:sp>
      <p:sp>
        <p:nvSpPr>
          <p:cNvPr id="5" name="Rectangle 4">
            <a:extLst>
              <a:ext uri="{FF2B5EF4-FFF2-40B4-BE49-F238E27FC236}">
                <a16:creationId xmlns:a16="http://schemas.microsoft.com/office/drawing/2014/main" id="{2F0E9800-2FF9-7144-7CA0-513C6F407B0A}"/>
              </a:ext>
            </a:extLst>
          </p:cNvPr>
          <p:cNvSpPr/>
          <p:nvPr/>
        </p:nvSpPr>
        <p:spPr>
          <a:xfrm>
            <a:off x="1024943" y="2020373"/>
            <a:ext cx="998112" cy="1588393"/>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419461A-CC71-06C5-362D-D46721746F67}"/>
              </a:ext>
            </a:extLst>
          </p:cNvPr>
          <p:cNvSpPr/>
          <p:nvPr/>
        </p:nvSpPr>
        <p:spPr>
          <a:xfrm>
            <a:off x="2184043" y="2020373"/>
            <a:ext cx="1652787" cy="70833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BDF3068-E709-01A3-56EF-4353E51F8469}"/>
              </a:ext>
            </a:extLst>
          </p:cNvPr>
          <p:cNvSpPr/>
          <p:nvPr/>
        </p:nvSpPr>
        <p:spPr>
          <a:xfrm>
            <a:off x="2184041" y="2900429"/>
            <a:ext cx="2607971" cy="708337"/>
          </a:xfrm>
          <a:prstGeom prst="rect">
            <a:avLst/>
          </a:prstGeom>
          <a:solidFill>
            <a:schemeClr val="accent6">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0CB8FB-5B4B-CD83-2EBD-D2A672450C51}"/>
              </a:ext>
            </a:extLst>
          </p:cNvPr>
          <p:cNvSpPr/>
          <p:nvPr/>
        </p:nvSpPr>
        <p:spPr>
          <a:xfrm>
            <a:off x="3836830" y="2012323"/>
            <a:ext cx="955181" cy="708337"/>
          </a:xfrm>
          <a:prstGeom prst="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2963D9F7-0238-6197-9EB4-E2E9556F909D}"/>
              </a:ext>
            </a:extLst>
          </p:cNvPr>
          <p:cNvGrpSpPr/>
          <p:nvPr/>
        </p:nvGrpSpPr>
        <p:grpSpPr>
          <a:xfrm>
            <a:off x="5906274" y="1738720"/>
            <a:ext cx="5215944" cy="1997179"/>
            <a:chOff x="5906274" y="1856704"/>
            <a:chExt cx="5215944" cy="1997179"/>
          </a:xfrm>
        </p:grpSpPr>
        <p:sp>
          <p:nvSpPr>
            <p:cNvPr id="12" name="Rectangle 11">
              <a:extLst>
                <a:ext uri="{FF2B5EF4-FFF2-40B4-BE49-F238E27FC236}">
                  <a16:creationId xmlns:a16="http://schemas.microsoft.com/office/drawing/2014/main" id="{183C27E0-6B3A-5845-71DC-784506CFAB59}"/>
                </a:ext>
              </a:extLst>
            </p:cNvPr>
            <p:cNvSpPr/>
            <p:nvPr/>
          </p:nvSpPr>
          <p:spPr>
            <a:xfrm>
              <a:off x="5906274" y="3239528"/>
              <a:ext cx="300509" cy="309087"/>
            </a:xfrm>
            <a:prstGeom prst="rect">
              <a:avLst/>
            </a:prstGeom>
            <a:solidFill>
              <a:schemeClr val="bg1">
                <a:lumMod val="8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58EC2A8-04B8-53AB-BED2-73FE0FFE94C7}"/>
                </a:ext>
              </a:extLst>
            </p:cNvPr>
            <p:cNvSpPr/>
            <p:nvPr/>
          </p:nvSpPr>
          <p:spPr>
            <a:xfrm>
              <a:off x="5906274" y="2296244"/>
              <a:ext cx="300508" cy="30908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BB2407-8481-A255-AA13-EE23D63DB22E}"/>
                </a:ext>
              </a:extLst>
            </p:cNvPr>
            <p:cNvSpPr txBox="1"/>
            <p:nvPr/>
          </p:nvSpPr>
          <p:spPr>
            <a:xfrm>
              <a:off x="6319471" y="2296245"/>
              <a:ext cx="2978239" cy="366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Irrigated Field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F49FFFB-C8D9-D38A-5135-0FF26F64025B}"/>
                </a:ext>
              </a:extLst>
            </p:cNvPr>
            <p:cNvSpPr txBox="1"/>
            <p:nvPr/>
          </p:nvSpPr>
          <p:spPr>
            <a:xfrm>
              <a:off x="6319471" y="3207552"/>
              <a:ext cx="4802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Non-Irrigated Land Use e.g., building, farmstead, roads, open water, natural land, 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AEAA646-D3B6-F8D0-BEDF-DD41138EE61D}"/>
                </a:ext>
              </a:extLst>
            </p:cNvPr>
            <p:cNvSpPr/>
            <p:nvPr/>
          </p:nvSpPr>
          <p:spPr>
            <a:xfrm>
              <a:off x="5906274" y="1856704"/>
              <a:ext cx="300508" cy="311239"/>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9FC6717-554F-2CE9-A5D2-EDD62E34854E}"/>
                </a:ext>
              </a:extLst>
            </p:cNvPr>
            <p:cNvSpPr txBox="1"/>
            <p:nvPr/>
          </p:nvSpPr>
          <p:spPr>
            <a:xfrm>
              <a:off x="6319471" y="1856705"/>
              <a:ext cx="29782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Parcel Boundary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F4EB718-494D-8ED0-1E91-AB87F547459F}"/>
                </a:ext>
              </a:extLst>
            </p:cNvPr>
            <p:cNvSpPr/>
            <p:nvPr/>
          </p:nvSpPr>
          <p:spPr>
            <a:xfrm>
              <a:off x="5911190" y="2764825"/>
              <a:ext cx="300508" cy="309087"/>
            </a:xfrm>
            <a:prstGeom prst="rect">
              <a:avLst/>
            </a:prstGeom>
            <a:solidFill>
              <a:schemeClr val="accent4">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3154EC-13B5-689B-A359-5C2ED2668EEE}"/>
                </a:ext>
              </a:extLst>
            </p:cNvPr>
            <p:cNvSpPr txBox="1"/>
            <p:nvPr/>
          </p:nvSpPr>
          <p:spPr>
            <a:xfrm>
              <a:off x="6334219" y="2764826"/>
              <a:ext cx="4555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Fallowed or Repurposed Land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Rectangle: Rounded Corners 16">
            <a:extLst>
              <a:ext uri="{FF2B5EF4-FFF2-40B4-BE49-F238E27FC236}">
                <a16:creationId xmlns:a16="http://schemas.microsoft.com/office/drawing/2014/main" id="{3195C3A3-C9DE-D2E5-0202-01FE3A564F01}"/>
              </a:ext>
            </a:extLst>
          </p:cNvPr>
          <p:cNvSpPr/>
          <p:nvPr/>
        </p:nvSpPr>
        <p:spPr>
          <a:xfrm>
            <a:off x="905692" y="1489236"/>
            <a:ext cx="5190308" cy="62754"/>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81713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FA28F97-4678-4EA7-8507-3E1B35782316}"/>
              </a:ext>
            </a:extLst>
          </p:cNvPr>
          <p:cNvGraphicFramePr>
            <a:graphicFrameLocks/>
          </p:cNvGraphicFramePr>
          <p:nvPr>
            <p:extLst>
              <p:ext uri="{D42A27DB-BD31-4B8C-83A1-F6EECF244321}">
                <p14:modId xmlns:p14="http://schemas.microsoft.com/office/powerpoint/2010/main" val="201605883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15064"/>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3B298D-6148-8CF3-412A-4EF53B6B63D3}"/>
              </a:ext>
            </a:extLst>
          </p:cNvPr>
          <p:cNvSpPr>
            <a:spLocks noGrp="1"/>
          </p:cNvSpPr>
          <p:nvPr>
            <p:ph type="title"/>
          </p:nvPr>
        </p:nvSpPr>
        <p:spPr>
          <a:xfrm>
            <a:off x="575894" y="779992"/>
            <a:ext cx="11029616" cy="988332"/>
          </a:xfrm>
        </p:spPr>
        <p:txBody>
          <a:bodyPr>
            <a:noAutofit/>
          </a:bodyPr>
          <a:lstStyle/>
          <a:p>
            <a:r>
              <a:rPr lang="en-US" sz="3600"/>
              <a:t>Sustainable Groundwater Management Act (SGMA)</a:t>
            </a:r>
          </a:p>
        </p:txBody>
      </p:sp>
      <p:sp>
        <p:nvSpPr>
          <p:cNvPr id="5" name="Content Placeholder 2">
            <a:extLst>
              <a:ext uri="{FF2B5EF4-FFF2-40B4-BE49-F238E27FC236}">
                <a16:creationId xmlns:a16="http://schemas.microsoft.com/office/drawing/2014/main" id="{2D30F940-81A0-BFA3-27D7-E08907952F29}"/>
              </a:ext>
            </a:extLst>
          </p:cNvPr>
          <p:cNvSpPr txBox="1"/>
          <p:nvPr/>
        </p:nvSpPr>
        <p:spPr>
          <a:xfrm>
            <a:off x="7800975" y="2004674"/>
            <a:ext cx="3933939" cy="4214819"/>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Gill Sans MT" panose="020B0502020104020203"/>
                <a:cs typeface="Arial"/>
              </a:rPr>
              <a:t>Achieve groundwater sustainability in medium and high priority GW basins. </a:t>
            </a:r>
          </a:p>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Gill Sans MT" panose="020B0502020104020203"/>
                <a:cs typeface="Arial"/>
              </a:rPr>
              <a:t>Implement monitoring, projects and management actions to achieve sustainability in 20 years. </a:t>
            </a:r>
          </a:p>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Gill Sans MT" panose="020B0502020104020203"/>
                <a:cs typeface="Arial"/>
              </a:rPr>
              <a:t>Local control, if successful, backstopped by State intervention.</a:t>
            </a:r>
          </a:p>
        </p:txBody>
      </p:sp>
      <p:pic>
        <p:nvPicPr>
          <p:cNvPr id="4098" name="Picture 2">
            <a:extLst>
              <a:ext uri="{FF2B5EF4-FFF2-40B4-BE49-F238E27FC236}">
                <a16:creationId xmlns:a16="http://schemas.microsoft.com/office/drawing/2014/main" id="{70BD0D97-ACED-8436-A026-569F4BA14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21" t="20416" r="2500"/>
          <a:stretch>
            <a:fillRect/>
          </a:stretch>
        </p:blipFill>
        <p:spPr bwMode="auto">
          <a:xfrm>
            <a:off x="457086" y="1894278"/>
            <a:ext cx="7236325" cy="46958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3618ABA-63E6-82A5-62EA-9228E881AFEC}"/>
              </a:ext>
            </a:extLst>
          </p:cNvPr>
          <p:cNvSpPr/>
          <p:nvPr/>
        </p:nvSpPr>
        <p:spPr>
          <a:xfrm>
            <a:off x="6527871" y="4112083"/>
            <a:ext cx="1040564" cy="552351"/>
          </a:xfrm>
          <a:prstGeom prst="rect">
            <a:avLst/>
          </a:prstGeom>
          <a:solidFill>
            <a:srgbClr val="0F25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111 </a:t>
            </a:r>
            <a:r>
              <a:rPr kumimoji="0" lang="en-US" sz="1300" b="0" i="1" u="none" strike="noStrike" kern="1200" cap="none" spc="0" normalizeH="0" baseline="0" noProof="0" dirty="0">
                <a:ln>
                  <a:noFill/>
                </a:ln>
                <a:solidFill>
                  <a:srgbClr val="45CBE8">
                    <a:lumMod val="60000"/>
                    <a:lumOff val="40000"/>
                  </a:srgbClr>
                </a:solidFill>
                <a:effectLst/>
                <a:uLnTx/>
                <a:uFillTx/>
                <a:latin typeface="Arial" panose="020B0604020202020204" pitchFamily="34" charset="0"/>
                <a:cs typeface="Arial" panose="020B0604020202020204" pitchFamily="34" charset="0"/>
              </a:rPr>
              <a:t>GSPs</a:t>
            </a:r>
            <a:r>
              <a:rPr kumimoji="0" lang="en-US" sz="13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Submitted</a:t>
            </a:r>
          </a:p>
        </p:txBody>
      </p:sp>
      <p:sp>
        <p:nvSpPr>
          <p:cNvPr id="8" name="Rectangle 7">
            <a:extLst>
              <a:ext uri="{FF2B5EF4-FFF2-40B4-BE49-F238E27FC236}">
                <a16:creationId xmlns:a16="http://schemas.microsoft.com/office/drawing/2014/main" id="{881BE79D-3B87-B727-57E6-2FD9881152E5}"/>
              </a:ext>
            </a:extLst>
          </p:cNvPr>
          <p:cNvSpPr/>
          <p:nvPr/>
        </p:nvSpPr>
        <p:spPr>
          <a:xfrm>
            <a:off x="498654" y="5906566"/>
            <a:ext cx="844142" cy="625854"/>
          </a:xfrm>
          <a:prstGeom prst="rect">
            <a:avLst/>
          </a:prstGeom>
          <a:solidFill>
            <a:srgbClr val="1026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cs typeface="Arial"/>
            </a:endParaRPr>
          </a:p>
        </p:txBody>
      </p:sp>
      <p:sp>
        <p:nvSpPr>
          <p:cNvPr id="9" name="Rectangle 8">
            <a:extLst>
              <a:ext uri="{FF2B5EF4-FFF2-40B4-BE49-F238E27FC236}">
                <a16:creationId xmlns:a16="http://schemas.microsoft.com/office/drawing/2014/main" id="{AFCDE8DF-594C-F25B-B3DE-5C261CEA4426}"/>
              </a:ext>
            </a:extLst>
          </p:cNvPr>
          <p:cNvSpPr/>
          <p:nvPr/>
        </p:nvSpPr>
        <p:spPr>
          <a:xfrm>
            <a:off x="2476567" y="4405312"/>
            <a:ext cx="229790" cy="160527"/>
          </a:xfrm>
          <a:prstGeom prst="rect">
            <a:avLst/>
          </a:prstGeom>
          <a:solidFill>
            <a:srgbClr val="1026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cs typeface="Arial"/>
            </a:endParaRPr>
          </a:p>
        </p:txBody>
      </p:sp>
      <p:sp>
        <p:nvSpPr>
          <p:cNvPr id="10" name="Rectangle 9">
            <a:extLst>
              <a:ext uri="{FF2B5EF4-FFF2-40B4-BE49-F238E27FC236}">
                <a16:creationId xmlns:a16="http://schemas.microsoft.com/office/drawing/2014/main" id="{669B35B8-E102-4FE6-7689-F1D4F0457A45}"/>
              </a:ext>
            </a:extLst>
          </p:cNvPr>
          <p:cNvSpPr/>
          <p:nvPr/>
        </p:nvSpPr>
        <p:spPr>
          <a:xfrm>
            <a:off x="4914059" y="4405312"/>
            <a:ext cx="229790" cy="160527"/>
          </a:xfrm>
          <a:prstGeom prst="rect">
            <a:avLst/>
          </a:prstGeom>
          <a:solidFill>
            <a:srgbClr val="1026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cs typeface="Arial"/>
            </a:endParaRPr>
          </a:p>
        </p:txBody>
      </p:sp>
    </p:spTree>
    <p:extLst>
      <p:ext uri="{BB962C8B-B14F-4D97-AF65-F5344CB8AC3E}">
        <p14:creationId xmlns:p14="http://schemas.microsoft.com/office/powerpoint/2010/main" val="116035815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C897A58-6849-AA85-5F47-E25519E6DE8C}"/>
              </a:ext>
            </a:extLst>
          </p:cNvPr>
          <p:cNvGraphicFramePr>
            <a:graphicFrameLocks/>
          </p:cNvGraphicFramePr>
          <p:nvPr>
            <p:extLst>
              <p:ext uri="{D42A27DB-BD31-4B8C-83A1-F6EECF244321}">
                <p14:modId xmlns:p14="http://schemas.microsoft.com/office/powerpoint/2010/main" val="690082339"/>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5133287"/>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FC70A3C-3198-4FF7-90E7-395C4AD9431E}"/>
              </a:ext>
            </a:extLst>
          </p:cNvPr>
          <p:cNvGraphicFramePr>
            <a:graphicFrameLocks/>
          </p:cNvGraphicFramePr>
          <p:nvPr>
            <p:extLst>
              <p:ext uri="{D42A27DB-BD31-4B8C-83A1-F6EECF244321}">
                <p14:modId xmlns:p14="http://schemas.microsoft.com/office/powerpoint/2010/main" val="3145033989"/>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2333260"/>
      </p:ext>
    </p:extLst>
  </p:cSld>
  <p:clrMapOvr>
    <a:masterClrMapping/>
  </p:clrMapOvr>
  <mc:AlternateContent xmlns:mc="http://schemas.openxmlformats.org/markup-compatibility/2006" xmlns:p14="http://schemas.microsoft.com/office/powerpoint/2010/main">
    <mc:Choice Requires="p14">
      <p:transition spd="slow" p14:dur="2000" advTm="103209"/>
    </mc:Choice>
    <mc:Fallback xmlns="">
      <p:transition spd="slow" advTm="103209"/>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3 Ways To Increase The Water Level In Your Well – GroundWaterGovernance.org">
            <a:extLst>
              <a:ext uri="{FF2B5EF4-FFF2-40B4-BE49-F238E27FC236}">
                <a16:creationId xmlns:a16="http://schemas.microsoft.com/office/drawing/2014/main" id="{81D20F94-2B66-D8BB-8735-AF2FFD5038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581" b="21918"/>
          <a:stretch/>
        </p:blipFill>
        <p:spPr bwMode="auto">
          <a:xfrm>
            <a:off x="441613" y="1811509"/>
            <a:ext cx="11308773" cy="50464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84BE2B-3D7F-4C9B-8A77-17DD61C50D27}"/>
              </a:ext>
            </a:extLst>
          </p:cNvPr>
          <p:cNvSpPr>
            <a:spLocks noGrp="1"/>
          </p:cNvSpPr>
          <p:nvPr>
            <p:ph type="title"/>
          </p:nvPr>
        </p:nvSpPr>
        <p:spPr>
          <a:xfrm>
            <a:off x="575894" y="823177"/>
            <a:ext cx="11029616" cy="988332"/>
          </a:xfrm>
        </p:spPr>
        <p:txBody>
          <a:bodyPr>
            <a:normAutofit/>
          </a:bodyPr>
          <a:lstStyle/>
          <a:p>
            <a:pPr algn="ctr"/>
            <a:r>
              <a:rPr lang="en-US" sz="4400" dirty="0"/>
              <a:t>Schedules</a:t>
            </a:r>
          </a:p>
        </p:txBody>
      </p:sp>
    </p:spTree>
    <p:extLst>
      <p:ext uri="{BB962C8B-B14F-4D97-AF65-F5344CB8AC3E}">
        <p14:creationId xmlns:p14="http://schemas.microsoft.com/office/powerpoint/2010/main" val="927161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reeform 3"/>
          <p:cNvSpPr/>
          <p:nvPr/>
        </p:nvSpPr>
        <p:spPr>
          <a:xfrm>
            <a:off x="6511635" y="17928"/>
            <a:ext cx="5680365" cy="6750424"/>
          </a:xfrm>
          <a:custGeom>
            <a:avLst/>
            <a:gdLst>
              <a:gd name="connsiteX0" fmla="*/ 364627 w 709152"/>
              <a:gd name="connsiteY0" fmla="*/ 0 h 831849"/>
              <a:gd name="connsiteX1" fmla="*/ 709152 w 709152"/>
              <a:gd name="connsiteY1" fmla="*/ 0 h 831849"/>
              <a:gd name="connsiteX2" fmla="*/ 344525 w 709152"/>
              <a:gd name="connsiteY2" fmla="*/ 831849 h 831849"/>
              <a:gd name="connsiteX3" fmla="*/ 0 w 709152"/>
              <a:gd name="connsiteY3" fmla="*/ 831849 h 831849"/>
              <a:gd name="connsiteX4" fmla="*/ 364627 w 709152"/>
              <a:gd name="connsiteY4" fmla="*/ 0 h 83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52" h="831849">
                <a:moveTo>
                  <a:pt x="364627" y="0"/>
                </a:moveTo>
                <a:lnTo>
                  <a:pt x="709152" y="0"/>
                </a:lnTo>
                <a:lnTo>
                  <a:pt x="344525" y="831849"/>
                </a:lnTo>
                <a:lnTo>
                  <a:pt x="0" y="831849"/>
                </a:lnTo>
                <a:lnTo>
                  <a:pt x="36462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Lorem Ipsum"/>
          <p:cNvSpPr txBox="1"/>
          <p:nvPr/>
        </p:nvSpPr>
        <p:spPr>
          <a:xfrm>
            <a:off x="905692" y="803266"/>
            <a:ext cx="10834274" cy="6647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lvl1pPr algn="l" defTabSz="825500">
              <a:lnSpc>
                <a:spcPct val="120000"/>
              </a:lnSpc>
              <a:defRPr>
                <a:solidFill>
                  <a:srgbClr val="262626"/>
                </a:solidFill>
                <a:latin typeface="Lato Bold"/>
                <a:ea typeface="Lato Bold"/>
                <a:cs typeface="Lato Bold"/>
                <a:sym typeface="Lato Bold"/>
              </a:defRPr>
            </a:lvl1pPr>
          </a:lstStyle>
          <a:p>
            <a:pPr marL="0" marR="0" lvl="0" indent="0"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62626"/>
                </a:solidFill>
                <a:effectLst/>
                <a:uLnTx/>
                <a:uFillTx/>
                <a:latin typeface="Lato Bold"/>
                <a:sym typeface="Lato Bold"/>
              </a:rPr>
              <a:t>Parallel Schedules:</a:t>
            </a:r>
            <a:r>
              <a:rPr kumimoji="0" lang="en-US" sz="3600" b="0" i="0" u="none" strike="noStrike" kern="1200" cap="none" spc="0" normalizeH="0" noProof="0" dirty="0">
                <a:ln>
                  <a:noFill/>
                </a:ln>
                <a:solidFill>
                  <a:srgbClr val="262626"/>
                </a:solidFill>
                <a:effectLst/>
                <a:uLnTx/>
                <a:uFillTx/>
                <a:latin typeface="Lato Bold"/>
                <a:sym typeface="Lato Bold"/>
              </a:rPr>
              <a:t> </a:t>
            </a:r>
            <a:r>
              <a:rPr lang="en-US" sz="3600" dirty="0"/>
              <a:t>Prop 218, </a:t>
            </a:r>
            <a:r>
              <a:rPr kumimoji="0" lang="en-US" sz="3600" b="0" i="0" u="none" strike="noStrike" kern="1200" cap="none" spc="0" normalizeH="0" baseline="0" noProof="0" dirty="0">
                <a:ln>
                  <a:noFill/>
                </a:ln>
                <a:solidFill>
                  <a:srgbClr val="262626"/>
                </a:solidFill>
                <a:effectLst/>
                <a:uLnTx/>
                <a:uFillTx/>
                <a:latin typeface="Lato Bold"/>
                <a:sym typeface="Lato Bold"/>
              </a:rPr>
              <a:t>Pumping Management, and MLRP</a:t>
            </a:r>
            <a:endParaRPr kumimoji="0" sz="3600" b="0" i="0" u="none" strike="noStrike" kern="1200" cap="none" spc="0" normalizeH="0" baseline="0" noProof="0" dirty="0">
              <a:ln>
                <a:noFill/>
              </a:ln>
              <a:solidFill>
                <a:srgbClr val="262626"/>
              </a:solidFill>
              <a:effectLst/>
              <a:uLnTx/>
              <a:uFillTx/>
              <a:latin typeface="Lato Bold"/>
              <a:sym typeface="Lato Bold"/>
            </a:endParaRPr>
          </a:p>
        </p:txBody>
      </p:sp>
      <p:sp>
        <p:nvSpPr>
          <p:cNvPr id="7" name="Rectangle: Rounded Corners 16"/>
          <p:cNvSpPr/>
          <p:nvPr/>
        </p:nvSpPr>
        <p:spPr>
          <a:xfrm>
            <a:off x="905692" y="1707505"/>
            <a:ext cx="5190308" cy="62754"/>
          </a:xfrm>
          <a:prstGeom prst="roundRect">
            <a:avLst>
              <a:gd name="adj" fmla="val 24145"/>
            </a:avLst>
          </a:prstGeom>
          <a:gradFill>
            <a:gsLst>
              <a:gs pos="0">
                <a:schemeClr val="accent1">
                  <a:satOff val="20231"/>
                  <a:lumOff val="-16526"/>
                </a:schemeClr>
              </a:gs>
              <a:gs pos="100000">
                <a:srgbClr val="3AB7C8"/>
              </a:gs>
            </a:gsLst>
          </a:gradFill>
          <a:ln w="12700">
            <a:miter lim="400000"/>
          </a:ln>
        </p:spPr>
        <p:txBody>
          <a:bodyPr lIns="45719" rIns="45719" anchor="ctr">
            <a:normAutofit fontScale="25000" lnSpcReduction="20000"/>
          </a:bodyPr>
          <a:lstStyle/>
          <a:p>
            <a:pPr marL="0" marR="0" lvl="0" indent="0" algn="l" defTabSz="457315" rtl="0" eaLnBrk="1" fontAlgn="auto" latinLnBrk="0" hangingPunct="1">
              <a:lnSpc>
                <a:spcPct val="100000"/>
              </a:lnSpc>
              <a:spcBef>
                <a:spcPts val="0"/>
              </a:spcBef>
              <a:spcAft>
                <a:spcPts val="0"/>
              </a:spcAft>
              <a:buClrTx/>
              <a:buSzTx/>
              <a:buFontTx/>
              <a:buNone/>
              <a:tabLst/>
              <a:defRPr sz="1300">
                <a:solidFill>
                  <a:srgbClr val="FFFFFF"/>
                </a:solidFill>
                <a:latin typeface="Calibri"/>
                <a:ea typeface="Calibri"/>
                <a:cs typeface="Calibri"/>
                <a:sym typeface="Calibri"/>
              </a:defRPr>
            </a:pPr>
            <a:endParaRPr kumimoji="0" sz="1300" b="0" i="0" u="none" strike="noStrike" kern="1200" cap="none" spc="0" normalizeH="0" baseline="0" noProof="0" dirty="0">
              <a:ln>
                <a:noFill/>
              </a:ln>
              <a:solidFill>
                <a:srgbClr val="FFFFFF"/>
              </a:solidFill>
              <a:effectLst/>
              <a:uLnTx/>
              <a:uFillTx/>
              <a:latin typeface="Calibri"/>
              <a:cs typeface="Calibri"/>
              <a:sym typeface="Calibri"/>
            </a:endParaRPr>
          </a:p>
        </p:txBody>
      </p:sp>
      <p:graphicFrame>
        <p:nvGraphicFramePr>
          <p:cNvPr id="3" name="Diagram 2">
            <a:extLst>
              <a:ext uri="{FF2B5EF4-FFF2-40B4-BE49-F238E27FC236}">
                <a16:creationId xmlns:a16="http://schemas.microsoft.com/office/drawing/2014/main" id="{26870477-76E1-3D72-6AF3-C63BE985D261}"/>
              </a:ext>
            </a:extLst>
          </p:cNvPr>
          <p:cNvGraphicFramePr/>
          <p:nvPr>
            <p:extLst>
              <p:ext uri="{D42A27DB-BD31-4B8C-83A1-F6EECF244321}">
                <p14:modId xmlns:p14="http://schemas.microsoft.com/office/powerpoint/2010/main" val="1750652705"/>
              </p:ext>
            </p:extLst>
          </p:nvPr>
        </p:nvGraphicFramePr>
        <p:xfrm>
          <a:off x="400954" y="2009717"/>
          <a:ext cx="11074766" cy="4421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6638390"/>
      </p:ext>
    </p:extLst>
  </p:cSld>
  <p:clrMapOvr>
    <a:masterClrMapping/>
  </p:clrMapOvr>
  <mc:AlternateContent xmlns:mc="http://schemas.openxmlformats.org/markup-compatibility/2006">
    <mc:Choice xmlns:p14="http://schemas.microsoft.com/office/powerpoint/2010/main" Requires="p14">
      <p:transition spd="slow" p14:dur="2000" advTm="103209"/>
    </mc:Choice>
    <mc:Fallback>
      <p:transition spd="slow" advTm="10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7333"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6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9438-938D-4582-9B63-72266FBEFFC3}"/>
              </a:ext>
            </a:extLst>
          </p:cNvPr>
          <p:cNvSpPr>
            <a:spLocks noGrp="1"/>
          </p:cNvSpPr>
          <p:nvPr>
            <p:ph type="title"/>
          </p:nvPr>
        </p:nvSpPr>
        <p:spPr/>
        <p:txBody>
          <a:bodyPr/>
          <a:lstStyle/>
          <a:p>
            <a:endParaRPr lang="en-US"/>
          </a:p>
        </p:txBody>
      </p:sp>
      <p:pic>
        <p:nvPicPr>
          <p:cNvPr id="14" name="Picture 13" descr="A picture containing outdoor, car, ground, sky&#10;&#10;Description automatically generated">
            <a:extLst>
              <a:ext uri="{FF2B5EF4-FFF2-40B4-BE49-F238E27FC236}">
                <a16:creationId xmlns:a16="http://schemas.microsoft.com/office/drawing/2014/main" id="{3E93F06B-338B-4A7D-A033-1EEBD7EACFF5}"/>
              </a:ext>
            </a:extLst>
          </p:cNvPr>
          <p:cNvPicPr>
            <a:picLocks noChangeAspect="1"/>
          </p:cNvPicPr>
          <p:nvPr/>
        </p:nvPicPr>
        <p:blipFill rotWithShape="1">
          <a:blip r:embed="rId2">
            <a:extLst>
              <a:ext uri="{28A0092B-C50C-407E-A947-70E740481C1C}">
                <a14:useLocalDpi xmlns:a14="http://schemas.microsoft.com/office/drawing/2010/main" val="0"/>
              </a:ext>
            </a:extLst>
          </a:blip>
          <a:srcRect l="-2456" t="12891" r="2456" b="10085"/>
          <a:stretch/>
        </p:blipFill>
        <p:spPr>
          <a:xfrm>
            <a:off x="-376798" y="-190863"/>
            <a:ext cx="12568798" cy="7260772"/>
          </a:xfrm>
          <a:prstGeom prst="rect">
            <a:avLst/>
          </a:prstGeom>
        </p:spPr>
      </p:pic>
      <p:sp>
        <p:nvSpPr>
          <p:cNvPr id="17" name="Title 1">
            <a:extLst>
              <a:ext uri="{FF2B5EF4-FFF2-40B4-BE49-F238E27FC236}">
                <a16:creationId xmlns:a16="http://schemas.microsoft.com/office/drawing/2014/main" id="{DA6F35F0-8F9F-47AE-89E9-6192DB9DCD9B}"/>
              </a:ext>
            </a:extLst>
          </p:cNvPr>
          <p:cNvSpPr txBox="1">
            <a:spLocks/>
          </p:cNvSpPr>
          <p:nvPr/>
        </p:nvSpPr>
        <p:spPr>
          <a:xfrm>
            <a:off x="7280462" y="365125"/>
            <a:ext cx="9823076"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1" u="none" strike="noStrike" kern="1200" cap="none" spc="0" normalizeH="0" baseline="0" noProof="0" dirty="0">
                <a:ln>
                  <a:noFill/>
                </a:ln>
                <a:solidFill>
                  <a:prstClr val="white"/>
                </a:solidFill>
                <a:effectLst/>
                <a:uLnTx/>
                <a:uFillTx/>
                <a:latin typeface="Calibri Light" panose="020F0302020204030204"/>
                <a:ea typeface="+mj-ea"/>
                <a:cs typeface="+mj-cs"/>
              </a:rPr>
              <a:t>Questions? </a:t>
            </a: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
</a:t>
            </a:r>
          </a:p>
        </p:txBody>
      </p:sp>
    </p:spTree>
    <p:extLst>
      <p:ext uri="{BB962C8B-B14F-4D97-AF65-F5344CB8AC3E}">
        <p14:creationId xmlns:p14="http://schemas.microsoft.com/office/powerpoint/2010/main" val="414527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BF32B-D84E-45D2-B49C-62AAF92B7920}"/>
              </a:ext>
            </a:extLst>
          </p:cNvPr>
          <p:cNvSpPr>
            <a:spLocks noGrp="1"/>
          </p:cNvSpPr>
          <p:nvPr>
            <p:ph type="title"/>
          </p:nvPr>
        </p:nvSpPr>
        <p:spPr/>
        <p:txBody>
          <a:bodyPr>
            <a:normAutofit fontScale="90000"/>
          </a:bodyPr>
          <a:lstStyle/>
          <a:p>
            <a:r>
              <a:rPr lang="en-US"/>
              <a:t>Groundwater Pumping and Sustainable Yield</a:t>
            </a:r>
          </a:p>
        </p:txBody>
      </p:sp>
      <p:pic>
        <p:nvPicPr>
          <p:cNvPr id="4" name="Content Placeholder 7">
            <a:extLst>
              <a:ext uri="{FF2B5EF4-FFF2-40B4-BE49-F238E27FC236}">
                <a16:creationId xmlns:a16="http://schemas.microsoft.com/office/drawing/2014/main" id="{618E6B37-852F-47D5-A257-B1912E5B641C}"/>
              </a:ext>
            </a:extLst>
          </p:cNvPr>
          <p:cNvPicPr>
            <a:picLocks noGrp="1" noChangeAspect="1"/>
          </p:cNvPicPr>
          <p:nvPr>
            <p:ph idx="11"/>
          </p:nvPr>
        </p:nvPicPr>
        <p:blipFill>
          <a:blip r:embed="rId3"/>
          <a:stretch>
            <a:fillRect/>
          </a:stretch>
        </p:blipFill>
        <p:spPr>
          <a:xfrm>
            <a:off x="371467" y="2383329"/>
            <a:ext cx="6583006" cy="2597088"/>
          </a:xfrm>
          <a:prstGeom prst="rect">
            <a:avLst/>
          </a:prstGeom>
        </p:spPr>
      </p:pic>
      <p:grpSp>
        <p:nvGrpSpPr>
          <p:cNvPr id="12" name="Group 11">
            <a:extLst>
              <a:ext uri="{FF2B5EF4-FFF2-40B4-BE49-F238E27FC236}">
                <a16:creationId xmlns:a16="http://schemas.microsoft.com/office/drawing/2014/main" id="{CB4D9B94-1817-496B-9893-5443BA3D8138}"/>
              </a:ext>
            </a:extLst>
          </p:cNvPr>
          <p:cNvGrpSpPr/>
          <p:nvPr/>
        </p:nvGrpSpPr>
        <p:grpSpPr>
          <a:xfrm>
            <a:off x="858063" y="1877583"/>
            <a:ext cx="5660183" cy="2416714"/>
            <a:chOff x="1506715" y="725742"/>
            <a:chExt cx="9483456" cy="4911432"/>
          </a:xfrm>
        </p:grpSpPr>
        <p:cxnSp>
          <p:nvCxnSpPr>
            <p:cNvPr id="5" name="Straight Connector 4">
              <a:extLst>
                <a:ext uri="{FF2B5EF4-FFF2-40B4-BE49-F238E27FC236}">
                  <a16:creationId xmlns:a16="http://schemas.microsoft.com/office/drawing/2014/main" id="{9AB797BD-134F-ED5B-6CE2-6F6502BA841F}"/>
                </a:ext>
              </a:extLst>
            </p:cNvPr>
            <p:cNvCxnSpPr/>
            <p:nvPr/>
          </p:nvCxnSpPr>
          <p:spPr>
            <a:xfrm>
              <a:off x="1506715" y="4387173"/>
              <a:ext cx="94834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A6EE275-B2E9-01C5-F7CD-3AFB8729081F}"/>
                </a:ext>
              </a:extLst>
            </p:cNvPr>
            <p:cNvSpPr txBox="1"/>
            <p:nvPr/>
          </p:nvSpPr>
          <p:spPr>
            <a:xfrm>
              <a:off x="1847901" y="4859481"/>
              <a:ext cx="6833269" cy="688035"/>
            </a:xfrm>
            <a:prstGeom prst="rect">
              <a:avLst/>
            </a:prstGeom>
            <a:solidFill>
              <a:schemeClr val="bg1">
                <a:alpha val="38000"/>
              </a:schemeClr>
            </a:solidFill>
            <a:ln>
              <a:solidFill>
                <a:srgbClr val="C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Gill Sans MT" panose="020B0502020104020203"/>
                  <a:cs typeface="Arial"/>
                </a:rPr>
                <a:t>Estimated Long-Term Average Sustainable Yield</a:t>
              </a:r>
            </a:p>
          </p:txBody>
        </p:sp>
        <p:cxnSp>
          <p:nvCxnSpPr>
            <p:cNvPr id="8" name="Straight Connector 7">
              <a:extLst>
                <a:ext uri="{FF2B5EF4-FFF2-40B4-BE49-F238E27FC236}">
                  <a16:creationId xmlns:a16="http://schemas.microsoft.com/office/drawing/2014/main" id="{96130A85-4C78-CC3B-005C-336C4F38DEF9}"/>
                </a:ext>
              </a:extLst>
            </p:cNvPr>
            <p:cNvCxnSpPr/>
            <p:nvPr/>
          </p:nvCxnSpPr>
          <p:spPr>
            <a:xfrm flipH="1" flipV="1">
              <a:off x="4742810" y="1274778"/>
              <a:ext cx="0" cy="436239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BE5C09-3C52-A2A5-9200-45A8B9D74E01}"/>
                </a:ext>
              </a:extLst>
            </p:cNvPr>
            <p:cNvSpPr txBox="1"/>
            <p:nvPr/>
          </p:nvSpPr>
          <p:spPr>
            <a:xfrm>
              <a:off x="1934722" y="725742"/>
              <a:ext cx="2039045" cy="131352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cs typeface="Arial"/>
                </a:rPr>
                <a:t>Historical</a:t>
              </a:r>
              <a:br>
                <a:rPr kumimoji="0" lang="en-US" sz="1800" b="0" i="0" u="none" strike="noStrike" kern="1200" cap="none" spc="0" normalizeH="0" baseline="0" noProof="0">
                  <a:ln>
                    <a:noFill/>
                  </a:ln>
                  <a:solidFill>
                    <a:prstClr val="black"/>
                  </a:solidFill>
                  <a:effectLst/>
                  <a:uLnTx/>
                  <a:uFillTx/>
                  <a:latin typeface="Gill Sans MT" panose="020B0502020104020203"/>
                  <a:cs typeface="Arial"/>
                </a:rPr>
              </a:br>
              <a:r>
                <a:rPr kumimoji="0" lang="en-US" sz="1800" b="0" i="0" u="none" strike="noStrike" kern="1200" cap="none" spc="0" normalizeH="0" baseline="0" noProof="0">
                  <a:ln>
                    <a:noFill/>
                  </a:ln>
                  <a:solidFill>
                    <a:prstClr val="black"/>
                  </a:solidFill>
                  <a:effectLst/>
                  <a:uLnTx/>
                  <a:uFillTx/>
                  <a:latin typeface="Gill Sans MT" panose="020B0502020104020203"/>
                  <a:cs typeface="Arial"/>
                </a:rPr>
                <a:t>Conditions</a:t>
              </a:r>
            </a:p>
          </p:txBody>
        </p:sp>
        <p:sp>
          <p:nvSpPr>
            <p:cNvPr id="10" name="TextBox 9">
              <a:extLst>
                <a:ext uri="{FF2B5EF4-FFF2-40B4-BE49-F238E27FC236}">
                  <a16:creationId xmlns:a16="http://schemas.microsoft.com/office/drawing/2014/main" id="{4B187B32-B26F-9A24-FDC1-1FF6D88891F9}"/>
                </a:ext>
              </a:extLst>
            </p:cNvPr>
            <p:cNvSpPr txBox="1"/>
            <p:nvPr/>
          </p:nvSpPr>
          <p:spPr>
            <a:xfrm>
              <a:off x="6206247" y="1090113"/>
              <a:ext cx="217784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cs typeface="Arial"/>
                </a:rPr>
                <a:t>Projected Conditions</a:t>
              </a:r>
            </a:p>
          </p:txBody>
        </p:sp>
        <p:cxnSp>
          <p:nvCxnSpPr>
            <p:cNvPr id="11" name="Straight Arrow Connector 10">
              <a:extLst>
                <a:ext uri="{FF2B5EF4-FFF2-40B4-BE49-F238E27FC236}">
                  <a16:creationId xmlns:a16="http://schemas.microsoft.com/office/drawing/2014/main" id="{3DC80C82-0A9C-5BE7-0403-80BD733CD93D}"/>
                </a:ext>
              </a:extLst>
            </p:cNvPr>
            <p:cNvCxnSpPr>
              <a:cxnSpLocks/>
              <a:stCxn id="7" idx="0"/>
            </p:cNvCxnSpPr>
            <p:nvPr/>
          </p:nvCxnSpPr>
          <p:spPr>
            <a:xfrm flipV="1">
              <a:off x="5264535" y="4380698"/>
              <a:ext cx="0" cy="47878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C99788C7-205D-9A84-8C0C-A077A9D495CF}"/>
              </a:ext>
            </a:extLst>
          </p:cNvPr>
          <p:cNvSpPr/>
          <p:nvPr/>
        </p:nvSpPr>
        <p:spPr>
          <a:xfrm>
            <a:off x="453005" y="1877583"/>
            <a:ext cx="6501468" cy="31028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cs typeface="Arial"/>
            </a:endParaRPr>
          </a:p>
        </p:txBody>
      </p:sp>
      <p:pic>
        <p:nvPicPr>
          <p:cNvPr id="18" name="Picture 17">
            <a:extLst>
              <a:ext uri="{FF2B5EF4-FFF2-40B4-BE49-F238E27FC236}">
                <a16:creationId xmlns:a16="http://schemas.microsoft.com/office/drawing/2014/main" id="{C1EDBB30-60B1-F510-0873-1EB2BBE80131}"/>
              </a:ext>
            </a:extLst>
          </p:cNvPr>
          <p:cNvPicPr>
            <a:picLocks noChangeAspect="1"/>
          </p:cNvPicPr>
          <p:nvPr/>
        </p:nvPicPr>
        <p:blipFill>
          <a:blip r:embed="rId4"/>
          <a:srcRect l="3854" t="28132" r="23761" b="8888"/>
          <a:stretch>
            <a:fillRect/>
          </a:stretch>
        </p:blipFill>
        <p:spPr>
          <a:xfrm>
            <a:off x="5830355" y="3757332"/>
            <a:ext cx="5780454" cy="2828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Content Placeholder 4">
            <a:extLst>
              <a:ext uri="{FF2B5EF4-FFF2-40B4-BE49-F238E27FC236}">
                <a16:creationId xmlns:a16="http://schemas.microsoft.com/office/drawing/2014/main" id="{231382E8-8EC6-B271-3D74-3D1C2FB57BDA}"/>
              </a:ext>
            </a:extLst>
          </p:cNvPr>
          <p:cNvSpPr txBox="1"/>
          <p:nvPr/>
        </p:nvSpPr>
        <p:spPr>
          <a:xfrm>
            <a:off x="6993178" y="2040256"/>
            <a:ext cx="4745817" cy="1248504"/>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0"/>
              </a:spcBef>
              <a:spcAft>
                <a:spcPct val="0"/>
              </a:spcAft>
              <a:buClr>
                <a:schemeClr val="accent2"/>
              </a:buClr>
              <a:buSzPct val="92000"/>
              <a:buFont typeface="Wingdings 2" panose="05020102010507070707" pitchFamily="18" charset="2"/>
              <a:buChar char=""/>
              <a:defRPr sz="2800" kern="1200">
                <a:solidFill>
                  <a:schemeClr val="accent1"/>
                </a:solidFill>
                <a:latin typeface="+mn-lt"/>
                <a:ea typeface="+mn-ea"/>
                <a:cs typeface="+mn-cs"/>
              </a:defRPr>
            </a:lvl1pPr>
            <a:lvl2pPr marL="630000" indent="-306000" algn="l" defTabSz="457200" rtl="0" eaLnBrk="1" latinLnBrk="0" hangingPunct="1">
              <a:spcBef>
                <a:spcPct val="0"/>
              </a:spcBef>
              <a:spcAft>
                <a:spcPct val="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2pPr>
            <a:lvl3pPr marL="900000" indent="-270000" algn="l" defTabSz="457200" rtl="0" eaLnBrk="1" latinLnBrk="0" hangingPunct="1">
              <a:spcBef>
                <a:spcPct val="0"/>
              </a:spcBef>
              <a:spcAft>
                <a:spcPct val="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0"/>
              </a:spcBef>
              <a:spcAft>
                <a:spcPct val="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0"/>
              </a:spcBef>
              <a:spcAft>
                <a:spcPct val="0"/>
              </a:spcAft>
              <a:buClr>
                <a:srgbClr val="4590B8"/>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Gill Sans MT" panose="020B0502020104020203"/>
                <a:cs typeface="Arial"/>
              </a:rPr>
              <a:t>Current and projected</a:t>
            </a:r>
            <a:r>
              <a:rPr lang="en-US" sz="2400" dirty="0">
                <a:solidFill>
                  <a:srgbClr val="1A3260"/>
                </a:solidFill>
                <a:latin typeface="Gill Sans MT" panose="020B0502020104020203"/>
                <a:cs typeface="Arial"/>
              </a:rPr>
              <a:t> subbasin</a:t>
            </a:r>
            <a:r>
              <a:rPr kumimoji="0" lang="en-US" sz="2400" b="0" i="0" u="none" strike="noStrike" kern="1200" cap="none" spc="0" normalizeH="0" baseline="0" noProof="0" dirty="0">
                <a:ln>
                  <a:noFill/>
                </a:ln>
                <a:solidFill>
                  <a:srgbClr val="1A3260"/>
                </a:solidFill>
                <a:effectLst/>
                <a:uLnTx/>
                <a:uFillTx/>
                <a:latin typeface="Gill Sans MT" panose="020B0502020104020203"/>
                <a:cs typeface="Arial"/>
              </a:rPr>
              <a:t> groundwater demand exceeds long-term sustainable yield</a:t>
            </a:r>
          </a:p>
        </p:txBody>
      </p:sp>
      <p:sp>
        <p:nvSpPr>
          <p:cNvPr id="21" name="Content Placeholder 4">
            <a:extLst>
              <a:ext uri="{FF2B5EF4-FFF2-40B4-BE49-F238E27FC236}">
                <a16:creationId xmlns:a16="http://schemas.microsoft.com/office/drawing/2014/main" id="{8A626D7F-87F7-EA7F-7E9A-A95CC3ED0E57}"/>
              </a:ext>
            </a:extLst>
          </p:cNvPr>
          <p:cNvSpPr txBox="1"/>
          <p:nvPr/>
        </p:nvSpPr>
        <p:spPr>
          <a:xfrm>
            <a:off x="335888" y="5204334"/>
            <a:ext cx="4882485" cy="1248504"/>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0"/>
              </a:spcBef>
              <a:spcAft>
                <a:spcPct val="0"/>
              </a:spcAft>
              <a:buClr>
                <a:schemeClr val="accent2"/>
              </a:buClr>
              <a:buSzPct val="92000"/>
              <a:buFont typeface="Wingdings 2" panose="05020102010507070707" pitchFamily="18" charset="2"/>
              <a:buChar char=""/>
              <a:defRPr sz="2800" kern="1200">
                <a:solidFill>
                  <a:schemeClr val="accent1"/>
                </a:solidFill>
                <a:latin typeface="+mn-lt"/>
                <a:ea typeface="+mn-ea"/>
                <a:cs typeface="+mn-cs"/>
              </a:defRPr>
            </a:lvl1pPr>
            <a:lvl2pPr marL="630000" indent="-306000" algn="l" defTabSz="457200" rtl="0" eaLnBrk="1" latinLnBrk="0" hangingPunct="1">
              <a:spcBef>
                <a:spcPct val="0"/>
              </a:spcBef>
              <a:spcAft>
                <a:spcPct val="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2pPr>
            <a:lvl3pPr marL="900000" indent="-270000" algn="l" defTabSz="457200" rtl="0" eaLnBrk="1" latinLnBrk="0" hangingPunct="1">
              <a:spcBef>
                <a:spcPct val="0"/>
              </a:spcBef>
              <a:spcAft>
                <a:spcPct val="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0"/>
              </a:spcBef>
              <a:spcAft>
                <a:spcPct val="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0"/>
              </a:spcBef>
              <a:spcAft>
                <a:spcPct val="0"/>
              </a:spcAft>
              <a:buClr>
                <a:srgbClr val="4590B8"/>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Gill Sans MT" panose="020B0502020104020203"/>
                <a:cs typeface="Arial"/>
              </a:rPr>
              <a:t>Long-term groundwater extraction has created a cone of depression in the eastern subbasin</a:t>
            </a:r>
          </a:p>
        </p:txBody>
      </p:sp>
    </p:spTree>
    <p:extLst>
      <p:ext uri="{BB962C8B-B14F-4D97-AF65-F5344CB8AC3E}">
        <p14:creationId xmlns:p14="http://schemas.microsoft.com/office/powerpoint/2010/main" val="40691407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3F39B6-ED87-4B21-AADD-81A39D9AE60D}"/>
              </a:ext>
            </a:extLst>
          </p:cNvPr>
          <p:cNvSpPr>
            <a:spLocks noGrp="1"/>
          </p:cNvSpPr>
          <p:nvPr>
            <p:ph type="title"/>
          </p:nvPr>
        </p:nvSpPr>
        <p:spPr>
          <a:xfrm>
            <a:off x="598046" y="819427"/>
            <a:ext cx="10995908" cy="760350"/>
          </a:xfrm>
        </p:spPr>
        <p:txBody>
          <a:bodyPr>
            <a:noAutofit/>
          </a:bodyPr>
          <a:lstStyle/>
          <a:p>
            <a:r>
              <a:rPr lang="en-US" sz="4400"/>
              <a:t>How will we Meet Subbasin Sustainability Goals?</a:t>
            </a:r>
          </a:p>
        </p:txBody>
      </p:sp>
      <p:graphicFrame>
        <p:nvGraphicFramePr>
          <p:cNvPr id="12" name="Content Placeholder 11">
            <a:extLst>
              <a:ext uri="{FF2B5EF4-FFF2-40B4-BE49-F238E27FC236}">
                <a16:creationId xmlns:a16="http://schemas.microsoft.com/office/drawing/2014/main" id="{0CB3B8FC-8C51-4043-AF03-FC91ACF6B2FD}"/>
              </a:ext>
            </a:extLst>
          </p:cNvPr>
          <p:cNvGraphicFramePr>
            <a:graphicFrameLocks noGrp="1"/>
          </p:cNvGraphicFramePr>
          <p:nvPr>
            <p:ph idx="11"/>
          </p:nvPr>
        </p:nvGraphicFramePr>
        <p:xfrm>
          <a:off x="1508841" y="2326549"/>
          <a:ext cx="8272463" cy="4119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E12B5D22-1A44-463D-9FD7-210515DC0B3A}"/>
              </a:ext>
            </a:extLst>
          </p:cNvPr>
          <p:cNvSpPr txBox="1"/>
          <p:nvPr/>
        </p:nvSpPr>
        <p:spPr>
          <a:xfrm>
            <a:off x="7707039" y="2186299"/>
            <a:ext cx="4025851" cy="1200329"/>
          </a:xfrm>
          <a:prstGeom prst="rect">
            <a:avLst/>
          </a:prstGeom>
          <a:solidFill>
            <a:srgbClr val="5A99D3"/>
          </a:solidFill>
          <a:scene3d>
            <a:camera prst="orthographicFront"/>
            <a:lightRig rig="threePt" dir="t"/>
          </a:scene3d>
          <a:sp3d>
            <a:bevelT/>
          </a:sp3d>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white"/>
                </a:solidFill>
                <a:effectLst/>
                <a:uLnTx/>
                <a:uFillTx/>
                <a:latin typeface="Gill Sans MT" panose="020B0502020104020203"/>
                <a:cs typeface="Arial"/>
              </a:rPr>
              <a:t>Projects: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Gill Sans MT" panose="020B0502020104020203"/>
                <a:cs typeface="Arial"/>
              </a:rPr>
              <a:t>Physically constructed water delivery and recharge projects</a:t>
            </a:r>
          </a:p>
        </p:txBody>
      </p:sp>
      <p:sp>
        <p:nvSpPr>
          <p:cNvPr id="17" name="Content Placeholder 2">
            <a:extLst>
              <a:ext uri="{FF2B5EF4-FFF2-40B4-BE49-F238E27FC236}">
                <a16:creationId xmlns:a16="http://schemas.microsoft.com/office/drawing/2014/main" id="{9D043CF0-C3A3-4CAD-AD90-D232B0FE4F09}"/>
              </a:ext>
            </a:extLst>
          </p:cNvPr>
          <p:cNvSpPr txBox="1"/>
          <p:nvPr/>
        </p:nvSpPr>
        <p:spPr>
          <a:xfrm>
            <a:off x="490049" y="4748034"/>
            <a:ext cx="4025851" cy="1367022"/>
          </a:xfrm>
          <a:prstGeom prst="rect">
            <a:avLst/>
          </a:prstGeom>
          <a:solidFill>
            <a:srgbClr val="42935E"/>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a:contourClr>
              <a:srgbClr val="FFFFFF"/>
            </a:contourClr>
          </a:sp3d>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1" i="0" u="sng" strike="noStrike" kern="1200" cap="none" spc="0" normalizeH="0" baseline="0" noProof="0">
                <a:ln>
                  <a:noFill/>
                </a:ln>
                <a:solidFill>
                  <a:prstClr val="white"/>
                </a:solidFill>
                <a:effectLst/>
                <a:uLnTx/>
                <a:uFillTx/>
                <a:latin typeface="Gill Sans MT" panose="020B0502020104020203"/>
                <a:cs typeface="Arial"/>
              </a:rPr>
              <a:t>Management Actions: </a:t>
            </a: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1200" cap="none" spc="0" normalizeH="0" baseline="0" noProof="0">
                <a:ln>
                  <a:noFill/>
                </a:ln>
                <a:solidFill>
                  <a:prstClr val="white"/>
                </a:solidFill>
                <a:effectLst/>
                <a:uLnTx/>
                <a:uFillTx/>
                <a:latin typeface="Gill Sans MT" panose="020B0502020104020203"/>
                <a:cs typeface="Arial"/>
              </a:rPr>
              <a:t>Programs or policies that reduce groundwater demand</a:t>
            </a:r>
          </a:p>
        </p:txBody>
      </p:sp>
    </p:spTree>
    <p:extLst>
      <p:ext uri="{BB962C8B-B14F-4D97-AF65-F5344CB8AC3E}">
        <p14:creationId xmlns:p14="http://schemas.microsoft.com/office/powerpoint/2010/main" val="42233793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9926A6E-EC5D-482F-9A19-01398FB8985C}"/>
              </a:ext>
            </a:extLst>
          </p:cNvPr>
          <p:cNvGrpSpPr/>
          <p:nvPr/>
        </p:nvGrpSpPr>
        <p:grpSpPr>
          <a:xfrm>
            <a:off x="305710" y="509068"/>
            <a:ext cx="11639850" cy="6669024"/>
            <a:chOff x="-47290" y="0"/>
            <a:chExt cx="12767610" cy="7293488"/>
          </a:xfrm>
        </p:grpSpPr>
        <p:sp>
          <p:nvSpPr>
            <p:cNvPr id="3" name="Block Arc 2">
              <a:extLst>
                <a:ext uri="{FF2B5EF4-FFF2-40B4-BE49-F238E27FC236}">
                  <a16:creationId xmlns:a16="http://schemas.microsoft.com/office/drawing/2014/main" id="{3132F23B-1373-4680-A2CE-9848DB9168BC}"/>
                </a:ext>
              </a:extLst>
            </p:cNvPr>
            <p:cNvSpPr/>
            <p:nvPr/>
          </p:nvSpPr>
          <p:spPr>
            <a:xfrm flipH="1">
              <a:off x="4872823" y="0"/>
              <a:ext cx="7847497" cy="7293488"/>
            </a:xfrm>
            <a:prstGeom prst="blockArc">
              <a:avLst>
                <a:gd name="adj1" fmla="val 18900000"/>
                <a:gd name="adj2" fmla="val 2700000"/>
                <a:gd name="adj3" fmla="val 296"/>
              </a:avLst>
            </a:prstGeom>
            <a:ln>
              <a:solidFill>
                <a:srgbClr val="0070C0"/>
              </a:solidFill>
            </a:ln>
            <a:scene3d>
              <a:camera prst="orthographicFront">
                <a:rot lat="0" lon="0" rev="0"/>
              </a:camera>
              <a:lightRig rig="contrasting" dir="t">
                <a:rot lat="0" lon="0" rev="1200000"/>
              </a:lightRig>
            </a:scene3d>
            <a:sp3d z="-110000"/>
          </p:spPr>
          <p:style>
            <a:lnRef idx="2">
              <a:schemeClr val="accent4">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206CD5A-5CC5-42F3-B1EE-1FEAE8E9C2DA}"/>
                </a:ext>
              </a:extLst>
            </p:cNvPr>
            <p:cNvSpPr/>
            <p:nvPr/>
          </p:nvSpPr>
          <p:spPr>
            <a:xfrm flipH="1">
              <a:off x="-47290" y="2142880"/>
              <a:ext cx="5202933" cy="570477"/>
            </a:xfrm>
            <a:custGeom>
              <a:avLst/>
              <a:gdLst>
                <a:gd name="connsiteX0" fmla="*/ 0 w 4835623"/>
                <a:gd name="connsiteY0" fmla="*/ 0 h 570477"/>
                <a:gd name="connsiteX1" fmla="*/ 4835623 w 4835623"/>
                <a:gd name="connsiteY1" fmla="*/ 0 h 570477"/>
                <a:gd name="connsiteX2" fmla="*/ 4835623 w 4835623"/>
                <a:gd name="connsiteY2" fmla="*/ 570477 h 570477"/>
                <a:gd name="connsiteX3" fmla="*/ 0 w 4835623"/>
                <a:gd name="connsiteY3" fmla="*/ 570477 h 570477"/>
                <a:gd name="connsiteX4" fmla="*/ 0 w 483562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623" h="570477">
                  <a:moveTo>
                    <a:pt x="0" y="0"/>
                  </a:moveTo>
                  <a:lnTo>
                    <a:pt x="4835623" y="0"/>
                  </a:lnTo>
                  <a:lnTo>
                    <a:pt x="4835623" y="570477"/>
                  </a:lnTo>
                  <a:lnTo>
                    <a:pt x="0" y="570477"/>
                  </a:lnTo>
                  <a:lnTo>
                    <a:pt x="0" y="0"/>
                  </a:lnTo>
                  <a:close/>
                </a:path>
              </a:pathLst>
            </a:custGeom>
            <a:solidFill>
              <a:schemeClr val="accent4">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542120"/>
                <a:satOff val="20000"/>
                <a:lumOff val="-2941"/>
                <a:alphaOff val="0"/>
              </a:schemeClr>
            </a:fillRef>
            <a:effectRef idx="2">
              <a:schemeClr val="accent3">
                <a:hueOff val="542120"/>
                <a:satOff val="20000"/>
                <a:lumOff val="-2941"/>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Planning &amp; Management</a:t>
              </a:r>
            </a:p>
          </p:txBody>
        </p:sp>
        <p:sp>
          <p:nvSpPr>
            <p:cNvPr id="8" name="Freeform: Shape 7">
              <a:extLst>
                <a:ext uri="{FF2B5EF4-FFF2-40B4-BE49-F238E27FC236}">
                  <a16:creationId xmlns:a16="http://schemas.microsoft.com/office/drawing/2014/main" id="{0B6CCE1C-90C2-46AB-B573-FD8A26B8E603}"/>
                </a:ext>
              </a:extLst>
            </p:cNvPr>
            <p:cNvSpPr/>
            <p:nvPr/>
          </p:nvSpPr>
          <p:spPr>
            <a:xfrm flipH="1">
              <a:off x="-47289" y="2976982"/>
              <a:ext cx="4972054" cy="570477"/>
            </a:xfrm>
            <a:custGeom>
              <a:avLst/>
              <a:gdLst>
                <a:gd name="connsiteX0" fmla="*/ 0 w 4621043"/>
                <a:gd name="connsiteY0" fmla="*/ 0 h 570477"/>
                <a:gd name="connsiteX1" fmla="*/ 4621043 w 4621043"/>
                <a:gd name="connsiteY1" fmla="*/ 0 h 570477"/>
                <a:gd name="connsiteX2" fmla="*/ 4621043 w 4621043"/>
                <a:gd name="connsiteY2" fmla="*/ 570477 h 570477"/>
                <a:gd name="connsiteX3" fmla="*/ 0 w 4621043"/>
                <a:gd name="connsiteY3" fmla="*/ 570477 h 570477"/>
                <a:gd name="connsiteX4" fmla="*/ 0 w 462104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043" h="570477">
                  <a:moveTo>
                    <a:pt x="0" y="0"/>
                  </a:moveTo>
                  <a:lnTo>
                    <a:pt x="4621043" y="0"/>
                  </a:lnTo>
                  <a:lnTo>
                    <a:pt x="4621043" y="570477"/>
                  </a:lnTo>
                  <a:lnTo>
                    <a:pt x="0" y="570477"/>
                  </a:lnTo>
                  <a:lnTo>
                    <a:pt x="0" y="0"/>
                  </a:lnTo>
                  <a:close/>
                </a:path>
              </a:pathLst>
            </a:cu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084240"/>
                <a:satOff val="40000"/>
                <a:lumOff val="-5882"/>
                <a:alphaOff val="0"/>
              </a:schemeClr>
            </a:fillRef>
            <a:effectRef idx="2">
              <a:schemeClr val="accent3">
                <a:hueOff val="1084240"/>
                <a:satOff val="40000"/>
                <a:lumOff val="-5882"/>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lang="en-US" sz="2900" dirty="0">
                  <a:solidFill>
                    <a:prstClr val="white"/>
                  </a:solidFill>
                  <a:latin typeface="Calibri" panose="020F0502020204030204"/>
                </a:rPr>
                <a:t>Monitoring</a:t>
              </a:r>
              <a:endPar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7491F06E-8B5D-4160-A11C-A7F900C2B36F}"/>
                </a:ext>
              </a:extLst>
            </p:cNvPr>
            <p:cNvSpPr/>
            <p:nvPr/>
          </p:nvSpPr>
          <p:spPr>
            <a:xfrm flipH="1">
              <a:off x="-47289" y="3810499"/>
              <a:ext cx="4972054" cy="570477"/>
            </a:xfrm>
            <a:custGeom>
              <a:avLst/>
              <a:gdLst>
                <a:gd name="connsiteX0" fmla="*/ 0 w 4621043"/>
                <a:gd name="connsiteY0" fmla="*/ 0 h 570477"/>
                <a:gd name="connsiteX1" fmla="*/ 4621043 w 4621043"/>
                <a:gd name="connsiteY1" fmla="*/ 0 h 570477"/>
                <a:gd name="connsiteX2" fmla="*/ 4621043 w 4621043"/>
                <a:gd name="connsiteY2" fmla="*/ 570477 h 570477"/>
                <a:gd name="connsiteX3" fmla="*/ 0 w 4621043"/>
                <a:gd name="connsiteY3" fmla="*/ 570477 h 570477"/>
                <a:gd name="connsiteX4" fmla="*/ 0 w 462104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043" h="570477">
                  <a:moveTo>
                    <a:pt x="0" y="0"/>
                  </a:moveTo>
                  <a:lnTo>
                    <a:pt x="4621043" y="0"/>
                  </a:lnTo>
                  <a:lnTo>
                    <a:pt x="4621043" y="570477"/>
                  </a:lnTo>
                  <a:lnTo>
                    <a:pt x="0" y="570477"/>
                  </a:lnTo>
                  <a:lnTo>
                    <a:pt x="0" y="0"/>
                  </a:lnTo>
                  <a:close/>
                </a:path>
              </a:pathLst>
            </a:cu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084240"/>
                <a:satOff val="40000"/>
                <a:lumOff val="-5882"/>
                <a:alphaOff val="0"/>
              </a:schemeClr>
            </a:fillRef>
            <a:effectRef idx="2">
              <a:schemeClr val="accent3">
                <a:hueOff val="1084240"/>
                <a:satOff val="40000"/>
                <a:lumOff val="-5882"/>
                <a:alphaOff val="0"/>
              </a:schemeClr>
            </a:effectRef>
            <a:fontRef idx="minor">
              <a:schemeClr val="lt1"/>
            </a:fontRef>
          </p:style>
          <p:txBody>
            <a:bodyPr spcFirstLastPara="0" vert="horz" wrap="square" lIns="452816" tIns="73660" rIns="73660" bIns="73660" numCol="1" spcCol="1270" anchor="ctr" anchorCtr="0">
              <a:noAutofit/>
            </a:bodyPr>
            <a:lstStyle/>
            <a:p>
              <a:pPr defTabSz="1289050">
                <a:lnSpc>
                  <a:spcPct val="90000"/>
                </a:lnSpc>
                <a:spcBef>
                  <a:spcPct val="0"/>
                </a:spcBef>
                <a:spcAft>
                  <a:spcPct val="35000"/>
                </a:spcAft>
              </a:pPr>
              <a:r>
                <a:rPr lang="en-US" sz="2900" dirty="0">
                  <a:solidFill>
                    <a:prstClr val="white"/>
                  </a:solidFill>
                  <a:latin typeface="Calibri" panose="020F0502020204030204"/>
                </a:rPr>
                <a:t>Response Actions</a:t>
              </a:r>
            </a:p>
          </p:txBody>
        </p:sp>
        <p:sp>
          <p:nvSpPr>
            <p:cNvPr id="12" name="Freeform: Shape 11">
              <a:extLst>
                <a:ext uri="{FF2B5EF4-FFF2-40B4-BE49-F238E27FC236}">
                  <a16:creationId xmlns:a16="http://schemas.microsoft.com/office/drawing/2014/main" id="{3B3DD7D9-E9D9-4A50-8A3F-742E5D65524F}"/>
                </a:ext>
              </a:extLst>
            </p:cNvPr>
            <p:cNvSpPr/>
            <p:nvPr/>
          </p:nvSpPr>
          <p:spPr>
            <a:xfrm flipH="1">
              <a:off x="-47290" y="4677115"/>
              <a:ext cx="5202933" cy="570477"/>
            </a:xfrm>
            <a:custGeom>
              <a:avLst/>
              <a:gdLst>
                <a:gd name="connsiteX0" fmla="*/ 0 w 4835623"/>
                <a:gd name="connsiteY0" fmla="*/ 0 h 570477"/>
                <a:gd name="connsiteX1" fmla="*/ 4835623 w 4835623"/>
                <a:gd name="connsiteY1" fmla="*/ 0 h 570477"/>
                <a:gd name="connsiteX2" fmla="*/ 4835623 w 4835623"/>
                <a:gd name="connsiteY2" fmla="*/ 570477 h 570477"/>
                <a:gd name="connsiteX3" fmla="*/ 0 w 4835623"/>
                <a:gd name="connsiteY3" fmla="*/ 570477 h 570477"/>
                <a:gd name="connsiteX4" fmla="*/ 0 w 483562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623" h="570477">
                  <a:moveTo>
                    <a:pt x="0" y="0"/>
                  </a:moveTo>
                  <a:lnTo>
                    <a:pt x="4835623" y="0"/>
                  </a:lnTo>
                  <a:lnTo>
                    <a:pt x="4835623" y="570477"/>
                  </a:lnTo>
                  <a:lnTo>
                    <a:pt x="0" y="570477"/>
                  </a:lnTo>
                  <a:lnTo>
                    <a:pt x="0" y="0"/>
                  </a:lnTo>
                  <a:close/>
                </a:path>
              </a:pathLst>
            </a:custGeom>
            <a:solidFill>
              <a:schemeClr val="accent2">
                <a:lumMod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2168479"/>
                <a:satOff val="80000"/>
                <a:lumOff val="-11765"/>
                <a:alphaOff val="0"/>
              </a:schemeClr>
            </a:fillRef>
            <a:effectRef idx="2">
              <a:schemeClr val="accent3">
                <a:hueOff val="2168479"/>
                <a:satOff val="80000"/>
                <a:lumOff val="-11765"/>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Compliance Reporting</a:t>
              </a:r>
            </a:p>
          </p:txBody>
        </p:sp>
      </p:grpSp>
      <p:grpSp>
        <p:nvGrpSpPr>
          <p:cNvPr id="17" name="Group 16">
            <a:extLst>
              <a:ext uri="{FF2B5EF4-FFF2-40B4-BE49-F238E27FC236}">
                <a16:creationId xmlns:a16="http://schemas.microsoft.com/office/drawing/2014/main" id="{D553C451-6221-4CFF-AADB-E3723D5FC00F}"/>
              </a:ext>
            </a:extLst>
          </p:cNvPr>
          <p:cNvGrpSpPr/>
          <p:nvPr/>
        </p:nvGrpSpPr>
        <p:grpSpPr>
          <a:xfrm>
            <a:off x="796626" y="330034"/>
            <a:ext cx="11148934" cy="7040880"/>
            <a:chOff x="-41302" y="-457078"/>
            <a:chExt cx="11885846" cy="7293488"/>
          </a:xfrm>
        </p:grpSpPr>
        <p:sp>
          <p:nvSpPr>
            <p:cNvPr id="18" name="Block Arc 17">
              <a:extLst>
                <a:ext uri="{FF2B5EF4-FFF2-40B4-BE49-F238E27FC236}">
                  <a16:creationId xmlns:a16="http://schemas.microsoft.com/office/drawing/2014/main" id="{82F3D2AB-D366-4905-83D0-70C3FBBC2C9A}"/>
                </a:ext>
              </a:extLst>
            </p:cNvPr>
            <p:cNvSpPr/>
            <p:nvPr/>
          </p:nvSpPr>
          <p:spPr>
            <a:xfrm>
              <a:off x="-41302" y="-457078"/>
              <a:ext cx="7293488" cy="7293488"/>
            </a:xfrm>
            <a:prstGeom prst="blockArc">
              <a:avLst>
                <a:gd name="adj1" fmla="val 18900000"/>
                <a:gd name="adj2" fmla="val 2700000"/>
                <a:gd name="adj3" fmla="val 296"/>
              </a:avLst>
            </a:prstGeom>
            <a:ln>
              <a:solidFill>
                <a:srgbClr val="00B0F0"/>
              </a:solidFill>
            </a:ln>
            <a:scene3d>
              <a:camera prst="orthographicFront">
                <a:rot lat="0" lon="0" rev="0"/>
              </a:camera>
              <a:lightRig rig="contrasting" dir="t">
                <a:rot lat="0" lon="0" rev="1200000"/>
              </a:lightRig>
            </a:scene3d>
            <a:sp3d z="-110000"/>
          </p:spPr>
          <p:style>
            <a:lnRef idx="2">
              <a:schemeClr val="accent4">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D0950AA-1B12-4832-AF9E-F21C01913DE9}"/>
                </a:ext>
              </a:extLst>
            </p:cNvPr>
            <p:cNvSpPr/>
            <p:nvPr/>
          </p:nvSpPr>
          <p:spPr>
            <a:xfrm>
              <a:off x="6528891" y="967327"/>
              <a:ext cx="5258992" cy="557300"/>
            </a:xfrm>
            <a:custGeom>
              <a:avLst/>
              <a:gdLst>
                <a:gd name="connsiteX0" fmla="*/ 0 w 5368060"/>
                <a:gd name="connsiteY0" fmla="*/ 0 h 570477"/>
                <a:gd name="connsiteX1" fmla="*/ 5368060 w 5368060"/>
                <a:gd name="connsiteY1" fmla="*/ 0 h 570477"/>
                <a:gd name="connsiteX2" fmla="*/ 5368060 w 5368060"/>
                <a:gd name="connsiteY2" fmla="*/ 570477 h 570477"/>
                <a:gd name="connsiteX3" fmla="*/ 0 w 5368060"/>
                <a:gd name="connsiteY3" fmla="*/ 570477 h 570477"/>
                <a:gd name="connsiteX4" fmla="*/ 0 w 5368060"/>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060" h="570477">
                  <a:moveTo>
                    <a:pt x="0" y="0"/>
                  </a:moveTo>
                  <a:lnTo>
                    <a:pt x="5368060" y="0"/>
                  </a:lnTo>
                  <a:lnTo>
                    <a:pt x="5368060" y="570477"/>
                  </a:lnTo>
                  <a:lnTo>
                    <a:pt x="0" y="570477"/>
                  </a:lnTo>
                  <a:lnTo>
                    <a:pt x="0" y="0"/>
                  </a:lnTo>
                  <a:close/>
                </a:path>
              </a:pathLst>
            </a:custGeom>
            <a:solidFill>
              <a:srgbClr val="00B0F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In Lieu Recharge Projects</a:t>
              </a:r>
            </a:p>
          </p:txBody>
        </p:sp>
        <p:sp>
          <p:nvSpPr>
            <p:cNvPr id="21" name="Freeform: Shape 20">
              <a:extLst>
                <a:ext uri="{FF2B5EF4-FFF2-40B4-BE49-F238E27FC236}">
                  <a16:creationId xmlns:a16="http://schemas.microsoft.com/office/drawing/2014/main" id="{1BD6CD97-25E0-4544-83E7-811A9135B517}"/>
                </a:ext>
              </a:extLst>
            </p:cNvPr>
            <p:cNvSpPr/>
            <p:nvPr/>
          </p:nvSpPr>
          <p:spPr>
            <a:xfrm>
              <a:off x="7086796" y="1741245"/>
              <a:ext cx="4706262" cy="570477"/>
            </a:xfrm>
            <a:custGeom>
              <a:avLst/>
              <a:gdLst>
                <a:gd name="connsiteX0" fmla="*/ 0 w 4835623"/>
                <a:gd name="connsiteY0" fmla="*/ 0 h 570477"/>
                <a:gd name="connsiteX1" fmla="*/ 4835623 w 4835623"/>
                <a:gd name="connsiteY1" fmla="*/ 0 h 570477"/>
                <a:gd name="connsiteX2" fmla="*/ 4835623 w 4835623"/>
                <a:gd name="connsiteY2" fmla="*/ 570477 h 570477"/>
                <a:gd name="connsiteX3" fmla="*/ 0 w 4835623"/>
                <a:gd name="connsiteY3" fmla="*/ 570477 h 570477"/>
                <a:gd name="connsiteX4" fmla="*/ 0 w 483562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623" h="570477">
                  <a:moveTo>
                    <a:pt x="0" y="0"/>
                  </a:moveTo>
                  <a:lnTo>
                    <a:pt x="4835623" y="0"/>
                  </a:lnTo>
                  <a:lnTo>
                    <a:pt x="4835623" y="570477"/>
                  </a:lnTo>
                  <a:lnTo>
                    <a:pt x="0" y="570477"/>
                  </a:lnTo>
                  <a:lnTo>
                    <a:pt x="0" y="0"/>
                  </a:lnTo>
                  <a:close/>
                </a:path>
              </a:pathLst>
            </a:custGeom>
            <a:solidFill>
              <a:schemeClr val="accent5">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542120"/>
                <a:satOff val="20000"/>
                <a:lumOff val="-2941"/>
                <a:alphaOff val="0"/>
              </a:schemeClr>
            </a:fillRef>
            <a:effectRef idx="2">
              <a:schemeClr val="accent3">
                <a:hueOff val="542120"/>
                <a:satOff val="20000"/>
                <a:lumOff val="-2941"/>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Direct Recharge Projects</a:t>
              </a:r>
            </a:p>
          </p:txBody>
        </p:sp>
        <p:sp>
          <p:nvSpPr>
            <p:cNvPr id="23" name="Freeform: Shape 22">
              <a:extLst>
                <a:ext uri="{FF2B5EF4-FFF2-40B4-BE49-F238E27FC236}">
                  <a16:creationId xmlns:a16="http://schemas.microsoft.com/office/drawing/2014/main" id="{309687CC-0972-40B8-9224-E81D014D52B0}"/>
                </a:ext>
              </a:extLst>
            </p:cNvPr>
            <p:cNvSpPr/>
            <p:nvPr/>
          </p:nvSpPr>
          <p:spPr>
            <a:xfrm>
              <a:off x="7206897" y="2533069"/>
              <a:ext cx="4589448" cy="570477"/>
            </a:xfrm>
            <a:custGeom>
              <a:avLst/>
              <a:gdLst>
                <a:gd name="connsiteX0" fmla="*/ 0 w 4621043"/>
                <a:gd name="connsiteY0" fmla="*/ 0 h 570477"/>
                <a:gd name="connsiteX1" fmla="*/ 4621043 w 4621043"/>
                <a:gd name="connsiteY1" fmla="*/ 0 h 570477"/>
                <a:gd name="connsiteX2" fmla="*/ 4621043 w 4621043"/>
                <a:gd name="connsiteY2" fmla="*/ 570477 h 570477"/>
                <a:gd name="connsiteX3" fmla="*/ 0 w 4621043"/>
                <a:gd name="connsiteY3" fmla="*/ 570477 h 570477"/>
                <a:gd name="connsiteX4" fmla="*/ 0 w 462104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043" h="570477">
                  <a:moveTo>
                    <a:pt x="0" y="0"/>
                  </a:moveTo>
                  <a:lnTo>
                    <a:pt x="4621043" y="0"/>
                  </a:lnTo>
                  <a:lnTo>
                    <a:pt x="4621043" y="570477"/>
                  </a:lnTo>
                  <a:lnTo>
                    <a:pt x="0" y="570477"/>
                  </a:lnTo>
                  <a:lnTo>
                    <a:pt x="0" y="0"/>
                  </a:lnTo>
                  <a:close/>
                </a:path>
              </a:pathLst>
            </a:custGeom>
            <a:solidFill>
              <a:schemeClr val="accent5">
                <a:lumMod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084240"/>
                <a:satOff val="40000"/>
                <a:lumOff val="-5882"/>
                <a:alphaOff val="0"/>
              </a:schemeClr>
            </a:fillRef>
            <a:effectRef idx="2">
              <a:schemeClr val="accent3">
                <a:hueOff val="1084240"/>
                <a:satOff val="40000"/>
                <a:lumOff val="-5882"/>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Dispersed Recharge</a:t>
              </a:r>
            </a:p>
          </p:txBody>
        </p:sp>
        <p:sp>
          <p:nvSpPr>
            <p:cNvPr id="25" name="Freeform: Shape 24">
              <a:extLst>
                <a:ext uri="{FF2B5EF4-FFF2-40B4-BE49-F238E27FC236}">
                  <a16:creationId xmlns:a16="http://schemas.microsoft.com/office/drawing/2014/main" id="{BDE5760E-D54C-4607-BBAE-CD3697F8EF1C}"/>
                </a:ext>
              </a:extLst>
            </p:cNvPr>
            <p:cNvSpPr/>
            <p:nvPr/>
          </p:nvSpPr>
          <p:spPr>
            <a:xfrm>
              <a:off x="7225312" y="3332890"/>
              <a:ext cx="4562573" cy="570477"/>
            </a:xfrm>
            <a:custGeom>
              <a:avLst/>
              <a:gdLst>
                <a:gd name="connsiteX0" fmla="*/ 0 w 4621043"/>
                <a:gd name="connsiteY0" fmla="*/ 0 h 570477"/>
                <a:gd name="connsiteX1" fmla="*/ 4621043 w 4621043"/>
                <a:gd name="connsiteY1" fmla="*/ 0 h 570477"/>
                <a:gd name="connsiteX2" fmla="*/ 4621043 w 4621043"/>
                <a:gd name="connsiteY2" fmla="*/ 570477 h 570477"/>
                <a:gd name="connsiteX3" fmla="*/ 0 w 4621043"/>
                <a:gd name="connsiteY3" fmla="*/ 570477 h 570477"/>
                <a:gd name="connsiteX4" fmla="*/ 0 w 462104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043" h="570477">
                  <a:moveTo>
                    <a:pt x="0" y="0"/>
                  </a:moveTo>
                  <a:lnTo>
                    <a:pt x="4621043" y="0"/>
                  </a:lnTo>
                  <a:lnTo>
                    <a:pt x="4621043" y="570477"/>
                  </a:lnTo>
                  <a:lnTo>
                    <a:pt x="0" y="570477"/>
                  </a:lnTo>
                  <a:lnTo>
                    <a:pt x="0" y="0"/>
                  </a:lnTo>
                  <a:close/>
                </a:path>
              </a:pathLst>
            </a:custGeom>
            <a:solidFill>
              <a:srgbClr val="00B05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626359"/>
                <a:satOff val="60000"/>
                <a:lumOff val="-8824"/>
                <a:alphaOff val="0"/>
              </a:schemeClr>
            </a:fillRef>
            <a:effectRef idx="2">
              <a:schemeClr val="accent3">
                <a:hueOff val="1626359"/>
                <a:satOff val="60000"/>
                <a:lumOff val="-8824"/>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Land Repurposing</a:t>
              </a:r>
            </a:p>
          </p:txBody>
        </p:sp>
        <p:sp>
          <p:nvSpPr>
            <p:cNvPr id="27" name="Freeform: Shape 26">
              <a:extLst>
                <a:ext uri="{FF2B5EF4-FFF2-40B4-BE49-F238E27FC236}">
                  <a16:creationId xmlns:a16="http://schemas.microsoft.com/office/drawing/2014/main" id="{6B98D2A2-4744-4658-A974-7AEF1CAA1783}"/>
                </a:ext>
              </a:extLst>
            </p:cNvPr>
            <p:cNvSpPr/>
            <p:nvPr/>
          </p:nvSpPr>
          <p:spPr>
            <a:xfrm>
              <a:off x="6969317" y="4151502"/>
              <a:ext cx="4835623" cy="570477"/>
            </a:xfrm>
            <a:custGeom>
              <a:avLst/>
              <a:gdLst>
                <a:gd name="connsiteX0" fmla="*/ 0 w 4835623"/>
                <a:gd name="connsiteY0" fmla="*/ 0 h 570477"/>
                <a:gd name="connsiteX1" fmla="*/ 4835623 w 4835623"/>
                <a:gd name="connsiteY1" fmla="*/ 0 h 570477"/>
                <a:gd name="connsiteX2" fmla="*/ 4835623 w 4835623"/>
                <a:gd name="connsiteY2" fmla="*/ 570477 h 570477"/>
                <a:gd name="connsiteX3" fmla="*/ 0 w 4835623"/>
                <a:gd name="connsiteY3" fmla="*/ 570477 h 570477"/>
                <a:gd name="connsiteX4" fmla="*/ 0 w 483562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623" h="570477">
                  <a:moveTo>
                    <a:pt x="0" y="0"/>
                  </a:moveTo>
                  <a:lnTo>
                    <a:pt x="4835623" y="0"/>
                  </a:lnTo>
                  <a:lnTo>
                    <a:pt x="4835623" y="570477"/>
                  </a:lnTo>
                  <a:lnTo>
                    <a:pt x="0" y="570477"/>
                  </a:lnTo>
                  <a:lnTo>
                    <a:pt x="0"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2168479"/>
                <a:satOff val="80000"/>
                <a:lumOff val="-11765"/>
                <a:alphaOff val="0"/>
              </a:schemeClr>
            </a:fillRef>
            <a:effectRef idx="2">
              <a:schemeClr val="accent3">
                <a:hueOff val="2168479"/>
                <a:satOff val="80000"/>
                <a:lumOff val="-11765"/>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Other Demand Reduction</a:t>
              </a:r>
            </a:p>
          </p:txBody>
        </p:sp>
        <p:sp>
          <p:nvSpPr>
            <p:cNvPr id="29" name="Freeform: Shape 28">
              <a:extLst>
                <a:ext uri="{FF2B5EF4-FFF2-40B4-BE49-F238E27FC236}">
                  <a16:creationId xmlns:a16="http://schemas.microsoft.com/office/drawing/2014/main" id="{5AD4B6E2-1448-4B06-A07F-98C8845E327C}"/>
                </a:ext>
              </a:extLst>
            </p:cNvPr>
            <p:cNvSpPr/>
            <p:nvPr/>
          </p:nvSpPr>
          <p:spPr>
            <a:xfrm>
              <a:off x="6585552" y="4969026"/>
              <a:ext cx="5258992" cy="570477"/>
            </a:xfrm>
            <a:custGeom>
              <a:avLst/>
              <a:gdLst>
                <a:gd name="connsiteX0" fmla="*/ 0 w 5304879"/>
                <a:gd name="connsiteY0" fmla="*/ 0 h 570477"/>
                <a:gd name="connsiteX1" fmla="*/ 5304879 w 5304879"/>
                <a:gd name="connsiteY1" fmla="*/ 0 h 570477"/>
                <a:gd name="connsiteX2" fmla="*/ 5304879 w 5304879"/>
                <a:gd name="connsiteY2" fmla="*/ 570477 h 570477"/>
                <a:gd name="connsiteX3" fmla="*/ 0 w 5304879"/>
                <a:gd name="connsiteY3" fmla="*/ 570477 h 570477"/>
                <a:gd name="connsiteX4" fmla="*/ 0 w 5304879"/>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4879" h="570477">
                  <a:moveTo>
                    <a:pt x="0" y="0"/>
                  </a:moveTo>
                  <a:lnTo>
                    <a:pt x="5304879" y="0"/>
                  </a:lnTo>
                  <a:lnTo>
                    <a:pt x="5304879" y="570477"/>
                  </a:lnTo>
                  <a:lnTo>
                    <a:pt x="0" y="570477"/>
                  </a:lnTo>
                  <a:lnTo>
                    <a:pt x="0" y="0"/>
                  </a:lnTo>
                  <a:close/>
                </a:path>
              </a:pathLst>
            </a:custGeom>
            <a:solidFill>
              <a:schemeClr val="accent6">
                <a:lumMod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2710599"/>
                <a:satOff val="100000"/>
                <a:lumOff val="-14706"/>
                <a:alphaOff val="0"/>
              </a:schemeClr>
            </a:fillRef>
            <a:effectRef idx="2">
              <a:schemeClr val="accent3">
                <a:hueOff val="2710599"/>
                <a:satOff val="100000"/>
                <a:lumOff val="-14706"/>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err="1">
                  <a:ln>
                    <a:noFill/>
                  </a:ln>
                  <a:solidFill>
                    <a:prstClr val="white"/>
                  </a:solidFill>
                  <a:effectLst/>
                  <a:uLnTx/>
                  <a:uFillTx/>
                  <a:latin typeface="Calibri" panose="020F0502020204030204"/>
                  <a:ea typeface="+mn-ea"/>
                  <a:cs typeface="+mn-cs"/>
                </a:rPr>
                <a:t>Pumpin</a:t>
              </a:r>
              <a:r>
                <a:rPr lang="en-US" sz="2900" dirty="0">
                  <a:solidFill>
                    <a:prstClr val="white"/>
                  </a:solidFill>
                  <a:latin typeface="Calibri" panose="020F0502020204030204"/>
                </a:rPr>
                <a:t>g Management </a:t>
              </a:r>
              <a:endPar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1A801368-8A39-E48F-A7E1-7028BFA99EB6}"/>
              </a:ext>
            </a:extLst>
          </p:cNvPr>
          <p:cNvGrpSpPr/>
          <p:nvPr/>
        </p:nvGrpSpPr>
        <p:grpSpPr>
          <a:xfrm>
            <a:off x="291850" y="1655326"/>
            <a:ext cx="7653211" cy="4536108"/>
            <a:chOff x="291850" y="1655326"/>
            <a:chExt cx="7653211" cy="4536108"/>
          </a:xfrm>
        </p:grpSpPr>
        <p:sp>
          <p:nvSpPr>
            <p:cNvPr id="31" name="TextBox 30">
              <a:extLst>
                <a:ext uri="{FF2B5EF4-FFF2-40B4-BE49-F238E27FC236}">
                  <a16:creationId xmlns:a16="http://schemas.microsoft.com/office/drawing/2014/main" id="{82C99D85-AA59-42CF-BF6C-F7410E67678C}"/>
                </a:ext>
              </a:extLst>
            </p:cNvPr>
            <p:cNvSpPr txBox="1"/>
            <p:nvPr/>
          </p:nvSpPr>
          <p:spPr>
            <a:xfrm>
              <a:off x="5150358" y="3103949"/>
              <a:ext cx="2052464" cy="1794508"/>
            </a:xfrm>
            <a:prstGeom prst="rect">
              <a:avLst/>
            </a:prstGeom>
            <a:noFill/>
          </p:spPr>
          <p:txBody>
            <a:bodyPr wrap="none" rtlCol="0" anchor="ctr" anchorCtr="0">
              <a:prstTxWarp prst="textButt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70C0"/>
                  </a:solidFill>
                  <a:latin typeface="Calibri" panose="020F0502020204030204"/>
                </a:rPr>
                <a:t>Sustainable</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70C0"/>
                  </a:solidFill>
                  <a:latin typeface="Calibri" panose="020F0502020204030204"/>
                </a:rPr>
                <a:t>Groundwater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Management</a:t>
              </a:r>
            </a:p>
          </p:txBody>
        </p:sp>
        <p:sp>
          <p:nvSpPr>
            <p:cNvPr id="2" name="Freeform: Shape 1">
              <a:extLst>
                <a:ext uri="{FF2B5EF4-FFF2-40B4-BE49-F238E27FC236}">
                  <a16:creationId xmlns:a16="http://schemas.microsoft.com/office/drawing/2014/main" id="{CD814DC8-9B88-FB30-69AD-21A6CAEBB6D0}"/>
                </a:ext>
              </a:extLst>
            </p:cNvPr>
            <p:cNvSpPr/>
            <p:nvPr/>
          </p:nvSpPr>
          <p:spPr>
            <a:xfrm flipH="1">
              <a:off x="291850" y="1715092"/>
              <a:ext cx="4916351" cy="521633"/>
            </a:xfrm>
            <a:custGeom>
              <a:avLst/>
              <a:gdLst>
                <a:gd name="connsiteX0" fmla="*/ 0 w 4835623"/>
                <a:gd name="connsiteY0" fmla="*/ 0 h 570477"/>
                <a:gd name="connsiteX1" fmla="*/ 4835623 w 4835623"/>
                <a:gd name="connsiteY1" fmla="*/ 0 h 570477"/>
                <a:gd name="connsiteX2" fmla="*/ 4835623 w 4835623"/>
                <a:gd name="connsiteY2" fmla="*/ 570477 h 570477"/>
                <a:gd name="connsiteX3" fmla="*/ 0 w 4835623"/>
                <a:gd name="connsiteY3" fmla="*/ 570477 h 570477"/>
                <a:gd name="connsiteX4" fmla="*/ 0 w 483562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623" h="570477">
                  <a:moveTo>
                    <a:pt x="0" y="0"/>
                  </a:moveTo>
                  <a:lnTo>
                    <a:pt x="4835623" y="0"/>
                  </a:lnTo>
                  <a:lnTo>
                    <a:pt x="4835623" y="570477"/>
                  </a:lnTo>
                  <a:lnTo>
                    <a:pt x="0" y="570477"/>
                  </a:lnTo>
                  <a:lnTo>
                    <a:pt x="0" y="0"/>
                  </a:lnTo>
                  <a:close/>
                </a:path>
              </a:pathLst>
            </a:custGeom>
            <a:solidFill>
              <a:schemeClr val="accent4">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542120"/>
                <a:satOff val="20000"/>
                <a:lumOff val="-2941"/>
                <a:alphaOff val="0"/>
              </a:schemeClr>
            </a:fillRef>
            <a:effectRef idx="2">
              <a:schemeClr val="accent3">
                <a:hueOff val="542120"/>
                <a:satOff val="20000"/>
                <a:lumOff val="-2941"/>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Data Collection &amp; Analysis</a:t>
              </a:r>
            </a:p>
          </p:txBody>
        </p:sp>
        <p:sp>
          <p:nvSpPr>
            <p:cNvPr id="4" name="Oval 3">
              <a:extLst>
                <a:ext uri="{FF2B5EF4-FFF2-40B4-BE49-F238E27FC236}">
                  <a16:creationId xmlns:a16="http://schemas.microsoft.com/office/drawing/2014/main" id="{BD033A99-25F9-32A2-CD53-4D07A6600D15}"/>
                </a:ext>
              </a:extLst>
            </p:cNvPr>
            <p:cNvSpPr/>
            <p:nvPr/>
          </p:nvSpPr>
          <p:spPr>
            <a:xfrm flipH="1">
              <a:off x="4964049" y="1655326"/>
              <a:ext cx="682380" cy="685800"/>
            </a:xfrm>
            <a:prstGeom prst="ellipse">
              <a:avLst/>
            </a:prstGeom>
            <a:solidFill>
              <a:schemeClr val="accent2">
                <a:lumMod val="20000"/>
                <a:lumOff val="80000"/>
              </a:schemeClr>
            </a:solid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sp>
          <p:nvSpPr>
            <p:cNvPr id="5" name="Freeform: Shape 4">
              <a:extLst>
                <a:ext uri="{FF2B5EF4-FFF2-40B4-BE49-F238E27FC236}">
                  <a16:creationId xmlns:a16="http://schemas.microsoft.com/office/drawing/2014/main" id="{225A395F-D940-38EB-1769-0D2DB8A3A749}"/>
                </a:ext>
              </a:extLst>
            </p:cNvPr>
            <p:cNvSpPr/>
            <p:nvPr/>
          </p:nvSpPr>
          <p:spPr>
            <a:xfrm flipH="1">
              <a:off x="331267" y="5578148"/>
              <a:ext cx="4861159" cy="512019"/>
            </a:xfrm>
            <a:custGeom>
              <a:avLst/>
              <a:gdLst>
                <a:gd name="connsiteX0" fmla="*/ 0 w 4835623"/>
                <a:gd name="connsiteY0" fmla="*/ 0 h 570477"/>
                <a:gd name="connsiteX1" fmla="*/ 4835623 w 4835623"/>
                <a:gd name="connsiteY1" fmla="*/ 0 h 570477"/>
                <a:gd name="connsiteX2" fmla="*/ 4835623 w 4835623"/>
                <a:gd name="connsiteY2" fmla="*/ 570477 h 570477"/>
                <a:gd name="connsiteX3" fmla="*/ 0 w 4835623"/>
                <a:gd name="connsiteY3" fmla="*/ 570477 h 570477"/>
                <a:gd name="connsiteX4" fmla="*/ 0 w 4835623"/>
                <a:gd name="connsiteY4" fmla="*/ 0 h 57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623" h="570477">
                  <a:moveTo>
                    <a:pt x="0" y="0"/>
                  </a:moveTo>
                  <a:lnTo>
                    <a:pt x="4835623" y="0"/>
                  </a:lnTo>
                  <a:lnTo>
                    <a:pt x="4835623" y="570477"/>
                  </a:lnTo>
                  <a:lnTo>
                    <a:pt x="0" y="570477"/>
                  </a:lnTo>
                  <a:lnTo>
                    <a:pt x="0" y="0"/>
                  </a:lnTo>
                  <a:close/>
                </a:path>
              </a:pathLst>
            </a:custGeom>
            <a:solidFill>
              <a:schemeClr val="accent2">
                <a:lumMod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2168479"/>
                <a:satOff val="80000"/>
                <a:lumOff val="-11765"/>
                <a:alphaOff val="0"/>
              </a:schemeClr>
            </a:fillRef>
            <a:effectRef idx="2">
              <a:schemeClr val="accent3">
                <a:hueOff val="2168479"/>
                <a:satOff val="80000"/>
                <a:lumOff val="-11765"/>
                <a:alphaOff val="0"/>
              </a:schemeClr>
            </a:effectRef>
            <a:fontRef idx="minor">
              <a:schemeClr val="lt1"/>
            </a:fontRef>
          </p:style>
          <p:txBody>
            <a:bodyPr spcFirstLastPara="0" vert="horz" wrap="square" lIns="452816" tIns="73660" rIns="73660" bIns="7366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GSA/GSP Administration</a:t>
              </a:r>
            </a:p>
          </p:txBody>
        </p:sp>
        <p:sp>
          <p:nvSpPr>
            <p:cNvPr id="15" name="Oval 14">
              <a:extLst>
                <a:ext uri="{FF2B5EF4-FFF2-40B4-BE49-F238E27FC236}">
                  <a16:creationId xmlns:a16="http://schemas.microsoft.com/office/drawing/2014/main" id="{AB840760-70F7-A63F-1CFD-B44587066695}"/>
                </a:ext>
              </a:extLst>
            </p:cNvPr>
            <p:cNvSpPr/>
            <p:nvPr/>
          </p:nvSpPr>
          <p:spPr>
            <a:xfrm flipH="1">
              <a:off x="6675532" y="1655326"/>
              <a:ext cx="682380" cy="685800"/>
            </a:xfrm>
            <a:prstGeom prst="ellipse">
              <a:avLst/>
            </a:prstGeom>
            <a:solidFill>
              <a:schemeClr val="accent1">
                <a:lumMod val="40000"/>
                <a:lumOff val="60000"/>
              </a:schemeClr>
            </a:solid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sp>
          <p:nvSpPr>
            <p:cNvPr id="32" name="Oval 31">
              <a:extLst>
                <a:ext uri="{FF2B5EF4-FFF2-40B4-BE49-F238E27FC236}">
                  <a16:creationId xmlns:a16="http://schemas.microsoft.com/office/drawing/2014/main" id="{2AC709DA-190F-CD5C-4B44-357D2C8136E8}"/>
                </a:ext>
              </a:extLst>
            </p:cNvPr>
            <p:cNvSpPr/>
            <p:nvPr/>
          </p:nvSpPr>
          <p:spPr>
            <a:xfrm flipH="1">
              <a:off x="4622859" y="2397113"/>
              <a:ext cx="682380" cy="685800"/>
            </a:xfrm>
            <a:prstGeom prst="ellipse">
              <a:avLst/>
            </a:prstGeom>
            <a:blipFill rotWithShape="0">
              <a:blip r:embed="rId2"/>
              <a:stretch>
                <a:fillRect/>
              </a:stretch>
            </a:blip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sp>
          <p:nvSpPr>
            <p:cNvPr id="35" name="Oval 34">
              <a:extLst>
                <a:ext uri="{FF2B5EF4-FFF2-40B4-BE49-F238E27FC236}">
                  <a16:creationId xmlns:a16="http://schemas.microsoft.com/office/drawing/2014/main" id="{19F90956-4172-79AE-B54C-FCA31EC5108A}"/>
                </a:ext>
              </a:extLst>
            </p:cNvPr>
            <p:cNvSpPr/>
            <p:nvPr/>
          </p:nvSpPr>
          <p:spPr>
            <a:xfrm flipH="1">
              <a:off x="4398610" y="3157780"/>
              <a:ext cx="682380" cy="685800"/>
            </a:xfrm>
            <a:prstGeom prst="ellipse">
              <a:avLst/>
            </a:prstGeom>
            <a:solidFill>
              <a:schemeClr val="accent2">
                <a:lumMod val="20000"/>
                <a:lumOff val="80000"/>
              </a:schemeClr>
            </a:solid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sp>
          <p:nvSpPr>
            <p:cNvPr id="36" name="Oval 35">
              <a:extLst>
                <a:ext uri="{FF2B5EF4-FFF2-40B4-BE49-F238E27FC236}">
                  <a16:creationId xmlns:a16="http://schemas.microsoft.com/office/drawing/2014/main" id="{BF512B19-928A-F9A1-7B59-133A9A1EC545}"/>
                </a:ext>
              </a:extLst>
            </p:cNvPr>
            <p:cNvSpPr/>
            <p:nvPr/>
          </p:nvSpPr>
          <p:spPr>
            <a:xfrm flipH="1">
              <a:off x="4398610" y="3937632"/>
              <a:ext cx="682380" cy="685800"/>
            </a:xfrm>
            <a:prstGeom prst="ellipse">
              <a:avLst/>
            </a:prstGeom>
            <a:solidFill>
              <a:schemeClr val="accent2">
                <a:lumMod val="20000"/>
                <a:lumOff val="80000"/>
              </a:schemeClr>
            </a:solid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sp>
          <p:nvSpPr>
            <p:cNvPr id="37" name="Oval 36">
              <a:extLst>
                <a:ext uri="{FF2B5EF4-FFF2-40B4-BE49-F238E27FC236}">
                  <a16:creationId xmlns:a16="http://schemas.microsoft.com/office/drawing/2014/main" id="{61A40912-7DF4-CD02-F62C-1B01CEA851F5}"/>
                </a:ext>
              </a:extLst>
            </p:cNvPr>
            <p:cNvSpPr/>
            <p:nvPr/>
          </p:nvSpPr>
          <p:spPr>
            <a:xfrm flipH="1">
              <a:off x="4707879" y="4719730"/>
              <a:ext cx="682380" cy="685800"/>
            </a:xfrm>
            <a:prstGeom prst="ellipse">
              <a:avLst/>
            </a:prstGeom>
            <a:blipFill rotWithShape="0">
              <a:blip r:embed="rId2"/>
              <a:stretch>
                <a:fillRect/>
              </a:stretch>
            </a:blip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sp>
          <p:nvSpPr>
            <p:cNvPr id="38" name="Oval 37">
              <a:extLst>
                <a:ext uri="{FF2B5EF4-FFF2-40B4-BE49-F238E27FC236}">
                  <a16:creationId xmlns:a16="http://schemas.microsoft.com/office/drawing/2014/main" id="{342B4E8E-62D9-1472-E0A5-4509A5F9857C}"/>
                </a:ext>
              </a:extLst>
            </p:cNvPr>
            <p:cNvSpPr/>
            <p:nvPr/>
          </p:nvSpPr>
          <p:spPr>
            <a:xfrm flipH="1">
              <a:off x="4964049" y="5505634"/>
              <a:ext cx="682380" cy="685800"/>
            </a:xfrm>
            <a:prstGeom prst="ellipse">
              <a:avLst/>
            </a:prstGeom>
            <a:solidFill>
              <a:schemeClr val="accent2">
                <a:lumMod val="20000"/>
                <a:lumOff val="80000"/>
              </a:schemeClr>
            </a:solid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sp>
          <p:nvSpPr>
            <p:cNvPr id="39" name="Oval 38">
              <a:extLst>
                <a:ext uri="{FF2B5EF4-FFF2-40B4-BE49-F238E27FC236}">
                  <a16:creationId xmlns:a16="http://schemas.microsoft.com/office/drawing/2014/main" id="{99AC1C29-6B24-95A2-D292-8C5B2EF8A91D}"/>
                </a:ext>
              </a:extLst>
            </p:cNvPr>
            <p:cNvSpPr/>
            <p:nvPr/>
          </p:nvSpPr>
          <p:spPr>
            <a:xfrm flipH="1">
              <a:off x="7142588" y="2398155"/>
              <a:ext cx="682380" cy="685800"/>
            </a:xfrm>
            <a:prstGeom prst="ellipse">
              <a:avLst/>
            </a:prstGeom>
            <a:blipFill rotWithShape="0">
              <a:blip r:embed="rId2"/>
              <a:stretch>
                <a:fillRect/>
              </a:stretch>
            </a:blip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46C637D1-3E44-D80E-1981-6C612D020CF2}"/>
                </a:ext>
              </a:extLst>
            </p:cNvPr>
            <p:cNvSpPr/>
            <p:nvPr/>
          </p:nvSpPr>
          <p:spPr>
            <a:xfrm flipH="1">
              <a:off x="7262681" y="3149312"/>
              <a:ext cx="682380" cy="685800"/>
            </a:xfrm>
            <a:prstGeom prst="ellipse">
              <a:avLst/>
            </a:prstGeom>
            <a:solidFill>
              <a:schemeClr val="accent1">
                <a:lumMod val="40000"/>
                <a:lumOff val="60000"/>
              </a:schemeClr>
            </a:solid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sp>
          <p:nvSpPr>
            <p:cNvPr id="41" name="Oval 40">
              <a:extLst>
                <a:ext uri="{FF2B5EF4-FFF2-40B4-BE49-F238E27FC236}">
                  <a16:creationId xmlns:a16="http://schemas.microsoft.com/office/drawing/2014/main" id="{22A041C4-CDCE-6B71-7E27-81CE39C00BAB}"/>
                </a:ext>
              </a:extLst>
            </p:cNvPr>
            <p:cNvSpPr/>
            <p:nvPr/>
          </p:nvSpPr>
          <p:spPr>
            <a:xfrm flipH="1">
              <a:off x="7262038" y="3913711"/>
              <a:ext cx="682380" cy="685800"/>
            </a:xfrm>
            <a:prstGeom prst="ellipse">
              <a:avLst/>
            </a:prstGeom>
            <a:solidFill>
              <a:schemeClr val="accent6">
                <a:lumMod val="20000"/>
                <a:lumOff val="80000"/>
              </a:schemeClr>
            </a:solid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sp>
          <p:nvSpPr>
            <p:cNvPr id="42" name="Oval 41">
              <a:extLst>
                <a:ext uri="{FF2B5EF4-FFF2-40B4-BE49-F238E27FC236}">
                  <a16:creationId xmlns:a16="http://schemas.microsoft.com/office/drawing/2014/main" id="{04985E7F-8F65-53A3-C61D-82C9884FD149}"/>
                </a:ext>
              </a:extLst>
            </p:cNvPr>
            <p:cNvSpPr/>
            <p:nvPr/>
          </p:nvSpPr>
          <p:spPr>
            <a:xfrm flipH="1">
              <a:off x="7123916" y="4703971"/>
              <a:ext cx="682380" cy="685800"/>
            </a:xfrm>
            <a:prstGeom prst="ellipse">
              <a:avLst/>
            </a:prstGeom>
            <a:blipFill rotWithShape="0">
              <a:blip r:embed="rId2"/>
              <a:stretch>
                <a:fillRect/>
              </a:stretch>
            </a:blip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30206B34-7F34-0BF7-A258-33B5D0FAC0B6}"/>
                </a:ext>
              </a:extLst>
            </p:cNvPr>
            <p:cNvSpPr/>
            <p:nvPr/>
          </p:nvSpPr>
          <p:spPr>
            <a:xfrm flipH="1">
              <a:off x="6708625" y="5494231"/>
              <a:ext cx="682380" cy="685800"/>
            </a:xfrm>
            <a:prstGeom prst="ellipse">
              <a:avLst/>
            </a:prstGeom>
            <a:solidFill>
              <a:schemeClr val="accent6">
                <a:lumMod val="40000"/>
                <a:lumOff val="60000"/>
              </a:schemeClr>
            </a:solidFill>
            <a:scene3d>
              <a:camera prst="orthographicFront">
                <a:rot lat="0" lon="0" rev="0"/>
              </a:camera>
              <a:lightRig rig="contrasting" dir="t">
                <a:rot lat="0" lon="0" rev="1200000"/>
              </a:lightRig>
            </a:scene3d>
            <a:sp3d z="300000" contourW="12700" prstMaterial="flat">
              <a:bevelT w="177800" h="254000"/>
              <a:bevelB w="152400"/>
            </a:sp3d>
          </p:spPr>
          <p:style>
            <a:lnRef idx="0">
              <a:schemeClr val="accent3">
                <a:hueOff val="542120"/>
                <a:satOff val="20000"/>
                <a:lumOff val="-2941"/>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latin typeface="Calibri" panose="020F0502020204030204"/>
              </a:endParaRPr>
            </a:p>
          </p:txBody>
        </p:sp>
      </p:grpSp>
      <p:sp>
        <p:nvSpPr>
          <p:cNvPr id="33" name="TextBox 32">
            <a:extLst>
              <a:ext uri="{FF2B5EF4-FFF2-40B4-BE49-F238E27FC236}">
                <a16:creationId xmlns:a16="http://schemas.microsoft.com/office/drawing/2014/main" id="{3993D3BC-AC4A-42BB-93F8-954B9084A050}"/>
              </a:ext>
            </a:extLst>
          </p:cNvPr>
          <p:cNvSpPr txBox="1"/>
          <p:nvPr/>
        </p:nvSpPr>
        <p:spPr>
          <a:xfrm>
            <a:off x="307627" y="137895"/>
            <a:ext cx="488479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u="sng" dirty="0">
                <a:solidFill>
                  <a:srgbClr val="C00000"/>
                </a:solidFill>
                <a:latin typeface="Calibri" panose="020F0502020204030204"/>
              </a:rPr>
              <a:t>GSA Administration and </a:t>
            </a:r>
            <a:br>
              <a:rPr lang="en-US" sz="3600" b="1" i="1" u="sng" dirty="0">
                <a:solidFill>
                  <a:srgbClr val="C00000"/>
                </a:solidFill>
                <a:latin typeface="Calibri" panose="020F0502020204030204"/>
              </a:rPr>
            </a:br>
            <a:r>
              <a:rPr lang="en-US" sz="3600" b="1" i="1" u="sng" dirty="0">
                <a:solidFill>
                  <a:srgbClr val="C00000"/>
                </a:solidFill>
                <a:latin typeface="Calibri" panose="020F0502020204030204"/>
              </a:rPr>
              <a:t>GSP Implementation</a:t>
            </a:r>
            <a:endParaRPr kumimoji="0" lang="en-US" sz="3600" b="1" i="1" u="sng"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91283A1-7024-4DEF-AA0A-504D59346A99}"/>
              </a:ext>
            </a:extLst>
          </p:cNvPr>
          <p:cNvSpPr txBox="1"/>
          <p:nvPr/>
        </p:nvSpPr>
        <p:spPr>
          <a:xfrm>
            <a:off x="7538380" y="143565"/>
            <a:ext cx="430329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Projects 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u="sng" dirty="0">
                <a:solidFill>
                  <a:schemeClr val="accent5">
                    <a:lumMod val="50000"/>
                  </a:schemeClr>
                </a:solidFill>
                <a:latin typeface="Calibri" panose="020F0502020204030204"/>
              </a:rPr>
              <a:t>Management</a:t>
            </a:r>
            <a:r>
              <a:rPr kumimoji="0" lang="en-US" sz="3600" b="1" i="1" u="sng"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Actions</a:t>
            </a:r>
          </a:p>
        </p:txBody>
      </p:sp>
    </p:spTree>
    <p:extLst>
      <p:ext uri="{BB962C8B-B14F-4D97-AF65-F5344CB8AC3E}">
        <p14:creationId xmlns:p14="http://schemas.microsoft.com/office/powerpoint/2010/main" val="425382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81000"/>
            <a:ext cx="11490133" cy="1044388"/>
          </a:xfrm>
        </p:spPr>
        <p:txBody>
          <a:bodyPr/>
          <a:lstStyle/>
          <a:p>
            <a:r>
              <a:rPr lang="en-US" dirty="0"/>
              <a:t>Sustainable Groundwater Management Strategy</a:t>
            </a:r>
          </a:p>
        </p:txBody>
      </p:sp>
      <p:graphicFrame>
        <p:nvGraphicFramePr>
          <p:cNvPr id="7" name="Diagram 6">
            <a:extLst>
              <a:ext uri="{FF2B5EF4-FFF2-40B4-BE49-F238E27FC236}">
                <a16:creationId xmlns:a16="http://schemas.microsoft.com/office/drawing/2014/main" id="{EE374D3C-CE54-B8F1-5F0B-711CFD7849D1}"/>
              </a:ext>
            </a:extLst>
          </p:cNvPr>
          <p:cNvGraphicFramePr/>
          <p:nvPr>
            <p:extLst>
              <p:ext uri="{D42A27DB-BD31-4B8C-83A1-F6EECF244321}">
                <p14:modId xmlns:p14="http://schemas.microsoft.com/office/powerpoint/2010/main" val="1115253694"/>
              </p:ext>
            </p:extLst>
          </p:nvPr>
        </p:nvGraphicFramePr>
        <p:xfrm>
          <a:off x="-903646" y="216309"/>
          <a:ext cx="13623538" cy="7296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0216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4BE2B-3D7F-4C9B-8A77-17DD61C50D27}"/>
              </a:ext>
            </a:extLst>
          </p:cNvPr>
          <p:cNvSpPr>
            <a:spLocks noGrp="1"/>
          </p:cNvSpPr>
          <p:nvPr>
            <p:ph type="title"/>
          </p:nvPr>
        </p:nvSpPr>
        <p:spPr>
          <a:xfrm>
            <a:off x="575894" y="925529"/>
            <a:ext cx="11029616" cy="988332"/>
          </a:xfrm>
        </p:spPr>
        <p:txBody>
          <a:bodyPr>
            <a:normAutofit fontScale="90000"/>
          </a:bodyPr>
          <a:lstStyle/>
          <a:p>
            <a:pPr algn="ctr"/>
            <a:r>
              <a:rPr lang="en-US" sz="4400" dirty="0"/>
              <a:t>Pumping Management Framework Implementation approach</a:t>
            </a:r>
          </a:p>
        </p:txBody>
      </p:sp>
      <p:pic>
        <p:nvPicPr>
          <p:cNvPr id="4" name="Picture 3" descr="Graphical user interface, text&#10;&#10;Description automatically generated">
            <a:extLst>
              <a:ext uri="{FF2B5EF4-FFF2-40B4-BE49-F238E27FC236}">
                <a16:creationId xmlns:a16="http://schemas.microsoft.com/office/drawing/2014/main" id="{4D7F4600-037D-38EE-A75B-5478C8507397}"/>
              </a:ext>
            </a:extLst>
          </p:cNvPr>
          <p:cNvPicPr>
            <a:picLocks noChangeAspect="1"/>
          </p:cNvPicPr>
          <p:nvPr/>
        </p:nvPicPr>
        <p:blipFill rotWithShape="1">
          <a:blip r:embed="rId3"/>
          <a:srcRect l="3674" t="40605" r="23258" b="20299"/>
          <a:stretch/>
        </p:blipFill>
        <p:spPr>
          <a:xfrm>
            <a:off x="2224441" y="2825591"/>
            <a:ext cx="7743117" cy="3106880"/>
          </a:xfrm>
          <a:prstGeom prst="rect">
            <a:avLst/>
          </a:prstGeom>
          <a:ln>
            <a:solidFill>
              <a:schemeClr val="tx1"/>
            </a:solidFill>
          </a:ln>
          <a:effectLst>
            <a:outerShdw blurRad="292100" dir="2700000" sx="105000" sy="105000" algn="tl" rotWithShape="0">
              <a:schemeClr val="accent1">
                <a:lumMod val="75000"/>
                <a:alpha val="75000"/>
              </a:schemeClr>
            </a:outerShdw>
          </a:effectLst>
        </p:spPr>
      </p:pic>
    </p:spTree>
    <p:extLst>
      <p:ext uri="{BB962C8B-B14F-4D97-AF65-F5344CB8AC3E}">
        <p14:creationId xmlns:p14="http://schemas.microsoft.com/office/powerpoint/2010/main" val="310191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theme/theme1.xml><?xml version="1.0" encoding="utf-8"?>
<a:theme xmlns:a="http://schemas.openxmlformats.org/drawingml/2006/main" name="1_Office Theme">
  <a:themeElements>
    <a:clrScheme name="Formation Environmental Corporate 1">
      <a:dk1>
        <a:srgbClr val="2D3233"/>
      </a:dk1>
      <a:lt1>
        <a:srgbClr val="FFFFFF"/>
      </a:lt1>
      <a:dk2>
        <a:srgbClr val="44546A"/>
      </a:dk2>
      <a:lt2>
        <a:srgbClr val="E7E6E6"/>
      </a:lt2>
      <a:accent1>
        <a:srgbClr val="2C5042"/>
      </a:accent1>
      <a:accent2>
        <a:srgbClr val="66A177"/>
      </a:accent2>
      <a:accent3>
        <a:srgbClr val="3D4A58"/>
      </a:accent3>
      <a:accent4>
        <a:srgbClr val="D6DBE2"/>
      </a:accent4>
      <a:accent5>
        <a:srgbClr val="C3C3C3"/>
      </a:accent5>
      <a:accent6>
        <a:srgbClr val="F3F3F3"/>
      </a:accent6>
      <a:hlink>
        <a:srgbClr val="9CBF5F"/>
      </a:hlink>
      <a:folHlink>
        <a:srgbClr val="25536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Arial"/>
        <a:cs typeface="Arial"/>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Arial"/>
        <a:cs typeface="Arial"/>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2_Office Theme">
  <a:themeElements>
    <a:clrScheme name="Formation Environmental Corporate 1">
      <a:dk1>
        <a:srgbClr val="2D3233"/>
      </a:dk1>
      <a:lt1>
        <a:srgbClr val="FFFFFF"/>
      </a:lt1>
      <a:dk2>
        <a:srgbClr val="44546A"/>
      </a:dk2>
      <a:lt2>
        <a:srgbClr val="E7E6E6"/>
      </a:lt2>
      <a:accent1>
        <a:srgbClr val="2C5042"/>
      </a:accent1>
      <a:accent2>
        <a:srgbClr val="66A177"/>
      </a:accent2>
      <a:accent3>
        <a:srgbClr val="3D4A58"/>
      </a:accent3>
      <a:accent4>
        <a:srgbClr val="D6DBE2"/>
      </a:accent4>
      <a:accent5>
        <a:srgbClr val="C3C3C3"/>
      </a:accent5>
      <a:accent6>
        <a:srgbClr val="F3F3F3"/>
      </a:accent6>
      <a:hlink>
        <a:srgbClr val="9CBF5F"/>
      </a:hlink>
      <a:folHlink>
        <a:srgbClr val="255360"/>
      </a:folHlink>
    </a:clrScheme>
    <a:fontScheme name="Office">
      <a:majorFont>
        <a:latin typeface="Calibri Light"/>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Arial"/>
        <a:cs typeface="Arial"/>
        <a:font script="Jpan" typeface="ＭＳ ゴシック"/>
      </a:majorFont>
      <a:minorFont>
        <a:latin typeface="Trebuchet MS"/>
        <a:ea typeface="Arial"/>
        <a:cs typeface="Arial"/>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8122</TotalTime>
  <Words>3028</Words>
  <Application>Microsoft Office PowerPoint</Application>
  <PresentationFormat>Widescreen</PresentationFormat>
  <Paragraphs>358</Paragraphs>
  <Slides>44</Slides>
  <Notes>15</Notes>
  <HiddenSlides>7</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44</vt:i4>
      </vt:variant>
    </vt:vector>
  </HeadingPairs>
  <TitlesOfParts>
    <vt:vector size="61" baseType="lpstr">
      <vt:lpstr>Arial</vt:lpstr>
      <vt:lpstr>Calibri</vt:lpstr>
      <vt:lpstr>Calibri Light</vt:lpstr>
      <vt:lpstr>Gill Sans MT</vt:lpstr>
      <vt:lpstr>Lato</vt:lpstr>
      <vt:lpstr>Lato Bold</vt:lpstr>
      <vt:lpstr>Trebuchet MS</vt:lpstr>
      <vt:lpstr>Tw Cen MT</vt:lpstr>
      <vt:lpstr>Wingdings 2</vt:lpstr>
      <vt:lpstr>1_Office Theme</vt:lpstr>
      <vt:lpstr>office theme</vt:lpstr>
      <vt:lpstr>Dividend</vt:lpstr>
      <vt:lpstr>2_Office Theme</vt:lpstr>
      <vt:lpstr>Revolution</vt:lpstr>
      <vt:lpstr>1_Dividend</vt:lpstr>
      <vt:lpstr>3_Office Theme</vt:lpstr>
      <vt:lpstr>4_Office Theme</vt:lpstr>
      <vt:lpstr>ETSGSA Benefit Assessment and Extraction Fees</vt:lpstr>
      <vt:lpstr>PowerPoint Presentation</vt:lpstr>
      <vt:lpstr>Introduction and Background</vt:lpstr>
      <vt:lpstr>Sustainable Groundwater Management Act (SGMA)</vt:lpstr>
      <vt:lpstr>Groundwater Pumping and Sustainable Yield</vt:lpstr>
      <vt:lpstr>How will we Meet Subbasin Sustainability Goals?</vt:lpstr>
      <vt:lpstr>PowerPoint Presentation</vt:lpstr>
      <vt:lpstr>Sustainable Groundwater Management Strategy</vt:lpstr>
      <vt:lpstr>Pumping Management Framework Implementation approach</vt:lpstr>
      <vt:lpstr>Adaptive Management Implementation Strategy</vt:lpstr>
      <vt:lpstr>PowerPoint Presentation</vt:lpstr>
      <vt:lpstr>PowerPoint Presentation</vt:lpstr>
      <vt:lpstr>PowerPoint Presentation</vt:lpstr>
      <vt:lpstr>Rules  &amp;  Regulations</vt:lpstr>
      <vt:lpstr>Schedule for Development of Policies, Rules &amp; Regulations</vt:lpstr>
      <vt:lpstr>PowerPoint Presentation</vt:lpstr>
      <vt:lpstr>PowerPoint Presentation</vt:lpstr>
      <vt:lpstr>Consumptive Groundwater Use Allocations</vt:lpstr>
      <vt:lpstr>Groundwater Use Calculation Considerations</vt:lpstr>
      <vt:lpstr>Consumptive Groundwater Use Calculation</vt:lpstr>
      <vt:lpstr>Surface Water Rules &amp; Regulations</vt:lpstr>
      <vt:lpstr>PowerPoint Presentation</vt:lpstr>
      <vt:lpstr>PowerPoint Presentation</vt:lpstr>
      <vt:lpstr>Proposed  Assessment &amp; Fees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Groundwater Allocations &amp; Overdraft Fees</vt:lpstr>
      <vt:lpstr>Example Application to a Theoretical Site</vt:lpstr>
      <vt:lpstr>Example Fee/Assessment Calculation – Theoretical Parcel</vt:lpstr>
      <vt:lpstr>Example Fee/Assessment Calculation – Allocation and Volume Used</vt:lpstr>
      <vt:lpstr>Example Fee/Assessment Calculation – Benefit Assessment and Extraction Fee (2025)</vt:lpstr>
      <vt:lpstr>Example Fee/Assessment Calculation – Benefit Assessment and Extraction Fee (2028)</vt:lpstr>
      <vt:lpstr>Example Fee/Assessment Calculation – Effect of Land Repurposing or Demand Reduction</vt:lpstr>
      <vt:lpstr>PowerPoint Presentation</vt:lpstr>
      <vt:lpstr>PowerPoint Presentation</vt:lpstr>
      <vt:lpstr>PowerPoint Presentation</vt:lpstr>
      <vt:lpstr>Schedules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Knight</dc:creator>
  <cp:lastModifiedBy>Mike Tietze</cp:lastModifiedBy>
  <cp:revision>25</cp:revision>
  <dcterms:created xsi:type="dcterms:W3CDTF">2023-02-14T18:59:16Z</dcterms:created>
  <dcterms:modified xsi:type="dcterms:W3CDTF">2023-10-25T05:09:15Z</dcterms:modified>
</cp:coreProperties>
</file>