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9" r:id="rId1"/>
    <p:sldMasterId id="2147483893" r:id="rId2"/>
    <p:sldMasterId id="2147483905" r:id="rId3"/>
  </p:sldMasterIdLst>
  <p:notesMasterIdLst>
    <p:notesMasterId r:id="rId36"/>
  </p:notesMasterIdLst>
  <p:handoutMasterIdLst>
    <p:handoutMasterId r:id="rId37"/>
  </p:handoutMasterIdLst>
  <p:sldIdLst>
    <p:sldId id="292" r:id="rId4"/>
    <p:sldId id="293" r:id="rId5"/>
    <p:sldId id="298" r:id="rId6"/>
    <p:sldId id="324" r:id="rId7"/>
    <p:sldId id="284" r:id="rId8"/>
    <p:sldId id="299" r:id="rId9"/>
    <p:sldId id="323" r:id="rId10"/>
    <p:sldId id="300" r:id="rId11"/>
    <p:sldId id="301" r:id="rId12"/>
    <p:sldId id="302" r:id="rId13"/>
    <p:sldId id="307" r:id="rId14"/>
    <p:sldId id="308" r:id="rId15"/>
    <p:sldId id="309" r:id="rId16"/>
    <p:sldId id="310" r:id="rId17"/>
    <p:sldId id="311" r:id="rId18"/>
    <p:sldId id="312" r:id="rId19"/>
    <p:sldId id="313" r:id="rId20"/>
    <p:sldId id="327" r:id="rId21"/>
    <p:sldId id="328" r:id="rId22"/>
    <p:sldId id="315" r:id="rId23"/>
    <p:sldId id="329" r:id="rId24"/>
    <p:sldId id="316" r:id="rId25"/>
    <p:sldId id="317" r:id="rId26"/>
    <p:sldId id="318" r:id="rId27"/>
    <p:sldId id="330" r:id="rId28"/>
    <p:sldId id="319" r:id="rId29"/>
    <p:sldId id="320" r:id="rId30"/>
    <p:sldId id="332" r:id="rId31"/>
    <p:sldId id="333" r:id="rId32"/>
    <p:sldId id="331" r:id="rId33"/>
    <p:sldId id="322" r:id="rId34"/>
    <p:sldId id="314" r:id="rId35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002CCA7-0367-4FFF-9245-E43AE3C6451C}">
          <p14:sldIdLst>
            <p14:sldId id="292"/>
            <p14:sldId id="293"/>
            <p14:sldId id="298"/>
            <p14:sldId id="324"/>
            <p14:sldId id="284"/>
            <p14:sldId id="299"/>
            <p14:sldId id="323"/>
            <p14:sldId id="300"/>
            <p14:sldId id="301"/>
            <p14:sldId id="302"/>
            <p14:sldId id="307"/>
            <p14:sldId id="308"/>
            <p14:sldId id="309"/>
            <p14:sldId id="310"/>
            <p14:sldId id="311"/>
            <p14:sldId id="312"/>
            <p14:sldId id="313"/>
            <p14:sldId id="327"/>
            <p14:sldId id="328"/>
            <p14:sldId id="315"/>
            <p14:sldId id="329"/>
            <p14:sldId id="316"/>
            <p14:sldId id="317"/>
            <p14:sldId id="318"/>
            <p14:sldId id="330"/>
            <p14:sldId id="319"/>
            <p14:sldId id="320"/>
            <p14:sldId id="332"/>
            <p14:sldId id="333"/>
            <p14:sldId id="331"/>
            <p14:sldId id="322"/>
            <p14:sldId id="31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00"/>
    <a:srgbClr val="62A044"/>
    <a:srgbClr val="33CC33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5789" autoAdjust="0"/>
  </p:normalViewPr>
  <p:slideViewPr>
    <p:cSldViewPr snapToGrid="0">
      <p:cViewPr varScale="1">
        <p:scale>
          <a:sx n="77" d="100"/>
          <a:sy n="77" d="100"/>
        </p:scale>
        <p:origin x="684" y="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025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0" d="100"/>
        <a:sy n="70" d="100"/>
      </p:scale>
      <p:origin x="0" y="-445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83961B2-6325-48E5-9336-600172D23272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7F75ABE-FA0E-4578-B36E-F0644DA6A3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0965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D838A1-5F29-4968-A172-E8C2D8EA3A4B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EA5E71-7663-4AC1-B721-2FE2CD92E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4579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jpeg"/><Relationship Id="rId4" Type="http://schemas.openxmlformats.org/officeDocument/2006/relationships/image" Target="../media/image16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0B75463-581D-44B8-A6E4-9E9A612EF8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932176" cy="28590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2DF8AE4-1473-4AE7-B024-F6072EEA231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9670" y="0"/>
            <a:ext cx="5821680" cy="28590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92C16C1-4CF2-4E4F-A4E6-B5C22961B97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00160" y="0"/>
            <a:ext cx="329184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D1889C7-AE6D-4403-924E-4157DF95B662}"/>
              </a:ext>
            </a:extLst>
          </p:cNvPr>
          <p:cNvSpPr txBox="1"/>
          <p:nvPr userDrawn="1"/>
        </p:nvSpPr>
        <p:spPr>
          <a:xfrm>
            <a:off x="9236" y="2932389"/>
            <a:ext cx="5666295" cy="3934603"/>
          </a:xfrm>
          <a:prstGeom prst="rect">
            <a:avLst/>
          </a:prstGeom>
          <a:solidFill>
            <a:srgbClr val="00A094"/>
          </a:solidFill>
        </p:spPr>
        <p:txBody>
          <a:bodyPr wrap="square" rtlCol="0">
            <a:spAutoFit/>
          </a:bodyPr>
          <a:lstStyle/>
          <a:p>
            <a:pPr marL="233363">
              <a:lnSpc>
                <a:spcPts val="4900"/>
              </a:lnSpc>
            </a:pPr>
            <a:endParaRPr lang="en-US" sz="4400" cap="all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33363"/>
            <a:endParaRPr lang="en-US" sz="2000" dirty="0">
              <a:solidFill>
                <a:schemeClr val="bg1"/>
              </a:solidFill>
            </a:endParaRPr>
          </a:p>
          <a:p>
            <a:pPr marL="233363"/>
            <a:endParaRPr lang="en-US" sz="2000" dirty="0">
              <a:solidFill>
                <a:schemeClr val="bg1"/>
              </a:solidFill>
            </a:endParaRPr>
          </a:p>
          <a:p>
            <a:pPr marL="233363"/>
            <a:endParaRPr lang="en-US" sz="2000" dirty="0">
              <a:solidFill>
                <a:schemeClr val="bg1"/>
              </a:solidFill>
            </a:endParaRPr>
          </a:p>
          <a:p>
            <a:pPr marL="233363"/>
            <a:endParaRPr lang="en-US" sz="2800" dirty="0">
              <a:solidFill>
                <a:schemeClr val="bg1"/>
              </a:solidFill>
            </a:endParaRPr>
          </a:p>
          <a:p>
            <a:pPr marL="233363"/>
            <a:endParaRPr lang="en-US" sz="2800" dirty="0">
              <a:solidFill>
                <a:schemeClr val="bg1"/>
              </a:solidFill>
            </a:endParaRPr>
          </a:p>
          <a:p>
            <a:pPr marL="233363"/>
            <a:endParaRPr lang="en-US" sz="2800" dirty="0">
              <a:solidFill>
                <a:schemeClr val="bg1"/>
              </a:solidFill>
            </a:endParaRPr>
          </a:p>
          <a:p>
            <a:pPr marL="233363"/>
            <a:endParaRPr lang="en-US" sz="2800" dirty="0">
              <a:solidFill>
                <a:schemeClr val="bg1"/>
              </a:solidFill>
            </a:endParaRPr>
          </a:p>
          <a:p>
            <a:pPr marL="233363"/>
            <a:endParaRPr lang="en-US" sz="28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endParaRPr lang="en-US" sz="5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endParaRPr lang="en-US" sz="100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1D4CCC8-DB41-4098-8F74-701242C0D1C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973" y="5936935"/>
            <a:ext cx="3172408" cy="747796"/>
          </a:xfrm>
          <a:prstGeom prst="rect">
            <a:avLst/>
          </a:prstGeom>
        </p:spPr>
      </p:pic>
      <p:sp>
        <p:nvSpPr>
          <p:cNvPr id="10" name="Picture Placeholder 21">
            <a:extLst>
              <a:ext uri="{FF2B5EF4-FFF2-40B4-BE49-F238E27FC236}">
                <a16:creationId xmlns:a16="http://schemas.microsoft.com/office/drawing/2014/main" id="{70DE7A3E-8A3A-418F-BC51-B5BB553FDD5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919788" y="3038475"/>
            <a:ext cx="2532062" cy="1920875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/>
              <a:t>Insert client logo here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DB45A34-5029-46B4-AF49-872E454EA1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482" y="2878674"/>
            <a:ext cx="5260609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Edit Client Name Here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399BE616-6100-41B9-B339-654EAE6C0FF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4080" y="4246801"/>
            <a:ext cx="5086350" cy="69056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Presentation Title Here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ED4F177F-D742-4900-94F4-E35934701DF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38268" y="5161715"/>
            <a:ext cx="2532063" cy="7493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Edit Date Here</a:t>
            </a:r>
          </a:p>
        </p:txBody>
      </p:sp>
    </p:spTree>
    <p:extLst>
      <p:ext uri="{BB962C8B-B14F-4D97-AF65-F5344CB8AC3E}">
        <p14:creationId xmlns:p14="http://schemas.microsoft.com/office/powerpoint/2010/main" val="3800743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9094C74-74A3-4302-932F-9AEDE74B1F91}"/>
              </a:ext>
            </a:extLst>
          </p:cNvPr>
          <p:cNvSpPr/>
          <p:nvPr userDrawn="1"/>
        </p:nvSpPr>
        <p:spPr>
          <a:xfrm rot="16200000">
            <a:off x="-2785188" y="2785188"/>
            <a:ext cx="6858000" cy="1287624"/>
          </a:xfrm>
          <a:prstGeom prst="rect">
            <a:avLst/>
          </a:prstGeom>
          <a:solidFill>
            <a:srgbClr val="E5F2F8"/>
          </a:solidFill>
          <a:ln>
            <a:solidFill>
              <a:srgbClr val="E5F2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C501324-3B5A-42BD-9E74-DE3EE1E2A1DC}"/>
              </a:ext>
            </a:extLst>
          </p:cNvPr>
          <p:cNvSpPr/>
          <p:nvPr userDrawn="1"/>
        </p:nvSpPr>
        <p:spPr>
          <a:xfrm>
            <a:off x="-2" y="6139543"/>
            <a:ext cx="12192001" cy="718457"/>
          </a:xfrm>
          <a:prstGeom prst="rect">
            <a:avLst/>
          </a:prstGeom>
          <a:solidFill>
            <a:srgbClr val="EAF1EA"/>
          </a:solidFill>
          <a:ln>
            <a:solidFill>
              <a:srgbClr val="EAF1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6CAEFDA-3DCD-45DE-877E-0FB8C29E59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19532" y="6365252"/>
            <a:ext cx="1226188" cy="267037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871C039-A764-4F99-90AA-8B31816A183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822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3B1880-1DBA-4B91-8401-DFA1127AD1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57825" y="1909938"/>
            <a:ext cx="5637644" cy="604195"/>
          </a:xfrm>
        </p:spPr>
        <p:txBody>
          <a:bodyPr anchor="b"/>
          <a:lstStyle>
            <a:lvl1pPr algn="ctr"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83DD26-38A1-43C4-A7E9-BBC786A6C8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429496"/>
            <a:ext cx="3257824" cy="242850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CC26CD0-DC76-4D03-BF17-07F366E799C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128895"/>
            <a:ext cx="3257824" cy="232629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DF5ED95-6271-48B6-94AF-1117486E50D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257824" cy="217296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ACAA0CD-6936-4F8F-B293-CAA18267AF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98568" y="-46182"/>
            <a:ext cx="3327062" cy="221915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6267322-87D0-45A8-A023-1AB93A6334B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5468" y="4728094"/>
            <a:ext cx="3284674" cy="212990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A3C4BFB-DA0A-4DD1-AB26-173067653A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95469" y="2172464"/>
            <a:ext cx="3296532" cy="255613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E6CB368-76CB-492F-9DD9-9179015CE2F9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3399" y="746610"/>
            <a:ext cx="2666494" cy="604195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269ED242-D72A-4351-AA91-A16242F7388A}"/>
              </a:ext>
            </a:extLst>
          </p:cNvPr>
          <p:cNvSpPr txBox="1">
            <a:spLocks/>
          </p:cNvSpPr>
          <p:nvPr userDrawn="1"/>
        </p:nvSpPr>
        <p:spPr>
          <a:xfrm>
            <a:off x="3257824" y="3557634"/>
            <a:ext cx="5637644" cy="60419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 cap="small" baseline="0">
                <a:solidFill>
                  <a:srgbClr val="3366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cap="none" baseline="0" dirty="0">
                <a:latin typeface="+mn-lt"/>
              </a:rPr>
              <a:t>Presented to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4FDE00-2DB6-45D7-B1A1-8E2CFCDDD2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56844" y="2943555"/>
            <a:ext cx="5637213" cy="785812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336600"/>
                </a:solidFill>
              </a:defRPr>
            </a:lvl1pPr>
          </a:lstStyle>
          <a:p>
            <a:pPr lvl="0"/>
            <a:r>
              <a:rPr lang="en-US" dirty="0"/>
              <a:t>Click to edit Date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DE6672C-F090-4B18-9362-E3032BC84F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69368" y="4481418"/>
            <a:ext cx="5626100" cy="60483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336600"/>
                </a:solidFill>
              </a:defRPr>
            </a:lvl1pPr>
          </a:lstStyle>
          <a:p>
            <a:pPr lvl="0"/>
            <a:r>
              <a:rPr lang="en-US" dirty="0"/>
              <a:t>Click to edit Client Name/Logo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54994C2-BEF5-4994-B595-617AA49A2FA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68663" y="5499101"/>
            <a:ext cx="5614987" cy="612290"/>
          </a:xfrm>
        </p:spPr>
        <p:txBody>
          <a:bodyPr>
            <a:normAutofit/>
          </a:bodyPr>
          <a:lstStyle>
            <a:lvl1pPr marL="0" indent="0" algn="ctr">
              <a:buNone/>
              <a:defRPr sz="1400" baseline="0">
                <a:solidFill>
                  <a:srgbClr val="336600"/>
                </a:solidFill>
              </a:defRPr>
            </a:lvl1pPr>
          </a:lstStyle>
          <a:p>
            <a:pPr lvl="0"/>
            <a:r>
              <a:rPr lang="en-US" dirty="0"/>
              <a:t>Click to edit Presented by</a:t>
            </a:r>
            <a:br>
              <a:rPr lang="en-US" dirty="0"/>
            </a:br>
            <a:r>
              <a:rPr lang="en-US" dirty="0"/>
              <a:t>(i.e. Joel Kimmelshue, PhD, CPSS)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FF4525C-D2E4-4CA5-AEEC-F2D70EE5DF66}"/>
              </a:ext>
            </a:extLst>
          </p:cNvPr>
          <p:cNvSpPr txBox="1"/>
          <p:nvPr userDrawn="1"/>
        </p:nvSpPr>
        <p:spPr>
          <a:xfrm>
            <a:off x="3245965" y="6351644"/>
            <a:ext cx="56376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1200" dirty="0">
                <a:solidFill>
                  <a:srgbClr val="336600"/>
                </a:solidFill>
              </a:rPr>
              <a:t>Confidential and Proprietary Information Contained Within</a:t>
            </a:r>
            <a:br>
              <a:rPr lang="en-US" sz="1200" dirty="0">
                <a:solidFill>
                  <a:srgbClr val="336600"/>
                </a:solidFill>
              </a:rPr>
            </a:br>
            <a:r>
              <a:rPr lang="en-US" sz="1200" dirty="0">
                <a:solidFill>
                  <a:srgbClr val="336600"/>
                </a:solidFill>
              </a:rPr>
              <a:t>No Copying or Reproduction Allowed without Approval</a:t>
            </a:r>
          </a:p>
        </p:txBody>
      </p:sp>
    </p:spTree>
    <p:extLst>
      <p:ext uri="{BB962C8B-B14F-4D97-AF65-F5344CB8AC3E}">
        <p14:creationId xmlns:p14="http://schemas.microsoft.com/office/powerpoint/2010/main" val="42379206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0B75463-581D-44B8-A6E4-9E9A612EF8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932176" cy="28590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2DF8AE4-1473-4AE7-B024-F6072EEA231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9670" y="0"/>
            <a:ext cx="5821680" cy="28590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92C16C1-4CF2-4E4F-A4E6-B5C22961B97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00160" y="0"/>
            <a:ext cx="329184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D1889C7-AE6D-4403-924E-4157DF95B662}"/>
              </a:ext>
            </a:extLst>
          </p:cNvPr>
          <p:cNvSpPr txBox="1"/>
          <p:nvPr userDrawn="1"/>
        </p:nvSpPr>
        <p:spPr>
          <a:xfrm>
            <a:off x="9236" y="2932389"/>
            <a:ext cx="5666295" cy="3934603"/>
          </a:xfrm>
          <a:prstGeom prst="rect">
            <a:avLst/>
          </a:prstGeom>
          <a:solidFill>
            <a:srgbClr val="00A094"/>
          </a:solidFill>
        </p:spPr>
        <p:txBody>
          <a:bodyPr wrap="square" rtlCol="0">
            <a:spAutoFit/>
          </a:bodyPr>
          <a:lstStyle/>
          <a:p>
            <a:pPr marL="233363">
              <a:lnSpc>
                <a:spcPts val="4900"/>
              </a:lnSpc>
            </a:pPr>
            <a:endParaRPr lang="en-US" sz="4400" cap="all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33363"/>
            <a:endParaRPr lang="en-US" sz="2000" dirty="0">
              <a:solidFill>
                <a:schemeClr val="bg1"/>
              </a:solidFill>
            </a:endParaRPr>
          </a:p>
          <a:p>
            <a:pPr marL="233363"/>
            <a:endParaRPr lang="en-US" sz="2000" dirty="0">
              <a:solidFill>
                <a:schemeClr val="bg1"/>
              </a:solidFill>
            </a:endParaRPr>
          </a:p>
          <a:p>
            <a:pPr marL="233363"/>
            <a:endParaRPr lang="en-US" sz="2000" dirty="0">
              <a:solidFill>
                <a:schemeClr val="bg1"/>
              </a:solidFill>
            </a:endParaRPr>
          </a:p>
          <a:p>
            <a:pPr marL="233363"/>
            <a:endParaRPr lang="en-US" sz="2800" dirty="0">
              <a:solidFill>
                <a:schemeClr val="bg1"/>
              </a:solidFill>
            </a:endParaRPr>
          </a:p>
          <a:p>
            <a:pPr marL="233363"/>
            <a:endParaRPr lang="en-US" sz="2800" dirty="0">
              <a:solidFill>
                <a:schemeClr val="bg1"/>
              </a:solidFill>
            </a:endParaRPr>
          </a:p>
          <a:p>
            <a:pPr marL="233363"/>
            <a:endParaRPr lang="en-US" sz="2800" dirty="0">
              <a:solidFill>
                <a:schemeClr val="bg1"/>
              </a:solidFill>
            </a:endParaRPr>
          </a:p>
          <a:p>
            <a:pPr marL="233363"/>
            <a:endParaRPr lang="en-US" sz="2800" dirty="0">
              <a:solidFill>
                <a:schemeClr val="bg1"/>
              </a:solidFill>
            </a:endParaRPr>
          </a:p>
          <a:p>
            <a:pPr marL="233363"/>
            <a:endParaRPr lang="en-US" sz="28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endParaRPr lang="en-US" sz="5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endParaRPr lang="en-US" sz="100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1D4CCC8-DB41-4098-8F74-701242C0D1C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973" y="5936935"/>
            <a:ext cx="3172408" cy="747796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4DB45A34-5029-46B4-AF49-872E454EA1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482" y="2878674"/>
            <a:ext cx="5260609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Edit Client Name Here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399BE616-6100-41B9-B339-654EAE6C0FF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4080" y="4246801"/>
            <a:ext cx="5086350" cy="69056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Presentation Title Here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ED4F177F-D742-4900-94F4-E35934701DF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38268" y="5161715"/>
            <a:ext cx="2532063" cy="7493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Edit Date Here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4D6FBA5-5B9E-4BC7-A133-218E5F4B65B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920510" y="3084513"/>
            <a:ext cx="2643187" cy="169068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Client Logo Here</a:t>
            </a:r>
          </a:p>
        </p:txBody>
      </p:sp>
    </p:spTree>
    <p:extLst>
      <p:ext uri="{BB962C8B-B14F-4D97-AF65-F5344CB8AC3E}">
        <p14:creationId xmlns:p14="http://schemas.microsoft.com/office/powerpoint/2010/main" val="4111806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661" y="1689677"/>
            <a:ext cx="10515600" cy="1316615"/>
          </a:xfrm>
        </p:spPr>
        <p:txBody>
          <a:bodyPr anchor="b"/>
          <a:lstStyle>
            <a:lvl1pPr algn="ctr">
              <a:defRPr sz="4400" u="sng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0661" y="3006292"/>
            <a:ext cx="10515600" cy="638319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BFBFB0E-25F4-440A-A5FD-E5168A0237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986" y="3995599"/>
            <a:ext cx="2690860" cy="201814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C29BCBE-0F22-410E-AAAE-3225CAADED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58461" y="3995595"/>
            <a:ext cx="2690861" cy="201814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0BB0509-57A5-4245-9D93-E3F7C589C0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56"/>
          <a:stretch/>
        </p:blipFill>
        <p:spPr>
          <a:xfrm>
            <a:off x="8848470" y="3995595"/>
            <a:ext cx="2743164" cy="201814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AF8B2A6-E2D3-4986-81F2-405C605B49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48489" y="3995595"/>
            <a:ext cx="2826328" cy="2018145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887F53-BBB9-42D8-B965-DD52629D31F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2297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FE308C-CDBC-419C-9899-D0A93B848D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5FD17E-0167-4A87-B67A-95A0C763F8C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5709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D8C792-469E-4843-AC18-5755E8966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19AE9C0-73EA-4EF6-8DEB-FC0A4E6CE0F0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023015392"/>
              </p:ext>
            </p:extLst>
          </p:nvPr>
        </p:nvGraphicFramePr>
        <p:xfrm>
          <a:off x="838200" y="2216728"/>
          <a:ext cx="8128000" cy="184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146704461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782262145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639137644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981790518"/>
                    </a:ext>
                  </a:extLst>
                </a:gridCol>
              </a:tblGrid>
              <a:tr h="281586">
                <a:tc>
                  <a:txBody>
                    <a:bodyPr/>
                    <a:lstStyle/>
                    <a:p>
                      <a:r>
                        <a:rPr lang="en-US" dirty="0"/>
                        <a:t>Table 1 Example</a:t>
                      </a:r>
                    </a:p>
                  </a:txBody>
                  <a:tcPr>
                    <a:lnL w="12700" cap="flat" cmpd="sng" algn="ctr">
                      <a:solidFill>
                        <a:srgbClr val="62A0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2A0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2A0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2A0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2A04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62A0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2A0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2A0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2A0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2A04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62A0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2A0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2A0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2A0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2A04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62A0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2A0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2A0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2A0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2A04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31093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62A0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2A0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2A0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2A0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62A0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2A0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2A0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2A0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62A0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2A0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2A0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2A0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62A0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2A0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2A0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2A0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84297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62A0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2A0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2A0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2A0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62A0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2A0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2A0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2A0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62A0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2A0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2A0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2A0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62A0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2A0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2A0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2A0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09563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62A0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2A0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2A0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2A0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62A0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2A0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2A0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2A0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62A0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2A0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2A0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2A0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62A0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2A0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2A0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2A0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7068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62A0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2A0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2A0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2A0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62A0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2A0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2A0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2A0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62A0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2A0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2A0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2A0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62A0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2A0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2A0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2A0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5594022"/>
                  </a:ext>
                </a:extLst>
              </a:tr>
            </a:tbl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7F9B9A-834C-404B-AC8B-FDC630B8393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1157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FFE0C-82C5-4EFD-BB69-3A7503A57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0543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graphicFrame>
        <p:nvGraphicFramePr>
          <p:cNvPr id="4" name="Table 9">
            <a:extLst>
              <a:ext uri="{FF2B5EF4-FFF2-40B4-BE49-F238E27FC236}">
                <a16:creationId xmlns:a16="http://schemas.microsoft.com/office/drawing/2014/main" id="{2DEB5194-A8D3-4265-9C86-338EC6F6B375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776334399"/>
              </p:ext>
            </p:extLst>
          </p:nvPr>
        </p:nvGraphicFramePr>
        <p:xfrm>
          <a:off x="838200" y="2540873"/>
          <a:ext cx="8128000" cy="1478281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33148830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256693088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282939067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5591948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Table 2 Example</a:t>
                      </a:r>
                    </a:p>
                  </a:txBody>
                  <a:tcPr>
                    <a:solidFill>
                      <a:srgbClr val="62A04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62A04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62A04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62A04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1575366"/>
                  </a:ext>
                </a:extLst>
              </a:tr>
              <a:tr h="369147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rgbClr val="62A0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rgbClr val="62A0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rgbClr val="62A0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rgbClr val="62A0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9337031"/>
                  </a:ext>
                </a:extLst>
              </a:tr>
              <a:tr h="369147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rgbClr val="62A0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2A0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rgbClr val="62A0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2A0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rgbClr val="62A0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2A0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rgbClr val="62A0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2A0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1512019"/>
                  </a:ext>
                </a:extLst>
              </a:tr>
              <a:tr h="369147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rgbClr val="62A0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2A0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rgbClr val="62A0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2A0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rgbClr val="62A0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2A0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rgbClr val="62A0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2A0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6831273"/>
                  </a:ext>
                </a:extLst>
              </a:tr>
            </a:tbl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C9DA26-4C50-482B-9DD5-A53621272D6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8934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539BC-D0DC-465B-B2E6-BAF1D080F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DF7932-C122-4ABB-86E5-F979D1BE2C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4C6F2D-4EC7-441F-AC52-5C5839F9EB1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2871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8B4E0-52B5-4611-9B4E-560A27E7D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98FEAD-0A3E-45A7-A21D-7E09A6E15E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429C13-152B-4671-9B2C-D42ADF9911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B2B26F-C789-4E05-8B4B-4D9B4CFC0DE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9641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990D3-5894-4C4E-9F17-AE831FEA7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319019-F0DA-4D28-87B6-1E842033EC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102846-F1D8-468E-99E2-4B369A2169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59EA8A-785E-41D0-8AC2-D4ED2EDD35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7630B3-5B0B-45B6-9BAB-AC32F71869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915EB50-A88C-4AE2-B200-32D820E9201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404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35040-C3D0-4C0E-A8C7-B8F49BCD3E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30120" y="1450103"/>
            <a:ext cx="10515600" cy="1256578"/>
          </a:xfrm>
        </p:spPr>
        <p:txBody>
          <a:bodyPr anchor="b"/>
          <a:lstStyle>
            <a:lvl1pPr algn="ctr">
              <a:defRPr sz="4000" b="1" u="sng" cap="all" baseline="0">
                <a:solidFill>
                  <a:srgbClr val="62A044"/>
                </a:solidFill>
              </a:defRPr>
            </a:lvl1pPr>
          </a:lstStyle>
          <a:p>
            <a:r>
              <a:rPr lang="en-US" dirty="0"/>
              <a:t>Section Break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0FD5AB-5A35-438D-8C92-4D963E274B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30120" y="2706682"/>
            <a:ext cx="10515600" cy="58145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8083A32-9A2B-4CAB-8225-4BE95525D331}"/>
              </a:ext>
            </a:extLst>
          </p:cNvPr>
          <p:cNvSpPr/>
          <p:nvPr userDrawn="1"/>
        </p:nvSpPr>
        <p:spPr>
          <a:xfrm rot="16200000">
            <a:off x="-2785188" y="2785188"/>
            <a:ext cx="6858000" cy="1287624"/>
          </a:xfrm>
          <a:prstGeom prst="rect">
            <a:avLst/>
          </a:prstGeom>
          <a:solidFill>
            <a:srgbClr val="E5F2F8"/>
          </a:solidFill>
          <a:ln>
            <a:solidFill>
              <a:srgbClr val="E5F2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797A71C-6331-4332-848C-D2EA47B9555D}"/>
              </a:ext>
            </a:extLst>
          </p:cNvPr>
          <p:cNvSpPr/>
          <p:nvPr userDrawn="1"/>
        </p:nvSpPr>
        <p:spPr>
          <a:xfrm>
            <a:off x="-2" y="6139543"/>
            <a:ext cx="12192001" cy="718457"/>
          </a:xfrm>
          <a:prstGeom prst="rect">
            <a:avLst/>
          </a:prstGeom>
          <a:solidFill>
            <a:srgbClr val="EAF1EA"/>
          </a:solidFill>
          <a:ln>
            <a:solidFill>
              <a:srgbClr val="EAF1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C849B9D-37A1-4528-830E-DB4129970B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19532" y="6365252"/>
            <a:ext cx="1226188" cy="26703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4D97267-9130-4297-AE3B-F6876AE2605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7496" y="3717929"/>
            <a:ext cx="2690860" cy="201814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4986CA8-34F3-4F37-BDB1-801A73C371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71971" y="3717925"/>
            <a:ext cx="2690861" cy="201814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259FE74-2635-4823-8679-AF4D35322B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1999" y="3717925"/>
            <a:ext cx="2826328" cy="2018145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E4AA7F-CCFF-4308-92E8-353DF0079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5033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D80B5F-6F19-4615-A365-4CC834D1E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7424" y="219363"/>
            <a:ext cx="6318394" cy="725055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6DB313B-3495-45C4-9CF0-DB7CFEFFC0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853383" y="785091"/>
            <a:ext cx="5135418" cy="570807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54E765-04A9-4767-BE0D-195DE4CF99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7424" y="1281545"/>
            <a:ext cx="5348576" cy="5045363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623C6A-B323-4DA0-AD18-4D31D2DCC5C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5656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49A2EA74-12B3-4F06-937B-F6D3C77F749E}"/>
              </a:ext>
            </a:extLst>
          </p:cNvPr>
          <p:cNvSpPr txBox="1"/>
          <p:nvPr userDrawn="1"/>
        </p:nvSpPr>
        <p:spPr>
          <a:xfrm>
            <a:off x="0" y="2830793"/>
            <a:ext cx="5666295" cy="3626827"/>
          </a:xfrm>
          <a:prstGeom prst="rect">
            <a:avLst/>
          </a:prstGeom>
          <a:solidFill>
            <a:srgbClr val="00A094"/>
          </a:solidFill>
        </p:spPr>
        <p:txBody>
          <a:bodyPr wrap="square" rtlCol="0">
            <a:spAutoFit/>
          </a:bodyPr>
          <a:lstStyle/>
          <a:p>
            <a:pPr marL="233363">
              <a:lnSpc>
                <a:spcPts val="4900"/>
              </a:lnSpc>
            </a:pPr>
            <a:endParaRPr lang="en-US" sz="4400" cap="all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33363"/>
            <a:endParaRPr lang="en-US" sz="2000" dirty="0">
              <a:solidFill>
                <a:schemeClr val="bg1"/>
              </a:solidFill>
            </a:endParaRPr>
          </a:p>
          <a:p>
            <a:pPr marL="233363"/>
            <a:endParaRPr lang="en-US" sz="2000" dirty="0">
              <a:solidFill>
                <a:schemeClr val="bg1"/>
              </a:solidFill>
            </a:endParaRPr>
          </a:p>
          <a:p>
            <a:pPr marL="233363"/>
            <a:endParaRPr lang="en-US" sz="2800" dirty="0">
              <a:solidFill>
                <a:schemeClr val="bg1"/>
              </a:solidFill>
            </a:endParaRPr>
          </a:p>
          <a:p>
            <a:pPr marL="233363"/>
            <a:endParaRPr lang="en-US" sz="2800" dirty="0">
              <a:solidFill>
                <a:schemeClr val="bg1"/>
              </a:solidFill>
            </a:endParaRPr>
          </a:p>
          <a:p>
            <a:pPr marL="233363"/>
            <a:endParaRPr lang="en-US" sz="2800" dirty="0">
              <a:solidFill>
                <a:schemeClr val="bg1"/>
              </a:solidFill>
            </a:endParaRPr>
          </a:p>
          <a:p>
            <a:pPr marL="233363"/>
            <a:endParaRPr lang="en-US" sz="2800" dirty="0">
              <a:solidFill>
                <a:schemeClr val="bg1"/>
              </a:solidFill>
            </a:endParaRPr>
          </a:p>
          <a:p>
            <a:pPr marL="233363"/>
            <a:endParaRPr lang="en-US" sz="28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endParaRPr lang="en-US" sz="5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endParaRPr lang="en-US" sz="100" dirty="0">
              <a:solidFill>
                <a:schemeClr val="bg1"/>
              </a:solidFill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B2401E6-EF2D-4836-BC14-54B8231137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973" y="5530546"/>
            <a:ext cx="3172408" cy="69088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E4CBEF7-660B-48E5-99DF-B78CB4B669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938519" cy="2857020"/>
          </a:xfrm>
          <a:prstGeom prst="rect">
            <a:avLst/>
          </a:prstGeom>
        </p:spPr>
      </p:pic>
      <p:pic>
        <p:nvPicPr>
          <p:cNvPr id="4" name="Picture 3" descr="A close up of some grass&#10;&#10;Description automatically generated">
            <a:extLst>
              <a:ext uri="{FF2B5EF4-FFF2-40B4-BE49-F238E27FC236}">
                <a16:creationId xmlns:a16="http://schemas.microsoft.com/office/drawing/2014/main" id="{A35D69F3-2F88-4769-B683-93CB348FCD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63289" y="0"/>
            <a:ext cx="3039335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301AD8D-F52F-4235-9A4D-F04C060D36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01002" y="6189"/>
            <a:ext cx="6112631" cy="2829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74BB698-7D5A-43C1-9440-62C9612AAD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482" y="2878674"/>
            <a:ext cx="5260609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Edit Client Name Here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0FEC8ED-8FF3-49FE-96CB-4BB8B47E191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4080" y="4246801"/>
            <a:ext cx="5086350" cy="69056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Presentation Title Here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409CBBF-07A1-4031-BEA9-4F9D83AE9FD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38268" y="5161715"/>
            <a:ext cx="2532063" cy="7493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Edit Date Here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423D2D1-C7DD-4FFE-A9F8-5052F2709EA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938838" y="3021013"/>
            <a:ext cx="2532062" cy="18288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Client Logo Here</a:t>
            </a:r>
          </a:p>
        </p:txBody>
      </p:sp>
    </p:spTree>
    <p:extLst>
      <p:ext uri="{BB962C8B-B14F-4D97-AF65-F5344CB8AC3E}">
        <p14:creationId xmlns:p14="http://schemas.microsoft.com/office/powerpoint/2010/main" val="10853725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35040-C3D0-4C0E-A8C7-B8F49BCD3E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30120" y="1450103"/>
            <a:ext cx="10515600" cy="1256578"/>
          </a:xfrm>
        </p:spPr>
        <p:txBody>
          <a:bodyPr anchor="b"/>
          <a:lstStyle>
            <a:lvl1pPr algn="ctr">
              <a:defRPr sz="4000" b="1" u="sng" cap="all" baseline="0">
                <a:solidFill>
                  <a:srgbClr val="62A044"/>
                </a:solidFill>
              </a:defRPr>
            </a:lvl1pPr>
          </a:lstStyle>
          <a:p>
            <a:r>
              <a:rPr lang="en-US" dirty="0"/>
              <a:t>Section Break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0FD5AB-5A35-438D-8C92-4D963E274B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30120" y="2706682"/>
            <a:ext cx="10515600" cy="58145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8083A32-9A2B-4CAB-8225-4BE95525D331}"/>
              </a:ext>
            </a:extLst>
          </p:cNvPr>
          <p:cNvSpPr/>
          <p:nvPr userDrawn="1"/>
        </p:nvSpPr>
        <p:spPr>
          <a:xfrm rot="16200000">
            <a:off x="-2785188" y="2785188"/>
            <a:ext cx="6858000" cy="1287624"/>
          </a:xfrm>
          <a:prstGeom prst="rect">
            <a:avLst/>
          </a:prstGeom>
          <a:solidFill>
            <a:srgbClr val="E5F2F8"/>
          </a:solidFill>
          <a:ln>
            <a:solidFill>
              <a:srgbClr val="E5F2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797A71C-6331-4332-848C-D2EA47B9555D}"/>
              </a:ext>
            </a:extLst>
          </p:cNvPr>
          <p:cNvSpPr/>
          <p:nvPr userDrawn="1"/>
        </p:nvSpPr>
        <p:spPr>
          <a:xfrm>
            <a:off x="-2" y="6139543"/>
            <a:ext cx="12192001" cy="718457"/>
          </a:xfrm>
          <a:prstGeom prst="rect">
            <a:avLst/>
          </a:prstGeom>
          <a:solidFill>
            <a:srgbClr val="EAF1EA"/>
          </a:solidFill>
          <a:ln>
            <a:solidFill>
              <a:srgbClr val="EAF1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C849B9D-37A1-4528-830E-DB4129970B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19532" y="6365252"/>
            <a:ext cx="1226188" cy="267037"/>
          </a:xfrm>
          <a:prstGeom prst="rect">
            <a:avLst/>
          </a:prstGeom>
        </p:spPr>
      </p:pic>
      <p:pic>
        <p:nvPicPr>
          <p:cNvPr id="7" name="Picture 6" descr="A picture containing grass, cake, table, plate&#10;&#10;Description automatically generated">
            <a:extLst>
              <a:ext uri="{FF2B5EF4-FFF2-40B4-BE49-F238E27FC236}">
                <a16:creationId xmlns:a16="http://schemas.microsoft.com/office/drawing/2014/main" id="{6C3FAC54-B397-4979-B921-866E1DCBFE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29016" y="3629168"/>
            <a:ext cx="2324534" cy="22633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8E7ABFA-7A0C-4185-BCE0-C127871ED8B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7141" y="3629169"/>
            <a:ext cx="3175695" cy="226337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D728CD9-AB37-4741-8B99-B6FECBA28C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96077" y="3629168"/>
            <a:ext cx="5015345" cy="2313102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972E2C-D367-4E3B-8988-45A34F00FB8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4239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70B2F-1857-4B3A-A9AF-DD5B8BF89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3909" y="328179"/>
            <a:ext cx="9445623" cy="1325563"/>
          </a:xfrm>
        </p:spPr>
        <p:txBody>
          <a:bodyPr/>
          <a:lstStyle>
            <a:lvl1pPr>
              <a:defRPr sz="3600" b="1" cap="all" baseline="0">
                <a:solidFill>
                  <a:srgbClr val="62A04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16EB0DA-9BB9-4052-B10F-97F3CAD580FD}"/>
              </a:ext>
            </a:extLst>
          </p:cNvPr>
          <p:cNvSpPr/>
          <p:nvPr userDrawn="1"/>
        </p:nvSpPr>
        <p:spPr>
          <a:xfrm rot="16200000">
            <a:off x="-2785188" y="2785188"/>
            <a:ext cx="6858000" cy="1287624"/>
          </a:xfrm>
          <a:prstGeom prst="rect">
            <a:avLst/>
          </a:prstGeom>
          <a:solidFill>
            <a:srgbClr val="E5F2F8"/>
          </a:solidFill>
          <a:ln>
            <a:solidFill>
              <a:srgbClr val="E5F2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510B366-DCE3-4081-8FA6-CDF97B3D0C49}"/>
              </a:ext>
            </a:extLst>
          </p:cNvPr>
          <p:cNvSpPr/>
          <p:nvPr userDrawn="1"/>
        </p:nvSpPr>
        <p:spPr>
          <a:xfrm>
            <a:off x="-2" y="6139543"/>
            <a:ext cx="12192001" cy="718457"/>
          </a:xfrm>
          <a:prstGeom prst="rect">
            <a:avLst/>
          </a:prstGeom>
          <a:solidFill>
            <a:srgbClr val="EAF1EA"/>
          </a:solidFill>
          <a:ln>
            <a:solidFill>
              <a:srgbClr val="EAF1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FD32CA6-E8B7-42CD-8FEE-BB04133E65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19532" y="6365252"/>
            <a:ext cx="1226188" cy="267037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9C93501-CB4B-4F20-965F-63D595B474D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0932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F5396-855D-497D-BAB6-FCD9C13D1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5527" y="365125"/>
            <a:ext cx="9314006" cy="1325563"/>
          </a:xfrm>
        </p:spPr>
        <p:txBody>
          <a:bodyPr/>
          <a:lstStyle>
            <a:lvl1pPr>
              <a:defRPr sz="3600" b="1" cap="all" baseline="0">
                <a:solidFill>
                  <a:srgbClr val="62A04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4CB629E-BC1F-4241-8630-E1A6B4C8BA6F}"/>
              </a:ext>
            </a:extLst>
          </p:cNvPr>
          <p:cNvSpPr/>
          <p:nvPr userDrawn="1"/>
        </p:nvSpPr>
        <p:spPr>
          <a:xfrm rot="16200000">
            <a:off x="-2785188" y="2785188"/>
            <a:ext cx="6858000" cy="1287624"/>
          </a:xfrm>
          <a:prstGeom prst="rect">
            <a:avLst/>
          </a:prstGeom>
          <a:solidFill>
            <a:srgbClr val="E5F2F8"/>
          </a:solidFill>
          <a:ln>
            <a:solidFill>
              <a:srgbClr val="E5F2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3A9A0DA-C399-47E3-89B7-60B7BD3BA6BE}"/>
              </a:ext>
            </a:extLst>
          </p:cNvPr>
          <p:cNvSpPr/>
          <p:nvPr userDrawn="1"/>
        </p:nvSpPr>
        <p:spPr>
          <a:xfrm>
            <a:off x="-2" y="6139543"/>
            <a:ext cx="12192001" cy="718457"/>
          </a:xfrm>
          <a:prstGeom prst="rect">
            <a:avLst/>
          </a:prstGeom>
          <a:solidFill>
            <a:srgbClr val="EAF1EA"/>
          </a:solidFill>
          <a:ln>
            <a:solidFill>
              <a:srgbClr val="EAF1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2F3180B-E5B1-4947-A9A9-C3212FF6384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19532" y="6365252"/>
            <a:ext cx="1226188" cy="267037"/>
          </a:xfrm>
          <a:prstGeom prst="rect">
            <a:avLst/>
          </a:prstGeom>
        </p:spPr>
      </p:pic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98FB8D1A-32D1-4728-969C-B528B31873C0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340920796"/>
              </p:ext>
            </p:extLst>
          </p:nvPr>
        </p:nvGraphicFramePr>
        <p:xfrm>
          <a:off x="1505526" y="2065995"/>
          <a:ext cx="8128000" cy="184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146704461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782262145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639137644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981790518"/>
                    </a:ext>
                  </a:extLst>
                </a:gridCol>
              </a:tblGrid>
              <a:tr h="281586">
                <a:tc>
                  <a:txBody>
                    <a:bodyPr/>
                    <a:lstStyle/>
                    <a:p>
                      <a:r>
                        <a:rPr lang="en-US" dirty="0"/>
                        <a:t>Table 1 Example</a:t>
                      </a:r>
                    </a:p>
                  </a:txBody>
                  <a:tcPr>
                    <a:lnL w="12700" cap="flat" cmpd="sng" algn="ctr">
                      <a:solidFill>
                        <a:srgbClr val="62A0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2A0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2A0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2A0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2A04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62A0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2A0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2A0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2A0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2A04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62A0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2A0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2A0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2A0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2A04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62A0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2A0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2A0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2A0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2A04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31093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62A0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2A0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2A0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2A0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62A0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2A0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2A0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2A0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62A0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2A0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2A0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2A0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62A0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2A0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2A0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2A0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84297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62A0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2A0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2A0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2A0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62A0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2A0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2A0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2A0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62A0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2A0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2A0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2A0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62A0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2A0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2A0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2A0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09563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62A0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2A0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2A0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2A0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62A0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2A0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2A0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2A0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62A0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2A0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2A0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2A0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62A0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2A0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2A0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2A0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7068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62A0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2A0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2A0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2A0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62A0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2A0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2A0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2A0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62A0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2A0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2A0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2A0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62A0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2A0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2A0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2A0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5594022"/>
                  </a:ext>
                </a:extLst>
              </a:tr>
            </a:tbl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D6DA73-7A8B-4F45-ABFD-24A7F0EBD42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9923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AA0FC-C469-4542-B735-79E9F16BC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0163" y="374362"/>
            <a:ext cx="9279369" cy="1325563"/>
          </a:xfrm>
        </p:spPr>
        <p:txBody>
          <a:bodyPr/>
          <a:lstStyle>
            <a:lvl1pPr>
              <a:defRPr sz="3600" b="1" cap="all" baseline="0">
                <a:solidFill>
                  <a:srgbClr val="62A044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E72606D-5BDF-4AEF-927C-C0689DA47D54}"/>
              </a:ext>
            </a:extLst>
          </p:cNvPr>
          <p:cNvSpPr/>
          <p:nvPr userDrawn="1"/>
        </p:nvSpPr>
        <p:spPr>
          <a:xfrm rot="16200000">
            <a:off x="-2785188" y="2785188"/>
            <a:ext cx="6858000" cy="1287624"/>
          </a:xfrm>
          <a:prstGeom prst="rect">
            <a:avLst/>
          </a:prstGeom>
          <a:solidFill>
            <a:srgbClr val="E5F2F8"/>
          </a:solidFill>
          <a:ln>
            <a:solidFill>
              <a:srgbClr val="E5F2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5546400-0D97-41FA-A479-2A4E7E0C157D}"/>
              </a:ext>
            </a:extLst>
          </p:cNvPr>
          <p:cNvSpPr/>
          <p:nvPr userDrawn="1"/>
        </p:nvSpPr>
        <p:spPr>
          <a:xfrm>
            <a:off x="-2" y="6139543"/>
            <a:ext cx="12192001" cy="718457"/>
          </a:xfrm>
          <a:prstGeom prst="rect">
            <a:avLst/>
          </a:prstGeom>
          <a:solidFill>
            <a:srgbClr val="EAF1EA"/>
          </a:solidFill>
          <a:ln>
            <a:solidFill>
              <a:srgbClr val="EAF1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406A4D7-0987-4A6B-950D-F32BB41BBE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19532" y="6365252"/>
            <a:ext cx="1226188" cy="267037"/>
          </a:xfrm>
          <a:prstGeom prst="rect">
            <a:avLst/>
          </a:prstGeom>
        </p:spPr>
      </p:pic>
      <p:graphicFrame>
        <p:nvGraphicFramePr>
          <p:cNvPr id="13" name="Table 9">
            <a:extLst>
              <a:ext uri="{FF2B5EF4-FFF2-40B4-BE49-F238E27FC236}">
                <a16:creationId xmlns:a16="http://schemas.microsoft.com/office/drawing/2014/main" id="{D831EDCF-462D-467F-9441-B093AFDB6D8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638917175"/>
              </p:ext>
            </p:extLst>
          </p:nvPr>
        </p:nvGraphicFramePr>
        <p:xfrm>
          <a:off x="1540163" y="2152945"/>
          <a:ext cx="8128000" cy="1478281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33148830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256693088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282939067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5591948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Table 2 Example</a:t>
                      </a:r>
                    </a:p>
                  </a:txBody>
                  <a:tcPr>
                    <a:solidFill>
                      <a:srgbClr val="62A04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62A04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62A04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62A04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1575366"/>
                  </a:ext>
                </a:extLst>
              </a:tr>
              <a:tr h="369147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rgbClr val="62A0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rgbClr val="62A0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rgbClr val="62A0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rgbClr val="62A0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9337031"/>
                  </a:ext>
                </a:extLst>
              </a:tr>
              <a:tr h="369147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rgbClr val="62A0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2A0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rgbClr val="62A0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2A0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rgbClr val="62A0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2A0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rgbClr val="62A0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2A0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1512019"/>
                  </a:ext>
                </a:extLst>
              </a:tr>
              <a:tr h="369147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rgbClr val="62A0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2A0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rgbClr val="62A0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2A0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rgbClr val="62A0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2A0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rgbClr val="62A0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2A0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6831273"/>
                  </a:ext>
                </a:extLst>
              </a:tr>
            </a:tbl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84DD168-C1DE-478C-B2F9-A635B464B0A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6012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9094C74-74A3-4302-932F-9AEDE74B1F91}"/>
              </a:ext>
            </a:extLst>
          </p:cNvPr>
          <p:cNvSpPr/>
          <p:nvPr userDrawn="1"/>
        </p:nvSpPr>
        <p:spPr>
          <a:xfrm rot="16200000">
            <a:off x="-2785188" y="2785188"/>
            <a:ext cx="6858000" cy="1287624"/>
          </a:xfrm>
          <a:prstGeom prst="rect">
            <a:avLst/>
          </a:prstGeom>
          <a:solidFill>
            <a:srgbClr val="E5F2F8"/>
          </a:solidFill>
          <a:ln>
            <a:solidFill>
              <a:srgbClr val="E5F2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C501324-3B5A-42BD-9E74-DE3EE1E2A1DC}"/>
              </a:ext>
            </a:extLst>
          </p:cNvPr>
          <p:cNvSpPr/>
          <p:nvPr userDrawn="1"/>
        </p:nvSpPr>
        <p:spPr>
          <a:xfrm>
            <a:off x="-2" y="6139543"/>
            <a:ext cx="12192001" cy="718457"/>
          </a:xfrm>
          <a:prstGeom prst="rect">
            <a:avLst/>
          </a:prstGeom>
          <a:solidFill>
            <a:srgbClr val="EAF1EA"/>
          </a:solidFill>
          <a:ln>
            <a:solidFill>
              <a:srgbClr val="EAF1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6CAEFDA-3DCD-45DE-877E-0FB8C29E59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19532" y="6365252"/>
            <a:ext cx="1226188" cy="267037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A5CA355-2CFA-4EE8-9F7C-9AD8BE17D9E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0764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7BE11-1C4F-4ABA-84B8-7AD652B89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7054" y="365126"/>
            <a:ext cx="9866746" cy="872548"/>
          </a:xfrm>
        </p:spPr>
        <p:txBody>
          <a:bodyPr>
            <a:normAutofit/>
          </a:bodyPr>
          <a:lstStyle>
            <a:lvl1pPr>
              <a:defRPr sz="3600" cap="all" baseline="0">
                <a:solidFill>
                  <a:srgbClr val="62A044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B04E84-73A9-4C50-BD22-68D0A2515B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7054" y="1463383"/>
            <a:ext cx="9866745" cy="44504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440CE1F-3E8E-4484-B7B0-9DCEA01F2A08}"/>
              </a:ext>
            </a:extLst>
          </p:cNvPr>
          <p:cNvSpPr/>
          <p:nvPr userDrawn="1"/>
        </p:nvSpPr>
        <p:spPr>
          <a:xfrm rot="16200000">
            <a:off x="-2785188" y="2785188"/>
            <a:ext cx="6858000" cy="1287624"/>
          </a:xfrm>
          <a:prstGeom prst="rect">
            <a:avLst/>
          </a:prstGeom>
          <a:solidFill>
            <a:srgbClr val="E5F2F8"/>
          </a:solidFill>
          <a:ln>
            <a:solidFill>
              <a:srgbClr val="E5F2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AE2E54B-7D28-48EF-A098-EAB3690A2825}"/>
              </a:ext>
            </a:extLst>
          </p:cNvPr>
          <p:cNvSpPr/>
          <p:nvPr userDrawn="1"/>
        </p:nvSpPr>
        <p:spPr>
          <a:xfrm>
            <a:off x="-2" y="6139543"/>
            <a:ext cx="12192001" cy="718457"/>
          </a:xfrm>
          <a:prstGeom prst="rect">
            <a:avLst/>
          </a:prstGeom>
          <a:solidFill>
            <a:srgbClr val="EAF1EA"/>
          </a:solidFill>
          <a:ln>
            <a:solidFill>
              <a:srgbClr val="EAF1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34FE418-5256-4290-BDB8-8343E87F05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19532" y="6365252"/>
            <a:ext cx="1226188" cy="267037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F0E12D-F06A-4CD7-A016-E382CD75AC7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3097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D5F229-FBCE-4DEE-B4AA-232AC739B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9344" y="376691"/>
            <a:ext cx="9679711" cy="842510"/>
          </a:xfrm>
        </p:spPr>
        <p:txBody>
          <a:bodyPr>
            <a:normAutofit/>
          </a:bodyPr>
          <a:lstStyle>
            <a:lvl1pPr>
              <a:defRPr sz="3600" b="1" cap="all" baseline="0">
                <a:solidFill>
                  <a:srgbClr val="62A04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7C581A-A44D-439C-8603-B0D9AA386B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59344" y="1385455"/>
            <a:ext cx="4560455" cy="450734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CBB4F5-EB23-476A-B9F1-B99B5DC8ED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85455"/>
            <a:ext cx="4966855" cy="450734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414E8A1-FE87-4E04-A5B5-C85A310C3241}"/>
              </a:ext>
            </a:extLst>
          </p:cNvPr>
          <p:cNvSpPr/>
          <p:nvPr userDrawn="1"/>
        </p:nvSpPr>
        <p:spPr>
          <a:xfrm rot="16200000">
            <a:off x="-2785188" y="2785188"/>
            <a:ext cx="6858000" cy="1287624"/>
          </a:xfrm>
          <a:prstGeom prst="rect">
            <a:avLst/>
          </a:prstGeom>
          <a:solidFill>
            <a:srgbClr val="E5F2F8"/>
          </a:solidFill>
          <a:ln>
            <a:solidFill>
              <a:srgbClr val="E5F2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DA407F8-CB6E-4D9C-878C-A0737EC40C38}"/>
              </a:ext>
            </a:extLst>
          </p:cNvPr>
          <p:cNvSpPr/>
          <p:nvPr userDrawn="1"/>
        </p:nvSpPr>
        <p:spPr>
          <a:xfrm>
            <a:off x="-2" y="6139543"/>
            <a:ext cx="12192001" cy="718457"/>
          </a:xfrm>
          <a:prstGeom prst="rect">
            <a:avLst/>
          </a:prstGeom>
          <a:solidFill>
            <a:srgbClr val="EAF1EA"/>
          </a:solidFill>
          <a:ln>
            <a:solidFill>
              <a:srgbClr val="EAF1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BE5DF09-DE73-4815-B054-702A217663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19532" y="6365252"/>
            <a:ext cx="1226188" cy="267037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233D8A-306E-4726-8625-80BB3D849DC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935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B7C2B-D225-4140-A8E8-5CDB9C773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3927" y="217685"/>
            <a:ext cx="9415605" cy="841248"/>
          </a:xfrm>
        </p:spPr>
        <p:txBody>
          <a:bodyPr/>
          <a:lstStyle>
            <a:lvl1pPr>
              <a:defRPr sz="3600" b="1" cap="all" baseline="0">
                <a:solidFill>
                  <a:srgbClr val="62A04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04729C-C663-4965-AA87-DA9CDD794B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03927" y="1064376"/>
            <a:ext cx="4593648" cy="82296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757EE9-6F5F-48D7-97D4-D1A3570C77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03927" y="1847273"/>
            <a:ext cx="4593648" cy="413789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BE0777-DA36-4ADB-A1AF-08586C324B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074876"/>
            <a:ext cx="4590288" cy="82296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289F1E-2BF5-411F-A1FB-6CA3A8EE8E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897836"/>
            <a:ext cx="4590288" cy="408732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BB49CB1-6173-4D59-8D58-BCBBB3F8C378}"/>
              </a:ext>
            </a:extLst>
          </p:cNvPr>
          <p:cNvSpPr/>
          <p:nvPr userDrawn="1"/>
        </p:nvSpPr>
        <p:spPr>
          <a:xfrm rot="16200000">
            <a:off x="-2785188" y="2785188"/>
            <a:ext cx="6858000" cy="1287624"/>
          </a:xfrm>
          <a:prstGeom prst="rect">
            <a:avLst/>
          </a:prstGeom>
          <a:solidFill>
            <a:srgbClr val="E5F2F8"/>
          </a:solidFill>
          <a:ln>
            <a:solidFill>
              <a:srgbClr val="E5F2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CFF9453-5A71-4F7B-82F5-035C505E48D4}"/>
              </a:ext>
            </a:extLst>
          </p:cNvPr>
          <p:cNvSpPr/>
          <p:nvPr userDrawn="1"/>
        </p:nvSpPr>
        <p:spPr>
          <a:xfrm>
            <a:off x="-2" y="6139543"/>
            <a:ext cx="12192001" cy="718457"/>
          </a:xfrm>
          <a:prstGeom prst="rect">
            <a:avLst/>
          </a:prstGeom>
          <a:solidFill>
            <a:srgbClr val="EAF1EA"/>
          </a:solidFill>
          <a:ln>
            <a:solidFill>
              <a:srgbClr val="EAF1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8501BF2-C428-4279-8D29-6FB46AFBFAC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19532" y="6365252"/>
            <a:ext cx="1226188" cy="267037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E96C980-6578-4E82-B93C-4372290AB01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019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70B2F-1857-4B3A-A9AF-DD5B8BF89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3909" y="328179"/>
            <a:ext cx="9445623" cy="1325563"/>
          </a:xfrm>
        </p:spPr>
        <p:txBody>
          <a:bodyPr/>
          <a:lstStyle>
            <a:lvl1pPr>
              <a:defRPr sz="3600" b="1" cap="all" baseline="0">
                <a:solidFill>
                  <a:srgbClr val="62A04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16EB0DA-9BB9-4052-B10F-97F3CAD580FD}"/>
              </a:ext>
            </a:extLst>
          </p:cNvPr>
          <p:cNvSpPr/>
          <p:nvPr userDrawn="1"/>
        </p:nvSpPr>
        <p:spPr>
          <a:xfrm rot="16200000">
            <a:off x="-2785188" y="2785188"/>
            <a:ext cx="6858000" cy="1287624"/>
          </a:xfrm>
          <a:prstGeom prst="rect">
            <a:avLst/>
          </a:prstGeom>
          <a:solidFill>
            <a:srgbClr val="E5F2F8"/>
          </a:solidFill>
          <a:ln>
            <a:solidFill>
              <a:srgbClr val="E5F2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510B366-DCE3-4081-8FA6-CDF97B3D0C49}"/>
              </a:ext>
            </a:extLst>
          </p:cNvPr>
          <p:cNvSpPr/>
          <p:nvPr userDrawn="1"/>
        </p:nvSpPr>
        <p:spPr>
          <a:xfrm>
            <a:off x="-2" y="6139543"/>
            <a:ext cx="12192001" cy="718457"/>
          </a:xfrm>
          <a:prstGeom prst="rect">
            <a:avLst/>
          </a:prstGeom>
          <a:solidFill>
            <a:srgbClr val="EAF1EA"/>
          </a:solidFill>
          <a:ln>
            <a:solidFill>
              <a:srgbClr val="EAF1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FD32CA6-E8B7-42CD-8FEE-BB04133E65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19532" y="6365252"/>
            <a:ext cx="1226188" cy="267037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7DD55C-AFB7-486D-AFA5-A4A0B8971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00474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4AEF4B-1733-4D4F-800B-5884E83CE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3675" y="148060"/>
            <a:ext cx="7292398" cy="1024958"/>
          </a:xfrm>
        </p:spPr>
        <p:txBody>
          <a:bodyPr anchor="b"/>
          <a:lstStyle>
            <a:lvl1pPr>
              <a:defRPr sz="3600" b="1" cap="all" baseline="0">
                <a:solidFill>
                  <a:srgbClr val="62A044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6FD854-312F-41F6-A20C-05CC5CFEFA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9799" y="1256434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E36126-9BAF-4E2F-976E-A2CC45D601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63675" y="1256434"/>
            <a:ext cx="4318289" cy="479338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5DCD394-1E78-4258-B526-19D951B74135}"/>
              </a:ext>
            </a:extLst>
          </p:cNvPr>
          <p:cNvSpPr/>
          <p:nvPr userDrawn="1"/>
        </p:nvSpPr>
        <p:spPr>
          <a:xfrm rot="16200000">
            <a:off x="-2785188" y="2785188"/>
            <a:ext cx="6858000" cy="1287624"/>
          </a:xfrm>
          <a:prstGeom prst="rect">
            <a:avLst/>
          </a:prstGeom>
          <a:solidFill>
            <a:srgbClr val="E5F2F8"/>
          </a:solidFill>
          <a:ln>
            <a:solidFill>
              <a:srgbClr val="E5F2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079885C-3909-4670-B3C3-ECCECEC67C18}"/>
              </a:ext>
            </a:extLst>
          </p:cNvPr>
          <p:cNvSpPr/>
          <p:nvPr userDrawn="1"/>
        </p:nvSpPr>
        <p:spPr>
          <a:xfrm>
            <a:off x="-2" y="6139543"/>
            <a:ext cx="12192001" cy="718457"/>
          </a:xfrm>
          <a:prstGeom prst="rect">
            <a:avLst/>
          </a:prstGeom>
          <a:solidFill>
            <a:srgbClr val="EAF1EA"/>
          </a:solidFill>
          <a:ln>
            <a:solidFill>
              <a:srgbClr val="EAF1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B27A115-FEF6-4A3A-9523-06442B3D1A1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19532" y="6365252"/>
            <a:ext cx="1226188" cy="267037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D75A10-A9FC-40CA-93BA-6DDF3E9C7A7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062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F5396-855D-497D-BAB6-FCD9C13D1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5527" y="365125"/>
            <a:ext cx="9314006" cy="1325563"/>
          </a:xfrm>
        </p:spPr>
        <p:txBody>
          <a:bodyPr/>
          <a:lstStyle>
            <a:lvl1pPr>
              <a:defRPr sz="3600" b="1" cap="all" baseline="0">
                <a:solidFill>
                  <a:srgbClr val="62A04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4CB629E-BC1F-4241-8630-E1A6B4C8BA6F}"/>
              </a:ext>
            </a:extLst>
          </p:cNvPr>
          <p:cNvSpPr/>
          <p:nvPr userDrawn="1"/>
        </p:nvSpPr>
        <p:spPr>
          <a:xfrm rot="16200000">
            <a:off x="-2785188" y="2785188"/>
            <a:ext cx="6858000" cy="1287624"/>
          </a:xfrm>
          <a:prstGeom prst="rect">
            <a:avLst/>
          </a:prstGeom>
          <a:solidFill>
            <a:srgbClr val="E5F2F8"/>
          </a:solidFill>
          <a:ln>
            <a:solidFill>
              <a:srgbClr val="E5F2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3A9A0DA-C399-47E3-89B7-60B7BD3BA6BE}"/>
              </a:ext>
            </a:extLst>
          </p:cNvPr>
          <p:cNvSpPr/>
          <p:nvPr userDrawn="1"/>
        </p:nvSpPr>
        <p:spPr>
          <a:xfrm>
            <a:off x="-2" y="6139543"/>
            <a:ext cx="12192001" cy="718457"/>
          </a:xfrm>
          <a:prstGeom prst="rect">
            <a:avLst/>
          </a:prstGeom>
          <a:solidFill>
            <a:srgbClr val="EAF1EA"/>
          </a:solidFill>
          <a:ln>
            <a:solidFill>
              <a:srgbClr val="EAF1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2F3180B-E5B1-4947-A9A9-C3212FF6384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19532" y="6365252"/>
            <a:ext cx="1226188" cy="267037"/>
          </a:xfrm>
          <a:prstGeom prst="rect">
            <a:avLst/>
          </a:prstGeom>
        </p:spPr>
      </p:pic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98FB8D1A-32D1-4728-969C-B528B31873C0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4205962916"/>
              </p:ext>
            </p:extLst>
          </p:nvPr>
        </p:nvGraphicFramePr>
        <p:xfrm>
          <a:off x="1505526" y="2065995"/>
          <a:ext cx="8128000" cy="184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146704461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782262145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639137644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981790518"/>
                    </a:ext>
                  </a:extLst>
                </a:gridCol>
              </a:tblGrid>
              <a:tr h="281586">
                <a:tc>
                  <a:txBody>
                    <a:bodyPr/>
                    <a:lstStyle/>
                    <a:p>
                      <a:r>
                        <a:rPr lang="en-US" dirty="0"/>
                        <a:t>Table 1 Example</a:t>
                      </a:r>
                    </a:p>
                  </a:txBody>
                  <a:tcPr>
                    <a:lnL w="12700" cap="flat" cmpd="sng" algn="ctr">
                      <a:solidFill>
                        <a:srgbClr val="62A0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2A0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2A0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2A0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2A04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62A0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2A0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2A0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2A0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2A04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62A0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2A0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2A0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2A0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2A04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62A0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2A0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2A0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2A0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2A04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31093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62A0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2A0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2A0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2A0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62A0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2A0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2A0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2A0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62A0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2A0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2A0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2A0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62A0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2A0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2A0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2A0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84297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62A0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2A0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2A0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2A0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62A0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2A0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2A0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2A0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62A0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2A0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2A0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2A0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62A0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2A0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2A0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2A0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09563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62A0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2A0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2A0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2A0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62A0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2A0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2A0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2A0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62A0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2A0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2A0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2A0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62A0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2A0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2A0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2A0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7068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62A0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2A0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2A0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2A0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62A0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2A0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2A0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2A0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62A0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2A0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2A0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2A0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62A0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2A0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2A0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2A0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5594022"/>
                  </a:ext>
                </a:extLst>
              </a:tr>
            </a:tbl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813930-28F9-4752-B2AB-AC30D847418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627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AA0FC-C469-4542-B735-79E9F16BC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0163" y="374362"/>
            <a:ext cx="9279369" cy="1325563"/>
          </a:xfrm>
        </p:spPr>
        <p:txBody>
          <a:bodyPr/>
          <a:lstStyle>
            <a:lvl1pPr>
              <a:defRPr sz="3600" b="1" cap="all" baseline="0">
                <a:solidFill>
                  <a:srgbClr val="62A044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E72606D-5BDF-4AEF-927C-C0689DA47D54}"/>
              </a:ext>
            </a:extLst>
          </p:cNvPr>
          <p:cNvSpPr/>
          <p:nvPr userDrawn="1"/>
        </p:nvSpPr>
        <p:spPr>
          <a:xfrm rot="16200000">
            <a:off x="-2785188" y="2785188"/>
            <a:ext cx="6858000" cy="1287624"/>
          </a:xfrm>
          <a:prstGeom prst="rect">
            <a:avLst/>
          </a:prstGeom>
          <a:solidFill>
            <a:srgbClr val="E5F2F8"/>
          </a:solidFill>
          <a:ln>
            <a:solidFill>
              <a:srgbClr val="E5F2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5546400-0D97-41FA-A479-2A4E7E0C157D}"/>
              </a:ext>
            </a:extLst>
          </p:cNvPr>
          <p:cNvSpPr/>
          <p:nvPr userDrawn="1"/>
        </p:nvSpPr>
        <p:spPr>
          <a:xfrm>
            <a:off x="-2" y="6139543"/>
            <a:ext cx="12192001" cy="718457"/>
          </a:xfrm>
          <a:prstGeom prst="rect">
            <a:avLst/>
          </a:prstGeom>
          <a:solidFill>
            <a:srgbClr val="EAF1EA"/>
          </a:solidFill>
          <a:ln>
            <a:solidFill>
              <a:srgbClr val="EAF1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406A4D7-0987-4A6B-950D-F32BB41BBE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19532" y="6365252"/>
            <a:ext cx="1226188" cy="267037"/>
          </a:xfrm>
          <a:prstGeom prst="rect">
            <a:avLst/>
          </a:prstGeom>
        </p:spPr>
      </p:pic>
      <p:graphicFrame>
        <p:nvGraphicFramePr>
          <p:cNvPr id="13" name="Table 9">
            <a:extLst>
              <a:ext uri="{FF2B5EF4-FFF2-40B4-BE49-F238E27FC236}">
                <a16:creationId xmlns:a16="http://schemas.microsoft.com/office/drawing/2014/main" id="{D831EDCF-462D-467F-9441-B093AFDB6D8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848640121"/>
              </p:ext>
            </p:extLst>
          </p:nvPr>
        </p:nvGraphicFramePr>
        <p:xfrm>
          <a:off x="1540163" y="2152945"/>
          <a:ext cx="8128000" cy="1478281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33148830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256693088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282939067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5591948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Table 2 Example</a:t>
                      </a:r>
                    </a:p>
                  </a:txBody>
                  <a:tcPr>
                    <a:solidFill>
                      <a:srgbClr val="62A04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62A04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62A04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62A04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1575366"/>
                  </a:ext>
                </a:extLst>
              </a:tr>
              <a:tr h="369147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rgbClr val="62A0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rgbClr val="62A0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rgbClr val="62A0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rgbClr val="62A0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9337031"/>
                  </a:ext>
                </a:extLst>
              </a:tr>
              <a:tr h="369147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rgbClr val="62A0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2A0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rgbClr val="62A0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2A0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rgbClr val="62A0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2A0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rgbClr val="62A0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2A0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1512019"/>
                  </a:ext>
                </a:extLst>
              </a:tr>
              <a:tr h="369147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rgbClr val="62A0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2A0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rgbClr val="62A0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2A0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rgbClr val="62A0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2A0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rgbClr val="62A0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2A0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6831273"/>
                  </a:ext>
                </a:extLst>
              </a:tr>
            </a:tbl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47162B-C79C-45AA-BF9E-8E41495023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095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7BE11-1C4F-4ABA-84B8-7AD652B89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7054" y="365126"/>
            <a:ext cx="9866746" cy="872548"/>
          </a:xfrm>
        </p:spPr>
        <p:txBody>
          <a:bodyPr>
            <a:normAutofit/>
          </a:bodyPr>
          <a:lstStyle>
            <a:lvl1pPr>
              <a:defRPr sz="3600" cap="all" baseline="0">
                <a:solidFill>
                  <a:srgbClr val="62A044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B04E84-73A9-4C50-BD22-68D0A2515B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7054" y="1463383"/>
            <a:ext cx="9866745" cy="44504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440CE1F-3E8E-4484-B7B0-9DCEA01F2A08}"/>
              </a:ext>
            </a:extLst>
          </p:cNvPr>
          <p:cNvSpPr/>
          <p:nvPr userDrawn="1"/>
        </p:nvSpPr>
        <p:spPr>
          <a:xfrm rot="16200000">
            <a:off x="-2785188" y="2785188"/>
            <a:ext cx="6858000" cy="1287624"/>
          </a:xfrm>
          <a:prstGeom prst="rect">
            <a:avLst/>
          </a:prstGeom>
          <a:solidFill>
            <a:srgbClr val="E5F2F8"/>
          </a:solidFill>
          <a:ln>
            <a:solidFill>
              <a:srgbClr val="E5F2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AE2E54B-7D28-48EF-A098-EAB3690A2825}"/>
              </a:ext>
            </a:extLst>
          </p:cNvPr>
          <p:cNvSpPr/>
          <p:nvPr userDrawn="1"/>
        </p:nvSpPr>
        <p:spPr>
          <a:xfrm>
            <a:off x="-2" y="6139543"/>
            <a:ext cx="12192001" cy="718457"/>
          </a:xfrm>
          <a:prstGeom prst="rect">
            <a:avLst/>
          </a:prstGeom>
          <a:solidFill>
            <a:srgbClr val="EAF1EA"/>
          </a:solidFill>
          <a:ln>
            <a:solidFill>
              <a:srgbClr val="EAF1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34FE418-5256-4290-BDB8-8343E87F05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19532" y="6365252"/>
            <a:ext cx="1226188" cy="267037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805023-B429-4D9E-B9E6-CCFB97C3AC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704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D5F229-FBCE-4DEE-B4AA-232AC739B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9344" y="376691"/>
            <a:ext cx="9679711" cy="842510"/>
          </a:xfrm>
        </p:spPr>
        <p:txBody>
          <a:bodyPr>
            <a:normAutofit/>
          </a:bodyPr>
          <a:lstStyle>
            <a:lvl1pPr>
              <a:defRPr sz="3600" b="1" cap="all" baseline="0">
                <a:solidFill>
                  <a:srgbClr val="62A04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7C581A-A44D-439C-8603-B0D9AA386B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59344" y="1385455"/>
            <a:ext cx="4560455" cy="450734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CBB4F5-EB23-476A-B9F1-B99B5DC8ED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85455"/>
            <a:ext cx="4966855" cy="450734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414E8A1-FE87-4E04-A5B5-C85A310C3241}"/>
              </a:ext>
            </a:extLst>
          </p:cNvPr>
          <p:cNvSpPr/>
          <p:nvPr userDrawn="1"/>
        </p:nvSpPr>
        <p:spPr>
          <a:xfrm rot="16200000">
            <a:off x="-2785188" y="2785188"/>
            <a:ext cx="6858000" cy="1287624"/>
          </a:xfrm>
          <a:prstGeom prst="rect">
            <a:avLst/>
          </a:prstGeom>
          <a:solidFill>
            <a:srgbClr val="E5F2F8"/>
          </a:solidFill>
          <a:ln>
            <a:solidFill>
              <a:srgbClr val="E5F2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DA407F8-CB6E-4D9C-878C-A0737EC40C38}"/>
              </a:ext>
            </a:extLst>
          </p:cNvPr>
          <p:cNvSpPr/>
          <p:nvPr userDrawn="1"/>
        </p:nvSpPr>
        <p:spPr>
          <a:xfrm>
            <a:off x="-2" y="6139543"/>
            <a:ext cx="12192001" cy="718457"/>
          </a:xfrm>
          <a:prstGeom prst="rect">
            <a:avLst/>
          </a:prstGeom>
          <a:solidFill>
            <a:srgbClr val="EAF1EA"/>
          </a:solidFill>
          <a:ln>
            <a:solidFill>
              <a:srgbClr val="EAF1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BE5DF09-DE73-4815-B054-702A217663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19532" y="6365252"/>
            <a:ext cx="1226188" cy="267037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B9D8C1-5FFB-4016-A983-175DD1701BB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693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B7C2B-D225-4140-A8E8-5CDB9C773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3927" y="217685"/>
            <a:ext cx="9415605" cy="841248"/>
          </a:xfrm>
        </p:spPr>
        <p:txBody>
          <a:bodyPr/>
          <a:lstStyle>
            <a:lvl1pPr>
              <a:defRPr sz="3600" b="1" cap="all" baseline="0">
                <a:solidFill>
                  <a:srgbClr val="62A04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04729C-C663-4965-AA87-DA9CDD794B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03927" y="1064376"/>
            <a:ext cx="4593648" cy="82296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757EE9-6F5F-48D7-97D4-D1A3570C77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03927" y="1847273"/>
            <a:ext cx="4593648" cy="413789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BE0777-DA36-4ADB-A1AF-08586C324B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074876"/>
            <a:ext cx="4590288" cy="82296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289F1E-2BF5-411F-A1FB-6CA3A8EE8E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897836"/>
            <a:ext cx="4590288" cy="408732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BB49CB1-6173-4D59-8D58-BCBBB3F8C378}"/>
              </a:ext>
            </a:extLst>
          </p:cNvPr>
          <p:cNvSpPr/>
          <p:nvPr userDrawn="1"/>
        </p:nvSpPr>
        <p:spPr>
          <a:xfrm rot="16200000">
            <a:off x="-2785188" y="2785188"/>
            <a:ext cx="6858000" cy="1287624"/>
          </a:xfrm>
          <a:prstGeom prst="rect">
            <a:avLst/>
          </a:prstGeom>
          <a:solidFill>
            <a:srgbClr val="E5F2F8"/>
          </a:solidFill>
          <a:ln>
            <a:solidFill>
              <a:srgbClr val="E5F2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CFF9453-5A71-4F7B-82F5-035C505E48D4}"/>
              </a:ext>
            </a:extLst>
          </p:cNvPr>
          <p:cNvSpPr/>
          <p:nvPr userDrawn="1"/>
        </p:nvSpPr>
        <p:spPr>
          <a:xfrm>
            <a:off x="-2" y="6139543"/>
            <a:ext cx="12192001" cy="718457"/>
          </a:xfrm>
          <a:prstGeom prst="rect">
            <a:avLst/>
          </a:prstGeom>
          <a:solidFill>
            <a:srgbClr val="EAF1EA"/>
          </a:solidFill>
          <a:ln>
            <a:solidFill>
              <a:srgbClr val="EAF1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8501BF2-C428-4279-8D29-6FB46AFBFAC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19532" y="6365252"/>
            <a:ext cx="1226188" cy="267037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2AE8F66-BBF2-4C67-8125-B49339466B7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271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4AEF4B-1733-4D4F-800B-5884E83CE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3675" y="148060"/>
            <a:ext cx="7292398" cy="1024958"/>
          </a:xfrm>
        </p:spPr>
        <p:txBody>
          <a:bodyPr anchor="b"/>
          <a:lstStyle>
            <a:lvl1pPr>
              <a:defRPr sz="3600" b="1" cap="all" baseline="0">
                <a:solidFill>
                  <a:srgbClr val="62A044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6FD854-312F-41F6-A20C-05CC5CFEFA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9799" y="1256434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E36126-9BAF-4E2F-976E-A2CC45D601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63675" y="1256434"/>
            <a:ext cx="4318289" cy="479338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5DCD394-1E78-4258-B526-19D951B74135}"/>
              </a:ext>
            </a:extLst>
          </p:cNvPr>
          <p:cNvSpPr/>
          <p:nvPr userDrawn="1"/>
        </p:nvSpPr>
        <p:spPr>
          <a:xfrm rot="16200000">
            <a:off x="-2785188" y="2785188"/>
            <a:ext cx="6858000" cy="1287624"/>
          </a:xfrm>
          <a:prstGeom prst="rect">
            <a:avLst/>
          </a:prstGeom>
          <a:solidFill>
            <a:srgbClr val="E5F2F8"/>
          </a:solidFill>
          <a:ln>
            <a:solidFill>
              <a:srgbClr val="E5F2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079885C-3909-4670-B3C3-ECCECEC67C18}"/>
              </a:ext>
            </a:extLst>
          </p:cNvPr>
          <p:cNvSpPr/>
          <p:nvPr userDrawn="1"/>
        </p:nvSpPr>
        <p:spPr>
          <a:xfrm>
            <a:off x="-2" y="6139543"/>
            <a:ext cx="12192001" cy="718457"/>
          </a:xfrm>
          <a:prstGeom prst="rect">
            <a:avLst/>
          </a:prstGeom>
          <a:solidFill>
            <a:srgbClr val="EAF1EA"/>
          </a:solidFill>
          <a:ln>
            <a:solidFill>
              <a:srgbClr val="EAF1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B27A115-FEF6-4A3A-9523-06442B3D1A1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19532" y="6365252"/>
            <a:ext cx="1226188" cy="267037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E3ADF5-B01F-4DD1-A072-7E78891076E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582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8A64B19-3723-466A-B23A-3138D4562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C36D67-2422-4588-A273-531A61553C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7345E5-F844-4B3C-9639-675573566C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781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1" r:id="rId1"/>
    <p:sldLayoutId id="2147483940" r:id="rId2"/>
    <p:sldLayoutId id="2147483935" r:id="rId3"/>
    <p:sldLayoutId id="2147483936" r:id="rId4"/>
    <p:sldLayoutId id="2147483937" r:id="rId5"/>
    <p:sldLayoutId id="2147483932" r:id="rId6"/>
    <p:sldLayoutId id="2147483933" r:id="rId7"/>
    <p:sldLayoutId id="2147483934" r:id="rId8"/>
    <p:sldLayoutId id="2147483939" r:id="rId9"/>
    <p:sldLayoutId id="2147483938" r:id="rId10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BE4B662-6991-4E02-91B3-C991DE2D0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0B30B2-ABFA-4124-B48B-AA4C292A14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AF97B0-8A17-4EC0-A4EF-4ACFE58512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381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900" r:id="rId2"/>
    <p:sldLayoutId id="2147483941" r:id="rId3"/>
    <p:sldLayoutId id="2147483904" r:id="rId4"/>
    <p:sldLayoutId id="2147483899" r:id="rId5"/>
    <p:sldLayoutId id="2147483903" r:id="rId6"/>
    <p:sldLayoutId id="2147483895" r:id="rId7"/>
    <p:sldLayoutId id="2147483897" r:id="rId8"/>
    <p:sldLayoutId id="2147483898" r:id="rId9"/>
    <p:sldLayoutId id="2147483902" r:id="rId10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cap="small" baseline="0">
          <a:solidFill>
            <a:srgbClr val="33660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17CECB8-7AB0-484F-952D-FEAAB184A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A27C7D-F00B-480D-89C9-FE8A8EFFF3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4F7C55-D08D-45BF-B050-D16205F90B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244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6" r:id="rId1"/>
    <p:sldLayoutId id="2147483908" r:id="rId2"/>
    <p:sldLayoutId id="2147483911" r:id="rId3"/>
    <p:sldLayoutId id="2147483914" r:id="rId4"/>
    <p:sldLayoutId id="2147483915" r:id="rId5"/>
    <p:sldLayoutId id="2147483912" r:id="rId6"/>
    <p:sldLayoutId id="2147483907" r:id="rId7"/>
    <p:sldLayoutId id="2147483909" r:id="rId8"/>
    <p:sldLayoutId id="2147483910" r:id="rId9"/>
    <p:sldLayoutId id="2147483913" r:id="rId10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courses.lumenlearning.com/wmopen-businesscommunicationmgrs/chapter/business-reports/" TargetMode="External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stats.stackexchange.com/questions/726/famous-statistician-quotes" TargetMode="External"/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peerj.com/articles/8899/" TargetMode="External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freepngimg.com/png/25811-green-dollar-symbol-file" TargetMode="Externa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kstatelibraries.pressbooks.pub/soilandwater/chapter/rehabilitation-of-problem-soils/" TargetMode="External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ibm_research_zurich/32953060818/" TargetMode="External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beaurogers/13273530385/" TargetMode="External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raspberrypi.stackexchange.com/questions/62300/flow-meter-raspberry-circuit-and-problem-receiving-pulses" TargetMode="External"/><Relationship Id="rId7" Type="http://schemas.openxmlformats.org/officeDocument/2006/relationships/hyperlink" Target="https://gmd.copernicus.org/articles/14/521/2021/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png"/><Relationship Id="rId5" Type="http://schemas.openxmlformats.org/officeDocument/2006/relationships/hyperlink" Target="https://en.wikiversity.org/wiki/Rainwater_harvesting/Groundwater_recharge" TargetMode="External"/><Relationship Id="rId4" Type="http://schemas.openxmlformats.org/officeDocument/2006/relationships/image" Target="../media/image3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F003EC-9661-41A9-B2B8-EEBA5629A1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57825" y="1909938"/>
            <a:ext cx="5637644" cy="785812"/>
          </a:xfrm>
        </p:spPr>
        <p:txBody>
          <a:bodyPr>
            <a:normAutofit fontScale="90000"/>
          </a:bodyPr>
          <a:lstStyle/>
          <a:p>
            <a:r>
              <a:rPr lang="en-US" dirty="0"/>
              <a:t>California Agriculture Regulatory Update</a:t>
            </a:r>
            <a:br>
              <a:rPr lang="en-US" dirty="0"/>
            </a:br>
            <a:r>
              <a:rPr lang="en-US" sz="2200" b="0" dirty="0"/>
              <a:t>Water Supply, Nitrate and Salinity</a:t>
            </a:r>
            <a:endParaRPr lang="en-US" b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01A741-9EE1-4A15-ACBA-81E802B10B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September 21, 2022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5B0DE2-612D-440E-852C-70E1737D2C0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Stanislaus County Water Advisory Meeting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63E77B-1FD5-41BB-9AEA-5CE3C668F1B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Stephanie Tillman, M.S., CPSS</a:t>
            </a:r>
          </a:p>
        </p:txBody>
      </p:sp>
    </p:spTree>
    <p:extLst>
      <p:ext uri="{BB962C8B-B14F-4D97-AF65-F5344CB8AC3E}">
        <p14:creationId xmlns:p14="http://schemas.microsoft.com/office/powerpoint/2010/main" val="35032740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15CCA2-B1AD-7097-A4D7-003EFF62DC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SGMA - implementation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D4068E-00B2-A0FC-A949-907417BEC3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7055" y="1463383"/>
            <a:ext cx="5399520" cy="4661192"/>
          </a:xfrm>
        </p:spPr>
        <p:txBody>
          <a:bodyPr>
            <a:normAutofit/>
          </a:bodyPr>
          <a:lstStyle/>
          <a:p>
            <a:r>
              <a:rPr lang="en-US" dirty="0"/>
              <a:t>January 2020 – 46 GSPs submitted</a:t>
            </a:r>
          </a:p>
          <a:p>
            <a:r>
              <a:rPr lang="en-US" dirty="0"/>
              <a:t>January 2022 – 64 GSPs submitted</a:t>
            </a:r>
          </a:p>
          <a:p>
            <a:r>
              <a:rPr lang="en-US" dirty="0"/>
              <a:t>DWR review (2 years)</a:t>
            </a:r>
          </a:p>
          <a:p>
            <a:pPr lvl="1"/>
            <a:r>
              <a:rPr lang="en-US" dirty="0"/>
              <a:t>Public comment</a:t>
            </a:r>
          </a:p>
          <a:p>
            <a:pPr lvl="1"/>
            <a:r>
              <a:rPr lang="en-US" dirty="0"/>
              <a:t>Conditional approval</a:t>
            </a:r>
          </a:p>
          <a:p>
            <a:pPr lvl="1"/>
            <a:r>
              <a:rPr lang="en-US" dirty="0"/>
              <a:t>Incomplete</a:t>
            </a:r>
          </a:p>
          <a:p>
            <a:r>
              <a:rPr lang="en-US" dirty="0"/>
              <a:t>Reviews to date</a:t>
            </a:r>
          </a:p>
          <a:p>
            <a:pPr lvl="1"/>
            <a:r>
              <a:rPr lang="en-US" dirty="0"/>
              <a:t>8 approved</a:t>
            </a:r>
          </a:p>
          <a:p>
            <a:pPr lvl="1"/>
            <a:r>
              <a:rPr lang="en-US" dirty="0"/>
              <a:t>35 determined incomplete</a:t>
            </a:r>
          </a:p>
          <a:p>
            <a:pPr lvl="1"/>
            <a:r>
              <a:rPr lang="en-US" dirty="0"/>
              <a:t>74 GSPs in review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D4A0EA-A373-BCFC-47D5-1D4369172FC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354DD6-55D8-B010-55B0-FF37475B3C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2938" y="2520809"/>
            <a:ext cx="5879783" cy="3412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3487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3E2D7-4E2F-4228-84A6-147B4ACFE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ILRP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4BACF0-2521-43B5-9128-FD0F002607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297499-C326-4C05-83DC-5D7F5B175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2549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25E0D-D84C-2C72-7A3F-9F8793616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ILRP 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BD39A0-734C-53B8-ACE7-B709C1C36C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7055" y="1463383"/>
            <a:ext cx="5780521" cy="445044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ILRP initiated in 2003</a:t>
            </a:r>
          </a:p>
          <a:p>
            <a:r>
              <a:rPr lang="en-US" dirty="0"/>
              <a:t>All </a:t>
            </a:r>
            <a:r>
              <a:rPr lang="en-US" u="sng" dirty="0"/>
              <a:t>ag land </a:t>
            </a:r>
            <a:r>
              <a:rPr lang="en-US" dirty="0"/>
              <a:t>in CA must comply with ILRP by February 2023</a:t>
            </a:r>
          </a:p>
          <a:p>
            <a:r>
              <a:rPr lang="en-US" dirty="0"/>
              <a:t>Nitrogen (N) discharge regulation</a:t>
            </a:r>
          </a:p>
          <a:p>
            <a:r>
              <a:rPr lang="en-US" dirty="0"/>
              <a:t>Fee based</a:t>
            </a:r>
          </a:p>
          <a:p>
            <a:r>
              <a:rPr lang="en-US" dirty="0"/>
              <a:t>Comply as individual or group</a:t>
            </a:r>
          </a:p>
          <a:p>
            <a:r>
              <a:rPr lang="en-US" dirty="0"/>
              <a:t>Coalitions</a:t>
            </a:r>
          </a:p>
          <a:p>
            <a:pPr lvl="1"/>
            <a:r>
              <a:rPr lang="en-US" dirty="0"/>
              <a:t>Data collection and reporting</a:t>
            </a:r>
          </a:p>
          <a:p>
            <a:pPr lvl="1"/>
            <a:r>
              <a:rPr lang="en-US" dirty="0"/>
              <a:t>Communicate with regulators</a:t>
            </a:r>
          </a:p>
          <a:p>
            <a:pPr lvl="1"/>
            <a:r>
              <a:rPr lang="en-US" dirty="0"/>
              <a:t>Educate growers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6164AA-E281-D705-70C9-B80BE9E58B0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FCC71A-9301-27C8-7E92-FDCA5308DC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9280" y="136525"/>
            <a:ext cx="4611770" cy="5986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9297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62274-1148-6BA0-AADD-744A91E73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of ILRP on Agriculture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F122B6-916A-A775-ABF0-C0CF9A55F9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7055" y="1463383"/>
            <a:ext cx="6494896" cy="4450449"/>
          </a:xfrm>
        </p:spPr>
        <p:txBody>
          <a:bodyPr/>
          <a:lstStyle/>
          <a:p>
            <a:r>
              <a:rPr lang="en-US" dirty="0"/>
              <a:t>Fees </a:t>
            </a:r>
          </a:p>
          <a:p>
            <a:pPr lvl="1"/>
            <a:r>
              <a:rPr lang="en-US" dirty="0"/>
              <a:t>Order of $X/ac as a coalition member</a:t>
            </a:r>
          </a:p>
          <a:p>
            <a:pPr lvl="1"/>
            <a:r>
              <a:rPr lang="en-US" dirty="0"/>
              <a:t>Order of $XX/ac as an individual</a:t>
            </a:r>
          </a:p>
          <a:p>
            <a:r>
              <a:rPr lang="en-US" dirty="0"/>
              <a:t>Fines</a:t>
            </a:r>
          </a:p>
          <a:p>
            <a:pPr lvl="1"/>
            <a:r>
              <a:rPr lang="en-US" dirty="0"/>
              <a:t>$XX,XXX-$XXX,XXX/ac</a:t>
            </a:r>
          </a:p>
          <a:p>
            <a:r>
              <a:rPr lang="en-US" dirty="0"/>
              <a:t>Reporting</a:t>
            </a:r>
          </a:p>
          <a:p>
            <a:pPr lvl="1"/>
            <a:r>
              <a:rPr lang="en-US" dirty="0"/>
              <a:t>Farm evaluation (every 5 years)</a:t>
            </a:r>
          </a:p>
          <a:p>
            <a:pPr lvl="1"/>
            <a:r>
              <a:rPr lang="en-US" dirty="0"/>
              <a:t>Irrigation and N management planning </a:t>
            </a:r>
          </a:p>
          <a:p>
            <a:pPr lvl="1"/>
            <a:r>
              <a:rPr lang="en-US" dirty="0"/>
              <a:t>Continuing education related to N management</a:t>
            </a:r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A1FADE-3E34-1B41-887B-E42DDA44462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A54A5F8A-BC1C-AB43-208B-8FF6969BE7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8153400" y="1237674"/>
            <a:ext cx="3920176" cy="431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0303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D3DA6-7E46-9094-D47B-252FD465F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 of ILRP to Agriculture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AAED6A-0740-E9FA-5335-43B3873D25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7054" y="1463383"/>
            <a:ext cx="6894946" cy="4450449"/>
          </a:xfrm>
        </p:spPr>
        <p:txBody>
          <a:bodyPr/>
          <a:lstStyle/>
          <a:p>
            <a:r>
              <a:rPr lang="en-US" dirty="0"/>
              <a:t>Substantial funding and research effort dedicated to N dynamics/ use efficiency in crops – improves understanding of N fertilizer requirements</a:t>
            </a:r>
          </a:p>
          <a:p>
            <a:r>
              <a:rPr lang="en-US" dirty="0"/>
              <a:t>Crop genetics and breeding programs to maximize N use efficiency</a:t>
            </a:r>
          </a:p>
          <a:p>
            <a:r>
              <a:rPr lang="en-US" dirty="0"/>
              <a:t>Education on management practices</a:t>
            </a:r>
          </a:p>
          <a:p>
            <a:r>
              <a:rPr lang="en-US" dirty="0"/>
              <a:t>Overall benefits of improving productivity and bottom line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7BA8AF-BC52-724A-BF82-72FF45FDE4F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BD1967F0-443D-4BB9-9A72-05DE7478FA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r="67481"/>
          <a:stretch/>
        </p:blipFill>
        <p:spPr>
          <a:xfrm>
            <a:off x="8514965" y="1807671"/>
            <a:ext cx="3391285" cy="3242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8254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15CCA2-B1AD-7097-A4D7-003EFF62D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7054" y="361394"/>
            <a:ext cx="9866746" cy="872548"/>
          </a:xfrm>
        </p:spPr>
        <p:txBody>
          <a:bodyPr/>
          <a:lstStyle/>
          <a:p>
            <a:r>
              <a:rPr lang="en-US" dirty="0"/>
              <a:t>ILRP implementation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D4068E-00B2-A0FC-A949-907417BEC3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7322" y="1211093"/>
            <a:ext cx="9866745" cy="4435813"/>
          </a:xfrm>
        </p:spPr>
        <p:txBody>
          <a:bodyPr>
            <a:normAutofit/>
          </a:bodyPr>
          <a:lstStyle/>
          <a:p>
            <a:r>
              <a:rPr lang="en-US" dirty="0"/>
              <a:t>Management Practices Evaluation Program</a:t>
            </a:r>
          </a:p>
          <a:p>
            <a:pPr lvl="1"/>
            <a:r>
              <a:rPr lang="en-US" dirty="0"/>
              <a:t>Multi-year data collection and modeling effort throughout Central Valley</a:t>
            </a:r>
          </a:p>
          <a:p>
            <a:pPr lvl="1"/>
            <a:r>
              <a:rPr lang="en-US" dirty="0"/>
              <a:t>Will provide information on most effective management practices specific to crop, irrigation type, soil type and climate</a:t>
            </a:r>
          </a:p>
          <a:p>
            <a:r>
              <a:rPr lang="en-US" dirty="0"/>
              <a:t>Groundwater Protection Values, Formula and Targets</a:t>
            </a:r>
          </a:p>
          <a:p>
            <a:pPr lvl="1"/>
            <a:r>
              <a:rPr lang="en-US" dirty="0"/>
              <a:t>Modeling effort to figure out, on a township basis </a:t>
            </a:r>
          </a:p>
          <a:p>
            <a:pPr lvl="2"/>
            <a:r>
              <a:rPr lang="en-US" dirty="0"/>
              <a:t>Current groundwater nitrate status </a:t>
            </a:r>
          </a:p>
          <a:p>
            <a:pPr lvl="2"/>
            <a:r>
              <a:rPr lang="en-US" dirty="0"/>
              <a:t>How much nitrate is being leached </a:t>
            </a:r>
          </a:p>
          <a:p>
            <a:pPr lvl="2"/>
            <a:r>
              <a:rPr lang="en-US" dirty="0"/>
              <a:t>How much nitrate can be leached while still avoiding contamination above drinking water limits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D4A0EA-A373-BCFC-47D5-1D4369172FC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BB1DFE-24F7-2329-AFD4-D027CFD1EE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6192695" y="4849475"/>
            <a:ext cx="5063885" cy="1267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6535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3E2D7-4E2F-4228-84A6-147B4ACFE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CV-SALTS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4BACF0-2521-43B5-9128-FD0F002607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297499-C326-4C05-83DC-5D7F5B175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3538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25E0D-D84C-2C72-7A3F-9F8793616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CV-SALTS 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BD39A0-734C-53B8-ACE7-B709C1C36C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Old regulatory system for salts was outdated</a:t>
            </a:r>
          </a:p>
          <a:p>
            <a:r>
              <a:rPr lang="en-US" dirty="0"/>
              <a:t>Coalition of representative stakeholders was convened to come up with new regulations (ag, food processing, oil and gas, municipal) – applies to all dischargers, not just ag</a:t>
            </a:r>
          </a:p>
          <a:p>
            <a:r>
              <a:rPr lang="en-US" dirty="0"/>
              <a:t>“Harter Report” 2012 – highlighted nitrate contamination in drinking water</a:t>
            </a:r>
          </a:p>
          <a:p>
            <a:r>
              <a:rPr lang="en-US" dirty="0"/>
              <a:t>Salt and nitrate control programs</a:t>
            </a:r>
          </a:p>
          <a:p>
            <a:r>
              <a:rPr lang="en-US" dirty="0"/>
              <a:t>Similar to ILRP, dischargers/permittees can comply as individual entities or as part of a group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6164AA-E281-D705-70C9-B80BE9E58B0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5335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9E276-D534-F09A-D8E6-B208FBDCF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CV-SALTS 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A4340B-DAEF-B64F-0517-89E4B54EB2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Salt Control Program</a:t>
            </a:r>
          </a:p>
          <a:p>
            <a:pPr lvl="1"/>
            <a:r>
              <a:rPr lang="en-US" dirty="0"/>
              <a:t>Conservative pathway – individual</a:t>
            </a:r>
          </a:p>
          <a:p>
            <a:pPr lvl="1"/>
            <a:r>
              <a:rPr lang="en-US" dirty="0"/>
              <a:t>Alternative pathway – participate in group that funds long-term study</a:t>
            </a:r>
          </a:p>
          <a:p>
            <a:pPr lvl="1"/>
            <a:endParaRPr lang="en-US" dirty="0"/>
          </a:p>
          <a:p>
            <a:r>
              <a:rPr lang="en-US" dirty="0"/>
              <a:t>Three phases (each ~10 years)</a:t>
            </a:r>
          </a:p>
          <a:p>
            <a:pPr lvl="1"/>
            <a:r>
              <a:rPr lang="en-US" dirty="0"/>
              <a:t>Valley-wide approach</a:t>
            </a:r>
          </a:p>
          <a:p>
            <a:pPr lvl="1"/>
            <a:r>
              <a:rPr lang="en-US" dirty="0"/>
              <a:t>Prioritization and Optimization Study</a:t>
            </a:r>
          </a:p>
          <a:p>
            <a:pPr lvl="1"/>
            <a:r>
              <a:rPr lang="en-US" dirty="0"/>
              <a:t>Environmental permitting and design of physical projects; funding acquisition; begin implementation of management programs</a:t>
            </a:r>
          </a:p>
          <a:p>
            <a:pPr lvl="1"/>
            <a:r>
              <a:rPr lang="en-US" dirty="0"/>
              <a:t>Construction of physical projects; completion of management programs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D42C40-3783-2F6A-F978-BD69CA0AAD5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876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02880-5DC4-F3FA-A156-0C9BED421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CV-SALTS 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7922D9-43E2-C967-835F-4D1A7AD631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7054" y="1314451"/>
            <a:ext cx="5971021" cy="4599382"/>
          </a:xfrm>
        </p:spPr>
        <p:txBody>
          <a:bodyPr>
            <a:normAutofit fontScale="92500"/>
          </a:bodyPr>
          <a:lstStyle/>
          <a:p>
            <a:r>
              <a:rPr lang="en-US" dirty="0"/>
              <a:t>Nitrate Control Program</a:t>
            </a:r>
          </a:p>
          <a:p>
            <a:pPr lvl="1"/>
            <a:r>
              <a:rPr lang="en-US" dirty="0"/>
              <a:t>Join a management zone </a:t>
            </a:r>
          </a:p>
          <a:p>
            <a:pPr lvl="1"/>
            <a:r>
              <a:rPr lang="en-US" dirty="0"/>
              <a:t>Comply as individual</a:t>
            </a:r>
          </a:p>
          <a:p>
            <a:r>
              <a:rPr lang="en-US" dirty="0"/>
              <a:t>Management Zones</a:t>
            </a:r>
          </a:p>
          <a:p>
            <a:pPr lvl="1"/>
            <a:r>
              <a:rPr lang="en-US" dirty="0"/>
              <a:t>Prioritized approach</a:t>
            </a:r>
          </a:p>
          <a:p>
            <a:pPr lvl="1"/>
            <a:r>
              <a:rPr lang="en-US" dirty="0"/>
              <a:t>Represent dischargers from all industries</a:t>
            </a:r>
          </a:p>
          <a:p>
            <a:pPr lvl="1"/>
            <a:r>
              <a:rPr lang="en-US" dirty="0"/>
              <a:t>Manage groundwater quality collectively</a:t>
            </a:r>
          </a:p>
          <a:p>
            <a:pPr lvl="1"/>
            <a:r>
              <a:rPr lang="en-US" dirty="0"/>
              <a:t>Required to provide clean drinking water, provide implementation plans</a:t>
            </a:r>
          </a:p>
          <a:p>
            <a:pPr lvl="1"/>
            <a:r>
              <a:rPr lang="en-US" dirty="0"/>
              <a:t>Similar to SGMA, prioritized for compliance</a:t>
            </a:r>
          </a:p>
          <a:p>
            <a:pPr lvl="1"/>
            <a:r>
              <a:rPr lang="en-US" dirty="0"/>
              <a:t>Growers can join management zones through their ILRP coalitions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0B47F9-8DD5-A67F-F085-904C6F1AD53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4A8C6B-62FC-CF61-F24A-20954A2725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0881" y="630264"/>
            <a:ext cx="4277763" cy="5394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250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05B54C-2F1D-4CDF-A20F-5751E2482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C2B8B2-533E-2F65-1C2A-49FB65DBF3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7055" y="1463383"/>
            <a:ext cx="5462386" cy="4450449"/>
          </a:xfrm>
        </p:spPr>
        <p:txBody>
          <a:bodyPr/>
          <a:lstStyle/>
          <a:p>
            <a:r>
              <a:rPr lang="en-US" dirty="0"/>
              <a:t>Land IQ background</a:t>
            </a:r>
          </a:p>
          <a:p>
            <a:pPr lvl="1"/>
            <a:r>
              <a:rPr lang="en-US" dirty="0"/>
              <a:t>Expertise</a:t>
            </a:r>
          </a:p>
          <a:p>
            <a:pPr lvl="1"/>
            <a:r>
              <a:rPr lang="en-US" dirty="0"/>
              <a:t>Projects</a:t>
            </a:r>
          </a:p>
          <a:p>
            <a:r>
              <a:rPr lang="en-US" dirty="0"/>
              <a:t>Regulatory Update</a:t>
            </a:r>
          </a:p>
          <a:p>
            <a:pPr lvl="1"/>
            <a:r>
              <a:rPr lang="en-US" dirty="0"/>
              <a:t>SGMA</a:t>
            </a:r>
          </a:p>
          <a:p>
            <a:pPr lvl="1"/>
            <a:r>
              <a:rPr lang="en-US" dirty="0"/>
              <a:t>ILRP</a:t>
            </a:r>
          </a:p>
          <a:p>
            <a:pPr lvl="1"/>
            <a:r>
              <a:rPr lang="en-US" dirty="0"/>
              <a:t>CV-SALTS</a:t>
            </a:r>
          </a:p>
          <a:p>
            <a:pPr lvl="1"/>
            <a:r>
              <a:rPr lang="en-US" dirty="0"/>
              <a:t>Bay-Delta Plan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7981A3-E8CB-417E-980C-2D2A9C82CDE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3A6B6E9-529A-48CF-BDA5-8BDB965F28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7731"/>
            <a:ext cx="4475780" cy="612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3268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D3DA6-7E46-9094-D47B-252FD465F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IMPact</a:t>
            </a:r>
            <a:r>
              <a:rPr lang="en-US" dirty="0"/>
              <a:t> of CV-SALTS to Agriculture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AAED6A-0740-E9FA-5335-43B3873D25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7054" y="1463383"/>
            <a:ext cx="5723371" cy="4450449"/>
          </a:xfrm>
        </p:spPr>
        <p:txBody>
          <a:bodyPr/>
          <a:lstStyle/>
          <a:p>
            <a:r>
              <a:rPr lang="en-US" dirty="0"/>
              <a:t>Considered dischargers of salt and nitrate, growers must comply</a:t>
            </a:r>
          </a:p>
          <a:p>
            <a:r>
              <a:rPr lang="en-US" dirty="0"/>
              <a:t>Water quality coalition dues increase because CV-SALTS is implemented in the ag community via ILRP</a:t>
            </a:r>
          </a:p>
          <a:p>
            <a:r>
              <a:rPr lang="en-US" dirty="0"/>
              <a:t>Provide funding for Prioritization and Optimization Study</a:t>
            </a:r>
          </a:p>
          <a:p>
            <a:pPr lvl="1"/>
            <a:r>
              <a:rPr lang="en-US" dirty="0"/>
              <a:t>No new regulations for 10 years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7BA8AF-BC52-724A-BF82-72FF45FDE4F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65F0F0EA-7300-DF70-9A1F-6A312D9999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7743825" y="1018499"/>
            <a:ext cx="4114800" cy="4821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4279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D3DA6-7E46-9094-D47B-252FD465F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 of CV-SALTS to Agriculture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AAED6A-0740-E9FA-5335-43B3873D25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7054" y="1203775"/>
            <a:ext cx="7285470" cy="481602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Arrest salt-build up on ag land</a:t>
            </a:r>
          </a:p>
          <a:p>
            <a:pPr lvl="1"/>
            <a:r>
              <a:rPr lang="en-US" dirty="0"/>
              <a:t>250,000 ac have been taken out of production</a:t>
            </a:r>
          </a:p>
          <a:p>
            <a:pPr lvl="1"/>
            <a:r>
              <a:rPr lang="en-US" dirty="0"/>
              <a:t>1.5M ac salinity impaired</a:t>
            </a:r>
          </a:p>
          <a:p>
            <a:pPr lvl="1"/>
            <a:r>
              <a:rPr lang="en-US" dirty="0"/>
              <a:t>Estimated economic impact of continued salt and nitrate accumulation = $3B/year</a:t>
            </a:r>
          </a:p>
          <a:p>
            <a:r>
              <a:rPr lang="en-US" dirty="0"/>
              <a:t>New and flexible regulatory tools for all industries</a:t>
            </a:r>
          </a:p>
          <a:p>
            <a:r>
              <a:rPr lang="en-US" dirty="0"/>
              <a:t>Management zones can decide where to focus activities</a:t>
            </a:r>
          </a:p>
          <a:p>
            <a:r>
              <a:rPr lang="en-US" dirty="0"/>
              <a:t>Includes important relationship between drought, water quality and salt and nutrient concentrations</a:t>
            </a:r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7BA8AF-BC52-724A-BF82-72FF45FDE4F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7A927E0-610F-306F-BF0E-DE84E10636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8648700" y="1566938"/>
            <a:ext cx="3409950" cy="3586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394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15CCA2-B1AD-7097-A4D7-003EFF62DC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and Future implementation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D4068E-00B2-A0FC-A949-907417BEC3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Salt Control Program Prioritization and Optimization Study began in November, 2021 </a:t>
            </a:r>
          </a:p>
          <a:p>
            <a:r>
              <a:rPr lang="en-US" dirty="0"/>
              <a:t>Priority 1 management zones</a:t>
            </a:r>
          </a:p>
          <a:p>
            <a:pPr lvl="1"/>
            <a:r>
              <a:rPr lang="en-US" dirty="0"/>
              <a:t>Providing drinking water and doing MAJOR outreach</a:t>
            </a:r>
          </a:p>
          <a:p>
            <a:pPr lvl="1"/>
            <a:r>
              <a:rPr lang="en-US" dirty="0"/>
              <a:t>Conducting data collection and cost assessments</a:t>
            </a:r>
          </a:p>
          <a:p>
            <a:pPr lvl="1"/>
            <a:r>
              <a:rPr lang="en-US" dirty="0"/>
              <a:t>Applying for funding</a:t>
            </a:r>
          </a:p>
          <a:p>
            <a:r>
              <a:rPr lang="en-US" dirty="0"/>
              <a:t>Priority 2 management zones</a:t>
            </a:r>
          </a:p>
          <a:p>
            <a:pPr lvl="1"/>
            <a:r>
              <a:rPr lang="en-US" dirty="0"/>
              <a:t>Expecting notice to comply in 2023</a:t>
            </a:r>
          </a:p>
          <a:p>
            <a:pPr lvl="1"/>
            <a:r>
              <a:rPr lang="en-US" dirty="0"/>
              <a:t>Getting their ducks in a row to be prepared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D4A0EA-A373-BCFC-47D5-1D4369172FC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9621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3E2D7-4E2F-4228-84A6-147B4ACFE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Bay-Delta Plan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4BACF0-2521-43B5-9128-FD0F002607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297499-C326-4C05-83DC-5D7F5B175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4451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25E0D-D84C-2C72-7A3F-9F8793616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Bay-Delta Plan 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BD39A0-734C-53B8-ACE7-B709C1C36C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4654" y="1339558"/>
            <a:ext cx="10419196" cy="4450449"/>
          </a:xfrm>
        </p:spPr>
        <p:txBody>
          <a:bodyPr/>
          <a:lstStyle/>
          <a:p>
            <a:r>
              <a:rPr lang="en-US" dirty="0"/>
              <a:t>San Francisco Bay/Sacramento-San Joaquin Delta Estuary Water Quality Control Plan = Bay-Delta Plan!</a:t>
            </a:r>
          </a:p>
          <a:p>
            <a:r>
              <a:rPr lang="en-US" dirty="0"/>
              <a:t>Sets water quality objectives</a:t>
            </a:r>
          </a:p>
          <a:p>
            <a:r>
              <a:rPr lang="en-US" dirty="0"/>
              <a:t>Designed to protect</a:t>
            </a:r>
          </a:p>
          <a:p>
            <a:pPr lvl="1"/>
            <a:r>
              <a:rPr lang="en-US" dirty="0"/>
              <a:t>Drinking water</a:t>
            </a:r>
          </a:p>
          <a:p>
            <a:pPr lvl="1"/>
            <a:r>
              <a:rPr lang="en-US" dirty="0"/>
              <a:t>Irrigation supply</a:t>
            </a:r>
          </a:p>
          <a:p>
            <a:pPr lvl="1"/>
            <a:r>
              <a:rPr lang="en-US" dirty="0"/>
              <a:t>Fish and wildlife habitat</a:t>
            </a:r>
          </a:p>
          <a:p>
            <a:pPr lvl="1"/>
            <a:r>
              <a:rPr lang="en-US" dirty="0"/>
              <a:t>Other uses</a:t>
            </a:r>
          </a:p>
          <a:p>
            <a:r>
              <a:rPr lang="en-US" dirty="0"/>
              <a:t>Main purpose – address decline of native aquatic species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6164AA-E281-D705-70C9-B80BE9E58B0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An aerial view of a city&#10;&#10;Description automatically generated with medium confidence">
            <a:extLst>
              <a:ext uri="{FF2B5EF4-FFF2-40B4-BE49-F238E27FC236}">
                <a16:creationId xmlns:a16="http://schemas.microsoft.com/office/drawing/2014/main" id="{AB2726AD-A67B-C915-425C-C809E8EC7A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7236830" y="2074068"/>
            <a:ext cx="4821820" cy="2709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1222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25E0D-D84C-2C72-7A3F-9F8793616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Bay-Delta Plan 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BD39A0-734C-53B8-ACE7-B709C1C36C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Phase 1 – Lower San Joaquin River flow objectives</a:t>
            </a:r>
          </a:p>
          <a:p>
            <a:pPr lvl="1"/>
            <a:r>
              <a:rPr lang="en-US" dirty="0"/>
              <a:t>San Joaquin, Stanislaus, Tuolumne and Merced Rivers</a:t>
            </a:r>
          </a:p>
          <a:p>
            <a:pPr lvl="1"/>
            <a:r>
              <a:rPr lang="en-US" dirty="0"/>
              <a:t>“Unimpaired flow”</a:t>
            </a:r>
          </a:p>
          <a:p>
            <a:r>
              <a:rPr lang="en-US" dirty="0"/>
              <a:t>Phase 2 – Sacramento River Delta</a:t>
            </a:r>
          </a:p>
          <a:p>
            <a:pPr lvl="1"/>
            <a:r>
              <a:rPr lang="en-US" dirty="0"/>
              <a:t>Sacramento, American, Yuba and Feather Rivers</a:t>
            </a:r>
          </a:p>
          <a:p>
            <a:pPr lvl="1"/>
            <a:r>
              <a:rPr lang="en-US" dirty="0"/>
              <a:t>Mokelumne, Calaveras, Cosumnes Rivers</a:t>
            </a:r>
          </a:p>
          <a:p>
            <a:pPr lvl="1"/>
            <a:r>
              <a:rPr lang="en-US" dirty="0"/>
              <a:t>Voluntary agreements</a:t>
            </a:r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6164AA-E281-D705-70C9-B80BE9E58B0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6522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62274-1148-6BA0-AADD-744A91E73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of Bay-Delta Plan on Agriculture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F122B6-916A-A775-ABF0-C0CF9A55F9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7054" y="1463383"/>
            <a:ext cx="4608946" cy="4450449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</a:pPr>
            <a:r>
              <a:rPr lang="en-US" sz="2400" b="0" i="1" u="none" strike="noStrike" baseline="0" dirty="0">
                <a:solidFill>
                  <a:srgbClr val="414142"/>
                </a:solidFill>
                <a:latin typeface="ProximaNova-Light"/>
              </a:rPr>
              <a:t>“The 40% unimpaired flow requirement is projected to result in an average annual decrease in economic output of $69 million. This represents a 2.5% reduction from baseline annual average agricultural economic sector output of $2.6 billion.</a:t>
            </a:r>
            <a:r>
              <a:rPr lang="en-US" sz="2400" b="0" i="0" u="none" strike="noStrike" baseline="0" dirty="0">
                <a:solidFill>
                  <a:srgbClr val="414142"/>
                </a:solidFill>
                <a:latin typeface="ProximaNova-Light"/>
              </a:rPr>
              <a:t>” – State Water Board</a:t>
            </a:r>
            <a:endParaRPr lang="en-US" sz="36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A1FADE-3E34-1B41-887B-E42DDA44462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Map&#10;&#10;Description automatically generated">
            <a:extLst>
              <a:ext uri="{FF2B5EF4-FFF2-40B4-BE49-F238E27FC236}">
                <a16:creationId xmlns:a16="http://schemas.microsoft.com/office/drawing/2014/main" id="{4C9820BF-6A5D-DEFB-811B-211D7B243BF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52956" y="1018433"/>
            <a:ext cx="3886593" cy="51166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340865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D3DA6-7E46-9094-D47B-252FD465F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 of Bay-Delta Plan to Agriculture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AAED6A-0740-E9FA-5335-43B3873D25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0" u="none" strike="noStrike" baseline="0" dirty="0">
                <a:solidFill>
                  <a:srgbClr val="414142"/>
                </a:solidFill>
                <a:latin typeface="ProximaNova-Light"/>
              </a:rPr>
              <a:t>Economic impacts do not consider the mitigation actions water users would likely use to lessen economic effects</a:t>
            </a:r>
          </a:p>
          <a:p>
            <a:pPr lvl="1"/>
            <a:r>
              <a:rPr lang="en-US" b="0" u="none" strike="noStrike" baseline="0" dirty="0">
                <a:solidFill>
                  <a:srgbClr val="414142"/>
                </a:solidFill>
                <a:latin typeface="ProximaNova-Light"/>
              </a:rPr>
              <a:t>Water efficiency measures</a:t>
            </a:r>
          </a:p>
          <a:p>
            <a:pPr lvl="1"/>
            <a:r>
              <a:rPr lang="en-US" b="0" u="none" strike="noStrike" baseline="0" dirty="0">
                <a:solidFill>
                  <a:srgbClr val="414142"/>
                </a:solidFill>
                <a:latin typeface="ProximaNova-Light"/>
              </a:rPr>
              <a:t>Conservation measures</a:t>
            </a:r>
          </a:p>
          <a:p>
            <a:pPr lvl="1"/>
            <a:r>
              <a:rPr lang="en-US" dirty="0">
                <a:solidFill>
                  <a:srgbClr val="414142"/>
                </a:solidFill>
                <a:latin typeface="ProximaNova-Light"/>
              </a:rPr>
              <a:t>C</a:t>
            </a:r>
            <a:r>
              <a:rPr lang="en-US" b="0" u="none" strike="noStrike" baseline="0" dirty="0">
                <a:solidFill>
                  <a:srgbClr val="414142"/>
                </a:solidFill>
                <a:latin typeface="ProximaNova-Light"/>
              </a:rPr>
              <a:t>hanges in crop type</a:t>
            </a:r>
          </a:p>
          <a:p>
            <a:pPr lvl="1"/>
            <a:r>
              <a:rPr lang="en-US" b="0" u="none" strike="noStrike" baseline="0" dirty="0">
                <a:solidFill>
                  <a:srgbClr val="414142"/>
                </a:solidFill>
                <a:latin typeface="ProximaNova-Light"/>
              </a:rPr>
              <a:t>Groundwater recharge projects</a:t>
            </a:r>
          </a:p>
          <a:p>
            <a:r>
              <a:rPr lang="en-US" dirty="0">
                <a:solidFill>
                  <a:srgbClr val="414142"/>
                </a:solidFill>
                <a:latin typeface="ProximaNova-Light"/>
              </a:rPr>
              <a:t>Anticipated to curb salinization of irrigation water via water quality objectives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7BA8AF-BC52-724A-BF82-72FF45FDE4F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9753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D3DA6-7E46-9094-D47B-252FD465F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Bay-Delta Plan implementation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AAED6A-0740-E9FA-5335-43B3873D25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7055" y="1325275"/>
            <a:ext cx="5047095" cy="4098064"/>
          </a:xfrm>
        </p:spPr>
        <p:txBody>
          <a:bodyPr>
            <a:normAutofit/>
          </a:bodyPr>
          <a:lstStyle/>
          <a:p>
            <a:r>
              <a:rPr lang="en-US" dirty="0"/>
              <a:t>Phase 1 activities already implemented</a:t>
            </a:r>
          </a:p>
          <a:p>
            <a:pPr lvl="1"/>
            <a:r>
              <a:rPr lang="en-US" dirty="0"/>
              <a:t>Initial compliance methods for LSJR flow objectives</a:t>
            </a:r>
          </a:p>
          <a:p>
            <a:pPr lvl="1"/>
            <a:r>
              <a:rPr lang="en-US" dirty="0"/>
              <a:t>Final water quality certification for hydro projects</a:t>
            </a:r>
          </a:p>
          <a:p>
            <a:pPr lvl="2"/>
            <a:r>
              <a:rPr lang="en-US" dirty="0"/>
              <a:t>Merced River </a:t>
            </a:r>
          </a:p>
          <a:p>
            <a:pPr lvl="2"/>
            <a:r>
              <a:rPr lang="en-US" dirty="0"/>
              <a:t>Merced Falls</a:t>
            </a:r>
          </a:p>
          <a:p>
            <a:pPr lvl="2"/>
            <a:r>
              <a:rPr lang="en-US" dirty="0"/>
              <a:t>Don Pedro (Tuolumne River)</a:t>
            </a:r>
          </a:p>
          <a:p>
            <a:pPr lvl="2"/>
            <a:r>
              <a:rPr lang="en-US" dirty="0"/>
              <a:t>La Grange (Tuolumne River)</a:t>
            </a:r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7BA8AF-BC52-724A-BF82-72FF45FDE4F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A river running through a valley&#10;&#10;Description automatically generated with medium confidence">
            <a:extLst>
              <a:ext uri="{FF2B5EF4-FFF2-40B4-BE49-F238E27FC236}">
                <a16:creationId xmlns:a16="http://schemas.microsoft.com/office/drawing/2014/main" id="{055035C2-57D7-4B8D-3DF7-DE0D96E9E1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2255" y="1397508"/>
            <a:ext cx="5425440" cy="3681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5699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D3DA6-7E46-9094-D47B-252FD465F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Bay-Delta Plan implementation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AAED6A-0740-E9FA-5335-43B3873D25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7055" y="1325274"/>
            <a:ext cx="4466070" cy="4780251"/>
          </a:xfrm>
        </p:spPr>
        <p:txBody>
          <a:bodyPr>
            <a:normAutofit/>
          </a:bodyPr>
          <a:lstStyle/>
          <a:p>
            <a:r>
              <a:rPr lang="en-US" dirty="0"/>
              <a:t>Phase 2 activities already implemented</a:t>
            </a:r>
          </a:p>
          <a:p>
            <a:pPr lvl="1"/>
            <a:r>
              <a:rPr lang="en-US" dirty="0"/>
              <a:t>Objectives</a:t>
            </a:r>
          </a:p>
          <a:p>
            <a:pPr lvl="2"/>
            <a:r>
              <a:rPr lang="en-US" dirty="0"/>
              <a:t>Inflow for Sacramento River and Delta tributaries</a:t>
            </a:r>
          </a:p>
          <a:p>
            <a:pPr lvl="2"/>
            <a:r>
              <a:rPr lang="en-US" dirty="0"/>
              <a:t>Cold water habitat for tributaries</a:t>
            </a:r>
          </a:p>
          <a:p>
            <a:pPr lvl="2"/>
            <a:r>
              <a:rPr lang="en-US" dirty="0"/>
              <a:t>Delta outflow </a:t>
            </a:r>
          </a:p>
          <a:p>
            <a:pPr lvl="2"/>
            <a:r>
              <a:rPr lang="en-US" dirty="0"/>
              <a:t>Interior Delta flow </a:t>
            </a:r>
          </a:p>
          <a:p>
            <a:pPr lvl="1"/>
            <a:r>
              <a:rPr lang="en-US" dirty="0"/>
              <a:t>Addition of voluntary agreements to program implementation – March 2022 MOU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7BA8AF-BC52-724A-BF82-72FF45FDE4F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 descr="A body of water with a bridge and buildings in the background&#10;&#10;Description automatically generated with medium confidence">
            <a:extLst>
              <a:ext uri="{FF2B5EF4-FFF2-40B4-BE49-F238E27FC236}">
                <a16:creationId xmlns:a16="http://schemas.microsoft.com/office/drawing/2014/main" id="{FC2A29DB-8627-42BA-47D8-7B8E0FD7BC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6584997" y="1390000"/>
            <a:ext cx="5426028" cy="407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2305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3B9A2-C178-7225-5B58-1FAC3821F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7487" y="154702"/>
            <a:ext cx="9866746" cy="872548"/>
          </a:xfrm>
        </p:spPr>
        <p:txBody>
          <a:bodyPr/>
          <a:lstStyle/>
          <a:p>
            <a:r>
              <a:rPr lang="en-US" dirty="0"/>
              <a:t>Land IQ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7B1F2A-AD37-8421-6943-D5D2201FD4F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F155486-1A5B-CF76-041A-9B5613552B0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487487" y="1027250"/>
            <a:ext cx="10556731" cy="5150446"/>
          </a:xfrm>
          <a:prstGeom prst="rect">
            <a:avLst/>
          </a:prstGeom>
        </p:spPr>
        <p:txBody>
          <a:bodyPr>
            <a:normAutofit fontScale="3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6200" b="1" dirty="0"/>
              <a:t>Land-Based Sciences: Land and Water Resources</a:t>
            </a:r>
          </a:p>
          <a:p>
            <a:pPr lvl="1">
              <a:spcAft>
                <a:spcPts val="600"/>
              </a:spcAft>
            </a:pPr>
            <a:r>
              <a:rPr lang="en-US" sz="6200" dirty="0"/>
              <a:t>Agronomic assessments/soil science</a:t>
            </a:r>
          </a:p>
          <a:p>
            <a:pPr lvl="1">
              <a:spcAft>
                <a:spcPts val="600"/>
              </a:spcAft>
            </a:pPr>
            <a:r>
              <a:rPr lang="en-US" sz="6200" dirty="0"/>
              <a:t>Water quality and supply evaluations</a:t>
            </a:r>
          </a:p>
          <a:p>
            <a:pPr lvl="1">
              <a:spcAft>
                <a:spcPts val="600"/>
              </a:spcAft>
            </a:pPr>
            <a:r>
              <a:rPr lang="en-US" sz="6200" dirty="0"/>
              <a:t>Salinity and nutrient management</a:t>
            </a:r>
          </a:p>
          <a:p>
            <a:pPr lvl="1">
              <a:spcAft>
                <a:spcPts val="600"/>
              </a:spcAft>
            </a:pPr>
            <a:r>
              <a:rPr lang="en-US" sz="6200" dirty="0"/>
              <a:t>Agricultural reuse </a:t>
            </a:r>
          </a:p>
          <a:p>
            <a:pPr lvl="1">
              <a:spcAft>
                <a:spcPts val="600"/>
              </a:spcAft>
            </a:pPr>
            <a:r>
              <a:rPr lang="en-US" sz="6200" dirty="0"/>
              <a:t>Land stabilization and erosion control</a:t>
            </a:r>
          </a:p>
          <a:p>
            <a:pPr lvl="1">
              <a:spcAft>
                <a:spcPts val="600"/>
              </a:spcAft>
            </a:pPr>
            <a:r>
              <a:rPr lang="en-US" sz="6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Soil reclamation and irrigation/drainage</a:t>
            </a:r>
          </a:p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6200" b="1" dirty="0"/>
              <a:t>Spatial Sciences: Remote Sensing and GIS</a:t>
            </a:r>
          </a:p>
          <a:p>
            <a:pPr lvl="1">
              <a:spcAft>
                <a:spcPts val="600"/>
              </a:spcAft>
            </a:pPr>
            <a:r>
              <a:rPr lang="en-US" sz="6200" dirty="0"/>
              <a:t>Consumptive use estimation and crop identification</a:t>
            </a:r>
          </a:p>
          <a:p>
            <a:pPr lvl="1">
              <a:spcAft>
                <a:spcPts val="600"/>
              </a:spcAft>
            </a:pPr>
            <a:r>
              <a:rPr lang="en-US" sz="6200" dirty="0"/>
              <a:t>Large landscape evaluations</a:t>
            </a:r>
          </a:p>
          <a:p>
            <a:pPr lvl="1">
              <a:spcAft>
                <a:spcPts val="600"/>
              </a:spcAft>
            </a:pPr>
            <a:r>
              <a:rPr lang="en-US" sz="6200" dirty="0"/>
              <a:t>Irrigation and drainage</a:t>
            </a:r>
          </a:p>
          <a:p>
            <a:pPr lvl="1">
              <a:spcAft>
                <a:spcPts val="600"/>
              </a:spcAft>
            </a:pPr>
            <a:r>
              <a:rPr lang="en-US" sz="6200" dirty="0"/>
              <a:t>Production agriculture</a:t>
            </a:r>
          </a:p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6200" b="1" dirty="0"/>
              <a:t>Development </a:t>
            </a:r>
          </a:p>
          <a:p>
            <a:pPr lvl="1">
              <a:spcAft>
                <a:spcPts val="600"/>
              </a:spcAft>
            </a:pPr>
            <a:r>
              <a:rPr lang="en-US" sz="6200" dirty="0"/>
              <a:t>Data management tools</a:t>
            </a:r>
          </a:p>
          <a:p>
            <a:endParaRPr lang="en-US" sz="3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B316D6C-2C55-5A96-A680-BAD98291A47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1016" y="680303"/>
            <a:ext cx="2935857" cy="27753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A group of green fruits on a tree&#10;&#10;Description automatically generated with low confidence">
            <a:extLst>
              <a:ext uri="{FF2B5EF4-FFF2-40B4-BE49-F238E27FC236}">
                <a16:creationId xmlns:a16="http://schemas.microsoft.com/office/drawing/2014/main" id="{D7CC4708-41F4-5CDF-598E-E6159C77D6F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0006" y="3076466"/>
            <a:ext cx="4177706" cy="27851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831494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3E2D7-4E2F-4228-84A6-147B4ACFE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4BACF0-2521-43B5-9128-FD0F002607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297499-C326-4C05-83DC-5D7F5B175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3344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CA8CA-7503-497C-9691-564C2F32D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SGMA Background - Basin Prioritization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F1B30F-715E-9C1A-2AF4-01D693FCA8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DWR used 8 factors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Population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Population growth rate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Wells – number of public supply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Wells – number of total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Irrigated acreage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Dependence on groundwater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Existing impacts (overdraft, subsidence, water quality degradation, etc.)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Other relevant information (impacts to habitat, etc.)</a:t>
            </a:r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5C8F5D-5E15-9C51-B034-23AE6FCD4A8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4893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62274-1148-6BA0-AADD-744A91E73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CV-SALTS Background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A1FADE-3E34-1B41-887B-E42DDA44462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9917D00-E7E5-4C09-FD04-7850BABCCF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7488" y="2045579"/>
            <a:ext cx="9866312" cy="3285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6081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601E3-968F-A7D4-BE17-51DE57347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Related Projects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0DE0AC-D8EB-29D7-54A5-76988CCC04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7054" y="1174464"/>
            <a:ext cx="5918047" cy="518131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SGMA</a:t>
            </a:r>
          </a:p>
          <a:p>
            <a:pPr lvl="1"/>
            <a:r>
              <a:rPr lang="en-US" dirty="0"/>
              <a:t>Land use mapping for DWR</a:t>
            </a:r>
          </a:p>
          <a:p>
            <a:pPr lvl="1"/>
            <a:r>
              <a:rPr lang="en-US" dirty="0"/>
              <a:t>ET estimation</a:t>
            </a:r>
          </a:p>
          <a:p>
            <a:pPr lvl="1"/>
            <a:r>
              <a:rPr lang="en-US" dirty="0"/>
              <a:t>Regulatory/ag support</a:t>
            </a:r>
          </a:p>
          <a:p>
            <a:pPr lvl="1"/>
            <a:r>
              <a:rPr lang="en-US" dirty="0"/>
              <a:t>Land retirement/repurposing for adjudicated areas and GSAs</a:t>
            </a:r>
          </a:p>
          <a:p>
            <a:r>
              <a:rPr lang="en-US" dirty="0"/>
              <a:t>ILRP</a:t>
            </a:r>
          </a:p>
          <a:p>
            <a:pPr lvl="1"/>
            <a:r>
              <a:rPr lang="en-US" dirty="0"/>
              <a:t>Coalition data collection, management and reporting</a:t>
            </a:r>
          </a:p>
          <a:p>
            <a:r>
              <a:rPr lang="en-US" dirty="0"/>
              <a:t>CV-SALTS</a:t>
            </a:r>
          </a:p>
          <a:p>
            <a:pPr lvl="1"/>
            <a:r>
              <a:rPr lang="en-US" dirty="0"/>
              <a:t>Regulatory support</a:t>
            </a:r>
          </a:p>
          <a:p>
            <a:pPr lvl="1"/>
            <a:r>
              <a:rPr lang="en-US" dirty="0"/>
              <a:t>Ag support for Prioritization and Optimization Study</a:t>
            </a:r>
          </a:p>
          <a:p>
            <a:r>
              <a:rPr lang="en-US" dirty="0"/>
              <a:t>Bay-Delta Plan</a:t>
            </a:r>
          </a:p>
          <a:p>
            <a:pPr lvl="1"/>
            <a:r>
              <a:rPr lang="en-US" dirty="0"/>
              <a:t>Regulatory support</a:t>
            </a:r>
          </a:p>
          <a:p>
            <a:pPr lvl="1"/>
            <a:r>
              <a:rPr lang="en-US" dirty="0"/>
              <a:t>Water supply reliability evaluations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C3E6D6-5303-F622-60DB-412FA767251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B11A3D-19A9-4B66-5C34-C966F1DCBFD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5591" y="616712"/>
            <a:ext cx="3815080" cy="25433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0965BDE-DDD5-B6AE-C822-B388F0C211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5102" y="2320558"/>
            <a:ext cx="2046914" cy="199658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B5E0FC6-1C08-5D60-8FE0-8B18F873B0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8559" y="4161354"/>
            <a:ext cx="3542112" cy="1749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5697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3E2D7-4E2F-4228-84A6-147B4ACFE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SGMA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4BACF0-2521-43B5-9128-FD0F002607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297499-C326-4C05-83DC-5D7F5B175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0231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25E0D-D84C-2C72-7A3F-9F8793616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SGMA 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BD39A0-734C-53B8-ACE7-B709C1C36C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Last state to formally regulate groundwater</a:t>
            </a:r>
          </a:p>
          <a:p>
            <a:r>
              <a:rPr lang="en-US" dirty="0"/>
              <a:t>515 groundwater basins</a:t>
            </a:r>
          </a:p>
          <a:p>
            <a:pPr lvl="1"/>
            <a:r>
              <a:rPr lang="en-US" dirty="0"/>
              <a:t>40 M acres </a:t>
            </a:r>
          </a:p>
          <a:p>
            <a:pPr lvl="1"/>
            <a:r>
              <a:rPr lang="en-US" dirty="0"/>
              <a:t>Over 40% of CA land area</a:t>
            </a:r>
          </a:p>
          <a:p>
            <a:pPr lvl="1"/>
            <a:r>
              <a:rPr lang="en-US" dirty="0"/>
              <a:t>82% of population</a:t>
            </a:r>
          </a:p>
          <a:p>
            <a:pPr lvl="1"/>
            <a:r>
              <a:rPr lang="en-US" dirty="0"/>
              <a:t>97% of ag land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6164AA-E281-D705-70C9-B80BE9E58B0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9293CB-62D0-D790-7F1A-F4FCC316F8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9366" y="2699768"/>
            <a:ext cx="5291586" cy="2900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6079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4AE70-174B-623E-0E60-D7EE2E0A3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SGMA Background – Prioritization outcome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85921F-38C6-145D-9166-DD37FE0D07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7054" y="1463383"/>
            <a:ext cx="5634182" cy="445044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High/medium priority (2019)</a:t>
            </a:r>
          </a:p>
          <a:p>
            <a:pPr lvl="1"/>
            <a:r>
              <a:rPr lang="en-US" dirty="0"/>
              <a:t>94 basins (46 high; 48 medium)</a:t>
            </a:r>
          </a:p>
          <a:p>
            <a:pPr lvl="1"/>
            <a:r>
              <a:rPr lang="en-US" dirty="0"/>
              <a:t>21 are critically </a:t>
            </a:r>
            <a:r>
              <a:rPr lang="en-US" dirty="0" err="1"/>
              <a:t>overdrafted</a:t>
            </a:r>
            <a:endParaRPr lang="en-US" dirty="0"/>
          </a:p>
          <a:p>
            <a:pPr marL="0" indent="0">
              <a:buNone/>
            </a:pPr>
            <a:r>
              <a:rPr lang="en-US" sz="2400" u="sng" dirty="0"/>
              <a:t>Together with adjudicated areas:</a:t>
            </a:r>
          </a:p>
          <a:p>
            <a:pPr lvl="1"/>
            <a:r>
              <a:rPr lang="en-US" dirty="0"/>
              <a:t>98% of pumping (20M ac-ft)</a:t>
            </a:r>
          </a:p>
          <a:p>
            <a:pPr lvl="1"/>
            <a:r>
              <a:rPr lang="en-US" dirty="0"/>
              <a:t>83% of population (25M people)</a:t>
            </a:r>
          </a:p>
          <a:p>
            <a:pPr lvl="1"/>
            <a:r>
              <a:rPr lang="en-US" dirty="0"/>
              <a:t>88% of irrigated acres (6.7M ac)</a:t>
            </a:r>
          </a:p>
          <a:p>
            <a:r>
              <a:rPr lang="en-US" dirty="0"/>
              <a:t>421 basins not required to form GSAs and submit GSPs	</a:t>
            </a:r>
          </a:p>
          <a:p>
            <a:pPr lvl="1"/>
            <a:r>
              <a:rPr lang="en-US" dirty="0"/>
              <a:t>11 low priority</a:t>
            </a:r>
          </a:p>
          <a:p>
            <a:pPr lvl="1"/>
            <a:r>
              <a:rPr lang="en-US" dirty="0"/>
              <a:t>410 very low priority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89658E-A862-7457-832A-E6FE7858754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BEF3D1C-6CFD-4D40-D3DB-1F915C737E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9133" y="981200"/>
            <a:ext cx="3984667" cy="5153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1529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62274-1148-6BA0-AADD-744A91E73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7054" y="218330"/>
            <a:ext cx="9866746" cy="872548"/>
          </a:xfrm>
        </p:spPr>
        <p:txBody>
          <a:bodyPr/>
          <a:lstStyle/>
          <a:p>
            <a:r>
              <a:rPr lang="en-US" dirty="0"/>
              <a:t>Impact of SGMA on Agriculture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F122B6-916A-A775-ABF0-C0CF9A55F9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7054" y="1090878"/>
            <a:ext cx="10516878" cy="3021068"/>
          </a:xfrm>
        </p:spPr>
        <p:txBody>
          <a:bodyPr>
            <a:normAutofit/>
          </a:bodyPr>
          <a:lstStyle/>
          <a:p>
            <a:r>
              <a:rPr lang="en-US" dirty="0"/>
              <a:t>More accurate accounting of water usage</a:t>
            </a:r>
          </a:p>
          <a:p>
            <a:pPr lvl="1"/>
            <a:r>
              <a:rPr lang="en-US" dirty="0"/>
              <a:t>“Can’t manage what you don’t measure.”</a:t>
            </a:r>
          </a:p>
          <a:p>
            <a:pPr lvl="1"/>
            <a:r>
              <a:rPr lang="en-US" dirty="0"/>
              <a:t>Sustainable yield need to halt overdraft</a:t>
            </a:r>
          </a:p>
          <a:p>
            <a:r>
              <a:rPr lang="en-US" dirty="0"/>
              <a:t>Changes in agricultural land use</a:t>
            </a:r>
          </a:p>
          <a:p>
            <a:pPr lvl="1"/>
            <a:r>
              <a:rPr lang="en-US" dirty="0"/>
              <a:t>Crop type changes – perennial, annual, water use</a:t>
            </a:r>
          </a:p>
          <a:p>
            <a:pPr lvl="1"/>
            <a:r>
              <a:rPr lang="en-US" dirty="0"/>
              <a:t>Land repurposing for retired farmland</a:t>
            </a:r>
          </a:p>
          <a:p>
            <a:pPr lvl="1"/>
            <a:r>
              <a:rPr lang="en-US" dirty="0"/>
              <a:t>Estimated 500K-1M ac taken out of production </a:t>
            </a:r>
            <a:r>
              <a:rPr lang="en-US" sz="2000" dirty="0"/>
              <a:t>(</a:t>
            </a:r>
            <a:r>
              <a:rPr lang="en-US" sz="2000" dirty="0" err="1"/>
              <a:t>Sunding</a:t>
            </a:r>
            <a:r>
              <a:rPr lang="en-US" sz="2000" dirty="0"/>
              <a:t> and Roland-Holst 2020)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A1FADE-3E34-1B41-887B-E42DDA44462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DBDBC4A-CDB8-620F-0276-1FD6752EC4A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321140" y="4258742"/>
            <a:ext cx="8320387" cy="1804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363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D3DA6-7E46-9094-D47B-252FD465F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 of SGMA to Agriculture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AAED6A-0740-E9FA-5335-43B3873D25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7055" y="1402081"/>
            <a:ext cx="6752705" cy="451175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New data and resources related to water accounting</a:t>
            </a:r>
          </a:p>
          <a:p>
            <a:r>
              <a:rPr lang="en-US" dirty="0"/>
              <a:t>New technologies for measuring and conserving water</a:t>
            </a:r>
          </a:p>
          <a:p>
            <a:r>
              <a:rPr lang="en-US" dirty="0"/>
              <a:t>Additional modeling to understand factors such as urban growth</a:t>
            </a:r>
          </a:p>
          <a:p>
            <a:r>
              <a:rPr lang="en-US" dirty="0"/>
              <a:t>More funding for research and extension</a:t>
            </a:r>
          </a:p>
          <a:p>
            <a:r>
              <a:rPr lang="en-US" dirty="0"/>
              <a:t>Perceptions replaced with actual information</a:t>
            </a:r>
          </a:p>
          <a:p>
            <a:r>
              <a:rPr lang="en-US" dirty="0"/>
              <a:t>Realization of important role that ag plays in groundwater recharge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7BA8AF-BC52-724A-BF82-72FF45FDE4F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DA6D44F7-214B-A1BB-A560-5233AABD52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8561157" y="517147"/>
            <a:ext cx="3380225" cy="2042993"/>
          </a:xfrm>
          <a:prstGeom prst="rect">
            <a:avLst/>
          </a:prstGeom>
        </p:spPr>
      </p:pic>
      <p:pic>
        <p:nvPicPr>
          <p:cNvPr id="9" name="Picture 8" descr="A picture containing outdoor, sky, day&#10;&#10;Description automatically generated">
            <a:extLst>
              <a:ext uri="{FF2B5EF4-FFF2-40B4-BE49-F238E27FC236}">
                <a16:creationId xmlns:a16="http://schemas.microsoft.com/office/drawing/2014/main" id="{94752968-1E24-9A39-793E-42687F2624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9398001" y="2431733"/>
            <a:ext cx="2448674" cy="1836505"/>
          </a:xfrm>
          <a:prstGeom prst="rect">
            <a:avLst/>
          </a:prstGeom>
        </p:spPr>
      </p:pic>
      <p:pic>
        <p:nvPicPr>
          <p:cNvPr id="12" name="Picture 11" descr="Diagram&#10;&#10;Description automatically generated">
            <a:extLst>
              <a:ext uri="{FF2B5EF4-FFF2-40B4-BE49-F238E27FC236}">
                <a16:creationId xmlns:a16="http://schemas.microsoft.com/office/drawing/2014/main" id="{7083AD29-D601-90D1-6C41-1597BCA6FA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tretch>
            <a:fillRect/>
          </a:stretch>
        </p:blipFill>
        <p:spPr>
          <a:xfrm>
            <a:off x="8667385" y="3724245"/>
            <a:ext cx="3380225" cy="2332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57875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1_LandIQ_PowerPoint" id="{DEC84CC6-27A6-4B24-8AB9-2B2F7CE6DEC3}" vid="{6D0D560E-886A-4D46-8E66-EAEF2EA28025}"/>
    </a:ext>
  </a:extLst>
</a:theme>
</file>

<file path=ppt/theme/theme2.xml><?xml version="1.0" encoding="utf-8"?>
<a:theme xmlns:a="http://schemas.openxmlformats.org/drawingml/2006/main" name="Land IQ No Foot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1_LandIQ_PowerPoint" id="{DEC84CC6-27A6-4B24-8AB9-2B2F7CE6DEC3}" vid="{A9D4891C-DA11-4223-83D5-5470EE74FA23}"/>
    </a:ext>
  </a:extLst>
</a:theme>
</file>

<file path=ppt/theme/theme3.xml><?xml version="1.0" encoding="utf-8"?>
<a:theme xmlns:a="http://schemas.openxmlformats.org/drawingml/2006/main" name="Land IQ Non A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1_LandIQ_PowerPoint" id="{DEC84CC6-27A6-4B24-8AB9-2B2F7CE6DEC3}" vid="{AFD13D6D-85F9-4B58-9B38-8EB7BB19CCA6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2021_LandIQ_PowerPoint</Template>
  <TotalTime>907</TotalTime>
  <Words>1268</Words>
  <Application>Microsoft Office PowerPoint</Application>
  <PresentationFormat>Widescreen</PresentationFormat>
  <Paragraphs>228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Arial</vt:lpstr>
      <vt:lpstr>Calibri</vt:lpstr>
      <vt:lpstr>Calibri Light</vt:lpstr>
      <vt:lpstr>ProximaNova-Light</vt:lpstr>
      <vt:lpstr>Times New Roman</vt:lpstr>
      <vt:lpstr>Custom Design</vt:lpstr>
      <vt:lpstr>Land IQ No Footer</vt:lpstr>
      <vt:lpstr>Land IQ Non Ag</vt:lpstr>
      <vt:lpstr>California Agriculture Regulatory Update Water Supply, Nitrate and Salinity</vt:lpstr>
      <vt:lpstr>Outline</vt:lpstr>
      <vt:lpstr>Land IQ</vt:lpstr>
      <vt:lpstr>Related Projects</vt:lpstr>
      <vt:lpstr>SGMA</vt:lpstr>
      <vt:lpstr>SGMA Background</vt:lpstr>
      <vt:lpstr>SGMA Background – Prioritization outcome</vt:lpstr>
      <vt:lpstr>Impact of SGMA on Agriculture</vt:lpstr>
      <vt:lpstr>Benefit of SGMA to Agriculture</vt:lpstr>
      <vt:lpstr>SGMA - implementation</vt:lpstr>
      <vt:lpstr>ILRP</vt:lpstr>
      <vt:lpstr>ILRP Background</vt:lpstr>
      <vt:lpstr>Impact of ILRP on Agriculture</vt:lpstr>
      <vt:lpstr>Benefit of ILRP to Agriculture</vt:lpstr>
      <vt:lpstr>ILRP implementation</vt:lpstr>
      <vt:lpstr>CV-SALTS</vt:lpstr>
      <vt:lpstr>CV-SALTS Background</vt:lpstr>
      <vt:lpstr>CV-SALTS Background</vt:lpstr>
      <vt:lpstr>CV-SALTS Background</vt:lpstr>
      <vt:lpstr>IMPact of CV-SALTS to Agriculture</vt:lpstr>
      <vt:lpstr>Benefit of CV-SALTS to Agriculture</vt:lpstr>
      <vt:lpstr>Current and Future implementation</vt:lpstr>
      <vt:lpstr>Bay-Delta Plan</vt:lpstr>
      <vt:lpstr>Bay-Delta Plan Background</vt:lpstr>
      <vt:lpstr>Bay-Delta Plan Background</vt:lpstr>
      <vt:lpstr>Impact of Bay-Delta Plan on Agriculture</vt:lpstr>
      <vt:lpstr>Benefit of Bay-Delta Plan to Agriculture</vt:lpstr>
      <vt:lpstr>Bay-Delta Plan implementation</vt:lpstr>
      <vt:lpstr>Bay-Delta Plan implementation</vt:lpstr>
      <vt:lpstr>Questions?</vt:lpstr>
      <vt:lpstr>SGMA Background - Basin Prioritization</vt:lpstr>
      <vt:lpstr>CV-SALTS Background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Stephanie Tillman</dc:creator>
  <cp:lastModifiedBy>Rebeca Padilla</cp:lastModifiedBy>
  <cp:revision>11</cp:revision>
  <cp:lastPrinted>2018-09-26T15:41:41Z</cp:lastPrinted>
  <dcterms:created xsi:type="dcterms:W3CDTF">2022-09-12T14:41:57Z</dcterms:created>
  <dcterms:modified xsi:type="dcterms:W3CDTF">2022-09-19T16:47:44Z</dcterms:modified>
</cp:coreProperties>
</file>